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35"/>
  </p:notesMasterIdLst>
  <p:handoutMasterIdLst>
    <p:handoutMasterId r:id="rId36"/>
  </p:handoutMasterIdLst>
  <p:sldIdLst>
    <p:sldId id="595" r:id="rId2"/>
    <p:sldId id="514" r:id="rId3"/>
    <p:sldId id="515" r:id="rId4"/>
    <p:sldId id="594" r:id="rId5"/>
    <p:sldId id="556" r:id="rId6"/>
    <p:sldId id="589" r:id="rId7"/>
    <p:sldId id="519" r:id="rId8"/>
    <p:sldId id="521" r:id="rId9"/>
    <p:sldId id="570" r:id="rId10"/>
    <p:sldId id="592" r:id="rId11"/>
    <p:sldId id="582" r:id="rId12"/>
    <p:sldId id="583" r:id="rId13"/>
    <p:sldId id="584" r:id="rId14"/>
    <p:sldId id="585" r:id="rId15"/>
    <p:sldId id="586" r:id="rId16"/>
    <p:sldId id="587" r:id="rId17"/>
    <p:sldId id="588" r:id="rId18"/>
    <p:sldId id="516" r:id="rId19"/>
    <p:sldId id="524" r:id="rId20"/>
    <p:sldId id="590" r:id="rId21"/>
    <p:sldId id="525" r:id="rId22"/>
    <p:sldId id="526" r:id="rId23"/>
    <p:sldId id="527" r:id="rId24"/>
    <p:sldId id="569" r:id="rId25"/>
    <p:sldId id="562" r:id="rId26"/>
    <p:sldId id="538" r:id="rId27"/>
    <p:sldId id="558" r:id="rId28"/>
    <p:sldId id="539" r:id="rId29"/>
    <p:sldId id="540" r:id="rId30"/>
    <p:sldId id="528" r:id="rId31"/>
    <p:sldId id="529" r:id="rId32"/>
    <p:sldId id="566" r:id="rId33"/>
    <p:sldId id="546"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94618" autoAdjust="0"/>
  </p:normalViewPr>
  <p:slideViewPr>
    <p:cSldViewPr>
      <p:cViewPr>
        <p:scale>
          <a:sx n="70" d="100"/>
          <a:sy n="70" d="100"/>
        </p:scale>
        <p:origin x="-1452" y="-114"/>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072"/>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2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smtClean="0"/>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smtClean="0"/>
            </a:lvl1pPr>
          </a:lstStyle>
          <a:p>
            <a:pPr>
              <a:defRPr/>
            </a:pPr>
            <a:endParaRPr lang="en-US" altLang="en-US"/>
          </a:p>
        </p:txBody>
      </p:sp>
      <p:sp>
        <p:nvSpPr>
          <p:cNvPr id="52228"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smtClean="0"/>
            </a:lvl1pPr>
          </a:lstStyle>
          <a:p>
            <a:pPr>
              <a:defRPr/>
            </a:pPr>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smtClean="0"/>
            </a:lvl1pPr>
          </a:lstStyle>
          <a:p>
            <a:pPr>
              <a:defRPr/>
            </a:pPr>
            <a:fld id="{142FC049-B392-4529-AA28-B51029247B4C}" type="slidenum">
              <a:rPr lang="en-US" altLang="en-US"/>
              <a:pPr>
                <a:defRPr/>
              </a:pPr>
              <a:t>‹#›</a:t>
            </a:fld>
            <a:endParaRPr lang="en-US" altLang="en-US"/>
          </a:p>
        </p:txBody>
      </p:sp>
    </p:spTree>
    <p:extLst>
      <p:ext uri="{BB962C8B-B14F-4D97-AF65-F5344CB8AC3E}">
        <p14:creationId xmlns:p14="http://schemas.microsoft.com/office/powerpoint/2010/main" val="249726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5EB63805-63F3-43A5-B0BD-93DE2397883E}"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B9DBCB7-A61D-4792-AC8F-A44FE6C3BD33}"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93BE0C6-551B-4296-B8D7-0785D08C78FA}" type="slidenum">
              <a:rPr lang="en-US" altLang="en-US" smtClean="0"/>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7E4B6BE-7686-4A95-BFC9-390E8F67CE43}"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C1997287-2895-4A24-8629-1B44BA7E70D6}" type="slidenum">
              <a:rPr lang="en-US" altLang="en-US" smtClean="0"/>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E937411-B1B7-48E0-8E87-2CED5F769E6F}"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584E969C-3D8B-4425-A238-6B4AF742FFC2}"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7956E5DC-2071-4A0D-9430-747D7B99D553}"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DDD5156-2DE1-48DC-B3FB-FAD9EF0B0D24}"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D57A78-D138-4C16-9772-B87CC1709445}"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275BF3F-31D4-4FBE-8286-8310446037C9}"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05F8A27-6C4A-4B7E-8097-0A87A9B45E66}" type="slidenum">
              <a:rPr lang="en-US" altLang="en-US" smtClean="0"/>
              <a:pPr>
                <a:defRPr/>
              </a:pPr>
              <a:t>‹#›</a:t>
            </a:fld>
            <a:endParaRPr lang="en-US" altLang="en-US"/>
          </a:p>
        </p:txBody>
      </p:sp>
      <p:pic>
        <p:nvPicPr>
          <p:cNvPr id="7" name="Picture 2" descr="C:\Users\Sadat\Desktop\x.png"/>
          <p:cNvPicPr>
            <a:picLocks noChangeAspect="1" noChangeArrowheads="1"/>
          </p:cNvPicPr>
          <p:nvPr userDrawn="1"/>
        </p:nvPicPr>
        <p:blipFill>
          <a:blip r:embed="rId13"/>
          <a:srcRect/>
          <a:stretch>
            <a:fillRect/>
          </a:stretch>
        </p:blipFill>
        <p:spPr bwMode="auto">
          <a:xfrm>
            <a:off x="8229600" y="228600"/>
            <a:ext cx="638175" cy="638175"/>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143000"/>
            <a:ext cx="8382000" cy="2438400"/>
          </a:xfrm>
        </p:spPr>
        <p:txBody>
          <a:bodyPr>
            <a:normAutofit/>
          </a:bodyPr>
          <a:lstStyle/>
          <a:p>
            <a:r>
              <a:rPr lang="en-US" sz="4000" b="1" dirty="0" smtClean="0">
                <a:solidFill>
                  <a:schemeClr val="accent3">
                    <a:lumMod val="50000"/>
                  </a:schemeClr>
                </a:solidFill>
              </a:rPr>
              <a:t>National Mobile Application Trainer </a:t>
            </a:r>
            <a:br>
              <a:rPr lang="en-US" sz="4000" b="1" dirty="0" smtClean="0">
                <a:solidFill>
                  <a:schemeClr val="accent3">
                    <a:lumMod val="50000"/>
                  </a:schemeClr>
                </a:solidFill>
              </a:rPr>
            </a:br>
            <a:r>
              <a:rPr lang="en-US" sz="4000" b="1" dirty="0" smtClean="0">
                <a:solidFill>
                  <a:schemeClr val="accent3">
                    <a:lumMod val="50000"/>
                  </a:schemeClr>
                </a:solidFill>
              </a:rPr>
              <a:t>and Innovative Application Development Program</a:t>
            </a:r>
          </a:p>
        </p:txBody>
      </p:sp>
      <p:sp>
        <p:nvSpPr>
          <p:cNvPr id="4" name="TextBox 3"/>
          <p:cNvSpPr txBox="1"/>
          <p:nvPr/>
        </p:nvSpPr>
        <p:spPr>
          <a:xfrm>
            <a:off x="1514299" y="3733800"/>
            <a:ext cx="6077048" cy="954107"/>
          </a:xfrm>
          <a:prstGeom prst="rect">
            <a:avLst/>
          </a:prstGeom>
          <a:noFill/>
        </p:spPr>
        <p:txBody>
          <a:bodyPr wrap="none" rtlCol="0">
            <a:spAutoFit/>
          </a:bodyPr>
          <a:lstStyle/>
          <a:p>
            <a:pPr algn="ctr"/>
            <a:r>
              <a:rPr lang="en-US" sz="2800" b="1" dirty="0" smtClean="0"/>
              <a:t>Mobile Application Training Program</a:t>
            </a:r>
          </a:p>
          <a:p>
            <a:pPr algn="ctr"/>
            <a:r>
              <a:rPr lang="en-US" sz="2800" b="1" dirty="0" smtClean="0"/>
              <a:t>Topic</a:t>
            </a:r>
            <a:r>
              <a:rPr lang="en-US" sz="2800" b="1" dirty="0" smtClean="0"/>
              <a:t>: Inheritance and Polymorphism</a:t>
            </a:r>
            <a:endParaRPr lang="en-US" sz="2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228600" y="838200"/>
            <a:ext cx="8686800" cy="558614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13315"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331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18DF87-7FB8-4222-B100-F4003543B909}" type="slidenum">
              <a:rPr lang="en-US" altLang="en-US" sz="1400"/>
              <a:pPr/>
              <a:t>10</a:t>
            </a:fld>
            <a:endParaRPr lang="en-US" altLang="en-US" sz="1400"/>
          </a:p>
        </p:txBody>
      </p:sp>
      <p:sp>
        <p:nvSpPr>
          <p:cNvPr id="13317"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3318" name="AutoShape 5"/>
          <p:cNvSpPr>
            <a:spLocks noChangeArrowheads="1"/>
          </p:cNvSpPr>
          <p:nvPr/>
        </p:nvSpPr>
        <p:spPr bwMode="auto">
          <a:xfrm>
            <a:off x="5715000"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2. Invoke Faculty constructor</a:t>
            </a:r>
          </a:p>
        </p:txBody>
      </p:sp>
      <p:sp>
        <p:nvSpPr>
          <p:cNvPr id="13319"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3320"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228600" y="838200"/>
            <a:ext cx="8686800" cy="558614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14339"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433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2F7040-B463-49C9-A587-C6B514BC0F78}" type="slidenum">
              <a:rPr lang="en-US" altLang="en-US" sz="1400"/>
              <a:pPr/>
              <a:t>11</a:t>
            </a:fld>
            <a:endParaRPr lang="en-US" altLang="en-US" sz="1400"/>
          </a:p>
        </p:txBody>
      </p:sp>
      <p:sp>
        <p:nvSpPr>
          <p:cNvPr id="14341"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42" name="AutoShape 5"/>
          <p:cNvSpPr>
            <a:spLocks noChangeArrowheads="1"/>
          </p:cNvSpPr>
          <p:nvPr/>
        </p:nvSpPr>
        <p:spPr bwMode="auto">
          <a:xfrm>
            <a:off x="5562600"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3. Invoke Employee’s no-arg constructor</a:t>
            </a:r>
          </a:p>
        </p:txBody>
      </p:sp>
      <p:sp>
        <p:nvSpPr>
          <p:cNvPr id="14343"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44" name="Rectangle 7"/>
          <p:cNvSpPr>
            <a:spLocks noChangeArrowheads="1"/>
          </p:cNvSpPr>
          <p:nvPr/>
        </p:nvSpPr>
        <p:spPr bwMode="auto">
          <a:xfrm>
            <a:off x="457200" y="31242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45"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228600" y="838200"/>
            <a:ext cx="8686800" cy="558614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15363"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536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77FA935-C5EF-489E-B86F-903BF1F82FFE}" type="slidenum">
              <a:rPr lang="en-US" altLang="en-US" sz="1400"/>
              <a:pPr/>
              <a:t>12</a:t>
            </a:fld>
            <a:endParaRPr lang="en-US" altLang="en-US" sz="1400"/>
          </a:p>
        </p:txBody>
      </p:sp>
      <p:sp>
        <p:nvSpPr>
          <p:cNvPr id="15365"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6" name="AutoShape 5"/>
          <p:cNvSpPr>
            <a:spLocks noChangeArrowheads="1"/>
          </p:cNvSpPr>
          <p:nvPr/>
        </p:nvSpPr>
        <p:spPr bwMode="auto">
          <a:xfrm>
            <a:off x="5257800"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4. Invoke Employee(String) constructor</a:t>
            </a:r>
          </a:p>
        </p:txBody>
      </p:sp>
      <p:sp>
        <p:nvSpPr>
          <p:cNvPr id="15367"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8"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9"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70"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228600" y="838200"/>
            <a:ext cx="8686800" cy="558614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16387"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638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A09583F-8F0B-4686-9C43-40709F595872}" type="slidenum">
              <a:rPr lang="en-US" altLang="en-US" sz="1400"/>
              <a:pPr/>
              <a:t>13</a:t>
            </a:fld>
            <a:endParaRPr lang="en-US" altLang="en-US" sz="1400"/>
          </a:p>
        </p:txBody>
      </p:sp>
      <p:sp>
        <p:nvSpPr>
          <p:cNvPr id="16389"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90" name="AutoShape 5"/>
          <p:cNvSpPr>
            <a:spLocks noChangeArrowheads="1"/>
          </p:cNvSpPr>
          <p:nvPr/>
        </p:nvSpPr>
        <p:spPr bwMode="auto">
          <a:xfrm>
            <a:off x="5257800"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5. Invoke Person() constructor</a:t>
            </a:r>
          </a:p>
        </p:txBody>
      </p:sp>
      <p:sp>
        <p:nvSpPr>
          <p:cNvPr id="16391"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92"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93"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94" name="Rectangle 9"/>
          <p:cNvSpPr>
            <a:spLocks noChangeArrowheads="1"/>
          </p:cNvSpPr>
          <p:nvPr/>
        </p:nvSpPr>
        <p:spPr bwMode="auto">
          <a:xfrm>
            <a:off x="457200" y="54864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95" name="Rectangle 1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228600" y="838200"/>
            <a:ext cx="8686800" cy="558614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17411"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741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3E177E-5443-4103-8245-75E4A0BE3DFA}" type="slidenum">
              <a:rPr lang="en-US" altLang="en-US" sz="1400"/>
              <a:pPr/>
              <a:t>14</a:t>
            </a:fld>
            <a:endParaRPr lang="en-US" altLang="en-US" sz="1400"/>
          </a:p>
        </p:txBody>
      </p:sp>
      <p:sp>
        <p:nvSpPr>
          <p:cNvPr id="17413"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4" name="AutoShape 5"/>
          <p:cNvSpPr>
            <a:spLocks noChangeArrowheads="1"/>
          </p:cNvSpPr>
          <p:nvPr/>
        </p:nvSpPr>
        <p:spPr bwMode="auto">
          <a:xfrm>
            <a:off x="5257800"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6. Execute println</a:t>
            </a:r>
          </a:p>
        </p:txBody>
      </p:sp>
      <p:sp>
        <p:nvSpPr>
          <p:cNvPr id="17415"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6"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7"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8" name="Rectangle 9"/>
          <p:cNvSpPr>
            <a:spLocks noChangeArrowheads="1"/>
          </p:cNvSpPr>
          <p:nvPr/>
        </p:nvSpPr>
        <p:spPr bwMode="auto">
          <a:xfrm>
            <a:off x="685800" y="57150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9" name="Rectangle 1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228600" y="838200"/>
            <a:ext cx="8686800" cy="558614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18435"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843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5BAFF2C-2991-4A4F-A46D-954FCCA1D42D}" type="slidenum">
              <a:rPr lang="en-US" altLang="en-US" sz="1400"/>
              <a:pPr/>
              <a:t>15</a:t>
            </a:fld>
            <a:endParaRPr lang="en-US" altLang="en-US" sz="1400"/>
          </a:p>
        </p:txBody>
      </p:sp>
      <p:sp>
        <p:nvSpPr>
          <p:cNvPr id="18437"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8" name="AutoShape 5"/>
          <p:cNvSpPr>
            <a:spLocks noChangeArrowheads="1"/>
          </p:cNvSpPr>
          <p:nvPr/>
        </p:nvSpPr>
        <p:spPr bwMode="auto">
          <a:xfrm>
            <a:off x="5257800"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7. Execute println</a:t>
            </a:r>
          </a:p>
        </p:txBody>
      </p:sp>
      <p:sp>
        <p:nvSpPr>
          <p:cNvPr id="18439"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40"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41" name="Rectangle 9"/>
          <p:cNvSpPr>
            <a:spLocks noChangeArrowheads="1"/>
          </p:cNvSpPr>
          <p:nvPr/>
        </p:nvSpPr>
        <p:spPr bwMode="auto">
          <a:xfrm>
            <a:off x="685800" y="44196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42" name="Rectangle 10"/>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228600" y="838200"/>
            <a:ext cx="8686800" cy="558614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19459"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945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A09889-8986-4CD9-8B4F-2F923B2B0C31}" type="slidenum">
              <a:rPr lang="en-US" altLang="en-US" sz="1400"/>
              <a:pPr/>
              <a:t>16</a:t>
            </a:fld>
            <a:endParaRPr lang="en-US" altLang="en-US" sz="1400"/>
          </a:p>
        </p:txBody>
      </p:sp>
      <p:sp>
        <p:nvSpPr>
          <p:cNvPr id="19461"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2" name="AutoShape 5"/>
          <p:cNvSpPr>
            <a:spLocks noChangeArrowheads="1"/>
          </p:cNvSpPr>
          <p:nvPr/>
        </p:nvSpPr>
        <p:spPr bwMode="auto">
          <a:xfrm>
            <a:off x="5257800"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8. Execute println</a:t>
            </a:r>
          </a:p>
        </p:txBody>
      </p:sp>
      <p:sp>
        <p:nvSpPr>
          <p:cNvPr id="19463"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4" name="Rectangle 8"/>
          <p:cNvSpPr>
            <a:spLocks noChangeArrowheads="1"/>
          </p:cNvSpPr>
          <p:nvPr/>
        </p:nvSpPr>
        <p:spPr bwMode="auto">
          <a:xfrm>
            <a:off x="685800" y="3581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5"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228600" y="838200"/>
            <a:ext cx="8686800" cy="558614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20483"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2048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CED136-FCA8-4340-B5BB-D9551C6D11B9}" type="slidenum">
              <a:rPr lang="en-US" altLang="en-US" sz="1400"/>
              <a:pPr/>
              <a:t>17</a:t>
            </a:fld>
            <a:endParaRPr lang="en-US" altLang="en-US" sz="1400"/>
          </a:p>
        </p:txBody>
      </p:sp>
      <p:sp>
        <p:nvSpPr>
          <p:cNvPr id="20485"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6" name="AutoShape 5"/>
          <p:cNvSpPr>
            <a:spLocks noChangeArrowheads="1"/>
          </p:cNvSpPr>
          <p:nvPr/>
        </p:nvSpPr>
        <p:spPr bwMode="auto">
          <a:xfrm>
            <a:off x="5410200"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9. Execute println</a:t>
            </a:r>
          </a:p>
        </p:txBody>
      </p:sp>
      <p:sp>
        <p:nvSpPr>
          <p:cNvPr id="20487" name="Rectangle 7"/>
          <p:cNvSpPr>
            <a:spLocks noChangeArrowheads="1"/>
          </p:cNvSpPr>
          <p:nvPr/>
        </p:nvSpPr>
        <p:spPr bwMode="auto">
          <a:xfrm>
            <a:off x="685800" y="2057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85800" y="381000"/>
            <a:ext cx="7772400" cy="762000"/>
          </a:xfrm>
          <a:noFill/>
        </p:spPr>
        <p:txBody>
          <a:bodyPr/>
          <a:lstStyle/>
          <a:p>
            <a:r>
              <a:rPr lang="en-US" altLang="en-US" smtClean="0"/>
              <a:t>Declaring a Subclass</a:t>
            </a:r>
          </a:p>
        </p:txBody>
      </p:sp>
      <p:sp>
        <p:nvSpPr>
          <p:cNvPr id="22532" name="Rectangle 3"/>
          <p:cNvSpPr>
            <a:spLocks noGrp="1" noChangeArrowheads="1"/>
          </p:cNvSpPr>
          <p:nvPr>
            <p:ph idx="1"/>
          </p:nvPr>
        </p:nvSpPr>
        <p:spPr>
          <a:xfrm>
            <a:off x="304800" y="1371600"/>
            <a:ext cx="8458200" cy="2743200"/>
          </a:xfrm>
          <a:noFill/>
        </p:spPr>
        <p:txBody>
          <a:bodyPr/>
          <a:lstStyle/>
          <a:p>
            <a:pPr marL="1588" indent="-1588">
              <a:lnSpc>
                <a:spcPct val="90000"/>
              </a:lnSpc>
              <a:buFont typeface="Monotype Sorts" pitchFamily="2" charset="2"/>
              <a:buNone/>
            </a:pPr>
            <a:r>
              <a:rPr lang="en-US" altLang="en-US" sz="3000" smtClean="0"/>
              <a:t>A subclass extends properties and methods from the superclass. You can also:</a:t>
            </a:r>
            <a:endParaRPr lang="en-US" altLang="en-US" smtClean="0"/>
          </a:p>
          <a:p>
            <a:pPr marL="344488" lvl="1" indent="-341313">
              <a:lnSpc>
                <a:spcPct val="90000"/>
              </a:lnSpc>
              <a:spcBef>
                <a:spcPct val="50000"/>
              </a:spcBef>
              <a:buClr>
                <a:schemeClr val="tx2"/>
              </a:buClr>
              <a:buSzPct val="75000"/>
              <a:buFont typeface="Monotype Sorts" pitchFamily="2" charset="2"/>
              <a:buChar char="F"/>
            </a:pPr>
            <a:r>
              <a:rPr lang="en-US" altLang="en-US" smtClean="0"/>
              <a:t>Add new properties</a:t>
            </a:r>
          </a:p>
          <a:p>
            <a:pPr marL="344488" lvl="1" indent="-341313">
              <a:lnSpc>
                <a:spcPct val="90000"/>
              </a:lnSpc>
              <a:spcBef>
                <a:spcPct val="50000"/>
              </a:spcBef>
              <a:buClr>
                <a:schemeClr val="tx2"/>
              </a:buClr>
              <a:buSzPct val="75000"/>
              <a:buFont typeface="Monotype Sorts" pitchFamily="2" charset="2"/>
              <a:buChar char="F"/>
            </a:pPr>
            <a:r>
              <a:rPr lang="en-US" altLang="en-US" smtClean="0"/>
              <a:t>Add new methods</a:t>
            </a:r>
          </a:p>
          <a:p>
            <a:pPr marL="344488" lvl="1" indent="-341313">
              <a:lnSpc>
                <a:spcPct val="90000"/>
              </a:lnSpc>
              <a:spcBef>
                <a:spcPct val="50000"/>
              </a:spcBef>
              <a:buClr>
                <a:schemeClr val="tx2"/>
              </a:buClr>
              <a:buSzPct val="75000"/>
              <a:buFont typeface="Monotype Sorts" pitchFamily="2" charset="2"/>
              <a:buChar char="F"/>
            </a:pPr>
            <a:r>
              <a:rPr lang="en-US" altLang="en-US" smtClean="0"/>
              <a:t>Override the methods of the superclass</a:t>
            </a:r>
          </a:p>
        </p:txBody>
      </p:sp>
      <p:sp>
        <p:nvSpPr>
          <p:cNvPr id="2253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A6740E-2D1A-46A7-A539-CDEBF62CA1FC}" type="slidenum">
              <a:rPr lang="en-US" altLang="en-US" sz="1400"/>
              <a:pPr/>
              <a:t>18</a:t>
            </a:fld>
            <a:endParaRPr lang="en-US" alt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228600"/>
            <a:ext cx="7772400" cy="685800"/>
          </a:xfrm>
          <a:noFill/>
        </p:spPr>
        <p:txBody>
          <a:bodyPr/>
          <a:lstStyle/>
          <a:p>
            <a:r>
              <a:rPr lang="en-US" altLang="en-US" sz="3600" smtClean="0"/>
              <a:t>Calling Superclass Methods</a:t>
            </a:r>
            <a:endParaRPr lang="en-US" altLang="en-US" smtClean="0"/>
          </a:p>
        </p:txBody>
      </p:sp>
      <p:sp>
        <p:nvSpPr>
          <p:cNvPr id="2355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65CEDB-487E-4D0E-9284-1047A8C2590F}" type="slidenum">
              <a:rPr lang="en-US" altLang="en-US" sz="1400"/>
              <a:pPr/>
              <a:t>19</a:t>
            </a:fld>
            <a:endParaRPr lang="en-US" altLang="en-US" sz="1400"/>
          </a:p>
        </p:txBody>
      </p:sp>
      <p:sp>
        <p:nvSpPr>
          <p:cNvPr id="23556" name="Text Box 7"/>
          <p:cNvSpPr txBox="1">
            <a:spLocks noChangeArrowheads="1"/>
          </p:cNvSpPr>
          <p:nvPr/>
        </p:nvSpPr>
        <p:spPr bwMode="auto">
          <a:xfrm>
            <a:off x="2286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You could rewrite the </a:t>
            </a:r>
            <a:r>
              <a:rPr lang="en-US" altLang="en-US" u="sng"/>
              <a:t>printCircle()</a:t>
            </a:r>
            <a:r>
              <a:rPr lang="en-US" altLang="en-US"/>
              <a:t> method in the </a:t>
            </a:r>
            <a:r>
              <a:rPr lang="en-US" altLang="en-US" u="sng"/>
              <a:t>Circle</a:t>
            </a:r>
            <a:r>
              <a:rPr lang="en-US" altLang="en-US"/>
              <a:t> class as follows:</a:t>
            </a:r>
          </a:p>
        </p:txBody>
      </p:sp>
      <p:sp>
        <p:nvSpPr>
          <p:cNvPr id="23557" name="Text Box 9"/>
          <p:cNvSpPr txBox="1">
            <a:spLocks noChangeArrowheads="1"/>
          </p:cNvSpPr>
          <p:nvPr/>
        </p:nvSpPr>
        <p:spPr bwMode="auto">
          <a:xfrm>
            <a:off x="228600" y="2514600"/>
            <a:ext cx="8686800" cy="1569660"/>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a:t>public void </a:t>
            </a:r>
            <a:r>
              <a:rPr lang="en-US" altLang="en-US" dirty="0" err="1"/>
              <a:t>printCircle</a:t>
            </a:r>
            <a:r>
              <a:rPr lang="en-US" altLang="en-US" dirty="0"/>
              <a:t>() {</a:t>
            </a:r>
          </a:p>
          <a:p>
            <a:r>
              <a:rPr lang="en-US" altLang="en-US" dirty="0"/>
              <a:t>  </a:t>
            </a:r>
            <a:r>
              <a:rPr lang="en-US" altLang="en-US" dirty="0" err="1"/>
              <a:t>System.out.println</a:t>
            </a:r>
            <a:r>
              <a:rPr lang="en-US" altLang="en-US" dirty="0"/>
              <a:t>("The circle is created " + </a:t>
            </a:r>
          </a:p>
          <a:p>
            <a:r>
              <a:rPr lang="en-US" altLang="en-US" dirty="0"/>
              <a:t>    </a:t>
            </a:r>
            <a:r>
              <a:rPr lang="en-US" altLang="en-US" dirty="0" err="1"/>
              <a:t>super.getDateCreated</a:t>
            </a:r>
            <a:r>
              <a:rPr lang="en-US" altLang="en-US" dirty="0"/>
              <a:t>() + " and the radius is " + radius);</a:t>
            </a:r>
          </a:p>
          <a:p>
            <a:r>
              <a:rPr lang="en-US" altLang="en-US"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1143000"/>
            <a:ext cx="7772400" cy="1066800"/>
          </a:xfrm>
          <a:noFill/>
        </p:spPr>
        <p:txBody>
          <a:bodyPr>
            <a:normAutofit fontScale="90000"/>
          </a:bodyPr>
          <a:lstStyle/>
          <a:p>
            <a:r>
              <a:rPr lang="en-US" altLang="en-US" sz="3600" smtClean="0"/>
              <a:t>Chapter 11 Inheritance and Polymorphism</a:t>
            </a:r>
          </a:p>
        </p:txBody>
      </p:sp>
      <p:sp>
        <p:nvSpPr>
          <p:cNvPr id="307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3AC66A-3A00-439C-A43C-861D7B1237BE}" type="slidenum">
              <a:rPr lang="en-US" altLang="en-US" sz="1400"/>
              <a:pPr/>
              <a:t>2</a:t>
            </a:fld>
            <a:endParaRPr lang="en-US" altLang="en-US" sz="1400"/>
          </a:p>
        </p:txBody>
      </p:sp>
      <p:sp>
        <p:nvSpPr>
          <p:cNvPr id="307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 name="Rectangle 3"/>
          <p:cNvSpPr txBox="1">
            <a:spLocks noChangeArrowheads="1"/>
          </p:cNvSpPr>
          <p:nvPr/>
        </p:nvSpPr>
        <p:spPr bwMode="auto">
          <a:xfrm>
            <a:off x="304800" y="2895600"/>
            <a:ext cx="8610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buFont typeface="Monotype Sorts" pitchFamily="2" charset="2"/>
              <a:buNone/>
            </a:pPr>
            <a:r>
              <a:rPr lang="en-US" altLang="en-US" kern="0" dirty="0" smtClean="0"/>
              <a:t>Suppose you will define classes to model circles, rectangles, and triangles. These classes have many common features. What is the best way to design these classes so to avoid redundancy? The answer is to use inheritance.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85800" y="228600"/>
            <a:ext cx="7772400" cy="685800"/>
          </a:xfrm>
          <a:noFill/>
        </p:spPr>
        <p:txBody>
          <a:bodyPr/>
          <a:lstStyle/>
          <a:p>
            <a:r>
              <a:rPr lang="en-US" altLang="en-US" sz="3600" dirty="0" smtClean="0"/>
              <a:t>Overriding Methods in the Subclass</a:t>
            </a:r>
            <a:endParaRPr lang="en-US" altLang="en-US" dirty="0" smtClean="0"/>
          </a:p>
        </p:txBody>
      </p:sp>
      <p:sp>
        <p:nvSpPr>
          <p:cNvPr id="2457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BAD151-CD43-4B14-BFAA-B38931732F05}" type="slidenum">
              <a:rPr lang="en-US" altLang="en-US" sz="1400"/>
              <a:pPr/>
              <a:t>20</a:t>
            </a:fld>
            <a:endParaRPr lang="en-US" altLang="en-US" sz="1400"/>
          </a:p>
        </p:txBody>
      </p:sp>
      <p:sp>
        <p:nvSpPr>
          <p:cNvPr id="24580" name="Text Box 3"/>
          <p:cNvSpPr txBox="1">
            <a:spLocks noChangeArrowheads="1"/>
          </p:cNvSpPr>
          <p:nvPr/>
        </p:nvSpPr>
        <p:spPr bwMode="auto">
          <a:xfrm>
            <a:off x="228600" y="10668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A subclass inherits methods from a superclass. Sometimes it is necessary for the subclass to modify the implementation of a method defined in the superclass. This is referred to as </a:t>
            </a:r>
            <a:r>
              <a:rPr lang="en-US" altLang="en-US" i="1"/>
              <a:t>method overriding</a:t>
            </a:r>
            <a:r>
              <a:rPr lang="en-US" altLang="en-US"/>
              <a:t>. </a:t>
            </a:r>
          </a:p>
        </p:txBody>
      </p:sp>
      <p:sp>
        <p:nvSpPr>
          <p:cNvPr id="24581" name="Text Box 4"/>
          <p:cNvSpPr txBox="1">
            <a:spLocks noChangeArrowheads="1"/>
          </p:cNvSpPr>
          <p:nvPr/>
        </p:nvSpPr>
        <p:spPr bwMode="auto">
          <a:xfrm>
            <a:off x="228600" y="2514600"/>
            <a:ext cx="8686800" cy="268287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700" dirty="0">
                <a:latin typeface="Courier New" pitchFamily="49" charset="0"/>
                <a:cs typeface="Courier New" pitchFamily="49" charset="0"/>
              </a:rPr>
              <a:t>public class Circle extends </a:t>
            </a:r>
            <a:r>
              <a:rPr lang="en-US" altLang="en-US" sz="1700" dirty="0" err="1">
                <a:latin typeface="Courier New" pitchFamily="49" charset="0"/>
                <a:cs typeface="Courier New" pitchFamily="49" charset="0"/>
              </a:rPr>
              <a:t>GeometricObject</a:t>
            </a:r>
            <a:r>
              <a:rPr lang="en-US" altLang="en-US" sz="1700" dirty="0">
                <a:latin typeface="Courier New" pitchFamily="49" charset="0"/>
                <a:cs typeface="Courier New" pitchFamily="49" charset="0"/>
              </a:rPr>
              <a:t> {</a:t>
            </a:r>
          </a:p>
          <a:p>
            <a:pPr>
              <a:spcBef>
                <a:spcPct val="50000"/>
              </a:spcBef>
            </a:pPr>
            <a:r>
              <a:rPr lang="en-US" altLang="en-US" sz="1700" dirty="0">
                <a:latin typeface="Courier New" pitchFamily="49" charset="0"/>
                <a:cs typeface="Courier New" pitchFamily="49" charset="0"/>
              </a:rPr>
              <a:t>  // Other methods are omitted</a:t>
            </a:r>
          </a:p>
          <a:p>
            <a:pPr>
              <a:spcBef>
                <a:spcPct val="50000"/>
              </a:spcBef>
            </a:pPr>
            <a:endParaRPr lang="en-US" altLang="en-US" sz="1700" dirty="0">
              <a:latin typeface="Courier New" pitchFamily="49" charset="0"/>
              <a:cs typeface="Courier New" pitchFamily="49" charset="0"/>
            </a:endParaRPr>
          </a:p>
          <a:p>
            <a:pPr>
              <a:spcBef>
                <a:spcPct val="50000"/>
              </a:spcBef>
            </a:pPr>
            <a:r>
              <a:rPr lang="en-US" altLang="en-US" sz="1700" dirty="0">
                <a:latin typeface="Courier New" pitchFamily="49" charset="0"/>
                <a:cs typeface="Courier New" pitchFamily="49" charset="0"/>
              </a:rPr>
              <a:t>  /** Override the </a:t>
            </a:r>
            <a:r>
              <a:rPr lang="en-US" altLang="en-US" sz="1700" dirty="0" err="1">
                <a:latin typeface="Courier New" pitchFamily="49" charset="0"/>
                <a:cs typeface="Courier New" pitchFamily="49" charset="0"/>
              </a:rPr>
              <a:t>toString</a:t>
            </a:r>
            <a:r>
              <a:rPr lang="en-US" altLang="en-US" sz="1700" dirty="0">
                <a:latin typeface="Courier New" pitchFamily="49" charset="0"/>
                <a:cs typeface="Courier New" pitchFamily="49" charset="0"/>
              </a:rPr>
              <a:t> method defined in </a:t>
            </a:r>
            <a:r>
              <a:rPr lang="en-US" altLang="en-US" sz="1700" dirty="0" err="1">
                <a:latin typeface="Courier New" pitchFamily="49" charset="0"/>
                <a:cs typeface="Courier New" pitchFamily="49" charset="0"/>
              </a:rPr>
              <a:t>GeometricObject</a:t>
            </a:r>
            <a:r>
              <a:rPr lang="en-US" altLang="en-US" sz="1700" dirty="0">
                <a:latin typeface="Courier New" pitchFamily="49" charset="0"/>
                <a:cs typeface="Courier New" pitchFamily="49" charset="0"/>
              </a:rPr>
              <a:t> */</a:t>
            </a:r>
          </a:p>
          <a:p>
            <a:r>
              <a:rPr lang="en-US" altLang="en-US" sz="1700" dirty="0">
                <a:latin typeface="Courier New" pitchFamily="49" charset="0"/>
                <a:cs typeface="Courier New" pitchFamily="49" charset="0"/>
              </a:rPr>
              <a:t>  public String </a:t>
            </a:r>
            <a:r>
              <a:rPr lang="en-US" altLang="en-US" sz="1700" dirty="0" err="1">
                <a:latin typeface="Courier New" pitchFamily="49" charset="0"/>
                <a:cs typeface="Courier New" pitchFamily="49" charset="0"/>
              </a:rPr>
              <a:t>toString</a:t>
            </a:r>
            <a:r>
              <a:rPr lang="en-US" altLang="en-US" sz="1700" dirty="0">
                <a:latin typeface="Courier New" pitchFamily="49" charset="0"/>
                <a:cs typeface="Courier New" pitchFamily="49" charset="0"/>
              </a:rPr>
              <a:t>() {</a:t>
            </a:r>
          </a:p>
          <a:p>
            <a:r>
              <a:rPr lang="en-US" altLang="en-US" sz="1700" dirty="0">
                <a:latin typeface="Courier New" pitchFamily="49" charset="0"/>
                <a:cs typeface="Courier New" pitchFamily="49" charset="0"/>
              </a:rPr>
              <a:t>    return </a:t>
            </a:r>
            <a:r>
              <a:rPr lang="en-US" altLang="en-US" sz="1700" dirty="0" err="1">
                <a:latin typeface="Courier New" pitchFamily="49" charset="0"/>
                <a:cs typeface="Courier New" pitchFamily="49" charset="0"/>
              </a:rPr>
              <a:t>super.toString</a:t>
            </a:r>
            <a:r>
              <a:rPr lang="en-US" altLang="en-US" sz="1700" dirty="0">
                <a:latin typeface="Courier New" pitchFamily="49" charset="0"/>
                <a:cs typeface="Courier New" pitchFamily="49" charset="0"/>
              </a:rPr>
              <a:t>() + "\</a:t>
            </a:r>
            <a:r>
              <a:rPr lang="en-US" altLang="en-US" sz="1700" dirty="0" err="1">
                <a:latin typeface="Courier New" pitchFamily="49" charset="0"/>
                <a:cs typeface="Courier New" pitchFamily="49" charset="0"/>
              </a:rPr>
              <a:t>nradius</a:t>
            </a:r>
            <a:r>
              <a:rPr lang="en-US" altLang="en-US" sz="1700" dirty="0">
                <a:latin typeface="Courier New" pitchFamily="49" charset="0"/>
                <a:cs typeface="Courier New" pitchFamily="49" charset="0"/>
              </a:rPr>
              <a:t> is " + radius;</a:t>
            </a:r>
          </a:p>
          <a:p>
            <a:r>
              <a:rPr lang="en-US" altLang="en-US" sz="1700" dirty="0">
                <a:latin typeface="Courier New" pitchFamily="49" charset="0"/>
                <a:cs typeface="Courier New" pitchFamily="49" charset="0"/>
              </a:rPr>
              <a:t>  } </a:t>
            </a:r>
          </a:p>
          <a:p>
            <a:pPr>
              <a:spcBef>
                <a:spcPct val="50000"/>
              </a:spcBef>
            </a:pPr>
            <a:r>
              <a:rPr lang="en-US" altLang="en-US" sz="1700"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5800" y="228600"/>
            <a:ext cx="7772400" cy="685800"/>
          </a:xfrm>
          <a:noFill/>
        </p:spPr>
        <p:txBody>
          <a:bodyPr>
            <a:normAutofit fontScale="90000"/>
          </a:bodyPr>
          <a:lstStyle/>
          <a:p>
            <a:r>
              <a:rPr lang="en-US" altLang="en-US" sz="4000" dirty="0" smtClean="0"/>
              <a:t>NOTE: Instance Method Inheritance</a:t>
            </a:r>
          </a:p>
        </p:txBody>
      </p:sp>
      <p:sp>
        <p:nvSpPr>
          <p:cNvPr id="2560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F58613-F7A4-4B46-AF64-15443F849165}" type="slidenum">
              <a:rPr lang="en-US" altLang="en-US" sz="1400"/>
              <a:pPr/>
              <a:t>21</a:t>
            </a:fld>
            <a:endParaRPr lang="en-US" altLang="en-US" sz="1400"/>
          </a:p>
        </p:txBody>
      </p:sp>
      <p:sp>
        <p:nvSpPr>
          <p:cNvPr id="25604" name="Text Box 3"/>
          <p:cNvSpPr txBox="1">
            <a:spLocks noChangeArrowheads="1"/>
          </p:cNvSpPr>
          <p:nvPr/>
        </p:nvSpPr>
        <p:spPr bwMode="auto">
          <a:xfrm>
            <a:off x="381000" y="1447800"/>
            <a:ext cx="8382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dirty="0">
                <a:cs typeface="Times New Roman"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228600"/>
            <a:ext cx="7772400" cy="685800"/>
          </a:xfrm>
          <a:noFill/>
        </p:spPr>
        <p:txBody>
          <a:bodyPr/>
          <a:lstStyle/>
          <a:p>
            <a:r>
              <a:rPr lang="en-US" altLang="en-US" sz="3600" dirty="0" smtClean="0"/>
              <a:t>NOTE: Class/Static Method Inheritance</a:t>
            </a:r>
          </a:p>
        </p:txBody>
      </p:sp>
      <p:sp>
        <p:nvSpPr>
          <p:cNvPr id="2662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94E883D-CDF2-4029-AB5B-C401BF969532}" type="slidenum">
              <a:rPr lang="en-US" altLang="en-US" sz="1400"/>
              <a:pPr/>
              <a:t>22</a:t>
            </a:fld>
            <a:endParaRPr lang="en-US" altLang="en-US" sz="1400"/>
          </a:p>
        </p:txBody>
      </p:sp>
      <p:sp>
        <p:nvSpPr>
          <p:cNvPr id="26628" name="Text Box 3"/>
          <p:cNvSpPr txBox="1">
            <a:spLocks noChangeArrowheads="1"/>
          </p:cNvSpPr>
          <p:nvPr/>
        </p:nvSpPr>
        <p:spPr bwMode="auto">
          <a:xfrm>
            <a:off x="381000" y="1447800"/>
            <a:ext cx="8382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dirty="0">
                <a:cs typeface="Times New Roman" pitchFamily="18" charset="0"/>
              </a:rPr>
              <a:t>Like an instance method, a static method can be inherited. However, a static method cannot be overridden. If a static method defined in the superclass is redefined in a subclass, the method defined in the superclass is hidden. </a:t>
            </a:r>
            <a:endParaRPr lang="en-US" altLang="en-US" sz="3600" dirty="0" smtClean="0">
              <a:cs typeface="Times New Roman" pitchFamily="18" charset="0"/>
            </a:endParaRPr>
          </a:p>
          <a:p>
            <a:pPr>
              <a:spcBef>
                <a:spcPct val="50000"/>
              </a:spcBef>
            </a:pPr>
            <a:r>
              <a:rPr lang="en-US" altLang="en-US" sz="3600" dirty="0" smtClean="0">
                <a:cs typeface="Times New Roman" pitchFamily="18" charset="0"/>
              </a:rPr>
              <a:t>Example: Cat, Animal</a:t>
            </a:r>
            <a:endParaRPr lang="en-US" altLang="en-US" sz="3600" dirty="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228600"/>
            <a:ext cx="7772400" cy="609600"/>
          </a:xfrm>
        </p:spPr>
        <p:txBody>
          <a:bodyPr>
            <a:normAutofit fontScale="90000"/>
          </a:bodyPr>
          <a:lstStyle/>
          <a:p>
            <a:r>
              <a:rPr lang="en-US" altLang="en-US" smtClean="0"/>
              <a:t>Overriding vs. Overloading</a:t>
            </a:r>
          </a:p>
        </p:txBody>
      </p:sp>
      <p:sp>
        <p:nvSpPr>
          <p:cNvPr id="2765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32A2F0-D55D-45EA-B194-C2A8E6595509}" type="slidenum">
              <a:rPr lang="en-US" altLang="en-US" sz="1400"/>
              <a:pPr/>
              <a:t>23</a:t>
            </a:fld>
            <a:endParaRPr lang="en-US" altLang="en-US" sz="1400"/>
          </a:p>
        </p:txBody>
      </p:sp>
      <p:sp>
        <p:nvSpPr>
          <p:cNvPr id="27652"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3"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4"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5" name="Object 9"/>
          <p:cNvGraphicFramePr>
            <a:graphicFrameLocks noChangeAspect="1"/>
          </p:cNvGraphicFramePr>
          <p:nvPr/>
        </p:nvGraphicFramePr>
        <p:xfrm>
          <a:off x="0" y="1143000"/>
          <a:ext cx="9144000" cy="4092575"/>
        </p:xfrm>
        <a:graphic>
          <a:graphicData uri="http://schemas.openxmlformats.org/presentationml/2006/ole">
            <mc:AlternateContent xmlns:mc="http://schemas.openxmlformats.org/markup-compatibility/2006">
              <mc:Choice xmlns:v="urn:schemas-microsoft-com:vml" Requires="v">
                <p:oleObj spid="_x0000_s27670" name="Picture" r:id="rId3" imgW="5757567" imgH="2150417" progId="Word.Picture.8">
                  <p:embed/>
                </p:oleObj>
              </mc:Choice>
              <mc:Fallback>
                <p:oleObj name="Picture" r:id="rId3" imgW="5757567" imgH="2150417" progId="Word.Picture.8">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144000" cy="4092575"/>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52400" y="228600"/>
            <a:ext cx="8763000" cy="838200"/>
          </a:xfrm>
        </p:spPr>
        <p:txBody>
          <a:bodyPr/>
          <a:lstStyle/>
          <a:p>
            <a:r>
              <a:rPr lang="en-US" altLang="en-US" smtClean="0"/>
              <a:t>The </a:t>
            </a:r>
            <a:r>
              <a:rPr lang="en-US" altLang="en-US" u="sng" smtClean="0"/>
              <a:t>Object</a:t>
            </a:r>
            <a:r>
              <a:rPr lang="en-US" altLang="en-US" smtClean="0"/>
              <a:t> Class and Its Methods</a:t>
            </a:r>
          </a:p>
        </p:txBody>
      </p:sp>
      <p:sp>
        <p:nvSpPr>
          <p:cNvPr id="28676" name="Rectangle 3"/>
          <p:cNvSpPr>
            <a:spLocks noGrp="1" noChangeArrowheads="1"/>
          </p:cNvSpPr>
          <p:nvPr>
            <p:ph idx="1"/>
          </p:nvPr>
        </p:nvSpPr>
        <p:spPr>
          <a:xfrm>
            <a:off x="304800" y="1295400"/>
            <a:ext cx="8610600" cy="2438400"/>
          </a:xfrm>
        </p:spPr>
        <p:txBody>
          <a:bodyPr/>
          <a:lstStyle/>
          <a:p>
            <a:pPr marL="0" indent="0">
              <a:buFont typeface="Monotype Sorts" pitchFamily="2" charset="2"/>
              <a:buNone/>
            </a:pPr>
            <a:r>
              <a:rPr lang="en-US" altLang="en-US" sz="3600" smtClean="0">
                <a:cs typeface="Times New Roman" pitchFamily="18" charset="0"/>
              </a:rPr>
              <a:t>Every class in Java is descended from the </a:t>
            </a:r>
            <a:r>
              <a:rPr lang="en-US" altLang="en-US" sz="3600" u="sng" smtClean="0">
                <a:cs typeface="Times New Roman" pitchFamily="18" charset="0"/>
              </a:rPr>
              <a:t>java.lang.Object</a:t>
            </a:r>
            <a:r>
              <a:rPr lang="en-US" altLang="en-US" sz="3600" smtClean="0">
                <a:cs typeface="Times New Roman" pitchFamily="18" charset="0"/>
              </a:rPr>
              <a:t> class. If no inheritance is specified when a class is defined, the superclass of the class is </a:t>
            </a:r>
            <a:r>
              <a:rPr lang="en-US" altLang="en-US" sz="3600" u="sng" smtClean="0">
                <a:cs typeface="Times New Roman" pitchFamily="18" charset="0"/>
              </a:rPr>
              <a:t>Object</a:t>
            </a:r>
            <a:r>
              <a:rPr lang="en-US" altLang="en-US" sz="3600" smtClean="0">
                <a:cs typeface="Times New Roman" pitchFamily="18" charset="0"/>
              </a:rPr>
              <a:t>.</a:t>
            </a:r>
            <a:r>
              <a:rPr lang="en-US" altLang="en-US" sz="3600" smtClean="0"/>
              <a:t> </a:t>
            </a:r>
          </a:p>
        </p:txBody>
      </p:sp>
      <p:sp>
        <p:nvSpPr>
          <p:cNvPr id="2867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4C7590-6371-459C-BB19-461B51C412B0}" type="slidenum">
              <a:rPr lang="en-US" altLang="en-US" sz="1400"/>
              <a:pPr/>
              <a:t>24</a:t>
            </a:fld>
            <a:endParaRPr lang="en-US" altLang="en-US" sz="1400"/>
          </a:p>
        </p:txBody>
      </p:sp>
      <p:graphicFrame>
        <p:nvGraphicFramePr>
          <p:cNvPr id="28677" name="Object 5"/>
          <p:cNvGraphicFramePr>
            <a:graphicFrameLocks noChangeAspect="1"/>
          </p:cNvGraphicFramePr>
          <p:nvPr/>
        </p:nvGraphicFramePr>
        <p:xfrm>
          <a:off x="0" y="4267200"/>
          <a:ext cx="9144000" cy="1066800"/>
        </p:xfrm>
        <a:graphic>
          <a:graphicData uri="http://schemas.openxmlformats.org/presentationml/2006/ole">
            <mc:AlternateContent xmlns:mc="http://schemas.openxmlformats.org/markup-compatibility/2006">
              <mc:Choice xmlns:v="urn:schemas-microsoft-com:vml" Requires="v">
                <p:oleObj spid="_x0000_s28692" name="Picture" r:id="rId3" imgW="4735068" imgH="550164" progId="Word.Picture.8">
                  <p:embed/>
                </p:oleObj>
              </mc:Choice>
              <mc:Fallback>
                <p:oleObj name="Picture" r:id="rId3" imgW="4735068" imgH="550164" progId="Word.Picture.8">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9144000" cy="1066800"/>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5800" y="228600"/>
            <a:ext cx="7772400" cy="685800"/>
          </a:xfrm>
        </p:spPr>
        <p:txBody>
          <a:bodyPr>
            <a:normAutofit fontScale="90000"/>
          </a:bodyPr>
          <a:lstStyle/>
          <a:p>
            <a:r>
              <a:rPr lang="en-US" altLang="en-US" smtClean="0"/>
              <a:t>The toString() method in Object</a:t>
            </a:r>
          </a:p>
        </p:txBody>
      </p:sp>
      <p:sp>
        <p:nvSpPr>
          <p:cNvPr id="29700" name="Rectangle 3"/>
          <p:cNvSpPr>
            <a:spLocks noGrp="1" noChangeArrowheads="1"/>
          </p:cNvSpPr>
          <p:nvPr>
            <p:ph idx="1"/>
          </p:nvPr>
        </p:nvSpPr>
        <p:spPr>
          <a:xfrm>
            <a:off x="304800" y="1143000"/>
            <a:ext cx="8534400" cy="1676400"/>
          </a:xfrm>
        </p:spPr>
        <p:txBody>
          <a:bodyPr/>
          <a:lstStyle/>
          <a:p>
            <a:pPr marL="0" indent="0">
              <a:lnSpc>
                <a:spcPct val="90000"/>
              </a:lnSpc>
              <a:spcBef>
                <a:spcPct val="75000"/>
              </a:spcBef>
              <a:buFont typeface="Monotype Sorts" pitchFamily="2" charset="2"/>
              <a:buNone/>
            </a:pPr>
            <a:r>
              <a:rPr lang="en-US" altLang="en-US" sz="2600" smtClean="0"/>
              <a:t>The </a:t>
            </a:r>
            <a:r>
              <a:rPr lang="en-US" altLang="en-US" sz="2400" smtClean="0"/>
              <a:t>toString()</a:t>
            </a:r>
            <a:r>
              <a:rPr lang="en-US" altLang="en-US" sz="2600" smtClean="0"/>
              <a:t> method returns a string representation of the object. The </a:t>
            </a:r>
            <a:r>
              <a:rPr lang="en-US" altLang="en-US" sz="2600" smtClean="0">
                <a:cs typeface="Times New Roman" pitchFamily="18" charset="0"/>
              </a:rPr>
              <a:t>default implementation returns a string consisting of a class name of which the object is an instance, the at sign (@), and a number representing this object.</a:t>
            </a:r>
            <a:r>
              <a:rPr lang="en-US" altLang="en-US" sz="2600" smtClean="0">
                <a:latin typeface="Courier" charset="0"/>
                <a:cs typeface="Times New Roman" pitchFamily="18" charset="0"/>
              </a:rPr>
              <a:t> </a:t>
            </a:r>
            <a:endParaRPr lang="en-US" altLang="en-US" sz="2800" smtClean="0"/>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2FE4F8-AB13-4E5E-B1BD-F240B37AF97C}" type="slidenum">
              <a:rPr lang="en-US" altLang="en-US" sz="1400"/>
              <a:pPr/>
              <a:t>25</a:t>
            </a:fld>
            <a:endParaRPr lang="en-US" altLang="en-US" sz="1400"/>
          </a:p>
        </p:txBody>
      </p:sp>
      <p:sp>
        <p:nvSpPr>
          <p:cNvPr id="29701" name="Rectangle 4"/>
          <p:cNvSpPr>
            <a:spLocks noChangeArrowheads="1"/>
          </p:cNvSpPr>
          <p:nvPr/>
        </p:nvSpPr>
        <p:spPr bwMode="auto">
          <a:xfrm>
            <a:off x="609600" y="3048000"/>
            <a:ext cx="7239000" cy="1066800"/>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800"/>
              <a:t>Loan loan = new Loan();</a:t>
            </a:r>
          </a:p>
          <a:p>
            <a:pPr>
              <a:buFont typeface="Monotype Sorts" pitchFamily="2" charset="2"/>
              <a:buNone/>
            </a:pPr>
            <a:r>
              <a:rPr lang="en-US" altLang="en-US" sz="2800"/>
              <a:t>System.out.println(loan.toString());</a:t>
            </a:r>
          </a:p>
        </p:txBody>
      </p:sp>
      <p:sp>
        <p:nvSpPr>
          <p:cNvPr id="29702" name="Rectangle 5"/>
          <p:cNvSpPr>
            <a:spLocks noChangeArrowheads="1"/>
          </p:cNvSpPr>
          <p:nvPr/>
        </p:nvSpPr>
        <p:spPr bwMode="auto">
          <a:xfrm>
            <a:off x="457200" y="4419600"/>
            <a:ext cx="8229600"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spcBef>
                <a:spcPct val="75000"/>
              </a:spcBef>
              <a:buFont typeface="Monotype Sorts" pitchFamily="2" charset="2"/>
              <a:buNone/>
            </a:pPr>
            <a:r>
              <a:rPr lang="en-US" altLang="en-US" sz="2400">
                <a:cs typeface="Courier New" pitchFamily="49" charset="0"/>
              </a:rPr>
              <a:t>The code displays something like </a:t>
            </a:r>
            <a:r>
              <a:rPr lang="en-US" altLang="en-US" u="sng"/>
              <a:t>Loan@15037e5</a:t>
            </a:r>
            <a:r>
              <a:rPr lang="en-US" altLang="en-US"/>
              <a:t> </a:t>
            </a:r>
            <a:r>
              <a:rPr lang="en-US" altLang="en-US" sz="2400">
                <a:cs typeface="Courier New" pitchFamily="49" charset="0"/>
              </a:rPr>
              <a:t>.</a:t>
            </a:r>
            <a:r>
              <a:rPr lang="en-US" altLang="en-US" sz="2400">
                <a:cs typeface="Times New Roman" pitchFamily="18" charset="0"/>
              </a:rPr>
              <a:t> </a:t>
            </a:r>
            <a:r>
              <a:rPr lang="en-US" altLang="en-US" sz="2400">
                <a:cs typeface="Courier New" pitchFamily="49" charset="0"/>
              </a:rPr>
              <a:t>This message is not very helpful or informative. Usually you should override the </a:t>
            </a:r>
            <a:r>
              <a:rPr lang="en-US" altLang="en-US" sz="2400" u="sng">
                <a:cs typeface="Courier New" pitchFamily="49" charset="0"/>
              </a:rPr>
              <a:t>toString</a:t>
            </a:r>
            <a:r>
              <a:rPr lang="en-US" altLang="en-US" sz="2400">
                <a:cs typeface="Courier New" pitchFamily="49" charset="0"/>
              </a:rPr>
              <a:t> method so that it returns a digestible string representation of the object.</a:t>
            </a:r>
            <a:r>
              <a:rPr lang="en-US" altLang="en-US" sz="2400">
                <a:cs typeface="Times New Roman"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85800" y="228600"/>
            <a:ext cx="7772400" cy="609600"/>
          </a:xfrm>
          <a:noFill/>
        </p:spPr>
        <p:txBody>
          <a:bodyPr>
            <a:normAutofit fontScale="90000"/>
          </a:bodyPr>
          <a:lstStyle/>
          <a:p>
            <a:r>
              <a:rPr lang="en-US" altLang="en-US" smtClean="0"/>
              <a:t>Casting Objects</a:t>
            </a:r>
          </a:p>
        </p:txBody>
      </p:sp>
      <p:sp>
        <p:nvSpPr>
          <p:cNvPr id="34820" name="Rectangle 3"/>
          <p:cNvSpPr>
            <a:spLocks noGrp="1" noChangeArrowheads="1"/>
          </p:cNvSpPr>
          <p:nvPr>
            <p:ph idx="1"/>
          </p:nvPr>
        </p:nvSpPr>
        <p:spPr>
          <a:xfrm>
            <a:off x="228600" y="990600"/>
            <a:ext cx="8686800" cy="4114800"/>
          </a:xfrm>
          <a:noFill/>
        </p:spPr>
        <p:txBody>
          <a:bodyPr/>
          <a:lstStyle/>
          <a:p>
            <a:pPr marL="0" indent="0">
              <a:buFont typeface="Monotype Sorts" pitchFamily="2" charset="2"/>
              <a:buNone/>
              <a:tabLst>
                <a:tab pos="57150" algn="l"/>
                <a:tab pos="285750" algn="l"/>
              </a:tabLst>
            </a:pPr>
            <a:r>
              <a:rPr lang="en-US" altLang="en-US" sz="2400" smtClean="0">
                <a:cs typeface="Courier New" pitchFamily="49" charset="0"/>
              </a:rPr>
              <a:t>You have already used the casting operator to convert variables of one primitive type to another. </a:t>
            </a:r>
            <a:r>
              <a:rPr lang="en-US" altLang="en-US" sz="2400" i="1" smtClean="0">
                <a:cs typeface="Courier New" pitchFamily="49" charset="0"/>
              </a:rPr>
              <a:t>Casting</a:t>
            </a:r>
            <a:r>
              <a:rPr lang="en-US" altLang="en-US" sz="2400" smtClean="0">
                <a:cs typeface="Courier New"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altLang="en-US" sz="2000" smtClean="0">
                <a:cs typeface="Times New Roman" pitchFamily="18" charset="0"/>
              </a:rPr>
              <a:t>m(new Student());</a:t>
            </a:r>
          </a:p>
          <a:p>
            <a:pPr marL="0" indent="0" algn="ctr">
              <a:spcBef>
                <a:spcPct val="0"/>
              </a:spcBef>
              <a:buClrTx/>
              <a:buSzTx/>
              <a:buFontTx/>
              <a:buNone/>
              <a:tabLst>
                <a:tab pos="57150" algn="l"/>
                <a:tab pos="285750" algn="l"/>
              </a:tabLst>
            </a:pPr>
            <a:endParaRPr lang="en-US" altLang="en-US" sz="2400" smtClean="0">
              <a:cs typeface="Courier New" pitchFamily="49" charset="0"/>
            </a:endParaRPr>
          </a:p>
          <a:p>
            <a:pPr marL="0" indent="0">
              <a:spcBef>
                <a:spcPct val="0"/>
              </a:spcBef>
              <a:buClrTx/>
              <a:buSzTx/>
              <a:buFontTx/>
              <a:buNone/>
              <a:tabLst>
                <a:tab pos="57150" algn="l"/>
                <a:tab pos="285750" algn="l"/>
              </a:tabLst>
            </a:pPr>
            <a:r>
              <a:rPr lang="en-US" altLang="en-US" sz="2400" smtClean="0">
                <a:cs typeface="Courier New" pitchFamily="49" charset="0"/>
              </a:rPr>
              <a:t>assigns the object new Student() to a parameter of the Object type. This statement is equivalent to:</a:t>
            </a:r>
          </a:p>
          <a:p>
            <a:pPr marL="0" indent="0" algn="ctr">
              <a:spcBef>
                <a:spcPct val="0"/>
              </a:spcBef>
              <a:buClrTx/>
              <a:buSzTx/>
              <a:buFontTx/>
              <a:buNone/>
              <a:tabLst>
                <a:tab pos="57150" algn="l"/>
                <a:tab pos="285750" algn="l"/>
              </a:tabLst>
            </a:pPr>
            <a:endParaRPr lang="en-US" altLang="en-US" sz="2400" smtClean="0">
              <a:cs typeface="Courier New" pitchFamily="49" charset="0"/>
            </a:endParaRPr>
          </a:p>
          <a:p>
            <a:pPr marL="628650" lvl="1" indent="-171450">
              <a:buFontTx/>
              <a:buNone/>
              <a:tabLst>
                <a:tab pos="57150" algn="l"/>
                <a:tab pos="285750" algn="l"/>
              </a:tabLst>
            </a:pPr>
            <a:r>
              <a:rPr lang="en-US" altLang="en-US" sz="2000" smtClean="0">
                <a:cs typeface="Times New Roman" pitchFamily="18" charset="0"/>
              </a:rPr>
              <a:t>Object o = new Student(); </a:t>
            </a:r>
            <a:r>
              <a:rPr lang="en-US" altLang="en-US" sz="2000" smtClean="0">
                <a:solidFill>
                  <a:srgbClr val="99CC00"/>
                </a:solidFill>
                <a:cs typeface="Times New Roman" pitchFamily="18" charset="0"/>
              </a:rPr>
              <a:t>// Implicit casting</a:t>
            </a:r>
            <a:endParaRPr lang="en-US" altLang="en-US" sz="2000" smtClean="0">
              <a:cs typeface="Times New Roman" pitchFamily="18" charset="0"/>
            </a:endParaRPr>
          </a:p>
          <a:p>
            <a:pPr marL="628650" lvl="1" indent="-171450">
              <a:buFontTx/>
              <a:buNone/>
              <a:tabLst>
                <a:tab pos="57150" algn="l"/>
                <a:tab pos="285750" algn="l"/>
              </a:tabLst>
            </a:pPr>
            <a:r>
              <a:rPr lang="en-US" altLang="en-US" sz="2000" smtClean="0">
                <a:cs typeface="Times New Roman" pitchFamily="18" charset="0"/>
              </a:rPr>
              <a:t>m(o);</a:t>
            </a:r>
          </a:p>
        </p:txBody>
      </p:sp>
      <p:sp>
        <p:nvSpPr>
          <p:cNvPr id="3481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E790B38-9415-40C6-B1A9-1AEB9E44A8D9}" type="slidenum">
              <a:rPr lang="en-US" altLang="en-US" sz="1400"/>
              <a:pPr/>
              <a:t>26</a:t>
            </a:fld>
            <a:endParaRPr lang="en-US" altLang="en-US" sz="1400"/>
          </a:p>
        </p:txBody>
      </p:sp>
      <p:sp>
        <p:nvSpPr>
          <p:cNvPr id="330756" name="Text Box 4"/>
          <p:cNvSpPr txBox="1">
            <a:spLocks noChangeArrowheads="1"/>
          </p:cNvSpPr>
          <p:nvPr/>
        </p:nvSpPr>
        <p:spPr bwMode="auto">
          <a:xfrm>
            <a:off x="3581400" y="5486400"/>
            <a:ext cx="510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cs typeface="Courier New" pitchFamily="49" charset="0"/>
              </a:rPr>
              <a:t>The statement Object o = new Student(), known as implicit casting, is legal because an instance of Student is automatically an instance of Object.</a:t>
            </a:r>
          </a:p>
        </p:txBody>
      </p:sp>
      <p:sp>
        <p:nvSpPr>
          <p:cNvPr id="330757" name="Line 5"/>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P spid="3307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85800" y="228600"/>
            <a:ext cx="7772400" cy="609600"/>
          </a:xfrm>
          <a:noFill/>
        </p:spPr>
        <p:txBody>
          <a:bodyPr>
            <a:normAutofit fontScale="90000"/>
          </a:bodyPr>
          <a:lstStyle/>
          <a:p>
            <a:r>
              <a:rPr lang="en-US" altLang="en-US" smtClean="0"/>
              <a:t>Why Casting Is Necessary?</a:t>
            </a:r>
          </a:p>
        </p:txBody>
      </p:sp>
      <p:sp>
        <p:nvSpPr>
          <p:cNvPr id="35844" name="Rectangle 3"/>
          <p:cNvSpPr>
            <a:spLocks noGrp="1" noChangeArrowheads="1"/>
          </p:cNvSpPr>
          <p:nvPr>
            <p:ph idx="1"/>
          </p:nvPr>
        </p:nvSpPr>
        <p:spPr>
          <a:xfrm>
            <a:off x="228600" y="990600"/>
            <a:ext cx="8763000" cy="5410200"/>
          </a:xfrm>
          <a:noFill/>
        </p:spPr>
        <p:txBody>
          <a:bodyPr/>
          <a:lstStyle/>
          <a:p>
            <a:pPr marL="0" indent="0">
              <a:lnSpc>
                <a:spcPct val="90000"/>
              </a:lnSpc>
              <a:spcBef>
                <a:spcPct val="0"/>
              </a:spcBef>
              <a:buFont typeface="Monotype Sorts" pitchFamily="2" charset="2"/>
              <a:buNone/>
              <a:tabLst>
                <a:tab pos="57150" algn="l"/>
                <a:tab pos="285750" algn="l"/>
              </a:tabLst>
            </a:pPr>
            <a:r>
              <a:rPr lang="en-US" altLang="en-US" sz="2400" smtClean="0">
                <a:cs typeface="Courier New" pitchFamily="49" charset="0"/>
              </a:rPr>
              <a:t>Suppose you want to assign the object reference o to a variable of the Student type using the following statement:</a:t>
            </a:r>
          </a:p>
          <a:p>
            <a:pPr marL="0" indent="0">
              <a:lnSpc>
                <a:spcPct val="90000"/>
              </a:lnSpc>
              <a:spcBef>
                <a:spcPct val="0"/>
              </a:spcBef>
              <a:buFont typeface="Monotype Sorts" pitchFamily="2" charset="2"/>
              <a:buNone/>
              <a:tabLst>
                <a:tab pos="57150" algn="l"/>
                <a:tab pos="285750" algn="l"/>
              </a:tabLst>
            </a:pPr>
            <a:endParaRPr lang="en-US" altLang="en-US" sz="2400" smtClean="0">
              <a:cs typeface="Courier New" pitchFamily="49" charset="0"/>
            </a:endParaRPr>
          </a:p>
          <a:p>
            <a:pPr marL="628650" lvl="1" indent="-171450">
              <a:lnSpc>
                <a:spcPct val="90000"/>
              </a:lnSpc>
              <a:buFontTx/>
              <a:buNone/>
              <a:tabLst>
                <a:tab pos="57150" algn="l"/>
                <a:tab pos="285750" algn="l"/>
              </a:tabLst>
            </a:pPr>
            <a:r>
              <a:rPr lang="en-US" altLang="en-US" sz="2000" smtClean="0">
                <a:cs typeface="Courier New" pitchFamily="49" charset="0"/>
              </a:rPr>
              <a:t>Student b = o;</a:t>
            </a:r>
          </a:p>
          <a:p>
            <a:pPr marL="0" indent="0">
              <a:lnSpc>
                <a:spcPct val="90000"/>
              </a:lnSpc>
              <a:spcBef>
                <a:spcPct val="0"/>
              </a:spcBef>
              <a:buClrTx/>
              <a:buSzTx/>
              <a:buFontTx/>
              <a:buNone/>
              <a:tabLst>
                <a:tab pos="57150" algn="l"/>
                <a:tab pos="285750" algn="l"/>
              </a:tabLst>
            </a:pPr>
            <a:r>
              <a:rPr lang="en-US" altLang="en-US" sz="2400" smtClean="0">
                <a:cs typeface="Courier New" pitchFamily="49" charset="0"/>
              </a:rPr>
              <a:t> </a:t>
            </a:r>
          </a:p>
          <a:p>
            <a:pPr marL="0" indent="0">
              <a:lnSpc>
                <a:spcPct val="90000"/>
              </a:lnSpc>
              <a:spcBef>
                <a:spcPct val="0"/>
              </a:spcBef>
              <a:buClrTx/>
              <a:buSzTx/>
              <a:buFontTx/>
              <a:buNone/>
              <a:tabLst>
                <a:tab pos="57150" algn="l"/>
                <a:tab pos="285750" algn="l"/>
              </a:tabLst>
            </a:pPr>
            <a:r>
              <a:rPr lang="en-US" altLang="en-US" sz="2400" smtClean="0">
                <a:cs typeface="Courier New" pitchFamily="49" charset="0"/>
              </a:rPr>
              <a:t>A compilation error would occur. Why does the statement </a:t>
            </a:r>
            <a:r>
              <a:rPr lang="en-US" altLang="en-US" sz="2400" b="1" smtClean="0">
                <a:cs typeface="Courier New" pitchFamily="49" charset="0"/>
              </a:rPr>
              <a:t>Object o = new Student()</a:t>
            </a:r>
            <a:r>
              <a:rPr lang="en-US" altLang="en-US" sz="2400" smtClean="0">
                <a:cs typeface="Courier New" pitchFamily="49" charset="0"/>
              </a:rPr>
              <a:t> work and the statement </a:t>
            </a:r>
            <a:r>
              <a:rPr lang="en-US" altLang="en-US" sz="2400" b="1" smtClean="0">
                <a:cs typeface="Courier New" pitchFamily="49" charset="0"/>
              </a:rPr>
              <a:t>Student b = o</a:t>
            </a:r>
            <a:r>
              <a:rPr lang="en-US" altLang="en-US" sz="2400" smtClean="0">
                <a:cs typeface="Courier New"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pPr>
            <a:endParaRPr lang="en-US" altLang="en-US" sz="2400" smtClean="0">
              <a:cs typeface="Courier New" pitchFamily="49" charset="0"/>
            </a:endParaRPr>
          </a:p>
          <a:p>
            <a:pPr marL="628650" lvl="1" indent="-171450">
              <a:lnSpc>
                <a:spcPct val="90000"/>
              </a:lnSpc>
              <a:buFontTx/>
              <a:buNone/>
              <a:tabLst>
                <a:tab pos="57150" algn="l"/>
                <a:tab pos="285750" algn="l"/>
              </a:tabLst>
            </a:pPr>
            <a:r>
              <a:rPr lang="en-US" altLang="en-US" sz="2000" smtClean="0">
                <a:cs typeface="Courier New" pitchFamily="49" charset="0"/>
              </a:rPr>
              <a:t>Student b = (Student)o; // Explicit casting</a:t>
            </a:r>
          </a:p>
        </p:txBody>
      </p:sp>
      <p:sp>
        <p:nvSpPr>
          <p:cNvPr id="3584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DD7F5F-9278-4407-8554-B4EF7ACD4E55}" type="slidenum">
              <a:rPr lang="en-US" altLang="en-US" sz="1400"/>
              <a:pPr/>
              <a:t>27</a:t>
            </a:fld>
            <a:endParaRPr lang="en-US" altLang="en-US"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5800" y="304800"/>
            <a:ext cx="7772400" cy="1428750"/>
          </a:xfrm>
          <a:noFill/>
        </p:spPr>
        <p:txBody>
          <a:bodyPr>
            <a:normAutofit fontScale="90000"/>
          </a:bodyPr>
          <a:lstStyle/>
          <a:p>
            <a:r>
              <a:rPr lang="en-US" altLang="en-US" smtClean="0"/>
              <a:t>Casting from</a:t>
            </a:r>
            <a:br>
              <a:rPr lang="en-US" altLang="en-US" smtClean="0"/>
            </a:br>
            <a:r>
              <a:rPr lang="en-US" altLang="en-US" smtClean="0"/>
              <a:t>Superclass to Subclass</a:t>
            </a:r>
          </a:p>
        </p:txBody>
      </p:sp>
      <p:sp>
        <p:nvSpPr>
          <p:cNvPr id="36868" name="Rectangle 3"/>
          <p:cNvSpPr>
            <a:spLocks noGrp="1" noChangeArrowheads="1"/>
          </p:cNvSpPr>
          <p:nvPr>
            <p:ph idx="1"/>
          </p:nvPr>
        </p:nvSpPr>
        <p:spPr>
          <a:xfrm>
            <a:off x="381000" y="2057400"/>
            <a:ext cx="8458200" cy="3962400"/>
          </a:xfrm>
          <a:noFill/>
        </p:spPr>
        <p:txBody>
          <a:bodyPr/>
          <a:lstStyle/>
          <a:p>
            <a:pPr marL="0" indent="0">
              <a:buFont typeface="Monotype Sorts" pitchFamily="2" charset="2"/>
              <a:buNone/>
            </a:pPr>
            <a:r>
              <a:rPr lang="en-US" altLang="en-US" smtClean="0"/>
              <a:t>Explicit casting must be used when casting an object from a superclass to a subclass.  This type of casting may not always succeed.</a:t>
            </a:r>
            <a:endParaRPr lang="en-US" altLang="en-US" sz="3600" smtClean="0"/>
          </a:p>
          <a:p>
            <a:pPr lvl="1">
              <a:spcBef>
                <a:spcPct val="100000"/>
              </a:spcBef>
              <a:buFontTx/>
              <a:buNone/>
            </a:pPr>
            <a:r>
              <a:rPr lang="en-US" altLang="en-US" sz="2400" smtClean="0">
                <a:latin typeface="Courier New" pitchFamily="49" charset="0"/>
              </a:rPr>
              <a:t>Apple x = (Apple)fruit;</a:t>
            </a:r>
          </a:p>
          <a:p>
            <a:pPr lvl="1">
              <a:spcBef>
                <a:spcPct val="100000"/>
              </a:spcBef>
              <a:buFontTx/>
              <a:buNone/>
            </a:pPr>
            <a:r>
              <a:rPr lang="en-US" altLang="en-US" sz="2400" smtClean="0">
                <a:latin typeface="Courier New" pitchFamily="49" charset="0"/>
              </a:rPr>
              <a:t>Orange x = (Orange)fruit;</a:t>
            </a:r>
            <a:endParaRPr lang="en-US" altLang="en-US" sz="2000" smtClean="0"/>
          </a:p>
        </p:txBody>
      </p:sp>
      <p:sp>
        <p:nvSpPr>
          <p:cNvPr id="3686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A620E-829E-4F76-A7B1-D3C1E5A9912B}" type="slidenum">
              <a:rPr lang="en-US" altLang="en-US" sz="1400"/>
              <a:pPr/>
              <a:t>28</a:t>
            </a:fld>
            <a:endParaRPr lang="en-US" alt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5800" y="0"/>
            <a:ext cx="7772400" cy="1447800"/>
          </a:xfrm>
          <a:noFill/>
        </p:spPr>
        <p:txBody>
          <a:bodyPr/>
          <a:lstStyle/>
          <a:p>
            <a:r>
              <a:rPr lang="en-US" altLang="en-US" smtClean="0"/>
              <a:t>The </a:t>
            </a:r>
            <a:r>
              <a:rPr lang="en-US" altLang="en-US" sz="4200" smtClean="0">
                <a:latin typeface="Courier New" pitchFamily="49" charset="0"/>
              </a:rPr>
              <a:t>instanceof</a:t>
            </a:r>
            <a:r>
              <a:rPr lang="en-US" altLang="en-US" smtClean="0"/>
              <a:t> Operator</a:t>
            </a:r>
          </a:p>
        </p:txBody>
      </p:sp>
      <p:sp>
        <p:nvSpPr>
          <p:cNvPr id="37892" name="Rectangle 3"/>
          <p:cNvSpPr>
            <a:spLocks noGrp="1" noChangeArrowheads="1"/>
          </p:cNvSpPr>
          <p:nvPr>
            <p:ph idx="1"/>
          </p:nvPr>
        </p:nvSpPr>
        <p:spPr>
          <a:xfrm>
            <a:off x="609600" y="1371600"/>
            <a:ext cx="8153400" cy="4495800"/>
          </a:xfrm>
          <a:noFill/>
        </p:spPr>
        <p:txBody>
          <a:bodyPr/>
          <a:lstStyle/>
          <a:p>
            <a:pPr marL="0" indent="0">
              <a:lnSpc>
                <a:spcPct val="80000"/>
              </a:lnSpc>
              <a:buFont typeface="Monotype Sorts" pitchFamily="2" charset="2"/>
              <a:buNone/>
            </a:pPr>
            <a:r>
              <a:rPr lang="en-US" altLang="en-US" sz="2200" smtClean="0"/>
              <a:t>Use the </a:t>
            </a:r>
            <a:r>
              <a:rPr lang="en-US" altLang="en-US" sz="2000" smtClean="0">
                <a:latin typeface="Courier New" pitchFamily="49" charset="0"/>
              </a:rPr>
              <a:t>instanceof</a:t>
            </a:r>
            <a:r>
              <a:rPr lang="en-US" altLang="en-US" sz="2200" smtClean="0"/>
              <a:t> operator to test whether an object is an instance of a class:</a:t>
            </a:r>
          </a:p>
          <a:p>
            <a:pPr marL="0" indent="0">
              <a:lnSpc>
                <a:spcPct val="80000"/>
              </a:lnSpc>
              <a:buFont typeface="Monotype Sorts" pitchFamily="2" charset="2"/>
              <a:buNone/>
            </a:pPr>
            <a:endParaRPr lang="en-US" altLang="en-US" sz="2200" smtClean="0"/>
          </a:p>
          <a:p>
            <a:pPr lvl="1">
              <a:lnSpc>
                <a:spcPct val="80000"/>
              </a:lnSpc>
              <a:buFontTx/>
              <a:buNone/>
            </a:pPr>
            <a:r>
              <a:rPr lang="en-US" altLang="en-US" sz="2000" smtClean="0">
                <a:latin typeface="Courier New" pitchFamily="49" charset="0"/>
              </a:rPr>
              <a:t>Object myObject = new Circle();</a:t>
            </a:r>
          </a:p>
          <a:p>
            <a:pPr lvl="1">
              <a:lnSpc>
                <a:spcPct val="80000"/>
              </a:lnSpc>
              <a:buFontTx/>
              <a:buNone/>
            </a:pPr>
            <a:r>
              <a:rPr lang="en-US" altLang="en-US" sz="2000" smtClean="0">
                <a:latin typeface="Courier New" pitchFamily="49" charset="0"/>
              </a:rPr>
              <a:t>... // Some lines of code</a:t>
            </a:r>
          </a:p>
          <a:p>
            <a:pPr lvl="1">
              <a:lnSpc>
                <a:spcPct val="80000"/>
              </a:lnSpc>
              <a:buFontTx/>
              <a:buNone/>
            </a:pPr>
            <a:r>
              <a:rPr lang="en-US" altLang="en-US" sz="2000" smtClean="0">
                <a:latin typeface="Courier New" pitchFamily="49" charset="0"/>
              </a:rPr>
              <a:t>/** Perform casting if myObject is an instance of Circle */</a:t>
            </a:r>
          </a:p>
          <a:p>
            <a:pPr lvl="1">
              <a:lnSpc>
                <a:spcPct val="80000"/>
              </a:lnSpc>
              <a:buFontTx/>
              <a:buNone/>
            </a:pPr>
            <a:r>
              <a:rPr lang="en-US" altLang="en-US" sz="2000" smtClean="0">
                <a:latin typeface="Courier New" pitchFamily="49" charset="0"/>
              </a:rPr>
              <a:t>if (myObject instanceof Circle) {</a:t>
            </a:r>
          </a:p>
          <a:p>
            <a:pPr lvl="1">
              <a:lnSpc>
                <a:spcPct val="80000"/>
              </a:lnSpc>
              <a:buFontTx/>
              <a:buNone/>
            </a:pPr>
            <a:r>
              <a:rPr lang="en-US" altLang="en-US" sz="2000" smtClean="0">
                <a:latin typeface="Courier New" pitchFamily="49" charset="0"/>
              </a:rPr>
              <a:t>  System.out.println("The circle diameter is " + </a:t>
            </a:r>
          </a:p>
          <a:p>
            <a:pPr lvl="1">
              <a:lnSpc>
                <a:spcPct val="80000"/>
              </a:lnSpc>
              <a:buFontTx/>
              <a:buNone/>
            </a:pPr>
            <a:r>
              <a:rPr lang="en-US" altLang="en-US" sz="2000" smtClean="0">
                <a:latin typeface="Courier New" pitchFamily="49" charset="0"/>
              </a:rPr>
              <a:t>    ((Circle)myObject).getDiameter());</a:t>
            </a:r>
          </a:p>
          <a:p>
            <a:pPr lvl="1">
              <a:lnSpc>
                <a:spcPct val="80000"/>
              </a:lnSpc>
              <a:buFontTx/>
              <a:buNone/>
            </a:pPr>
            <a:r>
              <a:rPr lang="en-US" altLang="en-US" sz="2000" smtClean="0">
                <a:latin typeface="Courier New" pitchFamily="49" charset="0"/>
              </a:rPr>
              <a:t>  ...</a:t>
            </a:r>
          </a:p>
          <a:p>
            <a:pPr lvl="1">
              <a:lnSpc>
                <a:spcPct val="80000"/>
              </a:lnSpc>
              <a:buFontTx/>
              <a:buNone/>
            </a:pPr>
            <a:r>
              <a:rPr lang="en-US" altLang="en-US" sz="2000" smtClean="0">
                <a:latin typeface="Courier New" pitchFamily="49" charset="0"/>
              </a:rPr>
              <a:t>}</a:t>
            </a:r>
          </a:p>
        </p:txBody>
      </p:sp>
      <p:sp>
        <p:nvSpPr>
          <p:cNvPr id="3789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86CD2F6-CC4A-45F9-B8E6-FE38B7CE2060}" type="slidenum">
              <a:rPr lang="en-US" altLang="en-US" sz="1400"/>
              <a:pPr/>
              <a:t>29</a:t>
            </a:fld>
            <a:endParaRPr lang="en-US" alt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228600"/>
            <a:ext cx="7772400" cy="457200"/>
          </a:xfrm>
        </p:spPr>
        <p:txBody>
          <a:bodyPr>
            <a:normAutofit fontScale="90000"/>
          </a:bodyPr>
          <a:lstStyle/>
          <a:p>
            <a:r>
              <a:rPr lang="en-US" altLang="en-US" sz="4000" smtClean="0"/>
              <a:t>Superclasses and Subclasses</a:t>
            </a:r>
          </a:p>
        </p:txBody>
      </p:sp>
      <p:sp>
        <p:nvSpPr>
          <p:cNvPr id="6148" name="Rectangle 7"/>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4" name="Rectangle 14"/>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55" name="Object 13"/>
          <p:cNvGraphicFramePr>
            <a:graphicFrameLocks noChangeAspect="1"/>
          </p:cNvGraphicFramePr>
          <p:nvPr/>
        </p:nvGraphicFramePr>
        <p:xfrm>
          <a:off x="1676400" y="1066800"/>
          <a:ext cx="5446713" cy="5562600"/>
        </p:xfrm>
        <a:graphic>
          <a:graphicData uri="http://schemas.openxmlformats.org/presentationml/2006/ole">
            <mc:AlternateContent xmlns:mc="http://schemas.openxmlformats.org/markup-compatibility/2006">
              <mc:Choice xmlns:v="urn:schemas-microsoft-com:vml" Requires="v">
                <p:oleObj spid="_x0000_s6170" name="Picture" r:id="rId3" imgW="4526280" imgH="4608576" progId="Word.Picture.8">
                  <p:embed/>
                </p:oleObj>
              </mc:Choice>
              <mc:Fallback>
                <p:oleObj name="Picture" r:id="rId3" imgW="4526280" imgH="4608576" progId="Word.Picture.8">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5446713" cy="5562600"/>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5800" y="228600"/>
            <a:ext cx="7772400" cy="685800"/>
          </a:xfrm>
        </p:spPr>
        <p:txBody>
          <a:bodyPr>
            <a:normAutofit fontScale="90000"/>
          </a:bodyPr>
          <a:lstStyle/>
          <a:p>
            <a:r>
              <a:rPr lang="en-US" altLang="en-US" smtClean="0"/>
              <a:t>The   </a:t>
            </a:r>
            <a:r>
              <a:rPr lang="en-US" altLang="en-US" sz="4200" smtClean="0">
                <a:latin typeface="Courier New" pitchFamily="49" charset="0"/>
              </a:rPr>
              <a:t>equals </a:t>
            </a:r>
            <a:r>
              <a:rPr lang="en-US" altLang="en-US" smtClean="0"/>
              <a:t>Method</a:t>
            </a:r>
          </a:p>
        </p:txBody>
      </p:sp>
      <p:sp>
        <p:nvSpPr>
          <p:cNvPr id="40964" name="Rectangle 3"/>
          <p:cNvSpPr>
            <a:spLocks noGrp="1" noChangeArrowheads="1"/>
          </p:cNvSpPr>
          <p:nvPr>
            <p:ph idx="1"/>
          </p:nvPr>
        </p:nvSpPr>
        <p:spPr>
          <a:xfrm>
            <a:off x="304800" y="1066800"/>
            <a:ext cx="8610600" cy="1524000"/>
          </a:xfrm>
        </p:spPr>
        <p:txBody>
          <a:bodyPr/>
          <a:lstStyle/>
          <a:p>
            <a:pPr marL="0" indent="0">
              <a:spcBef>
                <a:spcPct val="75000"/>
              </a:spcBef>
              <a:buFont typeface="Monotype Sorts" pitchFamily="2" charset="2"/>
              <a:buNone/>
            </a:pPr>
            <a:r>
              <a:rPr lang="en-US" altLang="en-US" sz="2800" smtClean="0"/>
              <a:t>The </a:t>
            </a:r>
            <a:r>
              <a:rPr lang="en-US" altLang="en-US" sz="2800" smtClean="0">
                <a:latin typeface="Courier New" pitchFamily="49" charset="0"/>
              </a:rPr>
              <a:t>equals()</a:t>
            </a:r>
            <a:r>
              <a:rPr lang="en-US" altLang="en-US" sz="2800" smtClean="0"/>
              <a:t> method compares the</a:t>
            </a:r>
            <a:br>
              <a:rPr lang="en-US" altLang="en-US" sz="2800" smtClean="0"/>
            </a:br>
            <a:r>
              <a:rPr lang="en-US" altLang="en-US" sz="2800" smtClean="0"/>
              <a:t>contents of two objects. </a:t>
            </a:r>
            <a:r>
              <a:rPr lang="en-US" altLang="en-US" sz="2800" smtClean="0">
                <a:cs typeface="Times New Roman" pitchFamily="18" charset="0"/>
              </a:rPr>
              <a:t>The default implementation of the equals method in the Object class is as follows:</a:t>
            </a:r>
          </a:p>
        </p:txBody>
      </p:sp>
      <p:sp>
        <p:nvSpPr>
          <p:cNvPr id="4096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839690-456E-43A5-A56B-407DAC1E2929}" type="slidenum">
              <a:rPr lang="en-US" altLang="en-US" sz="1400"/>
              <a:pPr/>
              <a:t>30</a:t>
            </a:fld>
            <a:endParaRPr lang="en-US" altLang="en-US" sz="1400"/>
          </a:p>
        </p:txBody>
      </p:sp>
      <p:sp>
        <p:nvSpPr>
          <p:cNvPr id="40965" name="Rectangle 4"/>
          <p:cNvSpPr>
            <a:spLocks noChangeArrowheads="1"/>
          </p:cNvSpPr>
          <p:nvPr/>
        </p:nvSpPr>
        <p:spPr bwMode="auto">
          <a:xfrm>
            <a:off x="1143000" y="2590800"/>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75000"/>
              </a:spcBef>
              <a:buFont typeface="Monotype Sorts" pitchFamily="2" charset="2"/>
              <a:buNone/>
            </a:pPr>
            <a:r>
              <a:rPr lang="en-US" altLang="en-US" sz="2400">
                <a:latin typeface="Courier New" pitchFamily="49" charset="0"/>
                <a:cs typeface="Times New Roman" pitchFamily="18" charset="0"/>
              </a:rPr>
              <a:t>public boolean equals(Object obj) {</a:t>
            </a:r>
          </a:p>
          <a:p>
            <a:pPr>
              <a:lnSpc>
                <a:spcPct val="0"/>
              </a:lnSpc>
              <a:spcBef>
                <a:spcPct val="75000"/>
              </a:spcBef>
              <a:buFont typeface="Monotype Sorts" pitchFamily="2" charset="2"/>
              <a:buNone/>
            </a:pPr>
            <a:r>
              <a:rPr lang="en-US" altLang="en-US" sz="2400">
                <a:latin typeface="Courier New" pitchFamily="49" charset="0"/>
                <a:cs typeface="Times New Roman" pitchFamily="18" charset="0"/>
              </a:rPr>
              <a:t>  return (this == obj);</a:t>
            </a:r>
          </a:p>
          <a:p>
            <a:pPr>
              <a:lnSpc>
                <a:spcPct val="0"/>
              </a:lnSpc>
              <a:spcBef>
                <a:spcPct val="75000"/>
              </a:spcBef>
              <a:buFont typeface="Monotype Sorts" pitchFamily="2" charset="2"/>
              <a:buNone/>
            </a:pPr>
            <a:r>
              <a:rPr lang="en-US" altLang="en-US" sz="2400">
                <a:latin typeface="Courier New" pitchFamily="49" charset="0"/>
                <a:cs typeface="Times New Roman" pitchFamily="18" charset="0"/>
              </a:rPr>
              <a:t>}</a:t>
            </a:r>
          </a:p>
        </p:txBody>
      </p:sp>
      <p:sp>
        <p:nvSpPr>
          <p:cNvPr id="40966" name="Rectangle 6"/>
          <p:cNvSpPr>
            <a:spLocks noChangeArrowheads="1"/>
          </p:cNvSpPr>
          <p:nvPr/>
        </p:nvSpPr>
        <p:spPr bwMode="auto">
          <a:xfrm>
            <a:off x="457200" y="3886200"/>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Font typeface="Monotype Sorts" pitchFamily="2" charset="2"/>
              <a:buNone/>
            </a:pPr>
            <a:r>
              <a:rPr lang="en-US" altLang="en-US" sz="2000">
                <a:latin typeface="Courier New" pitchFamily="49" charset="0"/>
                <a:cs typeface="Courier New" pitchFamily="49" charset="0"/>
              </a:rPr>
              <a:t>For example, the equals method is overridden in the Circle class.</a:t>
            </a:r>
          </a:p>
        </p:txBody>
      </p:sp>
      <p:sp>
        <p:nvSpPr>
          <p:cNvPr id="40967" name="Rectangle 7"/>
          <p:cNvSpPr>
            <a:spLocks noChangeArrowheads="1"/>
          </p:cNvSpPr>
          <p:nvPr/>
        </p:nvSpPr>
        <p:spPr bwMode="auto">
          <a:xfrm>
            <a:off x="3429000" y="3810000"/>
            <a:ext cx="5334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Font typeface="Monotype Sorts" pitchFamily="2" charset="2"/>
              <a:buNone/>
            </a:pPr>
            <a:r>
              <a:rPr lang="en-US" altLang="en-US" sz="1600">
                <a:latin typeface="Courier New" pitchFamily="49" charset="0"/>
                <a:cs typeface="Courier New" pitchFamily="49" charset="0"/>
              </a:rPr>
              <a:t>public boolean equals(Object o) {</a:t>
            </a:r>
            <a:endParaRPr lang="en-US" altLang="en-US" sz="1600">
              <a:latin typeface="Courier New" pitchFamily="49" charset="0"/>
              <a:cs typeface="Times New Roman" pitchFamily="18" charset="0"/>
            </a:endParaRPr>
          </a:p>
          <a:p>
            <a:pPr>
              <a:spcBef>
                <a:spcPct val="0"/>
              </a:spcBef>
              <a:buFont typeface="Monotype Sorts" pitchFamily="2" charset="2"/>
              <a:buNone/>
            </a:pPr>
            <a:r>
              <a:rPr lang="en-US" altLang="en-US" sz="1600">
                <a:latin typeface="Courier New" pitchFamily="49" charset="0"/>
                <a:cs typeface="Courier New" pitchFamily="49" charset="0"/>
              </a:rPr>
              <a:t>  if (o instanceof Circle) {</a:t>
            </a:r>
            <a:endParaRPr lang="en-US" altLang="en-US" sz="1600">
              <a:latin typeface="Courier New" pitchFamily="49" charset="0"/>
              <a:cs typeface="Times New Roman" pitchFamily="18" charset="0"/>
            </a:endParaRPr>
          </a:p>
          <a:p>
            <a:pPr>
              <a:spcBef>
                <a:spcPct val="0"/>
              </a:spcBef>
              <a:buFont typeface="Monotype Sorts" pitchFamily="2" charset="2"/>
              <a:buNone/>
            </a:pPr>
            <a:r>
              <a:rPr lang="en-US" altLang="en-US" sz="1600">
                <a:latin typeface="Courier New" pitchFamily="49" charset="0"/>
                <a:cs typeface="Courier New" pitchFamily="49" charset="0"/>
              </a:rPr>
              <a:t>    return radius == ((Circle)o).radius;</a:t>
            </a:r>
            <a:endParaRPr lang="en-US" altLang="en-US" sz="1600">
              <a:latin typeface="Courier New" pitchFamily="49" charset="0"/>
              <a:cs typeface="Times New Roman" pitchFamily="18" charset="0"/>
            </a:endParaRPr>
          </a:p>
          <a:p>
            <a:pPr>
              <a:spcBef>
                <a:spcPct val="0"/>
              </a:spcBef>
              <a:buFont typeface="Monotype Sorts" pitchFamily="2" charset="2"/>
              <a:buNone/>
            </a:pPr>
            <a:r>
              <a:rPr lang="en-US" altLang="en-US" sz="1600">
                <a:latin typeface="Courier New" pitchFamily="49" charset="0"/>
                <a:cs typeface="Courier New" pitchFamily="49" charset="0"/>
              </a:rPr>
              <a:t>  }</a:t>
            </a:r>
            <a:endParaRPr lang="en-US" altLang="en-US" sz="1600">
              <a:latin typeface="Courier New" pitchFamily="49" charset="0"/>
              <a:cs typeface="Times New Roman" pitchFamily="18" charset="0"/>
            </a:endParaRPr>
          </a:p>
          <a:p>
            <a:pPr>
              <a:spcBef>
                <a:spcPct val="0"/>
              </a:spcBef>
              <a:buFont typeface="Monotype Sorts" pitchFamily="2" charset="2"/>
              <a:buNone/>
            </a:pPr>
            <a:r>
              <a:rPr lang="en-US" altLang="en-US" sz="1600">
                <a:latin typeface="Courier New" pitchFamily="49" charset="0"/>
                <a:cs typeface="Courier New" pitchFamily="49" charset="0"/>
              </a:rPr>
              <a:t>  else</a:t>
            </a:r>
            <a:endParaRPr lang="en-US" altLang="en-US" sz="1600">
              <a:latin typeface="Courier New" pitchFamily="49" charset="0"/>
              <a:cs typeface="Times New Roman" pitchFamily="18" charset="0"/>
            </a:endParaRPr>
          </a:p>
          <a:p>
            <a:pPr>
              <a:spcBef>
                <a:spcPct val="0"/>
              </a:spcBef>
              <a:buFont typeface="Monotype Sorts" pitchFamily="2" charset="2"/>
              <a:buNone/>
            </a:pPr>
            <a:r>
              <a:rPr lang="en-US" altLang="en-US" sz="1600">
                <a:latin typeface="Courier New" pitchFamily="49" charset="0"/>
                <a:cs typeface="Courier New" pitchFamily="49" charset="0"/>
              </a:rPr>
              <a:t>    return false;</a:t>
            </a:r>
            <a:endParaRPr lang="en-US" altLang="en-US" sz="1600">
              <a:latin typeface="Courier New" pitchFamily="49" charset="0"/>
              <a:cs typeface="Times New Roman" pitchFamily="18" charset="0"/>
            </a:endParaRPr>
          </a:p>
          <a:p>
            <a:pPr>
              <a:spcBef>
                <a:spcPct val="0"/>
              </a:spcBef>
              <a:buFont typeface="Monotype Sorts" pitchFamily="2" charset="2"/>
              <a:buNone/>
            </a:pPr>
            <a:r>
              <a:rPr lang="en-US" altLang="en-US" sz="1600">
                <a:latin typeface="Courier New" pitchFamily="49" charset="0"/>
                <a:cs typeface="Times New Roman" pitchFamily="18" charset="0"/>
              </a:rPr>
              <a:t>}</a:t>
            </a:r>
            <a:r>
              <a:rPr lang="en-US" altLang="en-US" sz="150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85800" y="228600"/>
            <a:ext cx="7772400" cy="685800"/>
          </a:xfrm>
          <a:noFill/>
        </p:spPr>
        <p:txBody>
          <a:bodyPr>
            <a:normAutofit fontScale="90000"/>
          </a:bodyPr>
          <a:lstStyle/>
          <a:p>
            <a:r>
              <a:rPr lang="en-US" altLang="en-US" smtClean="0"/>
              <a:t>NOTE</a:t>
            </a:r>
          </a:p>
        </p:txBody>
      </p:sp>
      <p:sp>
        <p:nvSpPr>
          <p:cNvPr id="4198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6B41BC-A0AD-40ED-8FC6-C336FB2F2136}" type="slidenum">
              <a:rPr lang="en-US" altLang="en-US" sz="1400"/>
              <a:pPr/>
              <a:t>31</a:t>
            </a:fld>
            <a:endParaRPr lang="en-US" altLang="en-US" sz="1400"/>
          </a:p>
        </p:txBody>
      </p:sp>
      <p:sp>
        <p:nvSpPr>
          <p:cNvPr id="41988" name="Text Box 3"/>
          <p:cNvSpPr txBox="1">
            <a:spLocks noChangeArrowheads="1"/>
          </p:cNvSpPr>
          <p:nvPr/>
        </p:nvSpPr>
        <p:spPr bwMode="auto">
          <a:xfrm>
            <a:off x="76200" y="1600200"/>
            <a:ext cx="8991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dirty="0">
                <a:cs typeface="Times New Roman" pitchFamily="18" charset="0"/>
              </a:rPr>
              <a:t>The </a:t>
            </a:r>
            <a:r>
              <a:rPr lang="en-US" altLang="en-US" sz="2800" u="sng" dirty="0">
                <a:cs typeface="Times New Roman" pitchFamily="18" charset="0"/>
              </a:rPr>
              <a:t>==</a:t>
            </a:r>
            <a:r>
              <a:rPr lang="en-US" altLang="en-US" sz="2800" dirty="0">
                <a:cs typeface="Times New Roman" pitchFamily="18" charset="0"/>
              </a:rPr>
              <a:t> comparison operator is used for comparing two primitive data type values or for determining whether two objects have the same references. The </a:t>
            </a:r>
            <a:r>
              <a:rPr lang="en-US" altLang="en-US" sz="2800" u="sng" dirty="0">
                <a:cs typeface="Times New Roman" pitchFamily="18" charset="0"/>
              </a:rPr>
              <a:t>equals</a:t>
            </a:r>
            <a:r>
              <a:rPr lang="en-US" altLang="en-US" sz="2800" dirty="0">
                <a:cs typeface="Times New Roman" pitchFamily="18" charset="0"/>
              </a:rPr>
              <a:t> method is intended to test whether two objects have the same contents, provided that the method is modified in the defining class of the objects. The </a:t>
            </a:r>
            <a:r>
              <a:rPr lang="en-US" altLang="en-US" sz="2800" u="sng" dirty="0">
                <a:cs typeface="Times New Roman" pitchFamily="18" charset="0"/>
              </a:rPr>
              <a:t>==</a:t>
            </a:r>
            <a:r>
              <a:rPr lang="en-US" altLang="en-US" sz="2800" dirty="0">
                <a:cs typeface="Times New Roman" pitchFamily="18" charset="0"/>
              </a:rPr>
              <a:t> operator is stronger than the </a:t>
            </a:r>
            <a:r>
              <a:rPr lang="en-US" altLang="en-US" sz="2800" u="sng" dirty="0">
                <a:cs typeface="Times New Roman" pitchFamily="18" charset="0"/>
              </a:rPr>
              <a:t>equals</a:t>
            </a:r>
            <a:r>
              <a:rPr lang="en-US" altLang="en-US" sz="2800" dirty="0">
                <a:cs typeface="Times New Roman" pitchFamily="18" charset="0"/>
              </a:rPr>
              <a:t> method, in that the </a:t>
            </a:r>
            <a:r>
              <a:rPr lang="en-US" altLang="en-US" sz="2800" u="sng" dirty="0">
                <a:cs typeface="Times New Roman" pitchFamily="18" charset="0"/>
              </a:rPr>
              <a:t>==</a:t>
            </a:r>
            <a:r>
              <a:rPr lang="en-US" altLang="en-US" sz="2800" dirty="0">
                <a:cs typeface="Times New Roman" pitchFamily="18" charset="0"/>
              </a:rPr>
              <a:t> operator checks whether the two reference variables refer to the same object.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itchFamily="49" charset="0"/>
              </a:rPr>
              <a:t>protected</a:t>
            </a:r>
            <a:r>
              <a:rPr lang="en-US" altLang="en-US" smtClean="0"/>
              <a:t> Modifier</a:t>
            </a:r>
          </a:p>
        </p:txBody>
      </p:sp>
      <p:sp>
        <p:nvSpPr>
          <p:cNvPr id="46084" name="Rectangle 3"/>
          <p:cNvSpPr>
            <a:spLocks noGrp="1" noChangeArrowheads="1"/>
          </p:cNvSpPr>
          <p:nvPr>
            <p:ph idx="1"/>
          </p:nvPr>
        </p:nvSpPr>
        <p:spPr>
          <a:xfrm>
            <a:off x="381000" y="1295400"/>
            <a:ext cx="8305800" cy="3048000"/>
          </a:xfrm>
          <a:noFill/>
        </p:spPr>
        <p:txBody>
          <a:bodyPr>
            <a:normAutofit lnSpcReduction="10000"/>
          </a:bodyPr>
          <a:lstStyle/>
          <a:p>
            <a:pPr>
              <a:lnSpc>
                <a:spcPct val="90000"/>
              </a:lnSpc>
              <a:spcAft>
                <a:spcPts val="1200"/>
              </a:spcAft>
            </a:pPr>
            <a:r>
              <a:rPr lang="en-US" altLang="en-US" sz="3000" smtClean="0"/>
              <a:t>The </a:t>
            </a:r>
            <a:r>
              <a:rPr lang="en-US" altLang="en-US" sz="3000" smtClean="0">
                <a:latin typeface="Courier New" pitchFamily="49" charset="0"/>
              </a:rPr>
              <a:t>protected</a:t>
            </a:r>
            <a:r>
              <a:rPr lang="en-US" altLang="en-US" sz="3000" smtClean="0"/>
              <a:t> modifier can be applied on data and methods in a class. A protected data or a protected method in a public class can be accessed by any class in the same package or its subclasses, even if the subclasses are in a different package.</a:t>
            </a:r>
            <a:r>
              <a:rPr lang="en-US" altLang="en-US" smtClean="0">
                <a:latin typeface="Courier" charset="0"/>
              </a:rPr>
              <a:t> </a:t>
            </a:r>
          </a:p>
          <a:p>
            <a:pPr>
              <a:lnSpc>
                <a:spcPct val="90000"/>
              </a:lnSpc>
              <a:spcAft>
                <a:spcPts val="1200"/>
              </a:spcAft>
            </a:pPr>
            <a:r>
              <a:rPr lang="en-US" altLang="en-US" smtClean="0"/>
              <a:t>private, default, protected, public</a:t>
            </a:r>
          </a:p>
        </p:txBody>
      </p:sp>
      <p:sp>
        <p:nvSpPr>
          <p:cNvPr id="4608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70699-4255-4D6C-BF98-ED844CFB7433}" type="slidenum">
              <a:rPr lang="en-US" altLang="en-US" sz="1400"/>
              <a:pPr/>
              <a:t>32</a:t>
            </a:fld>
            <a:endParaRPr lang="en-US" altLang="en-US" sz="1400"/>
          </a:p>
        </p:txBody>
      </p:sp>
      <p:sp>
        <p:nvSpPr>
          <p:cNvPr id="46085"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46086" name="Object 5"/>
          <p:cNvGraphicFramePr>
            <a:graphicFrameLocks noChangeAspect="1"/>
          </p:cNvGraphicFramePr>
          <p:nvPr/>
        </p:nvGraphicFramePr>
        <p:xfrm>
          <a:off x="685800" y="4572000"/>
          <a:ext cx="7780338" cy="1173163"/>
        </p:xfrm>
        <a:graphic>
          <a:graphicData uri="http://schemas.openxmlformats.org/presentationml/2006/ole">
            <mc:AlternateContent xmlns:mc="http://schemas.openxmlformats.org/markup-compatibility/2006">
              <mc:Choice xmlns:v="urn:schemas-microsoft-com:vml" Requires="v">
                <p:oleObj spid="_x0000_s46101" name="Picture" r:id="rId3" imgW="4869180" imgH="736092" progId="Word.Picture.8">
                  <p:embed/>
                </p:oleObj>
              </mc:Choice>
              <mc:Fallback>
                <p:oleObj name="Picture" r:id="rId3" imgW="4869180" imgH="736092" progId="Word.Picture.8">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572000"/>
                        <a:ext cx="7780338" cy="1173163"/>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itchFamily="49" charset="0"/>
              </a:rPr>
              <a:t>final</a:t>
            </a:r>
            <a:r>
              <a:rPr lang="en-US" altLang="en-US" smtClean="0"/>
              <a:t> Modifier</a:t>
            </a:r>
          </a:p>
        </p:txBody>
      </p:sp>
      <p:sp>
        <p:nvSpPr>
          <p:cNvPr id="51204" name="Rectangle 3"/>
          <p:cNvSpPr>
            <a:spLocks noGrp="1" noChangeArrowheads="1"/>
          </p:cNvSpPr>
          <p:nvPr>
            <p:ph idx="1"/>
          </p:nvPr>
        </p:nvSpPr>
        <p:spPr>
          <a:xfrm>
            <a:off x="685800" y="1371600"/>
            <a:ext cx="7772400" cy="4133850"/>
          </a:xfrm>
          <a:noFill/>
        </p:spPr>
        <p:txBody>
          <a:bodyPr/>
          <a:lstStyle/>
          <a:p>
            <a:pPr>
              <a:lnSpc>
                <a:spcPct val="90000"/>
              </a:lnSpc>
            </a:pPr>
            <a:r>
              <a:rPr lang="en-US" altLang="en-US" sz="2600" smtClean="0"/>
              <a:t>The </a:t>
            </a:r>
            <a:r>
              <a:rPr lang="en-US" altLang="en-US" sz="2600" smtClean="0">
                <a:latin typeface="Courier New" pitchFamily="49" charset="0"/>
              </a:rPr>
              <a:t>final</a:t>
            </a:r>
            <a:r>
              <a:rPr lang="en-US" altLang="en-US" sz="2800" smtClean="0"/>
              <a:t> class cannot be extended:</a:t>
            </a:r>
          </a:p>
          <a:p>
            <a:pPr>
              <a:lnSpc>
                <a:spcPct val="90000"/>
              </a:lnSpc>
              <a:buFont typeface="Monotype Sorts" pitchFamily="2" charset="2"/>
              <a:buNone/>
            </a:pPr>
            <a:r>
              <a:rPr lang="en-US" altLang="en-US" sz="2400" smtClean="0"/>
              <a:t>       </a:t>
            </a:r>
            <a:r>
              <a:rPr lang="en-US" altLang="en-US" sz="2200" smtClean="0">
                <a:latin typeface="Courier New" pitchFamily="49" charset="0"/>
              </a:rPr>
              <a:t>final class Math {</a:t>
            </a:r>
          </a:p>
          <a:p>
            <a:pPr>
              <a:lnSpc>
                <a:spcPct val="90000"/>
              </a:lnSpc>
              <a:buFont typeface="Monotype Sorts" pitchFamily="2" charset="2"/>
              <a:buNone/>
            </a:pPr>
            <a:r>
              <a:rPr lang="en-US" altLang="en-US" sz="2200" smtClean="0">
                <a:latin typeface="Courier New" pitchFamily="49" charset="0"/>
              </a:rPr>
              <a:t>     ...</a:t>
            </a:r>
          </a:p>
          <a:p>
            <a:pPr>
              <a:lnSpc>
                <a:spcPct val="90000"/>
              </a:lnSpc>
              <a:buFont typeface="Monotype Sorts" pitchFamily="2" charset="2"/>
              <a:buNone/>
            </a:pPr>
            <a:r>
              <a:rPr lang="en-US" altLang="en-US" sz="2200" smtClean="0">
                <a:latin typeface="Courier New" pitchFamily="49" charset="0"/>
              </a:rPr>
              <a:t>    }</a:t>
            </a:r>
            <a:endParaRPr lang="en-US" altLang="en-US" sz="2800" smtClean="0"/>
          </a:p>
          <a:p>
            <a:pPr>
              <a:lnSpc>
                <a:spcPct val="90000"/>
              </a:lnSpc>
              <a:spcBef>
                <a:spcPct val="100000"/>
              </a:spcBef>
            </a:pPr>
            <a:r>
              <a:rPr lang="en-US" altLang="en-US" sz="2600" smtClean="0"/>
              <a:t>The </a:t>
            </a:r>
            <a:r>
              <a:rPr lang="en-US" altLang="en-US" sz="2600" smtClean="0">
                <a:latin typeface="Courier New" pitchFamily="49" charset="0"/>
              </a:rPr>
              <a:t>final</a:t>
            </a:r>
            <a:r>
              <a:rPr lang="en-US" altLang="en-US" sz="2800" smtClean="0"/>
              <a:t> variable is a constant:</a:t>
            </a:r>
          </a:p>
          <a:p>
            <a:pPr>
              <a:lnSpc>
                <a:spcPct val="90000"/>
              </a:lnSpc>
              <a:buFont typeface="Monotype Sorts" pitchFamily="2" charset="2"/>
              <a:buNone/>
            </a:pPr>
            <a:r>
              <a:rPr lang="en-US" altLang="en-US" sz="2400" smtClean="0"/>
              <a:t>       </a:t>
            </a:r>
            <a:r>
              <a:rPr lang="en-US" altLang="en-US" sz="2200" smtClean="0">
                <a:latin typeface="Courier New" pitchFamily="49" charset="0"/>
              </a:rPr>
              <a:t>final static double PI = 3.14159;</a:t>
            </a:r>
            <a:endParaRPr lang="en-US" altLang="en-US" sz="2800" smtClean="0"/>
          </a:p>
          <a:p>
            <a:pPr>
              <a:lnSpc>
                <a:spcPct val="90000"/>
              </a:lnSpc>
              <a:spcBef>
                <a:spcPct val="100000"/>
              </a:spcBef>
            </a:pPr>
            <a:r>
              <a:rPr lang="en-US" altLang="en-US" sz="2600" smtClean="0"/>
              <a:t>The </a:t>
            </a:r>
            <a:r>
              <a:rPr lang="en-US" altLang="en-US" sz="2600" smtClean="0">
                <a:latin typeface="Courier New" pitchFamily="49" charset="0"/>
              </a:rPr>
              <a:t>final</a:t>
            </a:r>
            <a:r>
              <a:rPr lang="en-US" altLang="en-US" sz="2800" smtClean="0"/>
              <a:t> method cannot be</a:t>
            </a:r>
            <a:br>
              <a:rPr lang="en-US" altLang="en-US" sz="2800" smtClean="0"/>
            </a:br>
            <a:r>
              <a:rPr lang="en-US" altLang="en-US" sz="2800" smtClean="0"/>
              <a:t>overridden by its subclasses.</a:t>
            </a:r>
          </a:p>
        </p:txBody>
      </p:sp>
      <p:sp>
        <p:nvSpPr>
          <p:cNvPr id="5120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D78583-C4EA-475B-93A9-5826C5CDBC80}" type="slidenum">
              <a:rPr lang="en-US" altLang="en-US" sz="1400"/>
              <a:pPr/>
              <a:t>33</a:t>
            </a:fld>
            <a:endParaRPr lang="en-US" alt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457200"/>
            <a:ext cx="7772400" cy="685800"/>
          </a:xfrm>
          <a:noFill/>
        </p:spPr>
        <p:txBody>
          <a:bodyPr>
            <a:normAutofit fontScale="90000"/>
          </a:bodyPr>
          <a:lstStyle/>
          <a:p>
            <a:r>
              <a:rPr lang="en-US" altLang="en-US" sz="4000" smtClean="0"/>
              <a:t>Are superclass’s Constructor Inherited?</a:t>
            </a:r>
          </a:p>
        </p:txBody>
      </p:sp>
      <p:sp>
        <p:nvSpPr>
          <p:cNvPr id="717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FF7CED-3A5B-49A8-8E0A-B082108E429D}" type="slidenum">
              <a:rPr lang="en-US" altLang="en-US" sz="1400"/>
              <a:pPr/>
              <a:t>4</a:t>
            </a:fld>
            <a:endParaRPr lang="en-US" altLang="en-US" sz="1400"/>
          </a:p>
        </p:txBody>
      </p:sp>
      <p:sp>
        <p:nvSpPr>
          <p:cNvPr id="7172" name="Text Box 3"/>
          <p:cNvSpPr txBox="1">
            <a:spLocks noChangeArrowheads="1"/>
          </p:cNvSpPr>
          <p:nvPr/>
        </p:nvSpPr>
        <p:spPr bwMode="auto">
          <a:xfrm>
            <a:off x="228600" y="1524000"/>
            <a:ext cx="868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600"/>
              <a:t>No. They are not inherited.</a:t>
            </a:r>
          </a:p>
          <a:p>
            <a:pPr>
              <a:spcBef>
                <a:spcPct val="50000"/>
              </a:spcBef>
            </a:pPr>
            <a:r>
              <a:rPr lang="en-US" altLang="en-US" sz="2600"/>
              <a:t>They are invoked explicitly or implicitly. </a:t>
            </a:r>
          </a:p>
          <a:p>
            <a:pPr>
              <a:spcBef>
                <a:spcPct val="50000"/>
              </a:spcBef>
            </a:pPr>
            <a:r>
              <a:rPr lang="en-US" altLang="en-US" sz="2600"/>
              <a:t>Explicitly using the super keyword.</a:t>
            </a:r>
          </a:p>
        </p:txBody>
      </p:sp>
      <p:sp>
        <p:nvSpPr>
          <p:cNvPr id="7173" name="Text Box 4"/>
          <p:cNvSpPr txBox="1">
            <a:spLocks noChangeArrowheads="1"/>
          </p:cNvSpPr>
          <p:nvPr/>
        </p:nvSpPr>
        <p:spPr bwMode="auto">
          <a:xfrm>
            <a:off x="381000" y="32766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a:cs typeface="Times New Roman" pitchFamily="18" charset="0"/>
              </a:rPr>
              <a:t>A constructor is used to construct an instance of a class. Unlike properties and methods, a superclass's constructors are not inherited in the subclass. They can only be invoked from the subclasses' constructors, using the keyword </a:t>
            </a:r>
            <a:r>
              <a:rPr lang="en-US" altLang="en-US" sz="2800" u="sng">
                <a:cs typeface="Times New Roman" pitchFamily="18" charset="0"/>
              </a:rPr>
              <a:t>super</a:t>
            </a:r>
            <a:r>
              <a:rPr lang="en-US" altLang="en-US" sz="2800">
                <a:cs typeface="Times New Roman" pitchFamily="18" charset="0"/>
              </a:rPr>
              <a:t>. </a:t>
            </a:r>
            <a:r>
              <a:rPr lang="en-US" altLang="en-US" sz="2800" i="1">
                <a:cs typeface="Times New Roman" pitchFamily="18" charset="0"/>
              </a:rPr>
              <a:t>If the keyword </a:t>
            </a:r>
            <a:r>
              <a:rPr lang="en-US" altLang="en-US" sz="2800" i="1" u="sng">
                <a:cs typeface="Times New Roman" pitchFamily="18" charset="0"/>
              </a:rPr>
              <a:t>super</a:t>
            </a:r>
            <a:r>
              <a:rPr lang="en-US" altLang="en-US" sz="2800" i="1">
                <a:cs typeface="Times New Roman" pitchFamily="18" charset="0"/>
              </a:rPr>
              <a:t> is not explicitly used, the superclass's no-arg constructor is automatically invoked.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52400" y="152400"/>
            <a:ext cx="8839200" cy="666750"/>
          </a:xfrm>
          <a:noFill/>
        </p:spPr>
        <p:txBody>
          <a:bodyPr/>
          <a:lstStyle/>
          <a:p>
            <a:r>
              <a:rPr lang="en-US" altLang="en-US" sz="3600" smtClean="0"/>
              <a:t>Superclass’s Constructor Is Always Invoked</a:t>
            </a:r>
          </a:p>
        </p:txBody>
      </p:sp>
      <p:sp>
        <p:nvSpPr>
          <p:cNvPr id="8194"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AED6CA-B309-45B3-B4EF-7DD6BE059278}" type="slidenum">
              <a:rPr lang="en-US" altLang="en-US" sz="1400"/>
              <a:pPr/>
              <a:t>5</a:t>
            </a:fld>
            <a:endParaRPr lang="en-US" altLang="en-US" sz="1400"/>
          </a:p>
        </p:txBody>
      </p:sp>
      <p:sp>
        <p:nvSpPr>
          <p:cNvPr id="8196" name="Text Box 3"/>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a:cs typeface="Times New Roman" pitchFamily="18" charset="0"/>
              </a:rPr>
              <a:t>A constructor may invoke an overloaded constructor or its superclass’s constructor. If none of them is invoked explicitly, the compiler puts </a:t>
            </a:r>
            <a:r>
              <a:rPr lang="en-US" altLang="en-US" sz="2800" u="sng">
                <a:cs typeface="Times New Roman" pitchFamily="18" charset="0"/>
              </a:rPr>
              <a:t>super()</a:t>
            </a:r>
            <a:r>
              <a:rPr lang="en-US" altLang="en-US" sz="2800">
                <a:cs typeface="Times New Roman" pitchFamily="18" charset="0"/>
              </a:rPr>
              <a:t> as the first statement in the constructor. For example, </a:t>
            </a:r>
            <a:endParaRPr lang="en-US" altLang="en-US">
              <a:cs typeface="Times New Roman" pitchFamily="18" charset="0"/>
            </a:endParaRPr>
          </a:p>
        </p:txBody>
      </p:sp>
      <p:sp>
        <p:nvSpPr>
          <p:cNvPr id="8197" name="Rectangle 5"/>
          <p:cNvSpPr>
            <a:spLocks noChangeArrowheads="1"/>
          </p:cNvSpPr>
          <p:nvPr/>
        </p:nvSpPr>
        <p:spPr bwMode="auto">
          <a:xfrm>
            <a:off x="251460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8" name="Rectangle 7"/>
          <p:cNvSpPr>
            <a:spLocks noChangeArrowheads="1"/>
          </p:cNvSpPr>
          <p:nvPr/>
        </p:nvSpPr>
        <p:spPr bwMode="auto">
          <a:xfrm>
            <a:off x="251460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199" name="Object 6"/>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spid="_x0000_s8230" name="Picture" r:id="rId3" imgW="4122420" imgH="754380" progId="Word.Picture.8">
                  <p:embed/>
                </p:oleObj>
              </mc:Choice>
              <mc:Fallback>
                <p:oleObj name="Picture" r:id="rId3" imgW="4122420" imgH="754380" progId="Word.Picture.8">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solidFill>
                        <a:schemeClr val="bg2"/>
                      </a:solidFill>
                    </p:spPr>
                  </p:pic>
                </p:oleObj>
              </mc:Fallback>
            </mc:AlternateContent>
          </a:graphicData>
        </a:graphic>
      </p:graphicFrame>
      <p:sp>
        <p:nvSpPr>
          <p:cNvPr id="8200" name="Rectangle 9"/>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201" name="Object 8"/>
          <p:cNvGraphicFramePr>
            <a:graphicFrameLocks noChangeAspect="1"/>
          </p:cNvGraphicFramePr>
          <p:nvPr/>
        </p:nvGraphicFramePr>
        <p:xfrm>
          <a:off x="385763" y="3048000"/>
          <a:ext cx="8148637" cy="1235075"/>
        </p:xfrm>
        <a:graphic>
          <a:graphicData uri="http://schemas.openxmlformats.org/presentationml/2006/ole">
            <mc:AlternateContent xmlns:mc="http://schemas.openxmlformats.org/markup-compatibility/2006">
              <mc:Choice xmlns:v="urn:schemas-microsoft-com:vml" Requires="v">
                <p:oleObj spid="_x0000_s8231" name="Picture" r:id="rId5" imgW="4122420" imgH="603504" progId="Word.Picture.8">
                  <p:embed/>
                </p:oleObj>
              </mc:Choice>
              <mc:Fallback>
                <p:oleObj name="Picture" r:id="rId5" imgW="4122420" imgH="603504" progId="Word.Picture.8">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3048000"/>
                        <a:ext cx="8148637" cy="1235075"/>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0"/>
            <a:ext cx="7772400" cy="1428750"/>
          </a:xfrm>
          <a:noFill/>
        </p:spPr>
        <p:txBody>
          <a:bodyPr/>
          <a:lstStyle/>
          <a:p>
            <a:r>
              <a:rPr lang="en-US" altLang="en-US" smtClean="0"/>
              <a:t>Using the Keyword </a:t>
            </a:r>
            <a:r>
              <a:rPr lang="en-US" altLang="en-US" sz="4200" smtClean="0">
                <a:latin typeface="Courier New" pitchFamily="49" charset="0"/>
              </a:rPr>
              <a:t>super</a:t>
            </a:r>
            <a:endParaRPr lang="en-US" altLang="en-US" smtClean="0"/>
          </a:p>
        </p:txBody>
      </p:sp>
      <p:sp>
        <p:nvSpPr>
          <p:cNvPr id="9220" name="Rectangle 3"/>
          <p:cNvSpPr>
            <a:spLocks noGrp="1" noChangeArrowheads="1"/>
          </p:cNvSpPr>
          <p:nvPr>
            <p:ph idx="1"/>
          </p:nvPr>
        </p:nvSpPr>
        <p:spPr>
          <a:xfrm>
            <a:off x="914400" y="3048000"/>
            <a:ext cx="7772400" cy="1066800"/>
          </a:xfrm>
          <a:noFill/>
        </p:spPr>
        <p:txBody>
          <a:bodyPr>
            <a:normAutofit lnSpcReduction="10000"/>
          </a:bodyPr>
          <a:lstStyle/>
          <a:p>
            <a:pPr marL="358775" indent="-358775">
              <a:lnSpc>
                <a:spcPct val="90000"/>
              </a:lnSpc>
              <a:spcBef>
                <a:spcPct val="100000"/>
              </a:spcBef>
            </a:pPr>
            <a:r>
              <a:rPr lang="en-US" altLang="en-US" sz="2800" smtClean="0"/>
              <a:t>To call a superclass constructor</a:t>
            </a:r>
          </a:p>
          <a:p>
            <a:pPr marL="358775" indent="-358775">
              <a:lnSpc>
                <a:spcPct val="90000"/>
              </a:lnSpc>
              <a:spcBef>
                <a:spcPct val="50000"/>
              </a:spcBef>
            </a:pPr>
            <a:r>
              <a:rPr lang="en-US" altLang="en-US" sz="2800" smtClean="0"/>
              <a:t>To call a superclass method</a:t>
            </a:r>
          </a:p>
        </p:txBody>
      </p:sp>
      <p:sp>
        <p:nvSpPr>
          <p:cNvPr id="921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D1A4-F8CD-4295-AED2-79428BFE92BA}" type="slidenum">
              <a:rPr lang="en-US" altLang="en-US" sz="1400"/>
              <a:pPr/>
              <a:t>6</a:t>
            </a:fld>
            <a:endParaRPr lang="en-US" altLang="en-US" sz="1400"/>
          </a:p>
        </p:txBody>
      </p:sp>
      <p:sp>
        <p:nvSpPr>
          <p:cNvPr id="9221" name="Text Box 4"/>
          <p:cNvSpPr txBox="1">
            <a:spLocks noChangeArrowheads="1"/>
          </p:cNvSpPr>
          <p:nvPr/>
        </p:nvSpPr>
        <p:spPr bwMode="auto">
          <a:xfrm>
            <a:off x="914400" y="1371600"/>
            <a:ext cx="7162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000"/>
              <a:t>The keyword </a:t>
            </a:r>
            <a:r>
              <a:rPr lang="en-US" altLang="en-US" sz="2800">
                <a:latin typeface="Courier New" pitchFamily="49" charset="0"/>
              </a:rPr>
              <a:t>super</a:t>
            </a:r>
            <a:r>
              <a:rPr lang="en-US" altLang="en-US" sz="3000"/>
              <a:t> refers to the superclass of the class in which </a:t>
            </a:r>
            <a:r>
              <a:rPr lang="en-US" altLang="en-US" sz="2800">
                <a:latin typeface="Courier New" pitchFamily="49" charset="0"/>
              </a:rPr>
              <a:t>super</a:t>
            </a:r>
            <a:r>
              <a:rPr lang="en-US" altLang="en-US" sz="3000"/>
              <a:t> appears. This keyword can be used in two ways: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0"/>
            <a:ext cx="7772400" cy="1428750"/>
          </a:xfrm>
          <a:noFill/>
        </p:spPr>
        <p:txBody>
          <a:bodyPr/>
          <a:lstStyle/>
          <a:p>
            <a:r>
              <a:rPr lang="en-US" altLang="en-US" smtClean="0"/>
              <a:t>CAUTION</a:t>
            </a:r>
          </a:p>
        </p:txBody>
      </p:sp>
      <p:sp>
        <p:nvSpPr>
          <p:cNvPr id="10242"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F71A6B-5C75-4D61-A119-032EE0FAD470}" type="slidenum">
              <a:rPr lang="en-US" altLang="en-US" sz="1400"/>
              <a:pPr/>
              <a:t>7</a:t>
            </a:fld>
            <a:endParaRPr lang="en-US" altLang="en-US" sz="1400"/>
          </a:p>
        </p:txBody>
      </p:sp>
      <p:sp>
        <p:nvSpPr>
          <p:cNvPr id="10244" name="Text Box 3"/>
          <p:cNvSpPr txBox="1">
            <a:spLocks noChangeArrowheads="1"/>
          </p:cNvSpPr>
          <p:nvPr/>
        </p:nvSpPr>
        <p:spPr bwMode="auto">
          <a:xfrm>
            <a:off x="533400" y="17526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You must use the keyword </a:t>
            </a:r>
            <a:r>
              <a:rPr lang="en-US" altLang="en-US" sz="3600" u="sng">
                <a:cs typeface="Times New Roman" pitchFamily="18" charset="0"/>
              </a:rPr>
              <a:t>super</a:t>
            </a:r>
            <a:r>
              <a:rPr lang="en-US" altLang="en-US" sz="3600">
                <a:cs typeface="Times New Roman" pitchFamily="18" charset="0"/>
              </a:rPr>
              <a:t> to call the superclass constructor. Invoking a superclass constructor’s name in a subclass causes a syntax error. Java requires that the statement that uses the keyword </a:t>
            </a:r>
            <a:r>
              <a:rPr lang="en-US" altLang="en-US" sz="3600" u="sng">
                <a:cs typeface="Times New Roman" pitchFamily="18" charset="0"/>
              </a:rPr>
              <a:t>super</a:t>
            </a:r>
            <a:r>
              <a:rPr lang="en-US" altLang="en-US" sz="3600">
                <a:cs typeface="Times New Roman" pitchFamily="18" charset="0"/>
              </a:rPr>
              <a:t> appear first in the constructor.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8600" y="0"/>
            <a:ext cx="9829800" cy="381000"/>
          </a:xfrm>
          <a:noFill/>
        </p:spPr>
        <p:txBody>
          <a:bodyPr>
            <a:normAutofit fontScale="90000"/>
          </a:bodyPr>
          <a:lstStyle/>
          <a:p>
            <a:r>
              <a:rPr lang="en-US" altLang="en-US" sz="3600" smtClean="0"/>
              <a:t>Constructor Chaining</a:t>
            </a:r>
          </a:p>
        </p:txBody>
      </p:sp>
      <p:sp>
        <p:nvSpPr>
          <p:cNvPr id="11266"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99F06A-84CC-4D02-B91B-B7A4831A9193}" type="slidenum">
              <a:rPr lang="en-US" altLang="en-US" sz="1400"/>
              <a:pPr/>
              <a:t>8</a:t>
            </a:fld>
            <a:endParaRPr lang="en-US" altLang="en-US" sz="1400"/>
          </a:p>
        </p:txBody>
      </p:sp>
      <p:sp>
        <p:nvSpPr>
          <p:cNvPr id="11268" name="Text Box 3"/>
          <p:cNvSpPr txBox="1">
            <a:spLocks noChangeArrowheads="1"/>
          </p:cNvSpPr>
          <p:nvPr/>
        </p:nvSpPr>
        <p:spPr bwMode="auto">
          <a:xfrm>
            <a:off x="228600" y="1143000"/>
            <a:ext cx="8686800" cy="561307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11269" name="Text Box 5"/>
          <p:cNvSpPr txBox="1">
            <a:spLocks noChangeArrowheads="1"/>
          </p:cNvSpPr>
          <p:nvPr/>
        </p:nvSpPr>
        <p:spPr bwMode="auto">
          <a:xfrm>
            <a:off x="457200" y="4572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cs typeface="Times New Roman" pitchFamily="18" charset="0"/>
              </a:rPr>
              <a:t>Constructing an instance of a class invokes all the superclasses’ constructors along the inheritance chain. This is called </a:t>
            </a:r>
            <a:r>
              <a:rPr lang="en-US" altLang="en-US" sz="2000" i="1">
                <a:cs typeface="Times New Roman" pitchFamily="18" charset="0"/>
              </a:rPr>
              <a:t>constructor chaining</a:t>
            </a:r>
            <a:r>
              <a:rPr lang="en-US" altLang="en-US" sz="2000">
                <a:cs typeface="Times New Roman" pitchFamily="18" charset="0"/>
              </a:rPr>
              <a:t>.</a:t>
            </a:r>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229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E7410B-0694-40B3-97A4-04B545ED9B91}" type="slidenum">
              <a:rPr lang="en-US" altLang="en-US" sz="1400"/>
              <a:pPr/>
              <a:t>9</a:t>
            </a:fld>
            <a:endParaRPr lang="en-US" altLang="en-US" sz="1400"/>
          </a:p>
        </p:txBody>
      </p:sp>
      <p:sp>
        <p:nvSpPr>
          <p:cNvPr id="12292" name="Text Box 3"/>
          <p:cNvSpPr txBox="1">
            <a:spLocks noChangeArrowheads="1"/>
          </p:cNvSpPr>
          <p:nvPr/>
        </p:nvSpPr>
        <p:spPr bwMode="auto">
          <a:xfrm>
            <a:off x="228600" y="838200"/>
            <a:ext cx="8686800" cy="5586145"/>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50000"/>
              </a:lnSpc>
              <a:spcBef>
                <a:spcPct val="50000"/>
              </a:spcBef>
            </a:pPr>
            <a:r>
              <a:rPr lang="en-US" altLang="en-US" sz="1400" dirty="0">
                <a:latin typeface="Courier New" pitchFamily="49" charset="0"/>
                <a:cs typeface="Times New Roman" pitchFamily="18" charset="0"/>
              </a:rPr>
              <a:t>public class Faculty extends Employee {</a:t>
            </a:r>
          </a:p>
          <a:p>
            <a:pPr>
              <a:lnSpc>
                <a:spcPct val="50000"/>
              </a:lnSpc>
              <a:spcBef>
                <a:spcPct val="50000"/>
              </a:spcBef>
            </a:pPr>
            <a:r>
              <a:rPr lang="en-US" altLang="en-US" sz="1400" dirty="0">
                <a:latin typeface="Courier New" pitchFamily="49" charset="0"/>
                <a:cs typeface="Times New Roman" pitchFamily="18" charset="0"/>
              </a:rPr>
              <a:t>  public static void main(String[] </a:t>
            </a:r>
            <a:r>
              <a:rPr lang="en-US" altLang="en-US" sz="1400" dirty="0" err="1">
                <a:latin typeface="Courier New" pitchFamily="49" charset="0"/>
                <a:cs typeface="Times New Roman" pitchFamily="18" charset="0"/>
              </a:rPr>
              <a:t>args</a:t>
            </a: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new Faculty();</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Faculty()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("(4) Faculty's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Employee extends Person {</a:t>
            </a:r>
          </a:p>
          <a:p>
            <a:pPr>
              <a:lnSpc>
                <a:spcPct val="50000"/>
              </a:lnSpc>
              <a:spcBef>
                <a:spcPct val="50000"/>
              </a:spcBef>
            </a:pPr>
            <a:r>
              <a:rPr lang="en-US" altLang="en-US" sz="1400" dirty="0">
                <a:latin typeface="Courier New" pitchFamily="49" charset="0"/>
                <a:cs typeface="Times New Roman" pitchFamily="18" charset="0"/>
              </a:rPr>
              <a:t>  public Employee() {</a:t>
            </a:r>
          </a:p>
          <a:p>
            <a:pPr>
              <a:lnSpc>
                <a:spcPct val="50000"/>
              </a:lnSpc>
              <a:spcBef>
                <a:spcPct val="50000"/>
              </a:spcBef>
            </a:pPr>
            <a:r>
              <a:rPr lang="en-US" altLang="en-US" sz="1400" dirty="0">
                <a:latin typeface="Courier New" pitchFamily="49" charset="0"/>
                <a:cs typeface="Times New Roman" pitchFamily="18" charset="0"/>
              </a:rPr>
              <a:t>    this("(2) Invoke Employee’s overloaded constructor");</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("(3) Employee's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  public Employee(String s)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(s);</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class Person {</a:t>
            </a:r>
          </a:p>
          <a:p>
            <a:pPr>
              <a:lnSpc>
                <a:spcPct val="50000"/>
              </a:lnSpc>
              <a:spcBef>
                <a:spcPct val="50000"/>
              </a:spcBef>
            </a:pPr>
            <a:r>
              <a:rPr lang="en-US" altLang="en-US" sz="1400" dirty="0">
                <a:latin typeface="Courier New" pitchFamily="49" charset="0"/>
                <a:cs typeface="Times New Roman" pitchFamily="18" charset="0"/>
              </a:rPr>
              <a:t>  public Person() {</a:t>
            </a:r>
          </a:p>
          <a:p>
            <a:pPr>
              <a:lnSpc>
                <a:spcPct val="50000"/>
              </a:lnSpc>
              <a:spcBef>
                <a:spcPct val="50000"/>
              </a:spcBef>
            </a:pPr>
            <a:r>
              <a:rPr lang="en-US" altLang="en-US" sz="1400" dirty="0">
                <a:latin typeface="Courier New" pitchFamily="49" charset="0"/>
                <a:cs typeface="Times New Roman" pitchFamily="18" charset="0"/>
              </a:rPr>
              <a:t>    </a:t>
            </a:r>
            <a:r>
              <a:rPr lang="en-US" altLang="en-US" sz="1400" dirty="0" err="1">
                <a:latin typeface="Courier New" pitchFamily="49" charset="0"/>
                <a:cs typeface="Times New Roman" pitchFamily="18" charset="0"/>
              </a:rPr>
              <a:t>System.out.println</a:t>
            </a:r>
            <a:r>
              <a:rPr lang="en-US" altLang="en-US" sz="1400" dirty="0">
                <a:latin typeface="Courier New" pitchFamily="49" charset="0"/>
                <a:cs typeface="Times New Roman" pitchFamily="18" charset="0"/>
              </a:rPr>
              <a:t>("(1) Person's no-</a:t>
            </a:r>
            <a:r>
              <a:rPr lang="en-US" altLang="en-US" sz="1400" dirty="0" err="1">
                <a:latin typeface="Courier New" pitchFamily="49" charset="0"/>
                <a:cs typeface="Times New Roman" pitchFamily="18" charset="0"/>
              </a:rPr>
              <a:t>arg</a:t>
            </a:r>
            <a:r>
              <a:rPr lang="en-US" altLang="en-US" sz="1400" dirty="0">
                <a:latin typeface="Courier New" pitchFamily="49" charset="0"/>
                <a:cs typeface="Times New Roman" pitchFamily="18" charset="0"/>
              </a:rPr>
              <a:t> constructor is invoked");</a:t>
            </a:r>
          </a:p>
          <a:p>
            <a:pPr>
              <a:lnSpc>
                <a:spcPct val="50000"/>
              </a:lnSpc>
              <a:spcBef>
                <a:spcPct val="50000"/>
              </a:spcBef>
            </a:pPr>
            <a:r>
              <a:rPr lang="en-US" altLang="en-US" sz="1400" dirty="0">
                <a:latin typeface="Courier New" pitchFamily="49" charset="0"/>
                <a:cs typeface="Times New Roman" pitchFamily="18" charset="0"/>
              </a:rPr>
              <a:t>  }</a:t>
            </a:r>
          </a:p>
          <a:p>
            <a:pPr>
              <a:lnSpc>
                <a:spcPct val="50000"/>
              </a:lnSpc>
              <a:spcBef>
                <a:spcPct val="50000"/>
              </a:spcBef>
            </a:pPr>
            <a:r>
              <a:rPr lang="en-US" altLang="en-US" sz="1400" dirty="0">
                <a:latin typeface="Courier New" pitchFamily="49" charset="0"/>
                <a:cs typeface="Times New Roman" pitchFamily="18" charset="0"/>
              </a:rPr>
              <a:t>}</a:t>
            </a:r>
          </a:p>
        </p:txBody>
      </p:sp>
      <p:sp>
        <p:nvSpPr>
          <p:cNvPr id="12293" name="Rectangle 5"/>
          <p:cNvSpPr>
            <a:spLocks noChangeArrowheads="1"/>
          </p:cNvSpPr>
          <p:nvPr/>
        </p:nvSpPr>
        <p:spPr bwMode="auto">
          <a:xfrm>
            <a:off x="457200" y="9906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2294" name="AutoShape 6"/>
          <p:cNvSpPr>
            <a:spLocks noChangeArrowheads="1"/>
          </p:cNvSpPr>
          <p:nvPr/>
        </p:nvSpPr>
        <p:spPr bwMode="auto">
          <a:xfrm>
            <a:off x="5715000"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a:t>1. Start from the main method</a:t>
            </a:r>
          </a:p>
        </p:txBody>
      </p:sp>
      <p:sp>
        <p:nvSpPr>
          <p:cNvPr id="12295"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18030</TotalTime>
  <Words>1696</Words>
  <Application>Microsoft Office PowerPoint</Application>
  <PresentationFormat>On-screen Show (4:3)</PresentationFormat>
  <Paragraphs>431</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Picture</vt:lpstr>
      <vt:lpstr>PowerPoint Presentation</vt:lpstr>
      <vt:lpstr>Chapter 11 Inheritance and Polymorphism</vt:lpstr>
      <vt:lpstr>Superclasses and Subclasses</vt:lpstr>
      <vt:lpstr>Are superclass’s Constructor Inherited?</vt:lpstr>
      <vt:lpstr>Superclass’s Constructor Is Always Invoked</vt:lpstr>
      <vt:lpstr>Using the Keyword super</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Declaring a Subclass</vt:lpstr>
      <vt:lpstr>Calling Superclass Methods</vt:lpstr>
      <vt:lpstr>Overriding Methods in the Subclass</vt:lpstr>
      <vt:lpstr>NOTE: Instance Method Inheritance</vt:lpstr>
      <vt:lpstr>NOTE: Class/Static Method Inheritance</vt:lpstr>
      <vt:lpstr>Overriding vs. Overloading</vt:lpstr>
      <vt:lpstr>The Object Class and Its Methods</vt:lpstr>
      <vt:lpstr>The toString() method in Object</vt:lpstr>
      <vt:lpstr>Casting Objects</vt:lpstr>
      <vt:lpstr>Why Casting Is Necessary?</vt:lpstr>
      <vt:lpstr>Casting from Superclass to Subclass</vt:lpstr>
      <vt:lpstr>The instanceof Operator</vt:lpstr>
      <vt:lpstr>The   equals Method</vt:lpstr>
      <vt:lpstr>NOTE</vt:lpstr>
      <vt:lpstr>The protected Modifier</vt:lpstr>
      <vt:lpstr>The final Modifier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Rajesh</cp:lastModifiedBy>
  <cp:revision>241</cp:revision>
  <dcterms:created xsi:type="dcterms:W3CDTF">1995-06-10T17:31:50Z</dcterms:created>
  <dcterms:modified xsi:type="dcterms:W3CDTF">2015-01-11T17:26:15Z</dcterms:modified>
</cp:coreProperties>
</file>