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52" r:id="rId1"/>
  </p:sldMasterIdLst>
  <p:notesMasterIdLst>
    <p:notesMasterId r:id="rId36"/>
  </p:notesMasterIdLst>
  <p:sldIdLst>
    <p:sldId id="259" r:id="rId2"/>
    <p:sldId id="260" r:id="rId3"/>
    <p:sldId id="262" r:id="rId4"/>
    <p:sldId id="261" r:id="rId5"/>
    <p:sldId id="263" r:id="rId6"/>
    <p:sldId id="264" r:id="rId7"/>
    <p:sldId id="265" r:id="rId8"/>
    <p:sldId id="266"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90" r:id="rId33"/>
    <p:sldId id="291" r:id="rId34"/>
    <p:sldId id="292" r:id="rId35"/>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1pPr>
    <a:lvl2pPr marL="4572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2pPr>
    <a:lvl3pPr marL="9144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3pPr>
    <a:lvl4pPr marL="13716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4pPr>
    <a:lvl5pPr marL="1828800" algn="l" rtl="0" eaLnBrk="0" fontAlgn="base" hangingPunct="0">
      <a:spcBef>
        <a:spcPct val="0"/>
      </a:spcBef>
      <a:spcAft>
        <a:spcPct val="0"/>
      </a:spcAft>
      <a:defRPr sz="2400" kern="1200">
        <a:solidFill>
          <a:schemeClr val="tx1"/>
        </a:solidFill>
        <a:latin typeface="Times" panose="02020603050405020304" pitchFamily="18" charset="0"/>
        <a:ea typeface="+mn-ea"/>
        <a:cs typeface="Lucida Sans Unicode" panose="020B0602030504020204" pitchFamily="34" charset="0"/>
      </a:defRPr>
    </a:lvl5pPr>
    <a:lvl6pPr marL="22860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6pPr>
    <a:lvl7pPr marL="27432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7pPr>
    <a:lvl8pPr marL="32004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8pPr>
    <a:lvl9pPr marL="3657600" algn="l" defTabSz="914400" rtl="0" eaLnBrk="1" latinLnBrk="0" hangingPunct="1">
      <a:defRPr sz="2400" kern="1200">
        <a:solidFill>
          <a:schemeClr val="tx1"/>
        </a:solidFill>
        <a:latin typeface="Times" panose="02020603050405020304" pitchFamily="18" charset="0"/>
        <a:ea typeface="+mn-ea"/>
        <a:cs typeface="Lucida Sans Unicode" panose="020B0602030504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EAEAEA"/>
    <a:srgbClr val="6666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59" autoAdjust="0"/>
    <p:restoredTop sz="94698" autoAdjust="0"/>
  </p:normalViewPr>
  <p:slideViewPr>
    <p:cSldViewPr>
      <p:cViewPr varScale="1">
        <p:scale>
          <a:sx n="91" d="100"/>
          <a:sy n="91" d="100"/>
        </p:scale>
        <p:origin x="850" y="7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DF0725A6-9E87-F257-9015-7DD894F47DEF}"/>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smtClean="0"/>
            </a:lvl1pPr>
          </a:lstStyle>
          <a:p>
            <a:pPr>
              <a:defRPr/>
            </a:pPr>
            <a:endParaRPr lang="en-US"/>
          </a:p>
        </p:txBody>
      </p:sp>
      <p:sp>
        <p:nvSpPr>
          <p:cNvPr id="4099" name="Rectangle 3">
            <a:extLst>
              <a:ext uri="{FF2B5EF4-FFF2-40B4-BE49-F238E27FC236}">
                <a16:creationId xmlns:a16="http://schemas.microsoft.com/office/drawing/2014/main" id="{2D514914-8A16-8014-E358-1A365BD42719}"/>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p>
        </p:txBody>
      </p:sp>
      <p:sp>
        <p:nvSpPr>
          <p:cNvPr id="37892" name="Rectangle 4">
            <a:extLst>
              <a:ext uri="{FF2B5EF4-FFF2-40B4-BE49-F238E27FC236}">
                <a16:creationId xmlns:a16="http://schemas.microsoft.com/office/drawing/2014/main" id="{DE158B35-6C16-1EBB-17D4-4E201E7CE271}"/>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F091430-D89B-DA26-5689-C1731B9DDFE1}"/>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a:extLst>
              <a:ext uri="{FF2B5EF4-FFF2-40B4-BE49-F238E27FC236}">
                <a16:creationId xmlns:a16="http://schemas.microsoft.com/office/drawing/2014/main" id="{1FDDBF9B-28FC-DB7C-130B-75B9EA279CDE}"/>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smtClean="0"/>
            </a:lvl1pPr>
          </a:lstStyle>
          <a:p>
            <a:pPr>
              <a:defRPr/>
            </a:pPr>
            <a:endParaRPr lang="en-US"/>
          </a:p>
        </p:txBody>
      </p:sp>
      <p:sp>
        <p:nvSpPr>
          <p:cNvPr id="4103" name="Rectangle 7">
            <a:extLst>
              <a:ext uri="{FF2B5EF4-FFF2-40B4-BE49-F238E27FC236}">
                <a16:creationId xmlns:a16="http://schemas.microsoft.com/office/drawing/2014/main" id="{2CD1A921-9011-7402-1617-24FE0CD74303}"/>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15A5E36-6DE7-4FE7-8BF2-1B0DE9A4413E}"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a:extLst>
              <a:ext uri="{FF2B5EF4-FFF2-40B4-BE49-F238E27FC236}">
                <a16:creationId xmlns:a16="http://schemas.microsoft.com/office/drawing/2014/main" id="{2EDFC7DD-080E-0AE7-CCF5-784CC6EB3C2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fld id="{32632909-7DBE-46E8-9D99-98ED1BB3F5BC}" type="slidenum">
              <a:rPr lang="en-US" altLang="en-US" sz="1200"/>
              <a:pPr/>
              <a:t>1</a:t>
            </a:fld>
            <a:endParaRPr lang="en-US" altLang="en-US" sz="1200"/>
          </a:p>
        </p:txBody>
      </p:sp>
      <p:sp>
        <p:nvSpPr>
          <p:cNvPr id="38915" name="Rectangle 2">
            <a:extLst>
              <a:ext uri="{FF2B5EF4-FFF2-40B4-BE49-F238E27FC236}">
                <a16:creationId xmlns:a16="http://schemas.microsoft.com/office/drawing/2014/main" id="{6DEDFE90-FDAE-0B88-5D91-ED2BBFF962F0}"/>
              </a:ext>
            </a:extLst>
          </p:cNvPr>
          <p:cNvSpPr>
            <a:spLocks noChangeArrowheads="1" noTextEdit="1"/>
          </p:cNvSpPr>
          <p:nvPr>
            <p:ph type="sldImg"/>
          </p:nvPr>
        </p:nvSpPr>
        <p:spPr>
          <a:ln/>
        </p:spPr>
      </p:sp>
      <p:sp>
        <p:nvSpPr>
          <p:cNvPr id="38916" name="Rectangle 3">
            <a:extLst>
              <a:ext uri="{FF2B5EF4-FFF2-40B4-BE49-F238E27FC236}">
                <a16:creationId xmlns:a16="http://schemas.microsoft.com/office/drawing/2014/main" id="{68113085-AD53-40D9-24C2-F52AB26F048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s-MX"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ext Box 4">
            <a:extLst>
              <a:ext uri="{FF2B5EF4-FFF2-40B4-BE49-F238E27FC236}">
                <a16:creationId xmlns:a16="http://schemas.microsoft.com/office/drawing/2014/main" id="{741E2D91-0643-4AF5-EF9E-1BA8E4EEB022}"/>
              </a:ext>
            </a:extLst>
          </p:cNvPr>
          <p:cNvSpPr txBox="1">
            <a:spLocks noChangeArrowheads="1"/>
          </p:cNvSpPr>
          <p:nvPr/>
        </p:nvSpPr>
        <p:spPr bwMode="auto">
          <a:xfrm>
            <a:off x="5843588" y="6543675"/>
            <a:ext cx="1789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pPr algn="r"/>
            <a:r>
              <a:rPr lang="en-US" altLang="en-US" sz="1400">
                <a:latin typeface="Courier" pitchFamily="49" charset="0"/>
              </a:rPr>
              <a:t>ISBN </a:t>
            </a:r>
            <a:r>
              <a:rPr lang="en-US" altLang="en-US" sz="1400"/>
              <a:t>0-321-49362-1</a:t>
            </a:r>
          </a:p>
        </p:txBody>
      </p:sp>
      <p:pic>
        <p:nvPicPr>
          <p:cNvPr id="3" name="Picture 8" descr="pl9cover.jpg">
            <a:extLst>
              <a:ext uri="{FF2B5EF4-FFF2-40B4-BE49-F238E27FC236}">
                <a16:creationId xmlns:a16="http://schemas.microsoft.com/office/drawing/2014/main" id="{8221CBDD-145E-20E0-3682-AE695AF70A07}"/>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187825" y="495300"/>
            <a:ext cx="4956175" cy="582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7106" name="Rectangle 2"/>
          <p:cNvSpPr>
            <a:spLocks noGrp="1" noChangeArrowheads="1"/>
          </p:cNvSpPr>
          <p:nvPr>
            <p:ph type="ctrTitle"/>
          </p:nvPr>
        </p:nvSpPr>
        <p:spPr>
          <a:xfrm>
            <a:off x="381000" y="1371600"/>
            <a:ext cx="3657600" cy="1143000"/>
          </a:xfrm>
        </p:spPr>
        <p:txBody>
          <a:bodyPr/>
          <a:lstStyle>
            <a:lvl1pPr>
              <a:defRPr b="1">
                <a:solidFill>
                  <a:schemeClr val="accent2"/>
                </a:solidFill>
              </a:defRPr>
            </a:lvl1pPr>
          </a:lstStyle>
          <a:p>
            <a:r>
              <a:rPr lang="en-US"/>
              <a:t>Click to edit Master title style</a:t>
            </a:r>
          </a:p>
        </p:txBody>
      </p:sp>
      <p:sp>
        <p:nvSpPr>
          <p:cNvPr id="47107" name="Rectangle 3"/>
          <p:cNvSpPr>
            <a:spLocks noGrp="1" noChangeArrowheads="1"/>
          </p:cNvSpPr>
          <p:nvPr>
            <p:ph type="subTitle" idx="1"/>
          </p:nvPr>
        </p:nvSpPr>
        <p:spPr>
          <a:xfrm>
            <a:off x="381000" y="3276600"/>
            <a:ext cx="3657600" cy="1752600"/>
          </a:xfrm>
        </p:spPr>
        <p:txBody>
          <a:bodyPr/>
          <a:lstStyle>
            <a:lvl1pPr marL="0" indent="0">
              <a:buFontTx/>
              <a:buNone/>
              <a:defRPr>
                <a:solidFill>
                  <a:srgbClr val="CC3300"/>
                </a:solidFill>
              </a:defRPr>
            </a:lvl1pPr>
          </a:lstStyle>
          <a:p>
            <a:r>
              <a:rPr lang="en-US"/>
              <a:t>Click to edit Master subtitle style</a:t>
            </a:r>
          </a:p>
        </p:txBody>
      </p:sp>
    </p:spTree>
    <p:extLst>
      <p:ext uri="{BB962C8B-B14F-4D97-AF65-F5344CB8AC3E}">
        <p14:creationId xmlns:p14="http://schemas.microsoft.com/office/powerpoint/2010/main" val="3116667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B602F066-E385-13D0-5D0A-3A7B4890BC03}"/>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F133E13F-C5DA-F697-42B0-6A82F8B00FC8}"/>
              </a:ext>
            </a:extLst>
          </p:cNvPr>
          <p:cNvSpPr>
            <a:spLocks noGrp="1" noChangeArrowheads="1"/>
          </p:cNvSpPr>
          <p:nvPr>
            <p:ph type="sldNum" sz="quarter" idx="11"/>
          </p:nvPr>
        </p:nvSpPr>
        <p:spPr>
          <a:ln/>
        </p:spPr>
        <p:txBody>
          <a:bodyPr/>
          <a:lstStyle>
            <a:lvl1pPr>
              <a:defRPr/>
            </a:lvl1pPr>
          </a:lstStyle>
          <a:p>
            <a:r>
              <a:rPr lang="en-US" altLang="en-US"/>
              <a:t>1-</a:t>
            </a:r>
            <a:fld id="{30F2CC1F-6D9C-4792-A337-7407E429EF90}" type="slidenum">
              <a:rPr lang="en-US" altLang="en-US"/>
              <a:pPr/>
              <a:t>‹#›</a:t>
            </a:fld>
            <a:endParaRPr lang="en-US" altLang="en-US"/>
          </a:p>
        </p:txBody>
      </p:sp>
    </p:spTree>
    <p:extLst>
      <p:ext uri="{BB962C8B-B14F-4D97-AF65-F5344CB8AC3E}">
        <p14:creationId xmlns:p14="http://schemas.microsoft.com/office/powerpoint/2010/main" val="34531622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381000"/>
            <a:ext cx="2038350" cy="5791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81000"/>
            <a:ext cx="5962650" cy="5791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46D95918-ECB7-1FA5-7296-FBC82597F330}"/>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71F9E74D-817C-8206-DAC8-4F0FE24F813B}"/>
              </a:ext>
            </a:extLst>
          </p:cNvPr>
          <p:cNvSpPr>
            <a:spLocks noGrp="1" noChangeArrowheads="1"/>
          </p:cNvSpPr>
          <p:nvPr>
            <p:ph type="sldNum" sz="quarter" idx="11"/>
          </p:nvPr>
        </p:nvSpPr>
        <p:spPr>
          <a:ln/>
        </p:spPr>
        <p:txBody>
          <a:bodyPr/>
          <a:lstStyle>
            <a:lvl1pPr>
              <a:defRPr/>
            </a:lvl1pPr>
          </a:lstStyle>
          <a:p>
            <a:r>
              <a:rPr lang="en-US" altLang="en-US"/>
              <a:t>1-</a:t>
            </a:r>
            <a:fld id="{91985E51-553A-49E0-A784-6E39906E61E3}" type="slidenum">
              <a:rPr lang="en-US" altLang="en-US"/>
              <a:pPr/>
              <a:t>‹#›</a:t>
            </a:fld>
            <a:endParaRPr lang="en-US" altLang="en-US"/>
          </a:p>
        </p:txBody>
      </p:sp>
    </p:spTree>
    <p:extLst>
      <p:ext uri="{BB962C8B-B14F-4D97-AF65-F5344CB8AC3E}">
        <p14:creationId xmlns:p14="http://schemas.microsoft.com/office/powerpoint/2010/main" val="4064721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EABE3816-1DC5-077F-EB34-9290EE80891B}"/>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CF1525BE-0FCA-BB59-77A7-977F7CB9A091}"/>
              </a:ext>
            </a:extLst>
          </p:cNvPr>
          <p:cNvSpPr>
            <a:spLocks noGrp="1" noChangeArrowheads="1"/>
          </p:cNvSpPr>
          <p:nvPr>
            <p:ph type="sldNum" sz="quarter" idx="11"/>
          </p:nvPr>
        </p:nvSpPr>
        <p:spPr>
          <a:ln/>
        </p:spPr>
        <p:txBody>
          <a:bodyPr/>
          <a:lstStyle>
            <a:lvl1pPr>
              <a:defRPr/>
            </a:lvl1pPr>
          </a:lstStyle>
          <a:p>
            <a:r>
              <a:rPr lang="en-US" altLang="en-US"/>
              <a:t>1-</a:t>
            </a:r>
            <a:fld id="{DE89B529-BC24-4507-995E-AF834ABEB339}" type="slidenum">
              <a:rPr lang="en-US" altLang="en-US"/>
              <a:pPr/>
              <a:t>‹#›</a:t>
            </a:fld>
            <a:endParaRPr lang="en-US" altLang="en-US"/>
          </a:p>
        </p:txBody>
      </p:sp>
    </p:spTree>
    <p:extLst>
      <p:ext uri="{BB962C8B-B14F-4D97-AF65-F5344CB8AC3E}">
        <p14:creationId xmlns:p14="http://schemas.microsoft.com/office/powerpoint/2010/main" val="1577137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E2E7672-CB43-EEF1-1B79-5D24A456BCD3}"/>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5" name="Rectangle 5">
            <a:extLst>
              <a:ext uri="{FF2B5EF4-FFF2-40B4-BE49-F238E27FC236}">
                <a16:creationId xmlns:a16="http://schemas.microsoft.com/office/drawing/2014/main" id="{5F6CDFDF-3C12-F861-A535-7F701D51BD7A}"/>
              </a:ext>
            </a:extLst>
          </p:cNvPr>
          <p:cNvSpPr>
            <a:spLocks noGrp="1" noChangeArrowheads="1"/>
          </p:cNvSpPr>
          <p:nvPr>
            <p:ph type="sldNum" sz="quarter" idx="11"/>
          </p:nvPr>
        </p:nvSpPr>
        <p:spPr>
          <a:ln/>
        </p:spPr>
        <p:txBody>
          <a:bodyPr/>
          <a:lstStyle>
            <a:lvl1pPr>
              <a:defRPr/>
            </a:lvl1pPr>
          </a:lstStyle>
          <a:p>
            <a:r>
              <a:rPr lang="en-US" altLang="en-US"/>
              <a:t>1-</a:t>
            </a:r>
            <a:fld id="{F7BBB7DA-273E-4092-9FF0-D284C1F67396}" type="slidenum">
              <a:rPr lang="en-US" altLang="en-US"/>
              <a:pPr/>
              <a:t>‹#›</a:t>
            </a:fld>
            <a:endParaRPr lang="en-US" altLang="en-US"/>
          </a:p>
        </p:txBody>
      </p:sp>
    </p:spTree>
    <p:extLst>
      <p:ext uri="{BB962C8B-B14F-4D97-AF65-F5344CB8AC3E}">
        <p14:creationId xmlns:p14="http://schemas.microsoft.com/office/powerpoint/2010/main" val="170769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1600200"/>
            <a:ext cx="4000500" cy="4572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30D3C2AF-1842-8698-1DEE-B2E62F9C9EA1}"/>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a:extLst>
              <a:ext uri="{FF2B5EF4-FFF2-40B4-BE49-F238E27FC236}">
                <a16:creationId xmlns:a16="http://schemas.microsoft.com/office/drawing/2014/main" id="{3B99FD19-2DAF-0ABB-2778-7951924A67D1}"/>
              </a:ext>
            </a:extLst>
          </p:cNvPr>
          <p:cNvSpPr>
            <a:spLocks noGrp="1" noChangeArrowheads="1"/>
          </p:cNvSpPr>
          <p:nvPr>
            <p:ph type="sldNum" sz="quarter" idx="11"/>
          </p:nvPr>
        </p:nvSpPr>
        <p:spPr>
          <a:ln/>
        </p:spPr>
        <p:txBody>
          <a:bodyPr/>
          <a:lstStyle>
            <a:lvl1pPr>
              <a:defRPr/>
            </a:lvl1pPr>
          </a:lstStyle>
          <a:p>
            <a:r>
              <a:rPr lang="en-US" altLang="en-US"/>
              <a:t>1-</a:t>
            </a:r>
            <a:fld id="{2A6B6934-4EAF-4ECD-8C23-C769F1561150}" type="slidenum">
              <a:rPr lang="en-US" altLang="en-US"/>
              <a:pPr/>
              <a:t>‹#›</a:t>
            </a:fld>
            <a:endParaRPr lang="en-US" altLang="en-US"/>
          </a:p>
        </p:txBody>
      </p:sp>
    </p:spTree>
    <p:extLst>
      <p:ext uri="{BB962C8B-B14F-4D97-AF65-F5344CB8AC3E}">
        <p14:creationId xmlns:p14="http://schemas.microsoft.com/office/powerpoint/2010/main" val="20318877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96834EF2-FF81-5A99-DA45-E0585695BCF9}"/>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8" name="Rectangle 5">
            <a:extLst>
              <a:ext uri="{FF2B5EF4-FFF2-40B4-BE49-F238E27FC236}">
                <a16:creationId xmlns:a16="http://schemas.microsoft.com/office/drawing/2014/main" id="{4403C695-892D-8EAF-1197-3165408AC4AC}"/>
              </a:ext>
            </a:extLst>
          </p:cNvPr>
          <p:cNvSpPr>
            <a:spLocks noGrp="1" noChangeArrowheads="1"/>
          </p:cNvSpPr>
          <p:nvPr>
            <p:ph type="sldNum" sz="quarter" idx="11"/>
          </p:nvPr>
        </p:nvSpPr>
        <p:spPr>
          <a:ln/>
        </p:spPr>
        <p:txBody>
          <a:bodyPr/>
          <a:lstStyle>
            <a:lvl1pPr>
              <a:defRPr/>
            </a:lvl1pPr>
          </a:lstStyle>
          <a:p>
            <a:r>
              <a:rPr lang="en-US" altLang="en-US"/>
              <a:t>1-</a:t>
            </a:r>
            <a:fld id="{897E5925-4F9C-42E7-81AC-4B01C0589BEF}" type="slidenum">
              <a:rPr lang="en-US" altLang="en-US"/>
              <a:pPr/>
              <a:t>‹#›</a:t>
            </a:fld>
            <a:endParaRPr lang="en-US" altLang="en-US"/>
          </a:p>
        </p:txBody>
      </p:sp>
    </p:spTree>
    <p:extLst>
      <p:ext uri="{BB962C8B-B14F-4D97-AF65-F5344CB8AC3E}">
        <p14:creationId xmlns:p14="http://schemas.microsoft.com/office/powerpoint/2010/main" val="974010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A04465D9-79FE-EA3F-B704-0508449AF196}"/>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4" name="Rectangle 5">
            <a:extLst>
              <a:ext uri="{FF2B5EF4-FFF2-40B4-BE49-F238E27FC236}">
                <a16:creationId xmlns:a16="http://schemas.microsoft.com/office/drawing/2014/main" id="{D65FA93C-57DA-DF44-688A-2D34C24FB5F6}"/>
              </a:ext>
            </a:extLst>
          </p:cNvPr>
          <p:cNvSpPr>
            <a:spLocks noGrp="1" noChangeArrowheads="1"/>
          </p:cNvSpPr>
          <p:nvPr>
            <p:ph type="sldNum" sz="quarter" idx="11"/>
          </p:nvPr>
        </p:nvSpPr>
        <p:spPr>
          <a:ln/>
        </p:spPr>
        <p:txBody>
          <a:bodyPr/>
          <a:lstStyle>
            <a:lvl1pPr>
              <a:defRPr/>
            </a:lvl1pPr>
          </a:lstStyle>
          <a:p>
            <a:r>
              <a:rPr lang="en-US" altLang="en-US"/>
              <a:t>1-</a:t>
            </a:r>
            <a:fld id="{6EAF4BCD-F4B8-4ED8-81FD-D203C53A7BD0}" type="slidenum">
              <a:rPr lang="en-US" altLang="en-US"/>
              <a:pPr/>
              <a:t>‹#›</a:t>
            </a:fld>
            <a:endParaRPr lang="en-US" altLang="en-US"/>
          </a:p>
        </p:txBody>
      </p:sp>
    </p:spTree>
    <p:extLst>
      <p:ext uri="{BB962C8B-B14F-4D97-AF65-F5344CB8AC3E}">
        <p14:creationId xmlns:p14="http://schemas.microsoft.com/office/powerpoint/2010/main" val="3556769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E187EDE5-D276-37DA-79CF-62689E619D08}"/>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3" name="Rectangle 5">
            <a:extLst>
              <a:ext uri="{FF2B5EF4-FFF2-40B4-BE49-F238E27FC236}">
                <a16:creationId xmlns:a16="http://schemas.microsoft.com/office/drawing/2014/main" id="{13E27A7C-F992-651F-235F-02D4B890E306}"/>
              </a:ext>
            </a:extLst>
          </p:cNvPr>
          <p:cNvSpPr>
            <a:spLocks noGrp="1" noChangeArrowheads="1"/>
          </p:cNvSpPr>
          <p:nvPr>
            <p:ph type="sldNum" sz="quarter" idx="11"/>
          </p:nvPr>
        </p:nvSpPr>
        <p:spPr>
          <a:ln/>
        </p:spPr>
        <p:txBody>
          <a:bodyPr/>
          <a:lstStyle>
            <a:lvl1pPr>
              <a:defRPr/>
            </a:lvl1pPr>
          </a:lstStyle>
          <a:p>
            <a:r>
              <a:rPr lang="en-US" altLang="en-US"/>
              <a:t>1-</a:t>
            </a:r>
            <a:fld id="{088901C8-54E4-41CD-A928-012C6FA85204}" type="slidenum">
              <a:rPr lang="en-US" altLang="en-US"/>
              <a:pPr/>
              <a:t>‹#›</a:t>
            </a:fld>
            <a:endParaRPr lang="en-US" altLang="en-US"/>
          </a:p>
        </p:txBody>
      </p:sp>
    </p:spTree>
    <p:extLst>
      <p:ext uri="{BB962C8B-B14F-4D97-AF65-F5344CB8AC3E}">
        <p14:creationId xmlns:p14="http://schemas.microsoft.com/office/powerpoint/2010/main" val="20461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E4E4B10-0055-CC10-6A8F-78C75DD7B399}"/>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a:extLst>
              <a:ext uri="{FF2B5EF4-FFF2-40B4-BE49-F238E27FC236}">
                <a16:creationId xmlns:a16="http://schemas.microsoft.com/office/drawing/2014/main" id="{A2208447-40A4-550E-0F57-B083E69EE9CD}"/>
              </a:ext>
            </a:extLst>
          </p:cNvPr>
          <p:cNvSpPr>
            <a:spLocks noGrp="1" noChangeArrowheads="1"/>
          </p:cNvSpPr>
          <p:nvPr>
            <p:ph type="sldNum" sz="quarter" idx="11"/>
          </p:nvPr>
        </p:nvSpPr>
        <p:spPr>
          <a:ln/>
        </p:spPr>
        <p:txBody>
          <a:bodyPr/>
          <a:lstStyle>
            <a:lvl1pPr>
              <a:defRPr/>
            </a:lvl1pPr>
          </a:lstStyle>
          <a:p>
            <a:r>
              <a:rPr lang="en-US" altLang="en-US"/>
              <a:t>1-</a:t>
            </a:r>
            <a:fld id="{A0610EEB-FF02-4880-B7D7-C3F40D89034F}" type="slidenum">
              <a:rPr lang="en-US" altLang="en-US"/>
              <a:pPr/>
              <a:t>‹#›</a:t>
            </a:fld>
            <a:endParaRPr lang="en-US" altLang="en-US"/>
          </a:p>
        </p:txBody>
      </p:sp>
    </p:spTree>
    <p:extLst>
      <p:ext uri="{BB962C8B-B14F-4D97-AF65-F5344CB8AC3E}">
        <p14:creationId xmlns:p14="http://schemas.microsoft.com/office/powerpoint/2010/main" val="28625738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94B311D5-DE25-521C-C043-A8CDB27B0785}"/>
              </a:ext>
            </a:extLst>
          </p:cNvPr>
          <p:cNvSpPr>
            <a:spLocks noGrp="1" noChangeArrowheads="1"/>
          </p:cNvSpPr>
          <p:nvPr>
            <p:ph type="ftr" sz="quarter" idx="10"/>
          </p:nvPr>
        </p:nvSpPr>
        <p:spPr>
          <a:ln/>
        </p:spPr>
        <p:txBody>
          <a:bodyPr/>
          <a:lstStyle>
            <a:lvl1pPr>
              <a:defRPr/>
            </a:lvl1pPr>
          </a:lstStyle>
          <a:p>
            <a:pPr>
              <a:defRPr/>
            </a:pPr>
            <a:r>
              <a:rPr lang="en-US"/>
              <a:t>Copyright © 2009 Addison-Wesley. All rights reserved.</a:t>
            </a:r>
          </a:p>
        </p:txBody>
      </p:sp>
      <p:sp>
        <p:nvSpPr>
          <p:cNvPr id="6" name="Rectangle 5">
            <a:extLst>
              <a:ext uri="{FF2B5EF4-FFF2-40B4-BE49-F238E27FC236}">
                <a16:creationId xmlns:a16="http://schemas.microsoft.com/office/drawing/2014/main" id="{C2EF673A-8E6D-031D-EF3F-9B0C3AFA57DC}"/>
              </a:ext>
            </a:extLst>
          </p:cNvPr>
          <p:cNvSpPr>
            <a:spLocks noGrp="1" noChangeArrowheads="1"/>
          </p:cNvSpPr>
          <p:nvPr>
            <p:ph type="sldNum" sz="quarter" idx="11"/>
          </p:nvPr>
        </p:nvSpPr>
        <p:spPr>
          <a:ln/>
        </p:spPr>
        <p:txBody>
          <a:bodyPr/>
          <a:lstStyle>
            <a:lvl1pPr>
              <a:defRPr/>
            </a:lvl1pPr>
          </a:lstStyle>
          <a:p>
            <a:r>
              <a:rPr lang="en-US" altLang="en-US"/>
              <a:t>1-</a:t>
            </a:r>
            <a:fld id="{C152EB25-DEDA-4CBB-BC38-1D16B4EB13E5}" type="slidenum">
              <a:rPr lang="en-US" altLang="en-US"/>
              <a:pPr/>
              <a:t>‹#›</a:t>
            </a:fld>
            <a:endParaRPr lang="en-US" altLang="en-US"/>
          </a:p>
        </p:txBody>
      </p:sp>
    </p:spTree>
    <p:extLst>
      <p:ext uri="{BB962C8B-B14F-4D97-AF65-F5344CB8AC3E}">
        <p14:creationId xmlns:p14="http://schemas.microsoft.com/office/powerpoint/2010/main" val="3360832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1694BE22-D6EF-9709-111D-1EAE84816A15}"/>
              </a:ext>
            </a:extLst>
          </p:cNvPr>
          <p:cNvSpPr>
            <a:spLocks noGrp="1" noChangeArrowheads="1"/>
          </p:cNvSpPr>
          <p:nvPr>
            <p:ph type="title"/>
          </p:nvPr>
        </p:nvSpPr>
        <p:spPr bwMode="auto">
          <a:xfrm>
            <a:off x="609600" y="381000"/>
            <a:ext cx="8153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0A87589-2D66-3E4B-1F29-C9839D3B3D61}"/>
              </a:ext>
            </a:extLst>
          </p:cNvPr>
          <p:cNvSpPr>
            <a:spLocks noGrp="1" noChangeArrowheads="1"/>
          </p:cNvSpPr>
          <p:nvPr>
            <p:ph type="body" idx="1"/>
          </p:nvPr>
        </p:nvSpPr>
        <p:spPr bwMode="auto">
          <a:xfrm>
            <a:off x="609600" y="1600200"/>
            <a:ext cx="81534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6084" name="Rectangle 4">
            <a:extLst>
              <a:ext uri="{FF2B5EF4-FFF2-40B4-BE49-F238E27FC236}">
                <a16:creationId xmlns:a16="http://schemas.microsoft.com/office/drawing/2014/main" id="{3BE7A0C1-C215-3485-CEDA-F8E042F4D01E}"/>
              </a:ext>
            </a:extLst>
          </p:cNvPr>
          <p:cNvSpPr>
            <a:spLocks noGrp="1" noChangeArrowheads="1"/>
          </p:cNvSpPr>
          <p:nvPr>
            <p:ph type="ftr" sz="quarter" idx="3"/>
          </p:nvPr>
        </p:nvSpPr>
        <p:spPr bwMode="auto">
          <a:xfrm>
            <a:off x="685800" y="6248400"/>
            <a:ext cx="4191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000">
                <a:latin typeface="Arial" charset="0"/>
                <a:ea typeface="+mn-ea"/>
                <a:cs typeface="+mn-cs"/>
              </a:defRPr>
            </a:lvl1pPr>
          </a:lstStyle>
          <a:p>
            <a:pPr>
              <a:defRPr/>
            </a:pPr>
            <a:r>
              <a:rPr lang="en-US"/>
              <a:t>Copyright © 2009 Addison-Wesley. All rights reserved.</a:t>
            </a:r>
          </a:p>
        </p:txBody>
      </p:sp>
      <p:sp>
        <p:nvSpPr>
          <p:cNvPr id="46085" name="Rectangle 5">
            <a:extLst>
              <a:ext uri="{FF2B5EF4-FFF2-40B4-BE49-F238E27FC236}">
                <a16:creationId xmlns:a16="http://schemas.microsoft.com/office/drawing/2014/main" id="{E194C3C4-167D-D967-4FD0-28A20F4A194C}"/>
              </a:ext>
            </a:extLst>
          </p:cNvPr>
          <p:cNvSpPr>
            <a:spLocks noGrp="1" noChangeArrowheads="1"/>
          </p:cNvSpPr>
          <p:nvPr>
            <p:ph type="sldNum" sz="quarter" idx="4"/>
          </p:nvPr>
        </p:nvSpPr>
        <p:spPr bwMode="auto">
          <a:xfrm>
            <a:off x="6934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000">
                <a:latin typeface="Arial" panose="020B0604020202020204" pitchFamily="34" charset="0"/>
              </a:defRPr>
            </a:lvl1pPr>
          </a:lstStyle>
          <a:p>
            <a:r>
              <a:rPr lang="en-US" altLang="en-US"/>
              <a:t>1-</a:t>
            </a:r>
            <a:fld id="{D584EB88-5008-429D-A147-0B20B737E537}" type="slidenum">
              <a:rPr lang="en-US" altLang="en-US"/>
              <a:pPr/>
              <a:t>‹#›</a:t>
            </a:fld>
            <a:endParaRPr lang="en-US" altLang="en-US"/>
          </a:p>
        </p:txBody>
      </p:sp>
      <p:sp>
        <p:nvSpPr>
          <p:cNvPr id="1030" name="Line 6">
            <a:extLst>
              <a:ext uri="{FF2B5EF4-FFF2-40B4-BE49-F238E27FC236}">
                <a16:creationId xmlns:a16="http://schemas.microsoft.com/office/drawing/2014/main" id="{8DA75ABF-12BE-4817-F04C-36AD5D29EEA8}"/>
              </a:ext>
            </a:extLst>
          </p:cNvPr>
          <p:cNvSpPr>
            <a:spLocks noChangeShapeType="1"/>
          </p:cNvSpPr>
          <p:nvPr/>
        </p:nvSpPr>
        <p:spPr bwMode="auto">
          <a:xfrm>
            <a:off x="609600" y="152400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IN"/>
          </a:p>
        </p:txBody>
      </p:sp>
      <p:sp>
        <p:nvSpPr>
          <p:cNvPr id="1031" name="Line 7">
            <a:extLst>
              <a:ext uri="{FF2B5EF4-FFF2-40B4-BE49-F238E27FC236}">
                <a16:creationId xmlns:a16="http://schemas.microsoft.com/office/drawing/2014/main" id="{2E049679-D4DA-1F36-606A-BB3E6586DE27}"/>
              </a:ext>
            </a:extLst>
          </p:cNvPr>
          <p:cNvSpPr>
            <a:spLocks noChangeShapeType="1"/>
          </p:cNvSpPr>
          <p:nvPr/>
        </p:nvSpPr>
        <p:spPr bwMode="auto">
          <a:xfrm>
            <a:off x="609600" y="1219200"/>
            <a:ext cx="8153400" cy="0"/>
          </a:xfrm>
          <a:prstGeom prst="line">
            <a:avLst/>
          </a:prstGeom>
          <a:noFill/>
          <a:ln w="57150">
            <a:solidFill>
              <a:srgbClr val="993300"/>
            </a:solidFill>
            <a:round/>
            <a:headEnd/>
            <a:tailEnd/>
          </a:ln>
          <a:extLst>
            <a:ext uri="{909E8E84-426E-40DD-AFC4-6F175D3DCCD1}">
              <a14:hiddenFill xmlns:a14="http://schemas.microsoft.com/office/drawing/2010/main">
                <a:noFill/>
              </a14:hiddenFill>
            </a:ext>
          </a:extLst>
        </p:spPr>
        <p:txBody>
          <a:bodyPr/>
          <a:lstStyle/>
          <a:p>
            <a:endParaRPr lang="en-IN"/>
          </a:p>
        </p:txBody>
      </p:sp>
    </p:spTree>
  </p:cSld>
  <p:clrMap bg1="lt1" tx1="dk1" bg2="lt2" tx2="dk2" accent1="accent1" accent2="accent2" accent3="accent3" accent4="accent4" accent5="accent5" accent6="accent6" hlink="hlink" folHlink="folHlink"/>
  <p:sldLayoutIdLst>
    <p:sldLayoutId id="2147483807"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lvl1pPr algn="l" rtl="0" eaLnBrk="0" fontAlgn="base" hangingPunct="0">
        <a:spcBef>
          <a:spcPct val="0"/>
        </a:spcBef>
        <a:spcAft>
          <a:spcPct val="0"/>
        </a:spcAft>
        <a:defRPr sz="3600">
          <a:solidFill>
            <a:srgbClr val="666699"/>
          </a:solidFill>
          <a:latin typeface="+mj-lt"/>
          <a:ea typeface="+mj-ea"/>
          <a:cs typeface="+mj-cs"/>
        </a:defRPr>
      </a:lvl1pPr>
      <a:lvl2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2pPr>
      <a:lvl3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3pPr>
      <a:lvl4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4pPr>
      <a:lvl5pPr algn="l" rtl="0" eaLnBrk="0" fontAlgn="base" hangingPunct="0">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5pPr>
      <a:lvl6pPr marL="4572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6pPr>
      <a:lvl7pPr marL="9144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7pPr>
      <a:lvl8pPr marL="13716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8pPr>
      <a:lvl9pPr marL="1828800" algn="l" rtl="0" fontAlgn="base">
        <a:spcBef>
          <a:spcPct val="0"/>
        </a:spcBef>
        <a:spcAft>
          <a:spcPct val="0"/>
        </a:spcAft>
        <a:defRPr sz="3600">
          <a:solidFill>
            <a:srgbClr val="666699"/>
          </a:solidFill>
          <a:latin typeface="Lucida Sans Unicode" pitchFamily="34" charset="0"/>
          <a:ea typeface="Lucida Sans Unicode" pitchFamily="34" charset="0"/>
          <a:cs typeface="Lucida Sans Unicode" pitchFamily="34" charset="0"/>
        </a:defRPr>
      </a:lvl9pPr>
    </p:titleStyle>
    <p:bodyStyle>
      <a:lvl1pPr marL="342900" indent="-342900" algn="l" rtl="0" eaLnBrk="0" fontAlgn="base" hangingPunct="0">
        <a:spcBef>
          <a:spcPct val="20000"/>
        </a:spcBef>
        <a:spcAft>
          <a:spcPct val="0"/>
        </a:spcAft>
        <a:buChar char="•"/>
        <a:defRPr sz="2800">
          <a:solidFill>
            <a:schemeClr val="accent2"/>
          </a:solidFill>
          <a:latin typeface="+mn-lt"/>
          <a:ea typeface="+mn-ea"/>
          <a:cs typeface="+mn-cs"/>
        </a:defRPr>
      </a:lvl1pPr>
      <a:lvl2pPr marL="742950" indent="-285750" algn="l" rtl="0" eaLnBrk="0" fontAlgn="base" hangingPunct="0">
        <a:spcBef>
          <a:spcPct val="20000"/>
        </a:spcBef>
        <a:spcAft>
          <a:spcPct val="0"/>
        </a:spcAft>
        <a:buChar char="–"/>
        <a:defRPr sz="2400">
          <a:solidFill>
            <a:schemeClr val="accent2"/>
          </a:solidFill>
          <a:latin typeface="+mn-lt"/>
          <a:ea typeface="+mn-ea"/>
          <a:cs typeface="+mn-cs"/>
        </a:defRPr>
      </a:lvl2pPr>
      <a:lvl3pPr marL="1143000" indent="-228600" algn="l" rtl="0" eaLnBrk="0" fontAlgn="base" hangingPunct="0">
        <a:spcBef>
          <a:spcPct val="20000"/>
        </a:spcBef>
        <a:spcAft>
          <a:spcPct val="0"/>
        </a:spcAft>
        <a:buChar char="•"/>
        <a:defRPr sz="2100">
          <a:solidFill>
            <a:srgbClr val="666699"/>
          </a:solidFill>
          <a:latin typeface="+mn-lt"/>
          <a:ea typeface="+mn-ea"/>
          <a:cs typeface="+mn-cs"/>
        </a:defRPr>
      </a:lvl3pPr>
      <a:lvl4pPr marL="1600200" indent="-228600" algn="l" rtl="0" eaLnBrk="0" fontAlgn="base" hangingPunct="0">
        <a:spcBef>
          <a:spcPct val="20000"/>
        </a:spcBef>
        <a:spcAft>
          <a:spcPct val="0"/>
        </a:spcAft>
        <a:buChar char="–"/>
        <a:defRPr sz="2000">
          <a:solidFill>
            <a:schemeClr val="accent2"/>
          </a:solidFill>
          <a:latin typeface="+mn-lt"/>
          <a:ea typeface="+mn-ea"/>
          <a:cs typeface="+mn-cs"/>
        </a:defRPr>
      </a:lvl4pPr>
      <a:lvl5pPr marL="2057400" indent="-228600" algn="l" rtl="0" eaLnBrk="0" fontAlgn="base" hangingPunct="0">
        <a:spcBef>
          <a:spcPct val="20000"/>
        </a:spcBef>
        <a:spcAft>
          <a:spcPct val="0"/>
        </a:spcAft>
        <a:buChar char="»"/>
        <a:defRPr sz="2000">
          <a:solidFill>
            <a:srgbClr val="666699"/>
          </a:solidFill>
          <a:latin typeface="+mn-lt"/>
          <a:ea typeface="+mn-ea"/>
          <a:cs typeface="+mn-cs"/>
        </a:defRPr>
      </a:lvl5pPr>
      <a:lvl6pPr marL="2514600" indent="-228600" algn="l" rtl="0" fontAlgn="base">
        <a:spcBef>
          <a:spcPct val="20000"/>
        </a:spcBef>
        <a:spcAft>
          <a:spcPct val="0"/>
        </a:spcAft>
        <a:buChar char="»"/>
        <a:defRPr>
          <a:solidFill>
            <a:srgbClr val="666699"/>
          </a:solidFill>
          <a:latin typeface="+mn-lt"/>
          <a:ea typeface="+mn-ea"/>
          <a:cs typeface="+mn-cs"/>
        </a:defRPr>
      </a:lvl6pPr>
      <a:lvl7pPr marL="2971800" indent="-228600" algn="l" rtl="0" fontAlgn="base">
        <a:spcBef>
          <a:spcPct val="20000"/>
        </a:spcBef>
        <a:spcAft>
          <a:spcPct val="0"/>
        </a:spcAft>
        <a:buChar char="»"/>
        <a:defRPr>
          <a:solidFill>
            <a:srgbClr val="666699"/>
          </a:solidFill>
          <a:latin typeface="+mn-lt"/>
          <a:ea typeface="+mn-ea"/>
          <a:cs typeface="+mn-cs"/>
        </a:defRPr>
      </a:lvl7pPr>
      <a:lvl8pPr marL="3429000" indent="-228600" algn="l" rtl="0" fontAlgn="base">
        <a:spcBef>
          <a:spcPct val="20000"/>
        </a:spcBef>
        <a:spcAft>
          <a:spcPct val="0"/>
        </a:spcAft>
        <a:buChar char="»"/>
        <a:defRPr>
          <a:solidFill>
            <a:srgbClr val="666699"/>
          </a:solidFill>
          <a:latin typeface="+mn-lt"/>
          <a:ea typeface="+mn-ea"/>
          <a:cs typeface="+mn-cs"/>
        </a:defRPr>
      </a:lvl8pPr>
      <a:lvl9pPr marL="3886200" indent="-228600" algn="l" rtl="0" fontAlgn="base">
        <a:spcBef>
          <a:spcPct val="20000"/>
        </a:spcBef>
        <a:spcAft>
          <a:spcPct val="0"/>
        </a:spcAft>
        <a:buChar char="»"/>
        <a:defRPr>
          <a:solidFill>
            <a:srgbClr val="666699"/>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AAD697FA-76D3-3F60-A0C7-71799A9D10C4}"/>
              </a:ext>
            </a:extLst>
          </p:cNvPr>
          <p:cNvSpPr>
            <a:spLocks noGrp="1" noChangeArrowheads="1"/>
          </p:cNvSpPr>
          <p:nvPr>
            <p:ph type="title"/>
          </p:nvPr>
        </p:nvSpPr>
        <p:spPr/>
        <p:txBody>
          <a:bodyPr/>
          <a:lstStyle/>
          <a:p>
            <a:pPr eaLnBrk="1" hangingPunct="1"/>
            <a:r>
              <a:rPr lang="en-US" altLang="en-US" b="1"/>
              <a:t>1. Python Overview</a:t>
            </a:r>
            <a:endParaRPr lang="en-US" altLang="en-US"/>
          </a:p>
        </p:txBody>
      </p:sp>
      <p:sp>
        <p:nvSpPr>
          <p:cNvPr id="3075" name="Rectangle 3">
            <a:extLst>
              <a:ext uri="{FF2B5EF4-FFF2-40B4-BE49-F238E27FC236}">
                <a16:creationId xmlns:a16="http://schemas.microsoft.com/office/drawing/2014/main" id="{E76851B8-803F-6E1E-89E1-D3CC81000009}"/>
              </a:ext>
            </a:extLst>
          </p:cNvPr>
          <p:cNvSpPr>
            <a:spLocks noGrp="1" noChangeArrowheads="1"/>
          </p:cNvSpPr>
          <p:nvPr>
            <p:ph type="body" idx="1"/>
          </p:nvPr>
        </p:nvSpPr>
        <p:spPr>
          <a:xfrm>
            <a:off x="609600" y="1371600"/>
            <a:ext cx="8153400" cy="4800600"/>
          </a:xfrm>
        </p:spPr>
        <p:txBody>
          <a:bodyPr/>
          <a:lstStyle/>
          <a:p>
            <a:r>
              <a:rPr lang="en-US" altLang="en-US" sz="2000"/>
              <a:t>Python is a high-level, interpreted, interactive and object oriented-scripting language.</a:t>
            </a:r>
          </a:p>
          <a:p>
            <a:endParaRPr lang="en-US" altLang="en-US" sz="2000"/>
          </a:p>
          <a:p>
            <a:r>
              <a:rPr lang="en-US" altLang="en-US" sz="2000"/>
              <a:t>Python was designed to be highly readable which uses English keywords frequently where as other languages use punctuation and it has fewer syntactical constructions than other languages.</a:t>
            </a:r>
          </a:p>
          <a:p>
            <a:pPr>
              <a:buFontTx/>
              <a:buNone/>
            </a:pPr>
            <a:endParaRPr lang="en-US" altLang="en-US" sz="20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3A0FB154-02E3-EF28-C7E7-7423D37F3F71}"/>
              </a:ext>
            </a:extLst>
          </p:cNvPr>
          <p:cNvSpPr>
            <a:spLocks noGrp="1"/>
          </p:cNvSpPr>
          <p:nvPr>
            <p:ph type="title"/>
          </p:nvPr>
        </p:nvSpPr>
        <p:spPr/>
        <p:txBody>
          <a:bodyPr/>
          <a:lstStyle/>
          <a:p>
            <a:r>
              <a:rPr lang="en-US" altLang="en-US" b="1"/>
              <a:t>Python Identifiers:</a:t>
            </a:r>
            <a:endParaRPr lang="en-US" altLang="en-US"/>
          </a:p>
        </p:txBody>
      </p:sp>
      <p:sp>
        <p:nvSpPr>
          <p:cNvPr id="12291" name="Content Placeholder 2">
            <a:extLst>
              <a:ext uri="{FF2B5EF4-FFF2-40B4-BE49-F238E27FC236}">
                <a16:creationId xmlns:a16="http://schemas.microsoft.com/office/drawing/2014/main" id="{3AE0486F-1C96-D2F0-1718-A51FCED79F2B}"/>
              </a:ext>
            </a:extLst>
          </p:cNvPr>
          <p:cNvSpPr>
            <a:spLocks noGrp="1"/>
          </p:cNvSpPr>
          <p:nvPr>
            <p:ph idx="1"/>
          </p:nvPr>
        </p:nvSpPr>
        <p:spPr>
          <a:xfrm>
            <a:off x="609600" y="1295400"/>
            <a:ext cx="8153400" cy="4876800"/>
          </a:xfrm>
        </p:spPr>
        <p:txBody>
          <a:bodyPr/>
          <a:lstStyle/>
          <a:p>
            <a:r>
              <a:rPr lang="en-US" altLang="en-US" sz="2000"/>
              <a:t>A Python identifier is a name used to identify a variable, function, class, module, or other object. An identifier starts with a letter A to Z or a to z or an underscore (_) followed by zero or more letters, underscores, and digits (0 to 9).</a:t>
            </a:r>
          </a:p>
          <a:p>
            <a:r>
              <a:rPr lang="en-US" altLang="en-US" sz="2000"/>
              <a:t>Python does not allow punctuation characters such as @, $, and % within identifiers. Python is a case sensitive programming language. Thus </a:t>
            </a:r>
            <a:r>
              <a:rPr lang="en-US" altLang="en-US" sz="2000" b="1"/>
              <a:t>Manpower</a:t>
            </a:r>
            <a:r>
              <a:rPr lang="en-US" altLang="en-US" sz="2000"/>
              <a:t> and </a:t>
            </a:r>
            <a:r>
              <a:rPr lang="en-US" altLang="en-US" sz="2000" b="1"/>
              <a:t>manpower</a:t>
            </a:r>
            <a:r>
              <a:rPr lang="en-US" altLang="en-US" sz="2000"/>
              <a:t> are two different identifiers in Python.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0C918086-DB88-0D08-7040-036B6BD8B8C8}"/>
              </a:ext>
            </a:extLst>
          </p:cNvPr>
          <p:cNvSpPr>
            <a:spLocks noGrp="1"/>
          </p:cNvSpPr>
          <p:nvPr>
            <p:ph type="title"/>
          </p:nvPr>
        </p:nvSpPr>
        <p:spPr/>
        <p:txBody>
          <a:bodyPr/>
          <a:lstStyle/>
          <a:p>
            <a:r>
              <a:rPr lang="en-US" altLang="en-US" b="1"/>
              <a:t>Python Identifiers (cont’d)</a:t>
            </a:r>
            <a:endParaRPr lang="en-US" altLang="en-US"/>
          </a:p>
        </p:txBody>
      </p:sp>
      <p:sp>
        <p:nvSpPr>
          <p:cNvPr id="13315" name="Content Placeholder 2">
            <a:extLst>
              <a:ext uri="{FF2B5EF4-FFF2-40B4-BE49-F238E27FC236}">
                <a16:creationId xmlns:a16="http://schemas.microsoft.com/office/drawing/2014/main" id="{B630001E-A338-4D87-C971-91C521D0D5A7}"/>
              </a:ext>
            </a:extLst>
          </p:cNvPr>
          <p:cNvSpPr>
            <a:spLocks noGrp="1"/>
          </p:cNvSpPr>
          <p:nvPr>
            <p:ph idx="1"/>
          </p:nvPr>
        </p:nvSpPr>
        <p:spPr/>
        <p:txBody>
          <a:bodyPr/>
          <a:lstStyle/>
          <a:p>
            <a:r>
              <a:rPr lang="en-US" altLang="en-US" sz="2000"/>
              <a:t>Here are following identifier naming convention for Python:</a:t>
            </a:r>
          </a:p>
          <a:p>
            <a:pPr lvl="1"/>
            <a:r>
              <a:rPr lang="en-US" altLang="en-US" sz="2000"/>
              <a:t>Class names start with an uppercase letter and all other identifiers with a lowercase letter.</a:t>
            </a:r>
          </a:p>
          <a:p>
            <a:pPr lvl="1"/>
            <a:r>
              <a:rPr lang="en-US" altLang="en-US" sz="2000"/>
              <a:t>Starting an identifier with a single leading underscore indicates by convention that the identifier is meant to be private. </a:t>
            </a:r>
          </a:p>
          <a:p>
            <a:pPr lvl="1"/>
            <a:r>
              <a:rPr lang="en-US" altLang="en-US" sz="2000"/>
              <a:t>Starting an identifier with two leading underscores indicates a strongly private identifier.</a:t>
            </a:r>
          </a:p>
          <a:p>
            <a:pPr lvl="1"/>
            <a:r>
              <a:rPr lang="en-US" altLang="en-US" sz="2000"/>
              <a:t>If the identifier also ends with two trailing underscores, the identifier is a language-defined special name.</a:t>
            </a:r>
          </a:p>
          <a:p>
            <a:pPr lvl="1"/>
            <a:endParaRPr lang="en-US" altLang="en-US" sz="2000"/>
          </a:p>
          <a:p>
            <a:pPr>
              <a:buFontTx/>
              <a:buNone/>
            </a:pPr>
            <a:endParaRPr lang="en-US" altLang="en-US" sz="20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25EA8F2C-9369-1048-286C-6C3DA6BB3393}"/>
              </a:ext>
            </a:extLst>
          </p:cNvPr>
          <p:cNvSpPr>
            <a:spLocks noGrp="1"/>
          </p:cNvSpPr>
          <p:nvPr>
            <p:ph type="title"/>
          </p:nvPr>
        </p:nvSpPr>
        <p:spPr/>
        <p:txBody>
          <a:bodyPr/>
          <a:lstStyle/>
          <a:p>
            <a:r>
              <a:rPr lang="en-US" altLang="en-US" b="1"/>
              <a:t>Reserved Words:</a:t>
            </a:r>
            <a:endParaRPr lang="en-US" altLang="en-US"/>
          </a:p>
        </p:txBody>
      </p:sp>
      <p:graphicFrame>
        <p:nvGraphicFramePr>
          <p:cNvPr id="6" name="Content Placeholder 5">
            <a:extLst>
              <a:ext uri="{FF2B5EF4-FFF2-40B4-BE49-F238E27FC236}">
                <a16:creationId xmlns:a16="http://schemas.microsoft.com/office/drawing/2014/main" id="{93326D8D-DCDF-9EC8-1762-50D9EE30227F}"/>
              </a:ext>
            </a:extLst>
          </p:cNvPr>
          <p:cNvGraphicFramePr>
            <a:graphicFrameLocks noGrp="1"/>
          </p:cNvGraphicFramePr>
          <p:nvPr>
            <p:ph idx="1"/>
          </p:nvPr>
        </p:nvGraphicFramePr>
        <p:xfrm>
          <a:off x="685800" y="1905000"/>
          <a:ext cx="8153400" cy="3556000"/>
        </p:xfrm>
        <a:graphic>
          <a:graphicData uri="http://schemas.openxmlformats.org/drawingml/2006/table">
            <a:tbl>
              <a:tblPr firstRow="1" bandRow="1">
                <a:tableStyleId>{5C22544A-7EE6-4342-B048-85BDC9FD1C3A}</a:tableStyleId>
              </a:tblPr>
              <a:tblGrid>
                <a:gridCol w="2717800">
                  <a:extLst>
                    <a:ext uri="{9D8B030D-6E8A-4147-A177-3AD203B41FA5}">
                      <a16:colId xmlns:a16="http://schemas.microsoft.com/office/drawing/2014/main" val="20000"/>
                    </a:ext>
                  </a:extLst>
                </a:gridCol>
                <a:gridCol w="2717800">
                  <a:extLst>
                    <a:ext uri="{9D8B030D-6E8A-4147-A177-3AD203B41FA5}">
                      <a16:colId xmlns:a16="http://schemas.microsoft.com/office/drawing/2014/main" val="20001"/>
                    </a:ext>
                  </a:extLst>
                </a:gridCol>
                <a:gridCol w="2717800">
                  <a:extLst>
                    <a:ext uri="{9D8B030D-6E8A-4147-A177-3AD203B41FA5}">
                      <a16:colId xmlns:a16="http://schemas.microsoft.com/office/drawing/2014/main" val="20002"/>
                    </a:ext>
                  </a:extLst>
                </a:gridCol>
              </a:tblGrid>
              <a:tr h="355600">
                <a:tc>
                  <a:txBody>
                    <a:bodyPr/>
                    <a:lstStyle/>
                    <a:p>
                      <a:pPr algn="l" fontAlgn="t"/>
                      <a:r>
                        <a:rPr lang="en-US" sz="2000" b="0" i="0" u="none" strike="noStrike" dirty="0">
                          <a:solidFill>
                            <a:srgbClr val="000000"/>
                          </a:solidFill>
                          <a:latin typeface="Verdana"/>
                        </a:rPr>
                        <a:t>and</a:t>
                      </a:r>
                    </a:p>
                  </a:txBody>
                  <a:tcPr marL="9525" marR="9525" marT="9525" marB="0"/>
                </a:tc>
                <a:tc>
                  <a:txBody>
                    <a:bodyPr/>
                    <a:lstStyle/>
                    <a:p>
                      <a:pPr algn="l" fontAlgn="t"/>
                      <a:r>
                        <a:rPr lang="en-US" sz="2000" b="0" i="0" u="none" strike="noStrike" dirty="0">
                          <a:solidFill>
                            <a:srgbClr val="000000"/>
                          </a:solidFill>
                          <a:latin typeface="Verdana"/>
                        </a:rPr>
                        <a:t>exec</a:t>
                      </a:r>
                    </a:p>
                  </a:txBody>
                  <a:tcPr marL="9525" marR="9525" marT="9525" marB="0"/>
                </a:tc>
                <a:tc>
                  <a:txBody>
                    <a:bodyPr/>
                    <a:lstStyle/>
                    <a:p>
                      <a:pPr algn="l" fontAlgn="t"/>
                      <a:r>
                        <a:rPr lang="en-US" sz="2000" b="0" i="0" u="none" strike="noStrike">
                          <a:solidFill>
                            <a:srgbClr val="000000"/>
                          </a:solidFill>
                          <a:latin typeface="Verdana"/>
                        </a:rPr>
                        <a:t>not</a:t>
                      </a:r>
                    </a:p>
                  </a:txBody>
                  <a:tcPr marL="9525" marR="9525" marT="9525" marB="0"/>
                </a:tc>
                <a:extLst>
                  <a:ext uri="{0D108BD9-81ED-4DB2-BD59-A6C34878D82A}">
                    <a16:rowId xmlns:a16="http://schemas.microsoft.com/office/drawing/2014/main" val="10000"/>
                  </a:ext>
                </a:extLst>
              </a:tr>
              <a:tr h="355600">
                <a:tc>
                  <a:txBody>
                    <a:bodyPr/>
                    <a:lstStyle/>
                    <a:p>
                      <a:pPr algn="l" fontAlgn="t"/>
                      <a:r>
                        <a:rPr lang="en-US" sz="2000" b="0" i="0" u="none" strike="noStrike" dirty="0">
                          <a:solidFill>
                            <a:srgbClr val="000000"/>
                          </a:solidFill>
                          <a:latin typeface="Verdana"/>
                        </a:rPr>
                        <a:t>assert</a:t>
                      </a:r>
                    </a:p>
                  </a:txBody>
                  <a:tcPr marL="9525" marR="9525" marT="9525" marB="0"/>
                </a:tc>
                <a:tc>
                  <a:txBody>
                    <a:bodyPr/>
                    <a:lstStyle/>
                    <a:p>
                      <a:pPr algn="l" fontAlgn="t"/>
                      <a:r>
                        <a:rPr lang="en-US" sz="2000" b="0" i="0" u="none" strike="noStrike">
                          <a:solidFill>
                            <a:srgbClr val="000000"/>
                          </a:solidFill>
                          <a:latin typeface="Verdana"/>
                        </a:rPr>
                        <a:t>finally</a:t>
                      </a:r>
                    </a:p>
                  </a:txBody>
                  <a:tcPr marL="9525" marR="9525" marT="9525" marB="0"/>
                </a:tc>
                <a:tc>
                  <a:txBody>
                    <a:bodyPr/>
                    <a:lstStyle/>
                    <a:p>
                      <a:pPr algn="l" fontAlgn="t"/>
                      <a:r>
                        <a:rPr lang="en-US" sz="2000" b="0" i="0" u="none" strike="noStrike">
                          <a:solidFill>
                            <a:srgbClr val="000000"/>
                          </a:solidFill>
                          <a:latin typeface="Verdana"/>
                        </a:rPr>
                        <a:t>or</a:t>
                      </a:r>
                    </a:p>
                  </a:txBody>
                  <a:tcPr marL="9525" marR="9525" marT="9525" marB="0"/>
                </a:tc>
                <a:extLst>
                  <a:ext uri="{0D108BD9-81ED-4DB2-BD59-A6C34878D82A}">
                    <a16:rowId xmlns:a16="http://schemas.microsoft.com/office/drawing/2014/main" val="10001"/>
                  </a:ext>
                </a:extLst>
              </a:tr>
              <a:tr h="355600">
                <a:tc>
                  <a:txBody>
                    <a:bodyPr/>
                    <a:lstStyle/>
                    <a:p>
                      <a:pPr algn="l" fontAlgn="t"/>
                      <a:r>
                        <a:rPr lang="en-US" sz="2000" b="0" i="0" u="none" strike="noStrike" dirty="0">
                          <a:solidFill>
                            <a:srgbClr val="000000"/>
                          </a:solidFill>
                          <a:latin typeface="Verdana"/>
                        </a:rPr>
                        <a:t>break</a:t>
                      </a:r>
                    </a:p>
                  </a:txBody>
                  <a:tcPr marL="9525" marR="9525" marT="9525" marB="0"/>
                </a:tc>
                <a:tc>
                  <a:txBody>
                    <a:bodyPr/>
                    <a:lstStyle/>
                    <a:p>
                      <a:pPr algn="l" fontAlgn="t"/>
                      <a:r>
                        <a:rPr lang="en-US" sz="2000" b="0" i="0" u="none" strike="noStrike">
                          <a:solidFill>
                            <a:srgbClr val="000000"/>
                          </a:solidFill>
                          <a:latin typeface="Verdana"/>
                        </a:rPr>
                        <a:t>for</a:t>
                      </a:r>
                    </a:p>
                  </a:txBody>
                  <a:tcPr marL="9525" marR="9525" marT="9525" marB="0"/>
                </a:tc>
                <a:tc>
                  <a:txBody>
                    <a:bodyPr/>
                    <a:lstStyle/>
                    <a:p>
                      <a:pPr algn="l" fontAlgn="t"/>
                      <a:r>
                        <a:rPr lang="en-US" sz="2000" b="0" i="0" u="none" strike="noStrike">
                          <a:solidFill>
                            <a:srgbClr val="000000"/>
                          </a:solidFill>
                          <a:latin typeface="Verdana"/>
                        </a:rPr>
                        <a:t>pass</a:t>
                      </a:r>
                    </a:p>
                  </a:txBody>
                  <a:tcPr marL="9525" marR="9525" marT="9525" marB="0"/>
                </a:tc>
                <a:extLst>
                  <a:ext uri="{0D108BD9-81ED-4DB2-BD59-A6C34878D82A}">
                    <a16:rowId xmlns:a16="http://schemas.microsoft.com/office/drawing/2014/main" val="10002"/>
                  </a:ext>
                </a:extLst>
              </a:tr>
              <a:tr h="355600">
                <a:tc>
                  <a:txBody>
                    <a:bodyPr/>
                    <a:lstStyle/>
                    <a:p>
                      <a:pPr algn="l" fontAlgn="t"/>
                      <a:r>
                        <a:rPr lang="en-US" sz="2000" b="0" i="0" u="none" strike="noStrike" dirty="0">
                          <a:solidFill>
                            <a:srgbClr val="000000"/>
                          </a:solidFill>
                          <a:latin typeface="Verdana"/>
                        </a:rPr>
                        <a:t>class</a:t>
                      </a:r>
                    </a:p>
                  </a:txBody>
                  <a:tcPr marL="9525" marR="9525" marT="9525" marB="0"/>
                </a:tc>
                <a:tc>
                  <a:txBody>
                    <a:bodyPr/>
                    <a:lstStyle/>
                    <a:p>
                      <a:pPr algn="l" fontAlgn="t"/>
                      <a:r>
                        <a:rPr lang="en-US" sz="2000" b="0" i="0" u="none" strike="noStrike">
                          <a:solidFill>
                            <a:srgbClr val="000000"/>
                          </a:solidFill>
                          <a:latin typeface="Verdana"/>
                        </a:rPr>
                        <a:t>from</a:t>
                      </a:r>
                    </a:p>
                  </a:txBody>
                  <a:tcPr marL="9525" marR="9525" marT="9525" marB="0"/>
                </a:tc>
                <a:tc>
                  <a:txBody>
                    <a:bodyPr/>
                    <a:lstStyle/>
                    <a:p>
                      <a:pPr algn="l" fontAlgn="t"/>
                      <a:r>
                        <a:rPr lang="en-US" sz="2000" b="0" i="0" u="none" strike="noStrike">
                          <a:solidFill>
                            <a:srgbClr val="000000"/>
                          </a:solidFill>
                          <a:latin typeface="Verdana"/>
                        </a:rPr>
                        <a:t>print</a:t>
                      </a:r>
                    </a:p>
                  </a:txBody>
                  <a:tcPr marL="9525" marR="9525" marT="9525" marB="0"/>
                </a:tc>
                <a:extLst>
                  <a:ext uri="{0D108BD9-81ED-4DB2-BD59-A6C34878D82A}">
                    <a16:rowId xmlns:a16="http://schemas.microsoft.com/office/drawing/2014/main" val="10003"/>
                  </a:ext>
                </a:extLst>
              </a:tr>
              <a:tr h="355600">
                <a:tc>
                  <a:txBody>
                    <a:bodyPr/>
                    <a:lstStyle/>
                    <a:p>
                      <a:pPr algn="l" fontAlgn="t"/>
                      <a:r>
                        <a:rPr lang="en-US" sz="2000" b="0" i="0" u="none" strike="noStrike" dirty="0">
                          <a:solidFill>
                            <a:srgbClr val="000000"/>
                          </a:solidFill>
                          <a:latin typeface="Verdana"/>
                        </a:rPr>
                        <a:t>continue</a:t>
                      </a:r>
                    </a:p>
                  </a:txBody>
                  <a:tcPr marL="9525" marR="9525" marT="9525" marB="0"/>
                </a:tc>
                <a:tc>
                  <a:txBody>
                    <a:bodyPr/>
                    <a:lstStyle/>
                    <a:p>
                      <a:pPr algn="l" fontAlgn="t"/>
                      <a:r>
                        <a:rPr lang="en-US" sz="2000" b="0" i="0" u="none" strike="noStrike">
                          <a:solidFill>
                            <a:srgbClr val="000000"/>
                          </a:solidFill>
                          <a:latin typeface="Verdana"/>
                        </a:rPr>
                        <a:t>global</a:t>
                      </a:r>
                    </a:p>
                  </a:txBody>
                  <a:tcPr marL="9525" marR="9525" marT="9525" marB="0"/>
                </a:tc>
                <a:tc>
                  <a:txBody>
                    <a:bodyPr/>
                    <a:lstStyle/>
                    <a:p>
                      <a:pPr algn="l" fontAlgn="t"/>
                      <a:r>
                        <a:rPr lang="en-US" sz="2000" b="0" i="0" u="none" strike="noStrike">
                          <a:solidFill>
                            <a:srgbClr val="000000"/>
                          </a:solidFill>
                          <a:latin typeface="Verdana"/>
                        </a:rPr>
                        <a:t>raise</a:t>
                      </a:r>
                    </a:p>
                  </a:txBody>
                  <a:tcPr marL="9525" marR="9525" marT="9525" marB="0"/>
                </a:tc>
                <a:extLst>
                  <a:ext uri="{0D108BD9-81ED-4DB2-BD59-A6C34878D82A}">
                    <a16:rowId xmlns:a16="http://schemas.microsoft.com/office/drawing/2014/main" val="10004"/>
                  </a:ext>
                </a:extLst>
              </a:tr>
              <a:tr h="355600">
                <a:tc>
                  <a:txBody>
                    <a:bodyPr/>
                    <a:lstStyle/>
                    <a:p>
                      <a:pPr algn="l" fontAlgn="t"/>
                      <a:r>
                        <a:rPr lang="en-US" sz="2000" b="0" i="0" u="none" strike="noStrike" dirty="0">
                          <a:solidFill>
                            <a:srgbClr val="000000"/>
                          </a:solidFill>
                          <a:latin typeface="Verdana"/>
                        </a:rPr>
                        <a:t>def</a:t>
                      </a:r>
                    </a:p>
                  </a:txBody>
                  <a:tcPr marL="9525" marR="9525" marT="9525" marB="0"/>
                </a:tc>
                <a:tc>
                  <a:txBody>
                    <a:bodyPr/>
                    <a:lstStyle/>
                    <a:p>
                      <a:pPr algn="l" fontAlgn="t"/>
                      <a:r>
                        <a:rPr lang="en-US" sz="2000" b="0" i="0" u="none" strike="noStrike">
                          <a:solidFill>
                            <a:srgbClr val="000000"/>
                          </a:solidFill>
                          <a:latin typeface="Verdana"/>
                        </a:rPr>
                        <a:t>if</a:t>
                      </a:r>
                    </a:p>
                  </a:txBody>
                  <a:tcPr marL="9525" marR="9525" marT="9525" marB="0"/>
                </a:tc>
                <a:tc>
                  <a:txBody>
                    <a:bodyPr/>
                    <a:lstStyle/>
                    <a:p>
                      <a:pPr algn="l" fontAlgn="t"/>
                      <a:r>
                        <a:rPr lang="en-US" sz="2000" b="0" i="0" u="none" strike="noStrike">
                          <a:solidFill>
                            <a:srgbClr val="000000"/>
                          </a:solidFill>
                          <a:latin typeface="Verdana"/>
                        </a:rPr>
                        <a:t>return</a:t>
                      </a:r>
                    </a:p>
                  </a:txBody>
                  <a:tcPr marL="9525" marR="9525" marT="9525" marB="0"/>
                </a:tc>
                <a:extLst>
                  <a:ext uri="{0D108BD9-81ED-4DB2-BD59-A6C34878D82A}">
                    <a16:rowId xmlns:a16="http://schemas.microsoft.com/office/drawing/2014/main" val="10005"/>
                  </a:ext>
                </a:extLst>
              </a:tr>
              <a:tr h="355600">
                <a:tc>
                  <a:txBody>
                    <a:bodyPr/>
                    <a:lstStyle/>
                    <a:p>
                      <a:pPr algn="l" fontAlgn="t"/>
                      <a:r>
                        <a:rPr lang="en-US" sz="2000" b="0" i="0" u="none" strike="noStrike" dirty="0">
                          <a:solidFill>
                            <a:srgbClr val="000000"/>
                          </a:solidFill>
                          <a:latin typeface="Verdana"/>
                        </a:rPr>
                        <a:t>del</a:t>
                      </a:r>
                    </a:p>
                  </a:txBody>
                  <a:tcPr marL="9525" marR="9525" marT="9525" marB="0"/>
                </a:tc>
                <a:tc>
                  <a:txBody>
                    <a:bodyPr/>
                    <a:lstStyle/>
                    <a:p>
                      <a:pPr algn="l" fontAlgn="t"/>
                      <a:r>
                        <a:rPr lang="en-US" sz="2000" b="0" i="0" u="none" strike="noStrike">
                          <a:solidFill>
                            <a:srgbClr val="000000"/>
                          </a:solidFill>
                          <a:latin typeface="Verdana"/>
                        </a:rPr>
                        <a:t>import</a:t>
                      </a:r>
                    </a:p>
                  </a:txBody>
                  <a:tcPr marL="9525" marR="9525" marT="9525" marB="0"/>
                </a:tc>
                <a:tc>
                  <a:txBody>
                    <a:bodyPr/>
                    <a:lstStyle/>
                    <a:p>
                      <a:pPr algn="l" fontAlgn="t"/>
                      <a:r>
                        <a:rPr lang="en-US" sz="2000" b="0" i="0" u="none" strike="noStrike">
                          <a:solidFill>
                            <a:srgbClr val="000000"/>
                          </a:solidFill>
                          <a:latin typeface="Verdana"/>
                        </a:rPr>
                        <a:t>try</a:t>
                      </a:r>
                    </a:p>
                  </a:txBody>
                  <a:tcPr marL="9525" marR="9525" marT="9525" marB="0"/>
                </a:tc>
                <a:extLst>
                  <a:ext uri="{0D108BD9-81ED-4DB2-BD59-A6C34878D82A}">
                    <a16:rowId xmlns:a16="http://schemas.microsoft.com/office/drawing/2014/main" val="10006"/>
                  </a:ext>
                </a:extLst>
              </a:tr>
              <a:tr h="355600">
                <a:tc>
                  <a:txBody>
                    <a:bodyPr/>
                    <a:lstStyle/>
                    <a:p>
                      <a:pPr algn="l" fontAlgn="t"/>
                      <a:r>
                        <a:rPr lang="en-US" sz="2000" b="0" i="0" u="none" strike="noStrike" dirty="0" err="1">
                          <a:solidFill>
                            <a:srgbClr val="000000"/>
                          </a:solidFill>
                          <a:latin typeface="Verdana"/>
                        </a:rPr>
                        <a:t>elif</a:t>
                      </a:r>
                      <a:endParaRPr lang="en-US" sz="2000" b="0" i="0" u="none" strike="noStrike" dirty="0">
                        <a:solidFill>
                          <a:srgbClr val="000000"/>
                        </a:solidFill>
                        <a:latin typeface="Verdana"/>
                      </a:endParaRPr>
                    </a:p>
                  </a:txBody>
                  <a:tcPr marL="9525" marR="9525" marT="9525" marB="0"/>
                </a:tc>
                <a:tc>
                  <a:txBody>
                    <a:bodyPr/>
                    <a:lstStyle/>
                    <a:p>
                      <a:pPr algn="l" fontAlgn="t"/>
                      <a:r>
                        <a:rPr lang="en-US" sz="2000" b="0" i="0" u="none" strike="noStrike">
                          <a:solidFill>
                            <a:srgbClr val="000000"/>
                          </a:solidFill>
                          <a:latin typeface="Verdana"/>
                        </a:rPr>
                        <a:t>in</a:t>
                      </a:r>
                    </a:p>
                  </a:txBody>
                  <a:tcPr marL="9525" marR="9525" marT="9525" marB="0"/>
                </a:tc>
                <a:tc>
                  <a:txBody>
                    <a:bodyPr/>
                    <a:lstStyle/>
                    <a:p>
                      <a:pPr algn="l" fontAlgn="t"/>
                      <a:r>
                        <a:rPr lang="en-US" sz="2000" b="0" i="0" u="none" strike="noStrike">
                          <a:solidFill>
                            <a:srgbClr val="000000"/>
                          </a:solidFill>
                          <a:latin typeface="Verdana"/>
                        </a:rPr>
                        <a:t>while</a:t>
                      </a:r>
                    </a:p>
                  </a:txBody>
                  <a:tcPr marL="9525" marR="9525" marT="9525" marB="0"/>
                </a:tc>
                <a:extLst>
                  <a:ext uri="{0D108BD9-81ED-4DB2-BD59-A6C34878D82A}">
                    <a16:rowId xmlns:a16="http://schemas.microsoft.com/office/drawing/2014/main" val="10007"/>
                  </a:ext>
                </a:extLst>
              </a:tr>
              <a:tr h="355600">
                <a:tc>
                  <a:txBody>
                    <a:bodyPr/>
                    <a:lstStyle/>
                    <a:p>
                      <a:pPr algn="l" fontAlgn="t"/>
                      <a:r>
                        <a:rPr lang="en-US" sz="2000" b="0" i="0" u="none" strike="noStrike">
                          <a:solidFill>
                            <a:srgbClr val="000000"/>
                          </a:solidFill>
                          <a:latin typeface="Verdana"/>
                        </a:rPr>
                        <a:t>else</a:t>
                      </a:r>
                    </a:p>
                  </a:txBody>
                  <a:tcPr marL="9525" marR="9525" marT="9525" marB="0"/>
                </a:tc>
                <a:tc>
                  <a:txBody>
                    <a:bodyPr/>
                    <a:lstStyle/>
                    <a:p>
                      <a:pPr algn="l" fontAlgn="t"/>
                      <a:r>
                        <a:rPr lang="en-US" sz="2000" b="0" i="0" u="none" strike="noStrike" dirty="0">
                          <a:solidFill>
                            <a:srgbClr val="000000"/>
                          </a:solidFill>
                          <a:latin typeface="Verdana"/>
                        </a:rPr>
                        <a:t>is</a:t>
                      </a:r>
                    </a:p>
                  </a:txBody>
                  <a:tcPr marL="9525" marR="9525" marT="9525" marB="0"/>
                </a:tc>
                <a:tc>
                  <a:txBody>
                    <a:bodyPr/>
                    <a:lstStyle/>
                    <a:p>
                      <a:pPr algn="l" fontAlgn="t"/>
                      <a:r>
                        <a:rPr lang="en-US" sz="2000" b="0" i="0" u="none" strike="noStrike">
                          <a:solidFill>
                            <a:srgbClr val="000000"/>
                          </a:solidFill>
                          <a:latin typeface="Verdana"/>
                        </a:rPr>
                        <a:t>with</a:t>
                      </a:r>
                    </a:p>
                  </a:txBody>
                  <a:tcPr marL="9525" marR="9525" marT="9525" marB="0"/>
                </a:tc>
                <a:extLst>
                  <a:ext uri="{0D108BD9-81ED-4DB2-BD59-A6C34878D82A}">
                    <a16:rowId xmlns:a16="http://schemas.microsoft.com/office/drawing/2014/main" val="10008"/>
                  </a:ext>
                </a:extLst>
              </a:tr>
              <a:tr h="355600">
                <a:tc>
                  <a:txBody>
                    <a:bodyPr/>
                    <a:lstStyle/>
                    <a:p>
                      <a:pPr algn="l" fontAlgn="t"/>
                      <a:r>
                        <a:rPr lang="en-US" sz="2000" b="0" i="0" u="none" strike="noStrike" dirty="0">
                          <a:solidFill>
                            <a:srgbClr val="000000"/>
                          </a:solidFill>
                          <a:latin typeface="Verdana"/>
                        </a:rPr>
                        <a:t>except</a:t>
                      </a:r>
                    </a:p>
                  </a:txBody>
                  <a:tcPr marL="9525" marR="9525" marT="9525" marB="0"/>
                </a:tc>
                <a:tc>
                  <a:txBody>
                    <a:bodyPr/>
                    <a:lstStyle/>
                    <a:p>
                      <a:pPr algn="l" fontAlgn="t"/>
                      <a:r>
                        <a:rPr lang="en-US" sz="2000" b="0" i="0" u="none" strike="noStrike" dirty="0">
                          <a:solidFill>
                            <a:srgbClr val="000000"/>
                          </a:solidFill>
                          <a:latin typeface="Verdana"/>
                        </a:rPr>
                        <a:t>lambda</a:t>
                      </a:r>
                    </a:p>
                  </a:txBody>
                  <a:tcPr marL="9525" marR="9525" marT="9525" marB="0"/>
                </a:tc>
                <a:tc>
                  <a:txBody>
                    <a:bodyPr/>
                    <a:lstStyle/>
                    <a:p>
                      <a:pPr algn="l" fontAlgn="t"/>
                      <a:r>
                        <a:rPr lang="en-US" sz="2000" b="0" i="0" u="none" strike="noStrike" dirty="0">
                          <a:solidFill>
                            <a:srgbClr val="000000"/>
                          </a:solidFill>
                          <a:latin typeface="Verdana"/>
                        </a:rPr>
                        <a:t>yield</a:t>
                      </a:r>
                    </a:p>
                  </a:txBody>
                  <a:tcPr marL="9525" marR="9525" marT="9525" marB="0"/>
                </a:tc>
                <a:extLst>
                  <a:ext uri="{0D108BD9-81ED-4DB2-BD59-A6C34878D82A}">
                    <a16:rowId xmlns:a16="http://schemas.microsoft.com/office/drawing/2014/main" val="10009"/>
                  </a:ext>
                </a:extLst>
              </a:tr>
            </a:tbl>
          </a:graphicData>
        </a:graphic>
      </p:graphicFrame>
      <p:sp>
        <p:nvSpPr>
          <p:cNvPr id="7" name="Rectangle 6">
            <a:extLst>
              <a:ext uri="{FF2B5EF4-FFF2-40B4-BE49-F238E27FC236}">
                <a16:creationId xmlns:a16="http://schemas.microsoft.com/office/drawing/2014/main" id="{CE2DABBB-4198-AF33-F69E-FF017C09672A}"/>
              </a:ext>
            </a:extLst>
          </p:cNvPr>
          <p:cNvSpPr/>
          <p:nvPr/>
        </p:nvSpPr>
        <p:spPr>
          <a:xfrm>
            <a:off x="685800" y="1447800"/>
            <a:ext cx="7010400" cy="461963"/>
          </a:xfrm>
          <a:prstGeom prst="rect">
            <a:avLst/>
          </a:prstGeom>
        </p:spPr>
        <p:txBody>
          <a:bodyPr>
            <a:spAutoFit/>
          </a:bodyPr>
          <a:lstStyle/>
          <a:p>
            <a:pPr>
              <a:defRPr/>
            </a:pPr>
            <a:r>
              <a:rPr lang="en-US" b="1" dirty="0">
                <a:solidFill>
                  <a:srgbClr val="0070C0"/>
                </a:solidFill>
                <a:latin typeface="+mn-ea"/>
              </a:rPr>
              <a:t>Keywords contain lowercase letters only.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F33FECBF-D0AF-7B50-42C0-806D0D6F955B}"/>
              </a:ext>
            </a:extLst>
          </p:cNvPr>
          <p:cNvSpPr>
            <a:spLocks noGrp="1"/>
          </p:cNvSpPr>
          <p:nvPr>
            <p:ph type="title"/>
          </p:nvPr>
        </p:nvSpPr>
        <p:spPr/>
        <p:txBody>
          <a:bodyPr/>
          <a:lstStyle/>
          <a:p>
            <a:r>
              <a:rPr lang="en-US" altLang="en-US" b="1"/>
              <a:t>Lines and Indentation:</a:t>
            </a:r>
            <a:endParaRPr lang="en-US" altLang="en-US"/>
          </a:p>
        </p:txBody>
      </p:sp>
      <p:sp>
        <p:nvSpPr>
          <p:cNvPr id="15363" name="Content Placeholder 2">
            <a:extLst>
              <a:ext uri="{FF2B5EF4-FFF2-40B4-BE49-F238E27FC236}">
                <a16:creationId xmlns:a16="http://schemas.microsoft.com/office/drawing/2014/main" id="{13040B0D-D989-A0FB-ED68-DE3783C2DD4C}"/>
              </a:ext>
            </a:extLst>
          </p:cNvPr>
          <p:cNvSpPr>
            <a:spLocks noGrp="1"/>
          </p:cNvSpPr>
          <p:nvPr>
            <p:ph idx="1"/>
          </p:nvPr>
        </p:nvSpPr>
        <p:spPr>
          <a:xfrm>
            <a:off x="609600" y="1295400"/>
            <a:ext cx="8153400" cy="4876800"/>
          </a:xfrm>
        </p:spPr>
        <p:txBody>
          <a:bodyPr/>
          <a:lstStyle/>
          <a:p>
            <a:r>
              <a:rPr lang="en-US" altLang="en-US" sz="2000"/>
              <a:t>One of the first caveats programmers encounter when learning Python is the fact that there are no braces to indicate blocks of code for class and function definitions or flow control. Blocks of code are denoted by line indentation, which is rigidly enforced.</a:t>
            </a:r>
          </a:p>
          <a:p>
            <a:r>
              <a:rPr lang="en-US" altLang="en-US" sz="2000"/>
              <a:t>The number of spaces in the indentation is variable, but all statements within the block must be indented the same amount. Both blocks in this example are fine:</a:t>
            </a:r>
          </a:p>
          <a:p>
            <a:pPr>
              <a:buFontTx/>
              <a:buNone/>
            </a:pPr>
            <a:r>
              <a:rPr lang="en-US" altLang="en-US" sz="2000"/>
              <a:t>	</a:t>
            </a:r>
            <a:r>
              <a:rPr lang="en-US" altLang="en-US" sz="2000">
                <a:latin typeface="Courier New" panose="02070309020205020404" pitchFamily="49" charset="0"/>
                <a:cs typeface="Courier New" panose="02070309020205020404" pitchFamily="49" charset="0"/>
              </a:rPr>
              <a:t>if True: </a:t>
            </a:r>
          </a:p>
          <a:p>
            <a:pPr>
              <a:buFontTx/>
              <a:buNone/>
            </a:pPr>
            <a:r>
              <a:rPr lang="en-US" altLang="en-US" sz="2000">
                <a:latin typeface="Courier New" panose="02070309020205020404" pitchFamily="49" charset="0"/>
                <a:cs typeface="Courier New" panose="02070309020205020404" pitchFamily="49" charset="0"/>
              </a:rPr>
              <a:t>		print "Answer“; </a:t>
            </a:r>
          </a:p>
          <a:p>
            <a:pPr>
              <a:buFontTx/>
              <a:buNone/>
            </a:pPr>
            <a:r>
              <a:rPr lang="en-US" altLang="en-US" sz="2000">
                <a:latin typeface="Courier New" panose="02070309020205020404" pitchFamily="49" charset="0"/>
                <a:cs typeface="Courier New" panose="02070309020205020404" pitchFamily="49" charset="0"/>
              </a:rPr>
              <a:t>		print "True" ;</a:t>
            </a:r>
          </a:p>
          <a:p>
            <a:pPr>
              <a:buFontTx/>
              <a:buNone/>
            </a:pPr>
            <a:r>
              <a:rPr lang="en-US" altLang="en-US" sz="2000">
                <a:latin typeface="Courier New" panose="02070309020205020404" pitchFamily="49" charset="0"/>
                <a:cs typeface="Courier New" panose="02070309020205020404" pitchFamily="49" charset="0"/>
              </a:rPr>
              <a:t>	else: </a:t>
            </a:r>
          </a:p>
          <a:p>
            <a:pPr>
              <a:buFontTx/>
              <a:buNone/>
            </a:pPr>
            <a:r>
              <a:rPr lang="en-US" altLang="en-US" sz="2000">
                <a:latin typeface="Courier New" panose="02070309020205020404" pitchFamily="49" charset="0"/>
                <a:cs typeface="Courier New" panose="02070309020205020404" pitchFamily="49" charset="0"/>
              </a:rPr>
              <a:t>		print "Answer“; </a:t>
            </a:r>
          </a:p>
          <a:p>
            <a:pPr>
              <a:buFontTx/>
              <a:buNone/>
            </a:pPr>
            <a:r>
              <a:rPr lang="en-US" altLang="en-US" sz="2000">
                <a:latin typeface="Courier New" panose="02070309020205020404" pitchFamily="49" charset="0"/>
                <a:cs typeface="Courier New" panose="02070309020205020404" pitchFamily="49" charset="0"/>
              </a:rPr>
              <a:t>		print "False"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8ED10BCE-E514-4763-8097-3B2CF53B8490}"/>
              </a:ext>
            </a:extLst>
          </p:cNvPr>
          <p:cNvSpPr>
            <a:spLocks noGrp="1"/>
          </p:cNvSpPr>
          <p:nvPr>
            <p:ph type="title"/>
          </p:nvPr>
        </p:nvSpPr>
        <p:spPr/>
        <p:txBody>
          <a:bodyPr/>
          <a:lstStyle/>
          <a:p>
            <a:r>
              <a:rPr lang="en-US" altLang="en-US" b="1"/>
              <a:t>Multi-Line Statements:</a:t>
            </a:r>
            <a:endParaRPr lang="en-US" altLang="en-US"/>
          </a:p>
        </p:txBody>
      </p:sp>
      <p:sp>
        <p:nvSpPr>
          <p:cNvPr id="16387" name="Content Placeholder 2">
            <a:extLst>
              <a:ext uri="{FF2B5EF4-FFF2-40B4-BE49-F238E27FC236}">
                <a16:creationId xmlns:a16="http://schemas.microsoft.com/office/drawing/2014/main" id="{980CA235-58C6-16B7-95D6-39DBE8417FA3}"/>
              </a:ext>
            </a:extLst>
          </p:cNvPr>
          <p:cNvSpPr>
            <a:spLocks noGrp="1"/>
          </p:cNvSpPr>
          <p:nvPr>
            <p:ph idx="1"/>
          </p:nvPr>
        </p:nvSpPr>
        <p:spPr/>
        <p:txBody>
          <a:bodyPr/>
          <a:lstStyle/>
          <a:p>
            <a:r>
              <a:rPr lang="en-US" altLang="en-US" sz="2000"/>
              <a:t>Statements in Python typically end with a new line. Python does, however, allow the use of the line continuation character (\) to denote that the line should continue. For example:</a:t>
            </a:r>
          </a:p>
          <a:p>
            <a:pPr>
              <a:buFontTx/>
              <a:buNone/>
            </a:pPr>
            <a:r>
              <a:rPr lang="en-US" altLang="en-US" sz="2000"/>
              <a:t>		</a:t>
            </a:r>
            <a:r>
              <a:rPr lang="en-US" altLang="en-US" sz="2000">
                <a:latin typeface="Courier New" panose="02070309020205020404" pitchFamily="49" charset="0"/>
                <a:cs typeface="Courier New" panose="02070309020205020404" pitchFamily="49" charset="0"/>
              </a:rPr>
              <a:t>total = item_one + \ </a:t>
            </a:r>
          </a:p>
          <a:p>
            <a:pPr>
              <a:buFontTx/>
              <a:buNone/>
            </a:pPr>
            <a:r>
              <a:rPr lang="en-US" altLang="en-US" sz="2000">
                <a:latin typeface="Courier New" panose="02070309020205020404" pitchFamily="49" charset="0"/>
                <a:cs typeface="Courier New" panose="02070309020205020404" pitchFamily="49" charset="0"/>
              </a:rPr>
              <a:t>			item_two + \ </a:t>
            </a:r>
          </a:p>
          <a:p>
            <a:pPr>
              <a:buFontTx/>
              <a:buNone/>
            </a:pPr>
            <a:r>
              <a:rPr lang="en-US" altLang="en-US" sz="2000">
                <a:latin typeface="Courier New" panose="02070309020205020404" pitchFamily="49" charset="0"/>
                <a:cs typeface="Courier New" panose="02070309020205020404" pitchFamily="49" charset="0"/>
              </a:rPr>
              <a:t>			item_three </a:t>
            </a:r>
          </a:p>
          <a:p>
            <a:r>
              <a:rPr lang="en-US" altLang="en-US" sz="2000"/>
              <a:t>Statements contained within the [], {}, or () brackets do not need to use the line continuation character. For example:</a:t>
            </a:r>
          </a:p>
          <a:p>
            <a:pPr>
              <a:buFontTx/>
              <a:buNone/>
            </a:pPr>
            <a:r>
              <a:rPr lang="en-US" altLang="en-US" sz="2000"/>
              <a:t>	</a:t>
            </a:r>
            <a:r>
              <a:rPr lang="en-US" altLang="en-US" sz="2000">
                <a:latin typeface="Courier New" panose="02070309020205020404" pitchFamily="49" charset="0"/>
                <a:cs typeface="Courier New" panose="02070309020205020404" pitchFamily="49" charset="0"/>
              </a:rPr>
              <a:t>days = ['Monday', 'Tuesday', 'Wednesday', 				'Thursday', 'Friday']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AC4382CB-60CD-1107-F8EC-0D704489EAC3}"/>
              </a:ext>
            </a:extLst>
          </p:cNvPr>
          <p:cNvSpPr>
            <a:spLocks noGrp="1"/>
          </p:cNvSpPr>
          <p:nvPr>
            <p:ph type="title"/>
          </p:nvPr>
        </p:nvSpPr>
        <p:spPr/>
        <p:txBody>
          <a:bodyPr/>
          <a:lstStyle/>
          <a:p>
            <a:r>
              <a:rPr lang="en-US" altLang="en-US" b="1"/>
              <a:t>Quotation in Python:</a:t>
            </a:r>
            <a:endParaRPr lang="en-US" altLang="en-US"/>
          </a:p>
        </p:txBody>
      </p:sp>
      <p:sp>
        <p:nvSpPr>
          <p:cNvPr id="17411" name="Content Placeholder 2">
            <a:extLst>
              <a:ext uri="{FF2B5EF4-FFF2-40B4-BE49-F238E27FC236}">
                <a16:creationId xmlns:a16="http://schemas.microsoft.com/office/drawing/2014/main" id="{2434AF33-48F1-9270-F4F7-F923ADD92112}"/>
              </a:ext>
            </a:extLst>
          </p:cNvPr>
          <p:cNvSpPr>
            <a:spLocks noGrp="1"/>
          </p:cNvSpPr>
          <p:nvPr>
            <p:ph idx="1"/>
          </p:nvPr>
        </p:nvSpPr>
        <p:spPr>
          <a:xfrm>
            <a:off x="609600" y="1371600"/>
            <a:ext cx="8153400" cy="4800600"/>
          </a:xfrm>
        </p:spPr>
        <p:txBody>
          <a:bodyPr/>
          <a:lstStyle/>
          <a:p>
            <a:r>
              <a:rPr lang="en-US" altLang="en-US" sz="2000"/>
              <a:t>Python accepts single ('), double (") and triple (''' or """) quotes to denote string literals, as long as the same type of quote starts and ends the string.</a:t>
            </a:r>
          </a:p>
          <a:p>
            <a:r>
              <a:rPr lang="en-US" altLang="en-US" sz="2000"/>
              <a:t>The triple quotes can be used to span the string across multiple lines. For example, all the following are legal:</a:t>
            </a:r>
          </a:p>
          <a:p>
            <a:pPr>
              <a:buFontTx/>
              <a:buNone/>
            </a:pPr>
            <a:r>
              <a:rPr lang="en-US" altLang="en-US" sz="2000"/>
              <a:t>	</a:t>
            </a:r>
            <a:r>
              <a:rPr lang="en-US" altLang="en-US" sz="2000">
                <a:latin typeface="Courier New" panose="02070309020205020404" pitchFamily="49" charset="0"/>
                <a:cs typeface="Courier New" panose="02070309020205020404" pitchFamily="49" charset="0"/>
              </a:rPr>
              <a:t>word = 'word' </a:t>
            </a:r>
          </a:p>
          <a:p>
            <a:pPr>
              <a:buFontTx/>
              <a:buNone/>
            </a:pPr>
            <a:r>
              <a:rPr lang="en-US" altLang="en-US" sz="2000">
                <a:latin typeface="Courier New" panose="02070309020205020404" pitchFamily="49" charset="0"/>
                <a:cs typeface="Courier New" panose="02070309020205020404" pitchFamily="49" charset="0"/>
              </a:rPr>
              <a:t>	sentence = "This is a sentence." </a:t>
            </a:r>
          </a:p>
          <a:p>
            <a:pPr>
              <a:buFontTx/>
              <a:buNone/>
            </a:pPr>
            <a:r>
              <a:rPr lang="en-US" altLang="en-US" sz="2000">
                <a:latin typeface="Courier New" panose="02070309020205020404" pitchFamily="49" charset="0"/>
                <a:cs typeface="Courier New" panose="02070309020205020404" pitchFamily="49" charset="0"/>
              </a:rPr>
              <a:t>	paragraph = """This is a paragraph. It is made up 	of multiple lines and sentences.""" </a:t>
            </a:r>
          </a:p>
          <a:p>
            <a:endParaRPr lang="en-US" altLang="en-US">
              <a:latin typeface="Courier New" panose="02070309020205020404" pitchFamily="49" charset="0"/>
              <a:cs typeface="Courier New" panose="020703090202050204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a:extLst>
              <a:ext uri="{FF2B5EF4-FFF2-40B4-BE49-F238E27FC236}">
                <a16:creationId xmlns:a16="http://schemas.microsoft.com/office/drawing/2014/main" id="{32180F4F-3572-6C10-60B5-413E0112D659}"/>
              </a:ext>
            </a:extLst>
          </p:cNvPr>
          <p:cNvSpPr>
            <a:spLocks noGrp="1"/>
          </p:cNvSpPr>
          <p:nvPr>
            <p:ph type="title"/>
          </p:nvPr>
        </p:nvSpPr>
        <p:spPr/>
        <p:txBody>
          <a:bodyPr/>
          <a:lstStyle/>
          <a:p>
            <a:r>
              <a:rPr lang="en-US" altLang="en-US" b="1"/>
              <a:t>Comments in Python:</a:t>
            </a:r>
            <a:endParaRPr lang="en-US" altLang="en-US"/>
          </a:p>
        </p:txBody>
      </p:sp>
      <p:sp>
        <p:nvSpPr>
          <p:cNvPr id="18435" name="Content Placeholder 2">
            <a:extLst>
              <a:ext uri="{FF2B5EF4-FFF2-40B4-BE49-F238E27FC236}">
                <a16:creationId xmlns:a16="http://schemas.microsoft.com/office/drawing/2014/main" id="{6030445C-85B8-77C9-82B0-093D37C15A99}"/>
              </a:ext>
            </a:extLst>
          </p:cNvPr>
          <p:cNvSpPr>
            <a:spLocks noGrp="1"/>
          </p:cNvSpPr>
          <p:nvPr>
            <p:ph idx="1"/>
          </p:nvPr>
        </p:nvSpPr>
        <p:spPr/>
        <p:txBody>
          <a:bodyPr/>
          <a:lstStyle/>
          <a:p>
            <a:r>
              <a:rPr lang="en-US" altLang="en-US" sz="2000"/>
              <a:t>A hash sign (#) that is not inside a string literal begins a comment. All characters after the # and up to the physical line end are part of the comment, and the Python interpreter ignores them.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5DCED629-CE65-1535-0373-2686F14EEDFF}"/>
              </a:ext>
            </a:extLst>
          </p:cNvPr>
          <p:cNvSpPr>
            <a:spLocks noGrp="1"/>
          </p:cNvSpPr>
          <p:nvPr>
            <p:ph type="title"/>
          </p:nvPr>
        </p:nvSpPr>
        <p:spPr/>
        <p:txBody>
          <a:bodyPr/>
          <a:lstStyle/>
          <a:p>
            <a:r>
              <a:rPr lang="en-US" altLang="en-US" b="1"/>
              <a:t>Using Blank Lines:</a:t>
            </a:r>
            <a:br>
              <a:rPr lang="en-US" altLang="en-US" b="1"/>
            </a:br>
            <a:endParaRPr lang="en-US" altLang="en-US"/>
          </a:p>
        </p:txBody>
      </p:sp>
      <p:sp>
        <p:nvSpPr>
          <p:cNvPr id="19459" name="Content Placeholder 2">
            <a:extLst>
              <a:ext uri="{FF2B5EF4-FFF2-40B4-BE49-F238E27FC236}">
                <a16:creationId xmlns:a16="http://schemas.microsoft.com/office/drawing/2014/main" id="{BFB8685D-D72C-629D-14B1-B1581AB33776}"/>
              </a:ext>
            </a:extLst>
          </p:cNvPr>
          <p:cNvSpPr>
            <a:spLocks noGrp="1"/>
          </p:cNvSpPr>
          <p:nvPr>
            <p:ph idx="1"/>
          </p:nvPr>
        </p:nvSpPr>
        <p:spPr/>
        <p:txBody>
          <a:bodyPr/>
          <a:lstStyle/>
          <a:p>
            <a:r>
              <a:rPr lang="en-US" altLang="en-US" sz="2000"/>
              <a:t>A line containing only whitespace, possibly with a comment, is known as a blank line, and Python totally ignores it.</a:t>
            </a:r>
          </a:p>
          <a:p>
            <a:r>
              <a:rPr lang="en-US" altLang="en-US" sz="2000"/>
              <a:t>In an interactive interpreter session, you must enter an empty physical line to terminate a multiline statement.</a:t>
            </a:r>
          </a:p>
          <a:p>
            <a:endParaRPr lang="en-US" altLang="en-US" sz="2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97E58C7D-C5C2-1FD8-A809-31010E7B14B7}"/>
              </a:ext>
            </a:extLst>
          </p:cNvPr>
          <p:cNvSpPr>
            <a:spLocks noGrp="1"/>
          </p:cNvSpPr>
          <p:nvPr>
            <p:ph type="title"/>
          </p:nvPr>
        </p:nvSpPr>
        <p:spPr/>
        <p:txBody>
          <a:bodyPr/>
          <a:lstStyle/>
          <a:p>
            <a:r>
              <a:rPr lang="en-US" altLang="en-US" sz="3200" b="1"/>
              <a:t>Multiple Statements on a Single Line:</a:t>
            </a:r>
            <a:endParaRPr lang="en-US" altLang="en-US" sz="3200"/>
          </a:p>
        </p:txBody>
      </p:sp>
      <p:sp>
        <p:nvSpPr>
          <p:cNvPr id="20483" name="Content Placeholder 2">
            <a:extLst>
              <a:ext uri="{FF2B5EF4-FFF2-40B4-BE49-F238E27FC236}">
                <a16:creationId xmlns:a16="http://schemas.microsoft.com/office/drawing/2014/main" id="{1B6825B2-8021-C952-41CF-AC3787CEB978}"/>
              </a:ext>
            </a:extLst>
          </p:cNvPr>
          <p:cNvSpPr>
            <a:spLocks noGrp="1"/>
          </p:cNvSpPr>
          <p:nvPr>
            <p:ph idx="1"/>
          </p:nvPr>
        </p:nvSpPr>
        <p:spPr/>
        <p:txBody>
          <a:bodyPr/>
          <a:lstStyle/>
          <a:p>
            <a:r>
              <a:rPr lang="en-US" altLang="en-US" sz="2000"/>
              <a:t>The semicolon ( ; ) allows multiple statements on the single line given that neither statement starts a new code block. Here is a sample snip using the semicolon:</a:t>
            </a:r>
          </a:p>
          <a:p>
            <a:pPr>
              <a:buFontTx/>
              <a:buNone/>
            </a:pPr>
            <a:r>
              <a:rPr lang="en-US" altLang="en-US" sz="2000"/>
              <a:t>	</a:t>
            </a:r>
            <a:r>
              <a:rPr lang="en-US" altLang="en-US" sz="2000">
                <a:latin typeface="Courier New" panose="02070309020205020404" pitchFamily="49" charset="0"/>
                <a:cs typeface="Courier New" panose="02070309020205020404" pitchFamily="49" charset="0"/>
              </a:rPr>
              <a:t>import sys; x = 'foo'; sys.stdout.write(x + '\n')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a:extLst>
              <a:ext uri="{FF2B5EF4-FFF2-40B4-BE49-F238E27FC236}">
                <a16:creationId xmlns:a16="http://schemas.microsoft.com/office/drawing/2014/main" id="{892D2A7B-4C2B-60EB-E3B6-3A99BF7F9872}"/>
              </a:ext>
            </a:extLst>
          </p:cNvPr>
          <p:cNvSpPr>
            <a:spLocks noGrp="1"/>
          </p:cNvSpPr>
          <p:nvPr>
            <p:ph type="title"/>
          </p:nvPr>
        </p:nvSpPr>
        <p:spPr/>
        <p:txBody>
          <a:bodyPr/>
          <a:lstStyle/>
          <a:p>
            <a:r>
              <a:rPr lang="en-US" altLang="en-US" sz="3200" b="1"/>
              <a:t>Multiple Statement Groups as Suites:</a:t>
            </a:r>
            <a:endParaRPr lang="en-US" altLang="en-US" sz="3200"/>
          </a:p>
        </p:txBody>
      </p:sp>
      <p:sp>
        <p:nvSpPr>
          <p:cNvPr id="21507" name="Content Placeholder 2">
            <a:extLst>
              <a:ext uri="{FF2B5EF4-FFF2-40B4-BE49-F238E27FC236}">
                <a16:creationId xmlns:a16="http://schemas.microsoft.com/office/drawing/2014/main" id="{2BE2D862-BFBF-93DA-AA34-08B810C4583C}"/>
              </a:ext>
            </a:extLst>
          </p:cNvPr>
          <p:cNvSpPr>
            <a:spLocks noGrp="1"/>
          </p:cNvSpPr>
          <p:nvPr>
            <p:ph idx="1"/>
          </p:nvPr>
        </p:nvSpPr>
        <p:spPr/>
        <p:txBody>
          <a:bodyPr/>
          <a:lstStyle/>
          <a:p>
            <a:r>
              <a:rPr lang="en-US" altLang="en-US" sz="2000"/>
              <a:t>Groups of individual statements making up a single code block are called </a:t>
            </a:r>
            <a:r>
              <a:rPr lang="en-US" altLang="en-US" sz="2000" b="1"/>
              <a:t>suites</a:t>
            </a:r>
            <a:r>
              <a:rPr lang="en-US" altLang="en-US" sz="2000"/>
              <a:t> in Python.</a:t>
            </a:r>
          </a:p>
          <a:p>
            <a:pPr>
              <a:buFontTx/>
              <a:buNone/>
            </a:pPr>
            <a:r>
              <a:rPr lang="en-US" altLang="en-US" sz="2000"/>
              <a:t>	Compound or complex statements, such as if, while, def, and class, are those which require a header line and a suite.</a:t>
            </a:r>
          </a:p>
          <a:p>
            <a:pPr>
              <a:buFontTx/>
              <a:buNone/>
            </a:pPr>
            <a:r>
              <a:rPr lang="en-US" altLang="en-US" sz="2000"/>
              <a:t>	Header lines begin the statement (with the keyword) and terminate with a colon ( : ) and are followed by one or more lines which make up the suite.</a:t>
            </a:r>
          </a:p>
          <a:p>
            <a:pPr lvl="1">
              <a:buFontTx/>
              <a:buNone/>
            </a:pPr>
            <a:r>
              <a:rPr lang="fr-FR" altLang="en-US" sz="2000" b="1">
                <a:latin typeface="Courier New" panose="02070309020205020404" pitchFamily="49" charset="0"/>
                <a:cs typeface="Courier New" panose="02070309020205020404" pitchFamily="49" charset="0"/>
              </a:rPr>
              <a:t>if expression : </a:t>
            </a:r>
          </a:p>
          <a:p>
            <a:pPr lvl="1">
              <a:buFontTx/>
              <a:buNone/>
            </a:pPr>
            <a:r>
              <a:rPr lang="fr-FR" altLang="en-US" sz="2000" b="1">
                <a:latin typeface="Courier New" panose="02070309020205020404" pitchFamily="49" charset="0"/>
                <a:cs typeface="Courier New" panose="02070309020205020404" pitchFamily="49" charset="0"/>
              </a:rPr>
              <a:t>	suite </a:t>
            </a:r>
          </a:p>
          <a:p>
            <a:pPr lvl="1">
              <a:buFontTx/>
              <a:buNone/>
            </a:pPr>
            <a:r>
              <a:rPr lang="fr-FR" altLang="en-US" sz="2000" b="1">
                <a:latin typeface="Courier New" panose="02070309020205020404" pitchFamily="49" charset="0"/>
                <a:cs typeface="Courier New" panose="02070309020205020404" pitchFamily="49" charset="0"/>
              </a:rPr>
              <a:t>elif expression :</a:t>
            </a:r>
          </a:p>
          <a:p>
            <a:pPr lvl="1">
              <a:buFontTx/>
              <a:buNone/>
            </a:pPr>
            <a:r>
              <a:rPr lang="fr-FR" altLang="en-US" sz="2000" b="1">
                <a:latin typeface="Courier New" panose="02070309020205020404" pitchFamily="49" charset="0"/>
                <a:cs typeface="Courier New" panose="02070309020205020404" pitchFamily="49" charset="0"/>
              </a:rPr>
              <a:t> 	suite </a:t>
            </a:r>
          </a:p>
          <a:p>
            <a:pPr lvl="1">
              <a:buFontTx/>
              <a:buNone/>
            </a:pPr>
            <a:r>
              <a:rPr lang="fr-FR" altLang="en-US" sz="2000" b="1">
                <a:latin typeface="Courier New" panose="02070309020205020404" pitchFamily="49" charset="0"/>
                <a:cs typeface="Courier New" panose="02070309020205020404" pitchFamily="49" charset="0"/>
              </a:rPr>
              <a:t>else :</a:t>
            </a:r>
          </a:p>
          <a:p>
            <a:pPr lvl="1">
              <a:buFontTx/>
              <a:buNone/>
            </a:pPr>
            <a:r>
              <a:rPr lang="fr-FR" altLang="en-US" sz="2000" b="1">
                <a:latin typeface="Courier New" panose="02070309020205020404" pitchFamily="49" charset="0"/>
                <a:cs typeface="Courier New" panose="02070309020205020404" pitchFamily="49" charset="0"/>
              </a:rPr>
              <a:t> suite </a:t>
            </a:r>
            <a:endParaRPr lang="en-US" altLang="en-US" sz="2000" b="1">
              <a:latin typeface="Courier New" panose="02070309020205020404" pitchFamily="49" charset="0"/>
              <a:cs typeface="Courier New" panose="020703090202050204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793D0988-406A-900F-5402-6AB29C56B7D8}"/>
              </a:ext>
            </a:extLst>
          </p:cNvPr>
          <p:cNvSpPr>
            <a:spLocks noGrp="1"/>
          </p:cNvSpPr>
          <p:nvPr>
            <p:ph type="title"/>
          </p:nvPr>
        </p:nvSpPr>
        <p:spPr>
          <a:xfrm>
            <a:off x="609600" y="381000"/>
            <a:ext cx="8153400" cy="685800"/>
          </a:xfrm>
        </p:spPr>
        <p:txBody>
          <a:bodyPr/>
          <a:lstStyle/>
          <a:p>
            <a:endParaRPr lang="en-US" altLang="en-US"/>
          </a:p>
        </p:txBody>
      </p:sp>
      <p:sp>
        <p:nvSpPr>
          <p:cNvPr id="4099" name="Content Placeholder 2">
            <a:extLst>
              <a:ext uri="{FF2B5EF4-FFF2-40B4-BE49-F238E27FC236}">
                <a16:creationId xmlns:a16="http://schemas.microsoft.com/office/drawing/2014/main" id="{88EBEBEE-19E0-BEFF-1601-3DF8F65CE7BD}"/>
              </a:ext>
            </a:extLst>
          </p:cNvPr>
          <p:cNvSpPr>
            <a:spLocks noGrp="1"/>
          </p:cNvSpPr>
          <p:nvPr>
            <p:ph idx="1"/>
          </p:nvPr>
        </p:nvSpPr>
        <p:spPr>
          <a:xfrm>
            <a:off x="609600" y="1371600"/>
            <a:ext cx="8153400" cy="4800600"/>
          </a:xfrm>
        </p:spPr>
        <p:txBody>
          <a:bodyPr/>
          <a:lstStyle/>
          <a:p>
            <a:r>
              <a:rPr lang="en-US" altLang="en-US" sz="2000" b="1"/>
              <a:t>Python is Interpreted:</a:t>
            </a:r>
            <a:r>
              <a:rPr lang="en-US" altLang="en-US" sz="2000"/>
              <a:t> This means that it is processed at runtime by the interpreter and you do not need to compile your program before executing it. This is similar to PERL and PHP.</a:t>
            </a:r>
          </a:p>
          <a:p>
            <a:r>
              <a:rPr lang="en-US" altLang="en-US" sz="2000" b="1"/>
              <a:t>Python is Interactive:</a:t>
            </a:r>
            <a:r>
              <a:rPr lang="en-US" altLang="en-US" sz="2000"/>
              <a:t> This means that you can actually sit at a Python prompt and interact with the interpreter directly to write your programs.</a:t>
            </a:r>
          </a:p>
          <a:p>
            <a:r>
              <a:rPr lang="en-US" altLang="en-US" sz="2000" b="1"/>
              <a:t>Python is Object-Oriented:</a:t>
            </a:r>
            <a:r>
              <a:rPr lang="en-US" altLang="en-US" sz="2000"/>
              <a:t> This means that Python supports Object-Oriented style or technique of programming that encapsulates code within objects.</a:t>
            </a:r>
          </a:p>
          <a:p>
            <a:r>
              <a:rPr lang="en-US" altLang="en-US" sz="2000" b="1"/>
              <a:t>Python is Beginner's Language:</a:t>
            </a:r>
            <a:r>
              <a:rPr lang="en-US" altLang="en-US" sz="2000"/>
              <a:t> Python is a great language for the beginner programmers and supports the development of a wide range of applications, from simple text processing to WWW browsers to games.</a:t>
            </a:r>
          </a:p>
          <a:p>
            <a:endParaRPr lang="en-US" altLang="en-US"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a:extLst>
              <a:ext uri="{FF2B5EF4-FFF2-40B4-BE49-F238E27FC236}">
                <a16:creationId xmlns:a16="http://schemas.microsoft.com/office/drawing/2014/main" id="{50B14E52-A2D8-84B4-27AA-09E26A4D1770}"/>
              </a:ext>
            </a:extLst>
          </p:cNvPr>
          <p:cNvSpPr>
            <a:spLocks noGrp="1"/>
          </p:cNvSpPr>
          <p:nvPr>
            <p:ph type="title"/>
          </p:nvPr>
        </p:nvSpPr>
        <p:spPr/>
        <p:txBody>
          <a:bodyPr/>
          <a:lstStyle/>
          <a:p>
            <a:r>
              <a:rPr lang="en-US" altLang="en-US" b="1"/>
              <a:t>3. Python - Variable Types</a:t>
            </a:r>
            <a:endParaRPr lang="en-US" altLang="en-US"/>
          </a:p>
        </p:txBody>
      </p:sp>
      <p:sp>
        <p:nvSpPr>
          <p:cNvPr id="22531" name="Content Placeholder 2">
            <a:extLst>
              <a:ext uri="{FF2B5EF4-FFF2-40B4-BE49-F238E27FC236}">
                <a16:creationId xmlns:a16="http://schemas.microsoft.com/office/drawing/2014/main" id="{93FC66C3-C4F7-B2A7-9F09-0BD91B307885}"/>
              </a:ext>
            </a:extLst>
          </p:cNvPr>
          <p:cNvSpPr>
            <a:spLocks noGrp="1"/>
          </p:cNvSpPr>
          <p:nvPr>
            <p:ph idx="1"/>
          </p:nvPr>
        </p:nvSpPr>
        <p:spPr/>
        <p:txBody>
          <a:bodyPr/>
          <a:lstStyle/>
          <a:p>
            <a:r>
              <a:rPr lang="en-US" altLang="en-US" sz="2000"/>
              <a:t>Variables are nothing but reserved memory locations to store values. This means that when you create a variable you reserve some space in memory.</a:t>
            </a:r>
          </a:p>
          <a:p>
            <a:r>
              <a:rPr lang="en-US" altLang="en-US" sz="2000"/>
              <a:t>Based on the data type of a variable, the interpreter allocates memory and decides what can be stored in the reserved memory. Therefore, by assigning different data types to variables, you can store integers, decimals, or characters in these variables.</a:t>
            </a:r>
          </a:p>
          <a:p>
            <a:endParaRPr lang="en-US" altLang="en-US"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E638594D-2CD6-279F-2D3C-C31AB4C5ED2E}"/>
              </a:ext>
            </a:extLst>
          </p:cNvPr>
          <p:cNvSpPr>
            <a:spLocks noGrp="1"/>
          </p:cNvSpPr>
          <p:nvPr>
            <p:ph type="title"/>
          </p:nvPr>
        </p:nvSpPr>
        <p:spPr/>
        <p:txBody>
          <a:bodyPr/>
          <a:lstStyle/>
          <a:p>
            <a:r>
              <a:rPr lang="en-US" altLang="en-US" b="1"/>
              <a:t>Assigning Values to Variables:</a:t>
            </a:r>
            <a:endParaRPr lang="en-US" altLang="en-US"/>
          </a:p>
        </p:txBody>
      </p:sp>
      <p:sp>
        <p:nvSpPr>
          <p:cNvPr id="23555" name="Content Placeholder 2">
            <a:extLst>
              <a:ext uri="{FF2B5EF4-FFF2-40B4-BE49-F238E27FC236}">
                <a16:creationId xmlns:a16="http://schemas.microsoft.com/office/drawing/2014/main" id="{B6A0E75C-6761-2C4D-74AD-9513D77FCC16}"/>
              </a:ext>
            </a:extLst>
          </p:cNvPr>
          <p:cNvSpPr>
            <a:spLocks noGrp="1"/>
          </p:cNvSpPr>
          <p:nvPr>
            <p:ph idx="1"/>
          </p:nvPr>
        </p:nvSpPr>
        <p:spPr/>
        <p:txBody>
          <a:bodyPr/>
          <a:lstStyle/>
          <a:p>
            <a:r>
              <a:rPr lang="en-US" altLang="en-US" sz="2000"/>
              <a:t>Python variables do not have to be explicitly declared to reserve memory space. The declaration happens automatically when you assign a value to a variable. The equal sign (=) is used to assign values to variables.</a:t>
            </a:r>
          </a:p>
          <a:p>
            <a:pPr lvl="1">
              <a:buFontTx/>
              <a:buNone/>
            </a:pPr>
            <a:r>
              <a:rPr lang="en-US" altLang="en-US" sz="2000" b="1">
                <a:latin typeface="Courier New" panose="02070309020205020404" pitchFamily="49" charset="0"/>
                <a:cs typeface="Courier New" panose="02070309020205020404" pitchFamily="49" charset="0"/>
              </a:rPr>
              <a:t>counter = 100 # An integer assignment </a:t>
            </a:r>
          </a:p>
          <a:p>
            <a:pPr lvl="1">
              <a:buFontTx/>
              <a:buNone/>
            </a:pPr>
            <a:r>
              <a:rPr lang="en-US" altLang="en-US" sz="2000" b="1">
                <a:latin typeface="Courier New" panose="02070309020205020404" pitchFamily="49" charset="0"/>
                <a:cs typeface="Courier New" panose="02070309020205020404" pitchFamily="49" charset="0"/>
              </a:rPr>
              <a:t>miles = 1000.0 # A floating point </a:t>
            </a:r>
          </a:p>
          <a:p>
            <a:pPr lvl="1">
              <a:buFontTx/>
              <a:buNone/>
            </a:pPr>
            <a:r>
              <a:rPr lang="en-US" altLang="en-US" sz="2000" b="1">
                <a:latin typeface="Courier New" panose="02070309020205020404" pitchFamily="49" charset="0"/>
                <a:cs typeface="Courier New" panose="02070309020205020404" pitchFamily="49" charset="0"/>
              </a:rPr>
              <a:t>name = "John" # A string </a:t>
            </a:r>
          </a:p>
          <a:p>
            <a:pPr lvl="1">
              <a:buFontTx/>
              <a:buNone/>
            </a:pPr>
            <a:r>
              <a:rPr lang="en-US" altLang="en-US" sz="2000" b="1">
                <a:latin typeface="Courier New" panose="02070309020205020404" pitchFamily="49" charset="0"/>
                <a:cs typeface="Courier New" panose="02070309020205020404" pitchFamily="49" charset="0"/>
              </a:rPr>
              <a:t>print counter </a:t>
            </a:r>
          </a:p>
          <a:p>
            <a:pPr lvl="1">
              <a:buFontTx/>
              <a:buNone/>
            </a:pPr>
            <a:r>
              <a:rPr lang="en-US" altLang="en-US" sz="2000" b="1">
                <a:latin typeface="Courier New" panose="02070309020205020404" pitchFamily="49" charset="0"/>
                <a:cs typeface="Courier New" panose="02070309020205020404" pitchFamily="49" charset="0"/>
              </a:rPr>
              <a:t>print miles </a:t>
            </a:r>
          </a:p>
          <a:p>
            <a:pPr lvl="1">
              <a:buFontTx/>
              <a:buNone/>
            </a:pPr>
            <a:r>
              <a:rPr lang="en-US" altLang="en-US" sz="2000" b="1">
                <a:latin typeface="Courier New" panose="02070309020205020404" pitchFamily="49" charset="0"/>
                <a:cs typeface="Courier New" panose="02070309020205020404" pitchFamily="49" charset="0"/>
              </a:rPr>
              <a:t>print name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53B6F7B7-F5D5-A754-A37F-B6D0C0DF68DF}"/>
              </a:ext>
            </a:extLst>
          </p:cNvPr>
          <p:cNvSpPr>
            <a:spLocks noGrp="1"/>
          </p:cNvSpPr>
          <p:nvPr>
            <p:ph type="title"/>
          </p:nvPr>
        </p:nvSpPr>
        <p:spPr/>
        <p:txBody>
          <a:bodyPr/>
          <a:lstStyle/>
          <a:p>
            <a:r>
              <a:rPr lang="en-US" altLang="en-US" b="1"/>
              <a:t>Multiple Assignment:</a:t>
            </a:r>
            <a:endParaRPr lang="en-US" altLang="en-US"/>
          </a:p>
        </p:txBody>
      </p:sp>
      <p:sp>
        <p:nvSpPr>
          <p:cNvPr id="24579" name="Content Placeholder 2">
            <a:extLst>
              <a:ext uri="{FF2B5EF4-FFF2-40B4-BE49-F238E27FC236}">
                <a16:creationId xmlns:a16="http://schemas.microsoft.com/office/drawing/2014/main" id="{62A1BD55-4C11-D2D6-6DD2-2F8A2ECAF33F}"/>
              </a:ext>
            </a:extLst>
          </p:cNvPr>
          <p:cNvSpPr>
            <a:spLocks noGrp="1"/>
          </p:cNvSpPr>
          <p:nvPr>
            <p:ph idx="1"/>
          </p:nvPr>
        </p:nvSpPr>
        <p:spPr/>
        <p:txBody>
          <a:bodyPr/>
          <a:lstStyle/>
          <a:p>
            <a:r>
              <a:rPr lang="en-US" altLang="en-US" sz="2000"/>
              <a:t>You can also assign a single value to several variables simultaneously. For example:</a:t>
            </a:r>
          </a:p>
          <a:p>
            <a:pPr lvl="1">
              <a:buFontTx/>
              <a:buNone/>
            </a:pPr>
            <a:r>
              <a:rPr lang="en-US" altLang="en-US" sz="2000" b="1">
                <a:latin typeface="Courier New" panose="02070309020205020404" pitchFamily="49" charset="0"/>
                <a:cs typeface="Courier New" panose="02070309020205020404" pitchFamily="49" charset="0"/>
              </a:rPr>
              <a:t>a = b = c = 1 </a:t>
            </a:r>
          </a:p>
          <a:p>
            <a:pPr lvl="1">
              <a:buFontTx/>
              <a:buNone/>
            </a:pPr>
            <a:r>
              <a:rPr lang="en-US" altLang="en-US" sz="2000" b="1">
                <a:latin typeface="Courier New" panose="02070309020205020404" pitchFamily="49" charset="0"/>
                <a:cs typeface="Courier New" panose="02070309020205020404" pitchFamily="49" charset="0"/>
              </a:rPr>
              <a:t>a, b, c = 1, 2, "john"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a:extLst>
              <a:ext uri="{FF2B5EF4-FFF2-40B4-BE49-F238E27FC236}">
                <a16:creationId xmlns:a16="http://schemas.microsoft.com/office/drawing/2014/main" id="{A054EFED-77D7-5E62-A0E6-23884F5D1A90}"/>
              </a:ext>
            </a:extLst>
          </p:cNvPr>
          <p:cNvSpPr>
            <a:spLocks noGrp="1"/>
          </p:cNvSpPr>
          <p:nvPr>
            <p:ph type="title"/>
          </p:nvPr>
        </p:nvSpPr>
        <p:spPr/>
        <p:txBody>
          <a:bodyPr/>
          <a:lstStyle/>
          <a:p>
            <a:r>
              <a:rPr lang="en-US" altLang="en-US" b="1"/>
              <a:t>Standard Data Types:</a:t>
            </a:r>
            <a:endParaRPr lang="en-US" altLang="en-US"/>
          </a:p>
        </p:txBody>
      </p:sp>
      <p:sp>
        <p:nvSpPr>
          <p:cNvPr id="25603" name="Content Placeholder 2">
            <a:extLst>
              <a:ext uri="{FF2B5EF4-FFF2-40B4-BE49-F238E27FC236}">
                <a16:creationId xmlns:a16="http://schemas.microsoft.com/office/drawing/2014/main" id="{0EFFD07D-8B1B-602B-7B50-D6C286155142}"/>
              </a:ext>
            </a:extLst>
          </p:cNvPr>
          <p:cNvSpPr>
            <a:spLocks noGrp="1"/>
          </p:cNvSpPr>
          <p:nvPr>
            <p:ph idx="1"/>
          </p:nvPr>
        </p:nvSpPr>
        <p:spPr/>
        <p:txBody>
          <a:bodyPr/>
          <a:lstStyle/>
          <a:p>
            <a:pPr>
              <a:buFontTx/>
              <a:buNone/>
            </a:pPr>
            <a:r>
              <a:rPr lang="en-US" altLang="en-US" sz="2000"/>
              <a:t>Python has five standard data types:</a:t>
            </a:r>
          </a:p>
          <a:p>
            <a:r>
              <a:rPr lang="en-US" altLang="en-US" sz="2000"/>
              <a:t>Numbers</a:t>
            </a:r>
          </a:p>
          <a:p>
            <a:r>
              <a:rPr lang="en-US" altLang="en-US" sz="2000"/>
              <a:t>String</a:t>
            </a:r>
          </a:p>
          <a:p>
            <a:r>
              <a:rPr lang="en-US" altLang="en-US" sz="2000"/>
              <a:t>List</a:t>
            </a:r>
          </a:p>
          <a:p>
            <a:r>
              <a:rPr lang="en-US" altLang="en-US" sz="2000"/>
              <a:t>Tuple</a:t>
            </a:r>
          </a:p>
          <a:p>
            <a:r>
              <a:rPr lang="en-US" altLang="en-US" sz="2000"/>
              <a:t>Dictionary</a:t>
            </a:r>
          </a:p>
          <a:p>
            <a:endParaRPr lang="en-US" altLang="en-US" sz="20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C429572-1B12-0CDD-94C9-007429164535}"/>
              </a:ext>
            </a:extLst>
          </p:cNvPr>
          <p:cNvSpPr>
            <a:spLocks noGrp="1"/>
          </p:cNvSpPr>
          <p:nvPr>
            <p:ph type="title"/>
          </p:nvPr>
        </p:nvSpPr>
        <p:spPr/>
        <p:txBody>
          <a:bodyPr/>
          <a:lstStyle/>
          <a:p>
            <a:r>
              <a:rPr lang="en-US" altLang="en-US" b="1"/>
              <a:t>Python Numbers:</a:t>
            </a:r>
            <a:endParaRPr lang="en-US" altLang="en-US"/>
          </a:p>
        </p:txBody>
      </p:sp>
      <p:sp>
        <p:nvSpPr>
          <p:cNvPr id="26627" name="Content Placeholder 2">
            <a:extLst>
              <a:ext uri="{FF2B5EF4-FFF2-40B4-BE49-F238E27FC236}">
                <a16:creationId xmlns:a16="http://schemas.microsoft.com/office/drawing/2014/main" id="{B7634513-8BC5-BE16-3498-94C2B66D0972}"/>
              </a:ext>
            </a:extLst>
          </p:cNvPr>
          <p:cNvSpPr>
            <a:spLocks noGrp="1"/>
          </p:cNvSpPr>
          <p:nvPr>
            <p:ph idx="1"/>
          </p:nvPr>
        </p:nvSpPr>
        <p:spPr>
          <a:xfrm>
            <a:off x="609600" y="1600200"/>
            <a:ext cx="8153400" cy="4724400"/>
          </a:xfrm>
        </p:spPr>
        <p:txBody>
          <a:bodyPr/>
          <a:lstStyle/>
          <a:p>
            <a:r>
              <a:rPr lang="en-US" altLang="en-US" sz="2000"/>
              <a:t>Number data types store numeric values. They are immutable data types, which means that changing the value of a number data type results in a newly allocated object.</a:t>
            </a:r>
          </a:p>
          <a:p>
            <a:r>
              <a:rPr lang="en-US" altLang="en-US" sz="2000"/>
              <a:t>Number objects are created when you assign a value to them. For example:</a:t>
            </a:r>
          </a:p>
          <a:p>
            <a:pPr>
              <a:buFontTx/>
              <a:buNone/>
            </a:pPr>
            <a:r>
              <a:rPr lang="en-US" altLang="en-US" sz="2000"/>
              <a:t>	</a:t>
            </a:r>
            <a:r>
              <a:rPr lang="en-US" altLang="en-US" sz="2000">
                <a:latin typeface="Courier New" panose="02070309020205020404" pitchFamily="49" charset="0"/>
                <a:cs typeface="Courier New" panose="02070309020205020404" pitchFamily="49" charset="0"/>
              </a:rPr>
              <a:t>var1 = 1 </a:t>
            </a:r>
          </a:p>
          <a:p>
            <a:pPr>
              <a:buFontTx/>
              <a:buNone/>
            </a:pPr>
            <a:r>
              <a:rPr lang="en-US" altLang="en-US" sz="2000">
                <a:latin typeface="Courier New" panose="02070309020205020404" pitchFamily="49" charset="0"/>
                <a:cs typeface="Courier New" panose="02070309020205020404" pitchFamily="49" charset="0"/>
              </a:rPr>
              <a:t>	var2 = 10</a:t>
            </a:r>
          </a:p>
          <a:p>
            <a:pPr>
              <a:buFontTx/>
              <a:buNone/>
            </a:pPr>
            <a:r>
              <a:rPr lang="en-US" altLang="en-US" sz="2000"/>
              <a:t>Python supports four different numerical types:</a:t>
            </a:r>
          </a:p>
          <a:p>
            <a:r>
              <a:rPr lang="en-US" altLang="en-US" sz="2000"/>
              <a:t>int (signed integers)</a:t>
            </a:r>
          </a:p>
          <a:p>
            <a:r>
              <a:rPr lang="en-US" altLang="en-US" sz="2000"/>
              <a:t>long (long integers [can also be represented in octal and hexadecimal])</a:t>
            </a:r>
          </a:p>
          <a:p>
            <a:r>
              <a:rPr lang="en-US" altLang="en-US" sz="2000"/>
              <a:t>float (floating point real values)</a:t>
            </a:r>
          </a:p>
          <a:p>
            <a:r>
              <a:rPr lang="en-US" altLang="en-US" sz="2000"/>
              <a:t>complex (complex numbers)</a:t>
            </a:r>
          </a:p>
          <a:p>
            <a:pPr>
              <a:buFontTx/>
              <a:buNone/>
            </a:pPr>
            <a:r>
              <a:rPr lang="en-US" altLang="en-US" sz="2000">
                <a:latin typeface="Courier New" panose="02070309020205020404" pitchFamily="49" charset="0"/>
                <a:cs typeface="Courier New" panose="02070309020205020404" pitchFamily="49" charset="0"/>
              </a:rPr>
              <a:t>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16EF27DF-B0E2-1CF9-A614-B918E14E5A08}"/>
              </a:ext>
            </a:extLst>
          </p:cNvPr>
          <p:cNvSpPr>
            <a:spLocks noGrp="1"/>
          </p:cNvSpPr>
          <p:nvPr>
            <p:ph type="title"/>
          </p:nvPr>
        </p:nvSpPr>
        <p:spPr/>
        <p:txBody>
          <a:bodyPr/>
          <a:lstStyle/>
          <a:p>
            <a:r>
              <a:rPr lang="en-US" altLang="en-US" b="1"/>
              <a:t>Number Examples:</a:t>
            </a:r>
            <a:endParaRPr lang="en-US" altLang="en-US"/>
          </a:p>
        </p:txBody>
      </p:sp>
      <p:graphicFrame>
        <p:nvGraphicFramePr>
          <p:cNvPr id="5" name="Content Placeholder 4">
            <a:extLst>
              <a:ext uri="{FF2B5EF4-FFF2-40B4-BE49-F238E27FC236}">
                <a16:creationId xmlns:a16="http://schemas.microsoft.com/office/drawing/2014/main" id="{D641E129-E678-EC65-8914-FE0F754740A2}"/>
              </a:ext>
            </a:extLst>
          </p:cNvPr>
          <p:cNvGraphicFramePr>
            <a:graphicFrameLocks noGrp="1"/>
          </p:cNvGraphicFramePr>
          <p:nvPr>
            <p:ph idx="1"/>
          </p:nvPr>
        </p:nvGraphicFramePr>
        <p:xfrm>
          <a:off x="609600" y="1600200"/>
          <a:ext cx="8153400" cy="2971800"/>
        </p:xfrm>
        <a:graphic>
          <a:graphicData uri="http://schemas.openxmlformats.org/drawingml/2006/table">
            <a:tbl>
              <a:tblPr/>
              <a:tblGrid>
                <a:gridCol w="11430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gridCol w="1695450">
                  <a:extLst>
                    <a:ext uri="{9D8B030D-6E8A-4147-A177-3AD203B41FA5}">
                      <a16:colId xmlns:a16="http://schemas.microsoft.com/office/drawing/2014/main" val="20002"/>
                    </a:ext>
                  </a:extLst>
                </a:gridCol>
                <a:gridCol w="2038350">
                  <a:extLst>
                    <a:ext uri="{9D8B030D-6E8A-4147-A177-3AD203B41FA5}">
                      <a16:colId xmlns:a16="http://schemas.microsoft.com/office/drawing/2014/main" val="20003"/>
                    </a:ext>
                  </a:extLst>
                </a:gridCol>
              </a:tblGrid>
              <a:tr h="371475">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34" charset="0"/>
                          <a:cs typeface="Lucida Sans Unicode" pitchFamily="34" charset="0"/>
                        </a:rPr>
                        <a:t>int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34" charset="0"/>
                          <a:cs typeface="Lucida Sans Unicode" pitchFamily="34" charset="0"/>
                        </a:rPr>
                        <a:t>long</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34" charset="0"/>
                          <a:cs typeface="Lucida Sans Unicode" pitchFamily="34" charset="0"/>
                        </a:rPr>
                        <a:t>float</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ctr"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rgbClr val="000000"/>
                          </a:solidFill>
                          <a:effectLst/>
                          <a:latin typeface="Verdana" pitchFamily="34" charset="0"/>
                          <a:cs typeface="Lucida Sans Unicode" pitchFamily="34" charset="0"/>
                        </a:rPr>
                        <a:t>complex</a:t>
                      </a:r>
                    </a:p>
                  </a:txBody>
                  <a:tcPr marL="9525" marR="9525" marT="9525"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10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51924361L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3.14j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1"/>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100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-0x19323L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15.2</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45.j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2"/>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-786</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0122L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-21.9</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9.322e-36j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3"/>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80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0xDEFABCECBDAECBFBAEl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32.3+e18</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.876j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4"/>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-490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535633629843L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-90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-.6545+0J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5"/>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-0x260</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-052318172735L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-3.25E+101</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3e+26J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3F9FA"/>
                    </a:solidFill>
                  </a:tcPr>
                </a:tc>
                <a:extLst>
                  <a:ext uri="{0D108BD9-81ED-4DB2-BD59-A6C34878D82A}">
                    <a16:rowId xmlns:a16="http://schemas.microsoft.com/office/drawing/2014/main" val="10006"/>
                  </a:ext>
                </a:extLst>
              </a:tr>
              <a:tr h="371475">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0x69</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-4721885298529L</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70.2-E12</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tc>
                  <a:txBody>
                    <a:bodyPr/>
                    <a:lstStyle/>
                    <a:p>
                      <a:pPr marL="0" marR="0" lvl="0" indent="0" algn="l" defTabSz="914400" rtl="0" eaLnBrk="1" fontAlgn="t" latinLnBrk="0" hangingPunct="1">
                        <a:lnSpc>
                          <a:spcPct val="100000"/>
                        </a:lnSpc>
                        <a:spcBef>
                          <a:spcPct val="0"/>
                        </a:spcBef>
                        <a:spcAft>
                          <a:spcPct val="0"/>
                        </a:spcAft>
                        <a:buClrTx/>
                        <a:buSzTx/>
                        <a:buFontTx/>
                        <a:buNone/>
                        <a:tabLst/>
                      </a:pPr>
                      <a:r>
                        <a:rPr kumimoji="0" lang="en-US" sz="1800" b="0" i="0" u="none" strike="noStrike" cap="none" normalizeH="0" baseline="0">
                          <a:ln>
                            <a:noFill/>
                          </a:ln>
                          <a:solidFill>
                            <a:srgbClr val="000000"/>
                          </a:solidFill>
                          <a:effectLst/>
                          <a:latin typeface="Verdana" pitchFamily="34" charset="0"/>
                          <a:cs typeface="Lucida Sans Unicode" pitchFamily="34" charset="0"/>
                        </a:rPr>
                        <a:t>4.53e-7j</a:t>
                      </a:r>
                    </a:p>
                  </a:txBody>
                  <a:tcPr marL="9525" marR="9525" marT="9525"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7F3F4"/>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a:extLst>
              <a:ext uri="{FF2B5EF4-FFF2-40B4-BE49-F238E27FC236}">
                <a16:creationId xmlns:a16="http://schemas.microsoft.com/office/drawing/2014/main" id="{0AC70808-8F52-C1F8-0410-7FAB94CB8B8B}"/>
              </a:ext>
            </a:extLst>
          </p:cNvPr>
          <p:cNvSpPr>
            <a:spLocks noGrp="1"/>
          </p:cNvSpPr>
          <p:nvPr>
            <p:ph type="title"/>
          </p:nvPr>
        </p:nvSpPr>
        <p:spPr/>
        <p:txBody>
          <a:bodyPr/>
          <a:lstStyle/>
          <a:p>
            <a:r>
              <a:rPr lang="en-US" altLang="en-US" b="1"/>
              <a:t>Python Strings:</a:t>
            </a:r>
            <a:endParaRPr lang="en-US" altLang="en-US"/>
          </a:p>
        </p:txBody>
      </p:sp>
      <p:sp>
        <p:nvSpPr>
          <p:cNvPr id="28675" name="Content Placeholder 2">
            <a:extLst>
              <a:ext uri="{FF2B5EF4-FFF2-40B4-BE49-F238E27FC236}">
                <a16:creationId xmlns:a16="http://schemas.microsoft.com/office/drawing/2014/main" id="{25E14D38-04A6-64B1-D27B-C270DAF24BFE}"/>
              </a:ext>
            </a:extLst>
          </p:cNvPr>
          <p:cNvSpPr>
            <a:spLocks noGrp="1"/>
          </p:cNvSpPr>
          <p:nvPr>
            <p:ph idx="1"/>
          </p:nvPr>
        </p:nvSpPr>
        <p:spPr/>
        <p:txBody>
          <a:bodyPr/>
          <a:lstStyle/>
          <a:p>
            <a:r>
              <a:rPr lang="en-US" altLang="en-US" sz="2000"/>
              <a:t>Strings in Python are identified as a contiguous set of characters in between quotation marks.</a:t>
            </a:r>
          </a:p>
          <a:p>
            <a:r>
              <a:rPr lang="en-US" altLang="en-US" sz="2000"/>
              <a:t>Python allows for either pairs of single or double quotes. Subsets of strings can be taken using the slice operator ( [ ] and [ : ] ) with indexes starting at 0 in the beginning of the string and working their way from -1 at the end.</a:t>
            </a:r>
          </a:p>
          <a:p>
            <a:r>
              <a:rPr lang="en-US" altLang="en-US" sz="2000"/>
              <a:t>The plus ( + ) sign is the string concatenation operator, and the asterisk ( * ) is the repetition operator.</a:t>
            </a:r>
          </a:p>
          <a:p>
            <a:endParaRPr lang="en-US" altLang="en-US" sz="20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EB570FBC-A3F7-40FD-D83F-884E7C8439F2}"/>
              </a:ext>
            </a:extLst>
          </p:cNvPr>
          <p:cNvSpPr>
            <a:spLocks noGrp="1"/>
          </p:cNvSpPr>
          <p:nvPr>
            <p:ph type="title"/>
          </p:nvPr>
        </p:nvSpPr>
        <p:spPr/>
        <p:txBody>
          <a:bodyPr/>
          <a:lstStyle/>
          <a:p>
            <a:r>
              <a:rPr lang="en-US" altLang="en-US" b="1"/>
              <a:t>Example:</a:t>
            </a:r>
            <a:endParaRPr lang="en-US" altLang="en-US"/>
          </a:p>
        </p:txBody>
      </p:sp>
      <p:sp>
        <p:nvSpPr>
          <p:cNvPr id="29699" name="Content Placeholder 2">
            <a:extLst>
              <a:ext uri="{FF2B5EF4-FFF2-40B4-BE49-F238E27FC236}">
                <a16:creationId xmlns:a16="http://schemas.microsoft.com/office/drawing/2014/main" id="{4A718F30-D098-ABCD-90D5-65FC12869073}"/>
              </a:ext>
            </a:extLst>
          </p:cNvPr>
          <p:cNvSpPr>
            <a:spLocks noGrp="1"/>
          </p:cNvSpPr>
          <p:nvPr>
            <p:ph idx="1"/>
          </p:nvPr>
        </p:nvSpPr>
        <p:spPr>
          <a:xfrm>
            <a:off x="609600" y="1295400"/>
            <a:ext cx="8153400" cy="5105400"/>
          </a:xfrm>
        </p:spPr>
        <p:txBody>
          <a:bodyPr/>
          <a:lstStyle/>
          <a:p>
            <a:pPr>
              <a:buFontTx/>
              <a:buNone/>
            </a:pPr>
            <a:r>
              <a:rPr lang="en-US" altLang="en-US" sz="1800">
                <a:latin typeface="Courier New" panose="02070309020205020404" pitchFamily="49" charset="0"/>
                <a:cs typeface="Courier New" panose="02070309020205020404" pitchFamily="49" charset="0"/>
              </a:rPr>
              <a:t>str = 'Hello World!' </a:t>
            </a:r>
          </a:p>
          <a:p>
            <a:pPr>
              <a:buFontTx/>
              <a:buNone/>
            </a:pPr>
            <a:r>
              <a:rPr lang="en-US" altLang="en-US" sz="1800">
                <a:latin typeface="Courier New" panose="02070309020205020404" pitchFamily="49" charset="0"/>
                <a:cs typeface="Courier New" panose="02070309020205020404" pitchFamily="49" charset="0"/>
              </a:rPr>
              <a:t>print str # Prints complete string </a:t>
            </a:r>
          </a:p>
          <a:p>
            <a:pPr>
              <a:buFontTx/>
              <a:buNone/>
            </a:pPr>
            <a:r>
              <a:rPr lang="en-US" altLang="en-US" sz="1800">
                <a:latin typeface="Courier New" panose="02070309020205020404" pitchFamily="49" charset="0"/>
                <a:cs typeface="Courier New" panose="02070309020205020404" pitchFamily="49" charset="0"/>
              </a:rPr>
              <a:t>print str[0] # Prints first character of the string</a:t>
            </a:r>
          </a:p>
          <a:p>
            <a:pPr>
              <a:buFontTx/>
              <a:buNone/>
            </a:pPr>
            <a:r>
              <a:rPr lang="en-US" altLang="en-US" sz="1800">
                <a:latin typeface="Courier New" panose="02070309020205020404" pitchFamily="49" charset="0"/>
                <a:cs typeface="Courier New" panose="02070309020205020404" pitchFamily="49" charset="0"/>
              </a:rPr>
              <a:t>print str[2:5] # Prints characters starting from 3rd to 6th </a:t>
            </a:r>
          </a:p>
          <a:p>
            <a:pPr>
              <a:buFontTx/>
              <a:buNone/>
            </a:pPr>
            <a:r>
              <a:rPr lang="en-US" altLang="en-US" sz="1800">
                <a:latin typeface="Courier New" panose="02070309020205020404" pitchFamily="49" charset="0"/>
                <a:cs typeface="Courier New" panose="02070309020205020404" pitchFamily="49" charset="0"/>
              </a:rPr>
              <a:t>print str[2:] # Prints string starting from 3rd character </a:t>
            </a:r>
          </a:p>
          <a:p>
            <a:pPr>
              <a:buFontTx/>
              <a:buNone/>
            </a:pPr>
            <a:r>
              <a:rPr lang="en-US" altLang="en-US" sz="1800">
                <a:latin typeface="Courier New" panose="02070309020205020404" pitchFamily="49" charset="0"/>
                <a:cs typeface="Courier New" panose="02070309020205020404" pitchFamily="49" charset="0"/>
              </a:rPr>
              <a:t>print str * 2 # Prints string two times </a:t>
            </a:r>
          </a:p>
          <a:p>
            <a:pPr>
              <a:buFontTx/>
              <a:buNone/>
            </a:pPr>
            <a:r>
              <a:rPr lang="en-US" altLang="en-US" sz="1800">
                <a:latin typeface="Courier New" panose="02070309020205020404" pitchFamily="49" charset="0"/>
                <a:cs typeface="Courier New" panose="02070309020205020404" pitchFamily="49" charset="0"/>
              </a:rPr>
              <a:t>print str + "TEST" # Prints concatenated string</a:t>
            </a:r>
          </a:p>
          <a:p>
            <a:pPr>
              <a:buFontTx/>
              <a:buNone/>
            </a:pPr>
            <a:endParaRPr lang="en-US" altLang="en-US" sz="1800">
              <a:solidFill>
                <a:srgbClr val="FF0000"/>
              </a:solidFill>
              <a:latin typeface="Courier New" panose="02070309020205020404" pitchFamily="49" charset="0"/>
              <a:cs typeface="Courier New" panose="02070309020205020404" pitchFamily="49" charset="0"/>
            </a:endParaRPr>
          </a:p>
          <a:p>
            <a:pPr>
              <a:buFontTx/>
              <a:buNone/>
            </a:pPr>
            <a:r>
              <a:rPr lang="en-US" altLang="en-US" sz="1800">
                <a:solidFill>
                  <a:srgbClr val="00B0F0"/>
                </a:solidFill>
                <a:latin typeface="Courier New" panose="02070309020205020404" pitchFamily="49" charset="0"/>
                <a:cs typeface="Courier New" panose="02070309020205020404" pitchFamily="49" charset="0"/>
              </a:rPr>
              <a:t>Output:</a:t>
            </a:r>
          </a:p>
          <a:p>
            <a:pPr>
              <a:buFontTx/>
              <a:buNone/>
            </a:pPr>
            <a:r>
              <a:rPr lang="en-US" altLang="en-US" sz="1800">
                <a:solidFill>
                  <a:srgbClr val="FF0000"/>
                </a:solidFill>
                <a:latin typeface="Courier New" panose="02070309020205020404" pitchFamily="49" charset="0"/>
                <a:cs typeface="Courier New" panose="02070309020205020404" pitchFamily="49" charset="0"/>
              </a:rPr>
              <a:t>Hello World!</a:t>
            </a:r>
          </a:p>
          <a:p>
            <a:pPr>
              <a:buFontTx/>
              <a:buNone/>
            </a:pPr>
            <a:r>
              <a:rPr lang="en-US" altLang="en-US" sz="1800">
                <a:solidFill>
                  <a:srgbClr val="FF0000"/>
                </a:solidFill>
                <a:latin typeface="Courier New" panose="02070309020205020404" pitchFamily="49" charset="0"/>
                <a:cs typeface="Courier New" panose="02070309020205020404" pitchFamily="49" charset="0"/>
              </a:rPr>
              <a:t>H</a:t>
            </a:r>
          </a:p>
          <a:p>
            <a:pPr>
              <a:buFontTx/>
              <a:buNone/>
            </a:pPr>
            <a:r>
              <a:rPr lang="en-US" altLang="en-US" sz="1800">
                <a:solidFill>
                  <a:srgbClr val="FF0000"/>
                </a:solidFill>
                <a:latin typeface="Courier New" panose="02070309020205020404" pitchFamily="49" charset="0"/>
                <a:cs typeface="Courier New" panose="02070309020205020404" pitchFamily="49" charset="0"/>
              </a:rPr>
              <a:t>llo</a:t>
            </a:r>
          </a:p>
          <a:p>
            <a:pPr>
              <a:buFontTx/>
              <a:buNone/>
            </a:pPr>
            <a:r>
              <a:rPr lang="en-US" altLang="en-US" sz="1800">
                <a:solidFill>
                  <a:srgbClr val="FF0000"/>
                </a:solidFill>
                <a:latin typeface="Courier New" panose="02070309020205020404" pitchFamily="49" charset="0"/>
                <a:cs typeface="Courier New" panose="02070309020205020404" pitchFamily="49" charset="0"/>
              </a:rPr>
              <a:t>llo World!</a:t>
            </a:r>
          </a:p>
          <a:p>
            <a:pPr>
              <a:buFontTx/>
              <a:buNone/>
            </a:pPr>
            <a:r>
              <a:rPr lang="en-US" altLang="en-US" sz="1800">
                <a:solidFill>
                  <a:srgbClr val="FF0000"/>
                </a:solidFill>
                <a:latin typeface="Courier New" panose="02070309020205020404" pitchFamily="49" charset="0"/>
                <a:cs typeface="Courier New" panose="02070309020205020404" pitchFamily="49" charset="0"/>
              </a:rPr>
              <a:t>Hello World!Hello World!</a:t>
            </a:r>
          </a:p>
          <a:p>
            <a:pPr>
              <a:buFontTx/>
              <a:buNone/>
            </a:pPr>
            <a:r>
              <a:rPr lang="en-US" altLang="en-US" sz="1800">
                <a:solidFill>
                  <a:srgbClr val="FF0000"/>
                </a:solidFill>
                <a:latin typeface="Courier New" panose="02070309020205020404" pitchFamily="49" charset="0"/>
                <a:cs typeface="Courier New" panose="02070309020205020404" pitchFamily="49" charset="0"/>
              </a:rPr>
              <a:t>Hello World!TEST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645C772F-CA17-51B3-38D4-506B1A081E6B}"/>
              </a:ext>
            </a:extLst>
          </p:cNvPr>
          <p:cNvSpPr>
            <a:spLocks noGrp="1"/>
          </p:cNvSpPr>
          <p:nvPr>
            <p:ph type="title"/>
          </p:nvPr>
        </p:nvSpPr>
        <p:spPr/>
        <p:txBody>
          <a:bodyPr/>
          <a:lstStyle/>
          <a:p>
            <a:r>
              <a:rPr lang="en-US" altLang="en-US" b="1"/>
              <a:t>Python Lists:</a:t>
            </a:r>
            <a:endParaRPr lang="en-US" altLang="en-US"/>
          </a:p>
        </p:txBody>
      </p:sp>
      <p:sp>
        <p:nvSpPr>
          <p:cNvPr id="30723" name="Content Placeholder 2">
            <a:extLst>
              <a:ext uri="{FF2B5EF4-FFF2-40B4-BE49-F238E27FC236}">
                <a16:creationId xmlns:a16="http://schemas.microsoft.com/office/drawing/2014/main" id="{A09A0558-0CAF-FD97-BDF6-035296FAC52C}"/>
              </a:ext>
            </a:extLst>
          </p:cNvPr>
          <p:cNvSpPr>
            <a:spLocks noGrp="1"/>
          </p:cNvSpPr>
          <p:nvPr>
            <p:ph idx="1"/>
          </p:nvPr>
        </p:nvSpPr>
        <p:spPr>
          <a:xfrm>
            <a:off x="609600" y="1447800"/>
            <a:ext cx="8153400" cy="4724400"/>
          </a:xfrm>
        </p:spPr>
        <p:txBody>
          <a:bodyPr/>
          <a:lstStyle/>
          <a:p>
            <a:r>
              <a:rPr lang="en-US" altLang="en-US" sz="2000"/>
              <a:t>Lists are the most versatile of Python's compound data types. A list contains items separated by commas and enclosed within square brackets ([]).</a:t>
            </a:r>
          </a:p>
          <a:p>
            <a:r>
              <a:rPr lang="en-US" altLang="en-US" sz="2000"/>
              <a:t>To some extent, lists are similar to arrays in C. One difference between them is that all the items belonging to a list can be of different data type.</a:t>
            </a:r>
          </a:p>
          <a:p>
            <a:r>
              <a:rPr lang="en-US" altLang="en-US" sz="2000"/>
              <a:t>The values stored in a list can be accessed using the slice operator ( [ ] and [ : ] ) with indexes starting at 0 in the beginning of the list and working their way to end-1.</a:t>
            </a:r>
          </a:p>
          <a:p>
            <a:r>
              <a:rPr lang="en-US" altLang="en-US" sz="2000"/>
              <a:t>The plus ( + ) sign is the list concatenation operator, and the asterisk ( * ) is the repetition operator.</a:t>
            </a:r>
          </a:p>
          <a:p>
            <a:endParaRPr lang="en-US" altLang="en-US" sz="20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B411F653-9818-A25A-FDD9-D12873170517}"/>
              </a:ext>
            </a:extLst>
          </p:cNvPr>
          <p:cNvSpPr>
            <a:spLocks noGrp="1"/>
          </p:cNvSpPr>
          <p:nvPr>
            <p:ph type="title"/>
          </p:nvPr>
        </p:nvSpPr>
        <p:spPr>
          <a:xfrm>
            <a:off x="609600" y="381000"/>
            <a:ext cx="8153400" cy="685800"/>
          </a:xfrm>
        </p:spPr>
        <p:txBody>
          <a:bodyPr/>
          <a:lstStyle/>
          <a:p>
            <a:endParaRPr lang="en-US" altLang="en-US"/>
          </a:p>
        </p:txBody>
      </p:sp>
      <p:sp>
        <p:nvSpPr>
          <p:cNvPr id="31747" name="Content Placeholder 2">
            <a:extLst>
              <a:ext uri="{FF2B5EF4-FFF2-40B4-BE49-F238E27FC236}">
                <a16:creationId xmlns:a16="http://schemas.microsoft.com/office/drawing/2014/main" id="{7CE06119-4627-9C92-1547-F05767876B86}"/>
              </a:ext>
            </a:extLst>
          </p:cNvPr>
          <p:cNvSpPr>
            <a:spLocks noGrp="1"/>
          </p:cNvSpPr>
          <p:nvPr>
            <p:ph idx="1"/>
          </p:nvPr>
        </p:nvSpPr>
        <p:spPr>
          <a:xfrm>
            <a:off x="685800" y="1371600"/>
            <a:ext cx="8153400" cy="5105400"/>
          </a:xfrm>
        </p:spPr>
        <p:txBody>
          <a:bodyPr/>
          <a:lstStyle/>
          <a:p>
            <a:pPr>
              <a:buFontTx/>
              <a:buNone/>
            </a:pPr>
            <a:r>
              <a:rPr lang="en-US" altLang="en-US" sz="1600"/>
              <a:t>list = [ 'abcd', 786 , 2.23, 'john', 70.2 ]</a:t>
            </a:r>
          </a:p>
          <a:p>
            <a:pPr>
              <a:buFontTx/>
              <a:buNone/>
            </a:pPr>
            <a:r>
              <a:rPr lang="en-US" altLang="en-US" sz="1600"/>
              <a:t>tinylist = [123, 'john']</a:t>
            </a:r>
          </a:p>
          <a:p>
            <a:pPr>
              <a:buFontTx/>
              <a:buNone/>
            </a:pPr>
            <a:endParaRPr lang="en-US" altLang="en-US" sz="1600"/>
          </a:p>
          <a:p>
            <a:pPr>
              <a:buFontTx/>
              <a:buNone/>
            </a:pPr>
            <a:r>
              <a:rPr lang="en-US" altLang="en-US" sz="1600"/>
              <a:t>print list          # Prints complete list</a:t>
            </a:r>
          </a:p>
          <a:p>
            <a:pPr>
              <a:buFontTx/>
              <a:buNone/>
            </a:pPr>
            <a:r>
              <a:rPr lang="en-US" altLang="en-US" sz="1600"/>
              <a:t>print list[0]       # Prints first element of the list</a:t>
            </a:r>
          </a:p>
          <a:p>
            <a:pPr>
              <a:buFontTx/>
              <a:buNone/>
            </a:pPr>
            <a:r>
              <a:rPr lang="en-US" altLang="en-US" sz="1600"/>
              <a:t>print list[1:3]     # Prints elements starting from 2nd till 3rd </a:t>
            </a:r>
          </a:p>
          <a:p>
            <a:pPr>
              <a:buFontTx/>
              <a:buNone/>
            </a:pPr>
            <a:r>
              <a:rPr lang="en-US" altLang="en-US" sz="1600"/>
              <a:t>print list[2:]      # Prints elements starting from 3rd element</a:t>
            </a:r>
          </a:p>
          <a:p>
            <a:pPr>
              <a:buFontTx/>
              <a:buNone/>
            </a:pPr>
            <a:r>
              <a:rPr lang="en-US" altLang="en-US" sz="1600"/>
              <a:t>print tinylist * 2  # Prints list two times</a:t>
            </a:r>
          </a:p>
          <a:p>
            <a:pPr>
              <a:buFontTx/>
              <a:buNone/>
            </a:pPr>
            <a:r>
              <a:rPr lang="en-US" altLang="en-US" sz="1600"/>
              <a:t>print list + tinylist # Prints concatenated lists</a:t>
            </a:r>
          </a:p>
          <a:p>
            <a:pPr>
              <a:buFontTx/>
              <a:buNone/>
            </a:pPr>
            <a:endParaRPr lang="en-US" altLang="en-US" sz="1600"/>
          </a:p>
          <a:p>
            <a:pPr>
              <a:buFontTx/>
              <a:buNone/>
            </a:pPr>
            <a:r>
              <a:rPr lang="en-US" altLang="en-US" sz="1600">
                <a:solidFill>
                  <a:srgbClr val="00B0F0"/>
                </a:solidFill>
              </a:rPr>
              <a:t>Output:</a:t>
            </a:r>
          </a:p>
          <a:p>
            <a:pPr>
              <a:buFontTx/>
              <a:buNone/>
            </a:pPr>
            <a:r>
              <a:rPr lang="en-US" altLang="en-US" sz="1600">
                <a:solidFill>
                  <a:srgbClr val="FF0000"/>
                </a:solidFill>
              </a:rPr>
              <a:t>['abcd', 786, 2.23, 'john', 70.2]</a:t>
            </a:r>
          </a:p>
          <a:p>
            <a:pPr>
              <a:buFontTx/>
              <a:buNone/>
            </a:pPr>
            <a:r>
              <a:rPr lang="en-US" altLang="en-US" sz="1600">
                <a:solidFill>
                  <a:srgbClr val="FF0000"/>
                </a:solidFill>
              </a:rPr>
              <a:t>abcd</a:t>
            </a:r>
          </a:p>
          <a:p>
            <a:pPr>
              <a:buFontTx/>
              <a:buNone/>
            </a:pPr>
            <a:r>
              <a:rPr lang="en-US" altLang="en-US" sz="1600">
                <a:solidFill>
                  <a:srgbClr val="FF0000"/>
                </a:solidFill>
              </a:rPr>
              <a:t>[786, 2.23]</a:t>
            </a:r>
          </a:p>
          <a:p>
            <a:pPr>
              <a:buFontTx/>
              <a:buNone/>
            </a:pPr>
            <a:r>
              <a:rPr lang="en-US" altLang="en-US" sz="1600">
                <a:solidFill>
                  <a:srgbClr val="FF0000"/>
                </a:solidFill>
              </a:rPr>
              <a:t>[2.23, 'john', 70.2]</a:t>
            </a:r>
          </a:p>
          <a:p>
            <a:pPr>
              <a:buFontTx/>
              <a:buNone/>
            </a:pPr>
            <a:r>
              <a:rPr lang="en-US" altLang="en-US" sz="1600">
                <a:solidFill>
                  <a:srgbClr val="FF0000"/>
                </a:solidFill>
              </a:rPr>
              <a:t>[123, 'john', 123, 'john']</a:t>
            </a:r>
          </a:p>
          <a:p>
            <a:pPr>
              <a:buFontTx/>
              <a:buNone/>
            </a:pPr>
            <a:r>
              <a:rPr lang="en-US" altLang="en-US" sz="1600">
                <a:solidFill>
                  <a:srgbClr val="FF0000"/>
                </a:solidFill>
              </a:rPr>
              <a:t>['abcd', 786, 2.23, 'john', 70.2, 123, 'john']</a:t>
            </a:r>
          </a:p>
          <a:p>
            <a:pPr>
              <a:buFontTx/>
              <a:buNone/>
            </a:pPr>
            <a:endParaRPr lang="en-US" altLang="en-US" sz="1600">
              <a:solidFill>
                <a:srgbClr val="FF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07F85454-2748-21A8-C63A-B5C4A1DB4669}"/>
              </a:ext>
            </a:extLst>
          </p:cNvPr>
          <p:cNvSpPr>
            <a:spLocks noGrp="1" noChangeArrowheads="1"/>
          </p:cNvSpPr>
          <p:nvPr>
            <p:ph type="title"/>
          </p:nvPr>
        </p:nvSpPr>
        <p:spPr/>
        <p:txBody>
          <a:bodyPr/>
          <a:lstStyle/>
          <a:p>
            <a:r>
              <a:rPr lang="en-US" altLang="en-US"/>
              <a:t>Compiling and interpreting</a:t>
            </a:r>
          </a:p>
        </p:txBody>
      </p:sp>
      <p:sp>
        <p:nvSpPr>
          <p:cNvPr id="5123" name="Rectangle 3">
            <a:extLst>
              <a:ext uri="{FF2B5EF4-FFF2-40B4-BE49-F238E27FC236}">
                <a16:creationId xmlns:a16="http://schemas.microsoft.com/office/drawing/2014/main" id="{D46AF8BA-F146-CC03-93AF-3C4F0AD6ED87}"/>
              </a:ext>
            </a:extLst>
          </p:cNvPr>
          <p:cNvSpPr>
            <a:spLocks noGrp="1" noChangeArrowheads="1"/>
          </p:cNvSpPr>
          <p:nvPr>
            <p:ph type="body" idx="1"/>
          </p:nvPr>
        </p:nvSpPr>
        <p:spPr>
          <a:xfrm>
            <a:off x="609600" y="1295400"/>
            <a:ext cx="8153400" cy="4876800"/>
          </a:xfrm>
        </p:spPr>
        <p:txBody>
          <a:bodyPr/>
          <a:lstStyle/>
          <a:p>
            <a:r>
              <a:rPr lang="en-US" altLang="en-US" sz="2000"/>
              <a:t>Many languages require you to </a:t>
            </a:r>
            <a:r>
              <a:rPr lang="en-US" altLang="en-US" sz="2000" i="1"/>
              <a:t>compile </a:t>
            </a:r>
            <a:r>
              <a:rPr lang="en-US" altLang="en-US" sz="2000"/>
              <a:t>(translate) your program into a form that the machine understands.</a:t>
            </a:r>
          </a:p>
          <a:p>
            <a:pPr lvl="1"/>
            <a:endParaRPr lang="en-US" altLang="en-US" sz="2000"/>
          </a:p>
          <a:p>
            <a:pPr lvl="1"/>
            <a:endParaRPr lang="en-US" altLang="en-US" sz="2000"/>
          </a:p>
          <a:p>
            <a:pPr lvl="1"/>
            <a:endParaRPr lang="en-US" altLang="en-US" sz="2000"/>
          </a:p>
          <a:p>
            <a:pPr lvl="1"/>
            <a:endParaRPr lang="en-US" altLang="en-US" sz="2000"/>
          </a:p>
          <a:p>
            <a:pPr lvl="1"/>
            <a:endParaRPr lang="en-US" altLang="en-US" sz="2000"/>
          </a:p>
          <a:p>
            <a:pPr lvl="1"/>
            <a:endParaRPr lang="en-US" altLang="en-US" sz="2000"/>
          </a:p>
          <a:p>
            <a:r>
              <a:rPr lang="en-US" altLang="en-US" sz="2000"/>
              <a:t>Python is instead directly </a:t>
            </a:r>
            <a:r>
              <a:rPr lang="en-US" altLang="en-US" sz="2000" i="1"/>
              <a:t>interpreted </a:t>
            </a:r>
            <a:r>
              <a:rPr lang="en-US" altLang="en-US" sz="2000"/>
              <a:t>into machine instructions.</a:t>
            </a:r>
          </a:p>
        </p:txBody>
      </p:sp>
      <p:grpSp>
        <p:nvGrpSpPr>
          <p:cNvPr id="5124" name="Group 4">
            <a:extLst>
              <a:ext uri="{FF2B5EF4-FFF2-40B4-BE49-F238E27FC236}">
                <a16:creationId xmlns:a16="http://schemas.microsoft.com/office/drawing/2014/main" id="{F9FB7651-7D98-1EA5-3BEA-F0B6A6A4C5A5}"/>
              </a:ext>
            </a:extLst>
          </p:cNvPr>
          <p:cNvGrpSpPr>
            <a:grpSpLocks/>
          </p:cNvGrpSpPr>
          <p:nvPr/>
        </p:nvGrpSpPr>
        <p:grpSpPr bwMode="auto">
          <a:xfrm>
            <a:off x="1295400" y="1892300"/>
            <a:ext cx="6397625" cy="1765300"/>
            <a:chOff x="48" y="2544"/>
            <a:chExt cx="5565" cy="1536"/>
          </a:xfrm>
        </p:grpSpPr>
        <p:sp>
          <p:nvSpPr>
            <p:cNvPr id="5133" name="Line 5">
              <a:extLst>
                <a:ext uri="{FF2B5EF4-FFF2-40B4-BE49-F238E27FC236}">
                  <a16:creationId xmlns:a16="http://schemas.microsoft.com/office/drawing/2014/main" id="{A9EEC7C3-2EDB-EF14-40ED-CAF7A710D592}"/>
                </a:ext>
              </a:extLst>
            </p:cNvPr>
            <p:cNvSpPr>
              <a:spLocks noChangeShapeType="1"/>
            </p:cNvSpPr>
            <p:nvPr/>
          </p:nvSpPr>
          <p:spPr bwMode="auto">
            <a:xfrm>
              <a:off x="1824" y="3456"/>
              <a:ext cx="336"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34" name="Text Box 6">
              <a:extLst>
                <a:ext uri="{FF2B5EF4-FFF2-40B4-BE49-F238E27FC236}">
                  <a16:creationId xmlns:a16="http://schemas.microsoft.com/office/drawing/2014/main" id="{10B27C6A-BC0E-D4F1-9C05-9278339B9598}"/>
                </a:ext>
              </a:extLst>
            </p:cNvPr>
            <p:cNvSpPr txBox="1">
              <a:spLocks noChangeArrowheads="1"/>
            </p:cNvSpPr>
            <p:nvPr/>
          </p:nvSpPr>
          <p:spPr bwMode="auto">
            <a:xfrm>
              <a:off x="1584" y="2544"/>
              <a:ext cx="8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i="1">
                  <a:solidFill>
                    <a:srgbClr val="000000"/>
                  </a:solidFill>
                  <a:latin typeface="Tahoma" panose="020B0604030504040204" pitchFamily="34" charset="0"/>
                </a:rPr>
                <a:t>compile</a:t>
              </a:r>
            </a:p>
          </p:txBody>
        </p:sp>
        <p:sp>
          <p:nvSpPr>
            <p:cNvPr id="5135" name="Text Box 7">
              <a:extLst>
                <a:ext uri="{FF2B5EF4-FFF2-40B4-BE49-F238E27FC236}">
                  <a16:creationId xmlns:a16="http://schemas.microsoft.com/office/drawing/2014/main" id="{F7790E8A-BABB-08FA-D901-A918F8CD53BB}"/>
                </a:ext>
              </a:extLst>
            </p:cNvPr>
            <p:cNvSpPr txBox="1">
              <a:spLocks noChangeArrowheads="1"/>
            </p:cNvSpPr>
            <p:nvPr/>
          </p:nvSpPr>
          <p:spPr bwMode="auto">
            <a:xfrm>
              <a:off x="3792" y="2544"/>
              <a:ext cx="838"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i="1">
                  <a:solidFill>
                    <a:srgbClr val="000000"/>
                  </a:solidFill>
                  <a:latin typeface="Tahoma" panose="020B0604030504040204" pitchFamily="34" charset="0"/>
                </a:rPr>
                <a:t>execute</a:t>
              </a:r>
            </a:p>
          </p:txBody>
        </p:sp>
        <p:sp>
          <p:nvSpPr>
            <p:cNvPr id="5136" name="Text Box 8">
              <a:extLst>
                <a:ext uri="{FF2B5EF4-FFF2-40B4-BE49-F238E27FC236}">
                  <a16:creationId xmlns:a16="http://schemas.microsoft.com/office/drawing/2014/main" id="{4C2CBB1F-4310-DD24-31C4-5C9BE3C90144}"/>
                </a:ext>
              </a:extLst>
            </p:cNvPr>
            <p:cNvSpPr txBox="1">
              <a:spLocks noChangeArrowheads="1"/>
            </p:cNvSpPr>
            <p:nvPr/>
          </p:nvSpPr>
          <p:spPr bwMode="auto">
            <a:xfrm>
              <a:off x="4374" y="2910"/>
              <a:ext cx="72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a:solidFill>
                    <a:srgbClr val="000000"/>
                  </a:solidFill>
                  <a:latin typeface="Tahoma" panose="020B0604030504040204" pitchFamily="34" charset="0"/>
                </a:rPr>
                <a:t>output</a:t>
              </a:r>
            </a:p>
          </p:txBody>
        </p:sp>
        <p:pic>
          <p:nvPicPr>
            <p:cNvPr id="5137" name="Picture 9">
              <a:extLst>
                <a:ext uri="{FF2B5EF4-FFF2-40B4-BE49-F238E27FC236}">
                  <a16:creationId xmlns:a16="http://schemas.microsoft.com/office/drawing/2014/main" id="{E9DA319A-3EC1-899C-217A-8FD88ED11E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4368" y="3216"/>
              <a:ext cx="1245"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nvGrpSpPr>
            <p:cNvPr id="5138" name="Group 10">
              <a:extLst>
                <a:ext uri="{FF2B5EF4-FFF2-40B4-BE49-F238E27FC236}">
                  <a16:creationId xmlns:a16="http://schemas.microsoft.com/office/drawing/2014/main" id="{FD9C8D5F-F633-69EC-277B-FB668F754547}"/>
                </a:ext>
              </a:extLst>
            </p:cNvPr>
            <p:cNvGrpSpPr>
              <a:grpSpLocks/>
            </p:cNvGrpSpPr>
            <p:nvPr/>
          </p:nvGrpSpPr>
          <p:grpSpPr bwMode="auto">
            <a:xfrm>
              <a:off x="48" y="2880"/>
              <a:ext cx="1776" cy="1200"/>
              <a:chOff x="48" y="2880"/>
              <a:chExt cx="1776" cy="1200"/>
            </a:xfrm>
          </p:grpSpPr>
          <p:sp>
            <p:nvSpPr>
              <p:cNvPr id="5144" name="Rectangle 11">
                <a:extLst>
                  <a:ext uri="{FF2B5EF4-FFF2-40B4-BE49-F238E27FC236}">
                    <a16:creationId xmlns:a16="http://schemas.microsoft.com/office/drawing/2014/main" id="{58832971-3836-DA8F-2525-9D4B267B08D8}"/>
                  </a:ext>
                </a:extLst>
              </p:cNvPr>
              <p:cNvSpPr>
                <a:spLocks noChangeArrowheads="1"/>
              </p:cNvSpPr>
              <p:nvPr/>
            </p:nvSpPr>
            <p:spPr bwMode="auto">
              <a:xfrm>
                <a:off x="48" y="2880"/>
                <a:ext cx="1776" cy="12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5145" name="Text Box 12">
                <a:extLst>
                  <a:ext uri="{FF2B5EF4-FFF2-40B4-BE49-F238E27FC236}">
                    <a16:creationId xmlns:a16="http://schemas.microsoft.com/office/drawing/2014/main" id="{D9D14337-F925-39F8-9EE3-22B899D183D4}"/>
                  </a:ext>
                </a:extLst>
              </p:cNvPr>
              <p:cNvSpPr txBox="1">
                <a:spLocks noChangeArrowheads="1"/>
              </p:cNvSpPr>
              <p:nvPr/>
            </p:nvSpPr>
            <p:spPr bwMode="auto">
              <a:xfrm>
                <a:off x="67" y="2910"/>
                <a:ext cx="1757"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a:solidFill>
                      <a:srgbClr val="000000"/>
                    </a:solidFill>
                    <a:latin typeface="Tahoma" panose="020B0604030504040204" pitchFamily="34" charset="0"/>
                  </a:rPr>
                  <a:t>source code</a:t>
                </a:r>
              </a:p>
              <a:p>
                <a:pPr>
                  <a:buClr>
                    <a:srgbClr val="000000"/>
                  </a:buClr>
                  <a:buSzPct val="100000"/>
                  <a:buFont typeface="Tahoma" panose="020B0604030504040204" pitchFamily="34" charset="0"/>
                  <a:buNone/>
                </a:pPr>
                <a:r>
                  <a:rPr lang="en-GB" altLang="en-US" sz="1800">
                    <a:solidFill>
                      <a:srgbClr val="000000"/>
                    </a:solidFill>
                    <a:latin typeface="Courier New" panose="02070309020205020404" pitchFamily="49" charset="0"/>
                  </a:rPr>
                  <a:t>Hello.java</a:t>
                </a:r>
                <a:endParaRPr lang="en-GB" altLang="en-US" sz="1800">
                  <a:solidFill>
                    <a:srgbClr val="000000"/>
                  </a:solidFill>
                  <a:latin typeface="Tahoma" panose="020B0604030504040204" pitchFamily="34" charset="0"/>
                </a:endParaRPr>
              </a:p>
            </p:txBody>
          </p:sp>
          <p:pic>
            <p:nvPicPr>
              <p:cNvPr id="5146" name="Picture 13">
                <a:extLst>
                  <a:ext uri="{FF2B5EF4-FFF2-40B4-BE49-F238E27FC236}">
                    <a16:creationId xmlns:a16="http://schemas.microsoft.com/office/drawing/2014/main" id="{C74932F7-DD1C-0493-4BB4-B3B275D19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 y="3456"/>
                <a:ext cx="560"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pSp>
        <p:grpSp>
          <p:nvGrpSpPr>
            <p:cNvPr id="5139" name="Group 14">
              <a:extLst>
                <a:ext uri="{FF2B5EF4-FFF2-40B4-BE49-F238E27FC236}">
                  <a16:creationId xmlns:a16="http://schemas.microsoft.com/office/drawing/2014/main" id="{71B0E978-9352-BC07-D181-9CD8E6187F79}"/>
                </a:ext>
              </a:extLst>
            </p:cNvPr>
            <p:cNvGrpSpPr>
              <a:grpSpLocks/>
            </p:cNvGrpSpPr>
            <p:nvPr/>
          </p:nvGrpSpPr>
          <p:grpSpPr bwMode="auto">
            <a:xfrm>
              <a:off x="2208" y="2880"/>
              <a:ext cx="1776" cy="1200"/>
              <a:chOff x="2208" y="2880"/>
              <a:chExt cx="1776" cy="1200"/>
            </a:xfrm>
          </p:grpSpPr>
          <p:pic>
            <p:nvPicPr>
              <p:cNvPr id="5141" name="Picture 15">
                <a:extLst>
                  <a:ext uri="{FF2B5EF4-FFF2-40B4-BE49-F238E27FC236}">
                    <a16:creationId xmlns:a16="http://schemas.microsoft.com/office/drawing/2014/main" id="{A7642755-5858-0DF9-82C6-5B545B17C5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84" y="3456"/>
                <a:ext cx="586" cy="5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42" name="Rectangle 16">
                <a:extLst>
                  <a:ext uri="{FF2B5EF4-FFF2-40B4-BE49-F238E27FC236}">
                    <a16:creationId xmlns:a16="http://schemas.microsoft.com/office/drawing/2014/main" id="{53205800-4E5F-8C51-90E9-BEEBA5396A13}"/>
                  </a:ext>
                </a:extLst>
              </p:cNvPr>
              <p:cNvSpPr>
                <a:spLocks noChangeArrowheads="1"/>
              </p:cNvSpPr>
              <p:nvPr/>
            </p:nvSpPr>
            <p:spPr bwMode="auto">
              <a:xfrm>
                <a:off x="2208" y="2880"/>
                <a:ext cx="1776" cy="1200"/>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5143" name="Text Box 17">
                <a:extLst>
                  <a:ext uri="{FF2B5EF4-FFF2-40B4-BE49-F238E27FC236}">
                    <a16:creationId xmlns:a16="http://schemas.microsoft.com/office/drawing/2014/main" id="{52E68471-4A33-13BB-4140-A9C2F782F1AF}"/>
                  </a:ext>
                </a:extLst>
              </p:cNvPr>
              <p:cNvSpPr txBox="1">
                <a:spLocks noChangeArrowheads="1"/>
              </p:cNvSpPr>
              <p:nvPr/>
            </p:nvSpPr>
            <p:spPr bwMode="auto">
              <a:xfrm>
                <a:off x="2227" y="2910"/>
                <a:ext cx="1757" cy="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a:solidFill>
                      <a:srgbClr val="000000"/>
                    </a:solidFill>
                    <a:latin typeface="Tahoma" panose="020B0604030504040204" pitchFamily="34" charset="0"/>
                  </a:rPr>
                  <a:t>byte code</a:t>
                </a:r>
              </a:p>
              <a:p>
                <a:pPr>
                  <a:buClr>
                    <a:srgbClr val="000000"/>
                  </a:buClr>
                  <a:buSzPct val="100000"/>
                  <a:buFont typeface="Tahoma" panose="020B0604030504040204" pitchFamily="34" charset="0"/>
                  <a:buNone/>
                </a:pPr>
                <a:r>
                  <a:rPr lang="en-GB" altLang="en-US" sz="1800">
                    <a:solidFill>
                      <a:srgbClr val="000000"/>
                    </a:solidFill>
                    <a:latin typeface="Courier New" panose="02070309020205020404" pitchFamily="49" charset="0"/>
                  </a:rPr>
                  <a:t>Hello.class</a:t>
                </a:r>
                <a:endParaRPr lang="en-GB" altLang="en-US" sz="1800">
                  <a:solidFill>
                    <a:srgbClr val="000000"/>
                  </a:solidFill>
                  <a:latin typeface="Tahoma" panose="020B0604030504040204" pitchFamily="34" charset="0"/>
                </a:endParaRPr>
              </a:p>
            </p:txBody>
          </p:sp>
        </p:grpSp>
        <p:sp>
          <p:nvSpPr>
            <p:cNvPr id="5140" name="Line 18">
              <a:extLst>
                <a:ext uri="{FF2B5EF4-FFF2-40B4-BE49-F238E27FC236}">
                  <a16:creationId xmlns:a16="http://schemas.microsoft.com/office/drawing/2014/main" id="{5EF94111-9FE4-F15F-80E2-4A40A4DC3225}"/>
                </a:ext>
              </a:extLst>
            </p:cNvPr>
            <p:cNvSpPr>
              <a:spLocks noChangeShapeType="1"/>
            </p:cNvSpPr>
            <p:nvPr/>
          </p:nvSpPr>
          <p:spPr bwMode="auto">
            <a:xfrm>
              <a:off x="3984" y="3456"/>
              <a:ext cx="336"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grpSp>
      <p:grpSp>
        <p:nvGrpSpPr>
          <p:cNvPr id="5125" name="Group 36">
            <a:extLst>
              <a:ext uri="{FF2B5EF4-FFF2-40B4-BE49-F238E27FC236}">
                <a16:creationId xmlns:a16="http://schemas.microsoft.com/office/drawing/2014/main" id="{CCE9C3E0-51B5-7470-108A-1D9C05679209}"/>
              </a:ext>
            </a:extLst>
          </p:cNvPr>
          <p:cNvGrpSpPr>
            <a:grpSpLocks/>
          </p:cNvGrpSpPr>
          <p:nvPr/>
        </p:nvGrpSpPr>
        <p:grpSpPr bwMode="auto">
          <a:xfrm>
            <a:off x="1295400" y="4648200"/>
            <a:ext cx="3886200" cy="1765300"/>
            <a:chOff x="816" y="2928"/>
            <a:chExt cx="2448" cy="1112"/>
          </a:xfrm>
        </p:grpSpPr>
        <p:sp>
          <p:nvSpPr>
            <p:cNvPr id="5126" name="Line 20">
              <a:extLst>
                <a:ext uri="{FF2B5EF4-FFF2-40B4-BE49-F238E27FC236}">
                  <a16:creationId xmlns:a16="http://schemas.microsoft.com/office/drawing/2014/main" id="{15A2A583-AA33-1377-7DAF-B2B89E8BE39A}"/>
                </a:ext>
              </a:extLst>
            </p:cNvPr>
            <p:cNvSpPr>
              <a:spLocks noChangeShapeType="1"/>
            </p:cNvSpPr>
            <p:nvPr/>
          </p:nvSpPr>
          <p:spPr bwMode="auto">
            <a:xfrm>
              <a:off x="2102" y="3588"/>
              <a:ext cx="243" cy="0"/>
            </a:xfrm>
            <a:prstGeom prst="line">
              <a:avLst/>
            </a:prstGeom>
            <a:noFill/>
            <a:ln w="9360">
              <a:solidFill>
                <a:srgbClr val="000000"/>
              </a:solidFill>
              <a:miter lim="800000"/>
              <a:headEnd/>
              <a:tailEnd type="triangle" w="med" len="med"/>
            </a:ln>
            <a:extLst>
              <a:ext uri="{909E8E84-426E-40DD-AFC4-6F175D3DCCD1}">
                <a14:hiddenFill xmlns:a14="http://schemas.microsoft.com/office/drawing/2010/main">
                  <a:noFill/>
                </a14:hiddenFill>
              </a:ext>
            </a:extLst>
          </p:spPr>
          <p:txBody>
            <a:bodyPr/>
            <a:lstStyle/>
            <a:p>
              <a:endParaRPr lang="en-IN"/>
            </a:p>
          </p:txBody>
        </p:sp>
        <p:sp>
          <p:nvSpPr>
            <p:cNvPr id="5127" name="Text Box 21">
              <a:extLst>
                <a:ext uri="{FF2B5EF4-FFF2-40B4-BE49-F238E27FC236}">
                  <a16:creationId xmlns:a16="http://schemas.microsoft.com/office/drawing/2014/main" id="{0CD3405B-37E8-7615-C7D9-C7AFDC70839F}"/>
                </a:ext>
              </a:extLst>
            </p:cNvPr>
            <p:cNvSpPr txBox="1">
              <a:spLocks noChangeArrowheads="1"/>
            </p:cNvSpPr>
            <p:nvPr/>
          </p:nvSpPr>
          <p:spPr bwMode="auto">
            <a:xfrm>
              <a:off x="1928" y="2928"/>
              <a:ext cx="760"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i="1">
                  <a:solidFill>
                    <a:srgbClr val="000000"/>
                  </a:solidFill>
                  <a:latin typeface="Tahoma" panose="020B0604030504040204" pitchFamily="34" charset="0"/>
                </a:rPr>
                <a:t>interpret</a:t>
              </a:r>
            </a:p>
          </p:txBody>
        </p:sp>
        <p:sp>
          <p:nvSpPr>
            <p:cNvPr id="5128" name="Text Box 23">
              <a:extLst>
                <a:ext uri="{FF2B5EF4-FFF2-40B4-BE49-F238E27FC236}">
                  <a16:creationId xmlns:a16="http://schemas.microsoft.com/office/drawing/2014/main" id="{41A6D441-B1C7-3552-685A-4D18F571978A}"/>
                </a:ext>
              </a:extLst>
            </p:cNvPr>
            <p:cNvSpPr txBox="1">
              <a:spLocks noChangeArrowheads="1"/>
            </p:cNvSpPr>
            <p:nvPr/>
          </p:nvSpPr>
          <p:spPr bwMode="auto">
            <a:xfrm>
              <a:off x="2367" y="3193"/>
              <a:ext cx="5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a:solidFill>
                    <a:srgbClr val="000000"/>
                  </a:solidFill>
                  <a:latin typeface="Tahoma" panose="020B0604030504040204" pitchFamily="34" charset="0"/>
                </a:rPr>
                <a:t>output</a:t>
              </a:r>
            </a:p>
          </p:txBody>
        </p:sp>
        <p:pic>
          <p:nvPicPr>
            <p:cNvPr id="5129" name="Picture 24">
              <a:extLst>
                <a:ext uri="{FF2B5EF4-FFF2-40B4-BE49-F238E27FC236}">
                  <a16:creationId xmlns:a16="http://schemas.microsoft.com/office/drawing/2014/main" id="{6CE8449E-B104-6318-F757-969E173239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48225" b="39371"/>
            <a:stretch>
              <a:fillRect/>
            </a:stretch>
          </p:blipFill>
          <p:spPr bwMode="auto">
            <a:xfrm>
              <a:off x="2362" y="3415"/>
              <a:ext cx="902" cy="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5130" name="Rectangle 26">
              <a:extLst>
                <a:ext uri="{FF2B5EF4-FFF2-40B4-BE49-F238E27FC236}">
                  <a16:creationId xmlns:a16="http://schemas.microsoft.com/office/drawing/2014/main" id="{1F05B4C3-044C-285D-824F-37BC7733053A}"/>
                </a:ext>
              </a:extLst>
            </p:cNvPr>
            <p:cNvSpPr>
              <a:spLocks noChangeArrowheads="1"/>
            </p:cNvSpPr>
            <p:nvPr/>
          </p:nvSpPr>
          <p:spPr bwMode="auto">
            <a:xfrm>
              <a:off x="816" y="3171"/>
              <a:ext cx="1286" cy="869"/>
            </a:xfrm>
            <a:prstGeom prst="rect">
              <a:avLst/>
            </a:prstGeom>
            <a:noFill/>
            <a:ln w="936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panose="02020603050405020304" pitchFamily="18" charset="0"/>
                  <a:cs typeface="Lucida Sans Unicode" panose="020B0602030504020204" pitchFamily="34" charset="0"/>
                </a:defRPr>
              </a:lvl1pPr>
              <a:lvl2pPr marL="742950" indent="-285750">
                <a:defRPr sz="2400">
                  <a:solidFill>
                    <a:schemeClr val="tx1"/>
                  </a:solidFill>
                  <a:latin typeface="Times" panose="02020603050405020304" pitchFamily="18" charset="0"/>
                  <a:cs typeface="Lucida Sans Unicode" panose="020B0602030504020204" pitchFamily="34" charset="0"/>
                </a:defRPr>
              </a:lvl2pPr>
              <a:lvl3pPr marL="1143000" indent="-228600">
                <a:defRPr sz="2400">
                  <a:solidFill>
                    <a:schemeClr val="tx1"/>
                  </a:solidFill>
                  <a:latin typeface="Times" panose="02020603050405020304" pitchFamily="18" charset="0"/>
                  <a:cs typeface="Lucida Sans Unicode" panose="020B0602030504020204" pitchFamily="34" charset="0"/>
                </a:defRPr>
              </a:lvl3pPr>
              <a:lvl4pPr marL="1600200" indent="-228600">
                <a:defRPr sz="2400">
                  <a:solidFill>
                    <a:schemeClr val="tx1"/>
                  </a:solidFill>
                  <a:latin typeface="Times" panose="02020603050405020304" pitchFamily="18" charset="0"/>
                  <a:cs typeface="Lucida Sans Unicode" panose="020B0602030504020204" pitchFamily="34" charset="0"/>
                </a:defRPr>
              </a:lvl4pPr>
              <a:lvl5pPr marL="2057400" indent="-228600">
                <a:defRPr sz="2400">
                  <a:solidFill>
                    <a:schemeClr val="tx1"/>
                  </a:solidFill>
                  <a:latin typeface="Times" panose="02020603050405020304" pitchFamily="18" charset="0"/>
                  <a:cs typeface="Lucida Sans Unicode" panose="020B0602030504020204" pitchFamily="34"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cs typeface="Lucida Sans Unicode" panose="020B0602030504020204" pitchFamily="34" charset="0"/>
                </a:defRPr>
              </a:lvl9pPr>
            </a:lstStyle>
            <a:p>
              <a:endParaRPr lang="en-US" altLang="en-US"/>
            </a:p>
          </p:txBody>
        </p:sp>
        <p:sp>
          <p:nvSpPr>
            <p:cNvPr id="5131" name="Text Box 27">
              <a:extLst>
                <a:ext uri="{FF2B5EF4-FFF2-40B4-BE49-F238E27FC236}">
                  <a16:creationId xmlns:a16="http://schemas.microsoft.com/office/drawing/2014/main" id="{56A1D90C-5A81-2E73-B3C3-461688DB30DE}"/>
                </a:ext>
              </a:extLst>
            </p:cNvPr>
            <p:cNvSpPr txBox="1">
              <a:spLocks noChangeArrowheads="1"/>
            </p:cNvSpPr>
            <p:nvPr/>
          </p:nvSpPr>
          <p:spPr bwMode="auto">
            <a:xfrm>
              <a:off x="830" y="3193"/>
              <a:ext cx="127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90000" tIns="46800" rIns="90000" bIns="46800">
              <a:spAutoFit/>
            </a:bodyPr>
            <a:lstStyle>
              <a:lvl1pPr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1pPr>
              <a:lvl2pPr marL="742950" indent="-28575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2pPr>
              <a:lvl3pPr marL="11430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3pPr>
              <a:lvl4pPr marL="16002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4pPr>
              <a:lvl5pPr marL="2057400" indent="-228600" defTabSz="449263">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5pPr>
              <a:lvl6pPr marL="25146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6pPr>
              <a:lvl7pPr marL="29718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7pPr>
              <a:lvl8pPr marL="34290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8pPr>
              <a:lvl9pPr marL="3886200" indent="-228600" defTabSz="44926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tx1"/>
                  </a:solidFill>
                  <a:latin typeface="Times" panose="02020603050405020304" pitchFamily="18" charset="0"/>
                  <a:cs typeface="Lucida Sans Unicode" panose="020B0602030504020204" pitchFamily="34" charset="0"/>
                </a:defRPr>
              </a:lvl9pPr>
            </a:lstStyle>
            <a:p>
              <a:pPr>
                <a:buClr>
                  <a:srgbClr val="000000"/>
                </a:buClr>
                <a:buSzPct val="100000"/>
                <a:buFont typeface="Tahoma" panose="020B0604030504040204" pitchFamily="34" charset="0"/>
                <a:buNone/>
              </a:pPr>
              <a:r>
                <a:rPr lang="en-GB" altLang="en-US" sz="1800">
                  <a:solidFill>
                    <a:srgbClr val="000000"/>
                  </a:solidFill>
                  <a:latin typeface="Tahoma" panose="020B0604030504040204" pitchFamily="34" charset="0"/>
                </a:rPr>
                <a:t>source code</a:t>
              </a:r>
            </a:p>
            <a:p>
              <a:pPr>
                <a:buClr>
                  <a:srgbClr val="000000"/>
                </a:buClr>
                <a:buSzPct val="100000"/>
                <a:buFont typeface="Tahoma" panose="020B0604030504040204" pitchFamily="34" charset="0"/>
                <a:buNone/>
              </a:pPr>
              <a:r>
                <a:rPr lang="en-GB" altLang="en-US" sz="1800">
                  <a:solidFill>
                    <a:srgbClr val="000000"/>
                  </a:solidFill>
                  <a:latin typeface="Courier New" panose="02070309020205020404" pitchFamily="49" charset="0"/>
                </a:rPr>
                <a:t>Hello.py</a:t>
              </a:r>
              <a:endParaRPr lang="en-GB" altLang="en-US" sz="1800">
                <a:solidFill>
                  <a:srgbClr val="000000"/>
                </a:solidFill>
                <a:latin typeface="Tahoma" panose="020B0604030504040204" pitchFamily="34" charset="0"/>
              </a:endParaRPr>
            </a:p>
          </p:txBody>
        </p:sp>
        <p:pic>
          <p:nvPicPr>
            <p:cNvPr id="5132" name="Picture 35">
              <a:extLst>
                <a:ext uri="{FF2B5EF4-FFF2-40B4-BE49-F238E27FC236}">
                  <a16:creationId xmlns:a16="http://schemas.microsoft.com/office/drawing/2014/main" id="{1EFA756E-F5CD-E270-3352-4532F138DE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00" y="3582"/>
              <a:ext cx="406" cy="4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D4DA5CE-AE80-2478-AAF3-38675D0B81EA}"/>
              </a:ext>
            </a:extLst>
          </p:cNvPr>
          <p:cNvSpPr>
            <a:spLocks noGrp="1"/>
          </p:cNvSpPr>
          <p:nvPr>
            <p:ph type="title"/>
          </p:nvPr>
        </p:nvSpPr>
        <p:spPr/>
        <p:txBody>
          <a:bodyPr/>
          <a:lstStyle/>
          <a:p>
            <a:r>
              <a:rPr lang="en-US" altLang="en-US" b="1"/>
              <a:t>Python Tuples:</a:t>
            </a:r>
            <a:endParaRPr lang="en-US" altLang="en-US"/>
          </a:p>
        </p:txBody>
      </p:sp>
      <p:sp>
        <p:nvSpPr>
          <p:cNvPr id="32771" name="Content Placeholder 2">
            <a:extLst>
              <a:ext uri="{FF2B5EF4-FFF2-40B4-BE49-F238E27FC236}">
                <a16:creationId xmlns:a16="http://schemas.microsoft.com/office/drawing/2014/main" id="{00EF892B-8723-9103-9DFF-5DBC9B35C9C4}"/>
              </a:ext>
            </a:extLst>
          </p:cNvPr>
          <p:cNvSpPr>
            <a:spLocks noGrp="1"/>
          </p:cNvSpPr>
          <p:nvPr>
            <p:ph idx="1"/>
          </p:nvPr>
        </p:nvSpPr>
        <p:spPr>
          <a:xfrm>
            <a:off x="609600" y="1371600"/>
            <a:ext cx="8153400" cy="4800600"/>
          </a:xfrm>
        </p:spPr>
        <p:txBody>
          <a:bodyPr/>
          <a:lstStyle/>
          <a:p>
            <a:r>
              <a:rPr lang="en-US" altLang="en-US" sz="2000"/>
              <a:t>A tuple is another sequence data type that is similar to the list. A tuple consists of a number of values separated by commas. Unlike lists, however, tuples are enclosed within parentheses.</a:t>
            </a:r>
          </a:p>
          <a:p>
            <a:r>
              <a:rPr lang="en-US" altLang="en-US" sz="2000"/>
              <a:t>The main differences between lists and tuples are: Lists are enclosed in brackets ( [ ] ), and their elements and size can be changed, while tuples are enclosed in parentheses ( ( ) ) and cannot be updated. Tuples can be thought of as </a:t>
            </a:r>
            <a:r>
              <a:rPr lang="en-US" altLang="en-US" sz="2000" b="1"/>
              <a:t>read-only</a:t>
            </a:r>
            <a:r>
              <a:rPr lang="en-US" altLang="en-US" sz="2000"/>
              <a:t> lists.</a:t>
            </a:r>
          </a:p>
          <a:p>
            <a:endParaRPr lang="en-US" alt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792E3547-A4EA-FB61-B74E-2AA46C551E47}"/>
              </a:ext>
            </a:extLst>
          </p:cNvPr>
          <p:cNvSpPr>
            <a:spLocks noGrp="1"/>
          </p:cNvSpPr>
          <p:nvPr>
            <p:ph type="title"/>
          </p:nvPr>
        </p:nvSpPr>
        <p:spPr>
          <a:xfrm>
            <a:off x="609600" y="381000"/>
            <a:ext cx="8153400" cy="838200"/>
          </a:xfrm>
        </p:spPr>
        <p:txBody>
          <a:bodyPr/>
          <a:lstStyle/>
          <a:p>
            <a:endParaRPr lang="en-US" altLang="en-US"/>
          </a:p>
        </p:txBody>
      </p:sp>
      <p:sp>
        <p:nvSpPr>
          <p:cNvPr id="33795" name="Content Placeholder 2">
            <a:extLst>
              <a:ext uri="{FF2B5EF4-FFF2-40B4-BE49-F238E27FC236}">
                <a16:creationId xmlns:a16="http://schemas.microsoft.com/office/drawing/2014/main" id="{E8CA3E83-A203-F4BB-1944-5696E89269EB}"/>
              </a:ext>
            </a:extLst>
          </p:cNvPr>
          <p:cNvSpPr>
            <a:spLocks noGrp="1"/>
          </p:cNvSpPr>
          <p:nvPr>
            <p:ph idx="1"/>
          </p:nvPr>
        </p:nvSpPr>
        <p:spPr>
          <a:xfrm>
            <a:off x="609600" y="1447800"/>
            <a:ext cx="8153400" cy="4724400"/>
          </a:xfrm>
        </p:spPr>
        <p:txBody>
          <a:bodyPr/>
          <a:lstStyle/>
          <a:p>
            <a:pPr>
              <a:buFontTx/>
              <a:buNone/>
            </a:pPr>
            <a:r>
              <a:rPr lang="en-US" altLang="en-US" sz="1600"/>
              <a:t>tuple = ( 'abcd', 786 , 2.23, 'john', 70.2  )</a:t>
            </a:r>
          </a:p>
          <a:p>
            <a:pPr>
              <a:buFontTx/>
              <a:buNone/>
            </a:pPr>
            <a:r>
              <a:rPr lang="en-US" altLang="en-US" sz="1600"/>
              <a:t>tinytuple = (123, 'john')</a:t>
            </a:r>
          </a:p>
          <a:p>
            <a:pPr>
              <a:buFontTx/>
              <a:buNone/>
            </a:pPr>
            <a:endParaRPr lang="en-US" altLang="en-US" sz="1600"/>
          </a:p>
          <a:p>
            <a:pPr>
              <a:buFontTx/>
              <a:buNone/>
            </a:pPr>
            <a:r>
              <a:rPr lang="en-US" altLang="en-US" sz="1600"/>
              <a:t>print tuple           # Prints complete list</a:t>
            </a:r>
          </a:p>
          <a:p>
            <a:pPr>
              <a:buFontTx/>
              <a:buNone/>
            </a:pPr>
            <a:r>
              <a:rPr lang="en-US" altLang="en-US" sz="1600"/>
              <a:t>print tuple[0]        # Prints first element of the list</a:t>
            </a:r>
          </a:p>
          <a:p>
            <a:pPr>
              <a:buFontTx/>
              <a:buNone/>
            </a:pPr>
            <a:r>
              <a:rPr lang="en-US" altLang="en-US" sz="1600"/>
              <a:t>print tuple[1:3]      # Prints elements starting from 2nd till 3rd </a:t>
            </a:r>
          </a:p>
          <a:p>
            <a:pPr>
              <a:buFontTx/>
              <a:buNone/>
            </a:pPr>
            <a:r>
              <a:rPr lang="en-US" altLang="en-US" sz="1600"/>
              <a:t>print tuple[2:]       # Prints elements starting from 3rd element</a:t>
            </a:r>
          </a:p>
          <a:p>
            <a:pPr>
              <a:buFontTx/>
              <a:buNone/>
            </a:pPr>
            <a:r>
              <a:rPr lang="en-US" altLang="en-US" sz="1600"/>
              <a:t>print tinytuple * 2   # Prints list two times</a:t>
            </a:r>
          </a:p>
          <a:p>
            <a:pPr>
              <a:buFontTx/>
              <a:buNone/>
            </a:pPr>
            <a:r>
              <a:rPr lang="en-US" altLang="en-US" sz="1600"/>
              <a:t>print tuple + tinytuple # Prints concatenated lists</a:t>
            </a:r>
          </a:p>
          <a:p>
            <a:pPr>
              <a:buFontTx/>
              <a:buNone/>
            </a:pPr>
            <a:endParaRPr lang="en-US" altLang="en-US" sz="1600"/>
          </a:p>
          <a:p>
            <a:pPr>
              <a:buFontTx/>
              <a:buNone/>
            </a:pPr>
            <a:r>
              <a:rPr lang="en-US" altLang="en-US" sz="1600">
                <a:solidFill>
                  <a:srgbClr val="00B0F0"/>
                </a:solidFill>
              </a:rPr>
              <a:t>OUTPUT:</a:t>
            </a:r>
          </a:p>
          <a:p>
            <a:pPr>
              <a:buFontTx/>
              <a:buNone/>
            </a:pPr>
            <a:r>
              <a:rPr lang="en-US" altLang="en-US" sz="1600">
                <a:solidFill>
                  <a:srgbClr val="FF0000"/>
                </a:solidFill>
              </a:rPr>
              <a:t>('abcd', 786, 2.23, 'john', 70.2)</a:t>
            </a:r>
          </a:p>
          <a:p>
            <a:pPr>
              <a:buFontTx/>
              <a:buNone/>
            </a:pPr>
            <a:r>
              <a:rPr lang="en-US" altLang="en-US" sz="1600">
                <a:solidFill>
                  <a:srgbClr val="FF0000"/>
                </a:solidFill>
              </a:rPr>
              <a:t>abcd</a:t>
            </a:r>
          </a:p>
          <a:p>
            <a:pPr>
              <a:buFontTx/>
              <a:buNone/>
            </a:pPr>
            <a:r>
              <a:rPr lang="en-US" altLang="en-US" sz="1600">
                <a:solidFill>
                  <a:srgbClr val="FF0000"/>
                </a:solidFill>
              </a:rPr>
              <a:t>(786, 2.23)</a:t>
            </a:r>
          </a:p>
          <a:p>
            <a:pPr>
              <a:buFontTx/>
              <a:buNone/>
            </a:pPr>
            <a:r>
              <a:rPr lang="en-US" altLang="en-US" sz="1600">
                <a:solidFill>
                  <a:srgbClr val="FF0000"/>
                </a:solidFill>
              </a:rPr>
              <a:t>(2.23, 'john', 70.2)</a:t>
            </a:r>
          </a:p>
          <a:p>
            <a:pPr>
              <a:buFontTx/>
              <a:buNone/>
            </a:pPr>
            <a:r>
              <a:rPr lang="en-US" altLang="en-US" sz="1600">
                <a:solidFill>
                  <a:srgbClr val="FF0000"/>
                </a:solidFill>
              </a:rPr>
              <a:t>(123, 'john', 123, 'john')</a:t>
            </a:r>
          </a:p>
          <a:p>
            <a:pPr>
              <a:buFontTx/>
              <a:buNone/>
            </a:pPr>
            <a:r>
              <a:rPr lang="en-US" altLang="en-US" sz="1600">
                <a:solidFill>
                  <a:srgbClr val="FF0000"/>
                </a:solidFill>
              </a:rPr>
              <a:t>('abcd', 786, 2.23, 'john', 70.2, 123, 'john')</a:t>
            </a:r>
          </a:p>
          <a:p>
            <a:pPr>
              <a:buFontTx/>
              <a:buNone/>
            </a:pPr>
            <a:endParaRPr lang="en-US" altLang="en-US"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196BB979-93C3-D1EA-D8A0-1730E90303E7}"/>
              </a:ext>
            </a:extLst>
          </p:cNvPr>
          <p:cNvSpPr>
            <a:spLocks noGrp="1"/>
          </p:cNvSpPr>
          <p:nvPr>
            <p:ph type="title"/>
          </p:nvPr>
        </p:nvSpPr>
        <p:spPr/>
        <p:txBody>
          <a:bodyPr/>
          <a:lstStyle/>
          <a:p>
            <a:r>
              <a:rPr lang="en-US" altLang="en-US" b="1"/>
              <a:t>Python Dictionary:</a:t>
            </a:r>
            <a:endParaRPr lang="en-US" altLang="en-US"/>
          </a:p>
        </p:txBody>
      </p:sp>
      <p:sp>
        <p:nvSpPr>
          <p:cNvPr id="34819" name="Content Placeholder 2">
            <a:extLst>
              <a:ext uri="{FF2B5EF4-FFF2-40B4-BE49-F238E27FC236}">
                <a16:creationId xmlns:a16="http://schemas.microsoft.com/office/drawing/2014/main" id="{F0B28A37-CCB8-D5C5-ADCA-16A4B1288D5D}"/>
              </a:ext>
            </a:extLst>
          </p:cNvPr>
          <p:cNvSpPr>
            <a:spLocks noGrp="1"/>
          </p:cNvSpPr>
          <p:nvPr>
            <p:ph idx="1"/>
          </p:nvPr>
        </p:nvSpPr>
        <p:spPr/>
        <p:txBody>
          <a:bodyPr/>
          <a:lstStyle/>
          <a:p>
            <a:r>
              <a:rPr lang="en-US" altLang="en-US" sz="2000"/>
              <a:t>Python 's dictionaries are hash table type. They work like associative arrays or hashes found in Perl and consist of key-value pairs. </a:t>
            </a:r>
          </a:p>
          <a:p>
            <a:r>
              <a:rPr lang="en-US" altLang="en-US" sz="2000"/>
              <a:t>Keys can be almost any Python type, but are usually numbers or strings. Values, on the other hand, can be any arbitrary Python object.</a:t>
            </a:r>
          </a:p>
          <a:p>
            <a:r>
              <a:rPr lang="en-US" altLang="en-US" sz="2000"/>
              <a:t>Dictionaries are enclosed by curly braces ( { } ) and values can be assigned and accessed using square braces ( [] ).</a:t>
            </a:r>
          </a:p>
          <a:p>
            <a:endParaRPr lang="en-US" altLang="en-US" sz="20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A7B87DA0-FD6F-1F3B-8822-2C1C0650373C}"/>
              </a:ext>
            </a:extLst>
          </p:cNvPr>
          <p:cNvSpPr>
            <a:spLocks noGrp="1"/>
          </p:cNvSpPr>
          <p:nvPr>
            <p:ph type="title"/>
          </p:nvPr>
        </p:nvSpPr>
        <p:spPr/>
        <p:txBody>
          <a:bodyPr/>
          <a:lstStyle/>
          <a:p>
            <a:endParaRPr lang="en-US" altLang="en-US"/>
          </a:p>
        </p:txBody>
      </p:sp>
      <p:sp>
        <p:nvSpPr>
          <p:cNvPr id="35843" name="Content Placeholder 2">
            <a:extLst>
              <a:ext uri="{FF2B5EF4-FFF2-40B4-BE49-F238E27FC236}">
                <a16:creationId xmlns:a16="http://schemas.microsoft.com/office/drawing/2014/main" id="{C1304E93-8412-330C-BA71-5D9BC0655D15}"/>
              </a:ext>
            </a:extLst>
          </p:cNvPr>
          <p:cNvSpPr>
            <a:spLocks noGrp="1"/>
          </p:cNvSpPr>
          <p:nvPr>
            <p:ph idx="1"/>
          </p:nvPr>
        </p:nvSpPr>
        <p:spPr/>
        <p:txBody>
          <a:bodyPr/>
          <a:lstStyle/>
          <a:p>
            <a:pPr>
              <a:buFontTx/>
              <a:buNone/>
            </a:pPr>
            <a:r>
              <a:rPr lang="en-US" altLang="en-US" sz="1600"/>
              <a:t>dict = {}</a:t>
            </a:r>
          </a:p>
          <a:p>
            <a:pPr>
              <a:buFontTx/>
              <a:buNone/>
            </a:pPr>
            <a:r>
              <a:rPr lang="en-US" altLang="en-US" sz="1600"/>
              <a:t>dict['one'] = "This is one"</a:t>
            </a:r>
          </a:p>
          <a:p>
            <a:pPr>
              <a:buFontTx/>
              <a:buNone/>
            </a:pPr>
            <a:r>
              <a:rPr lang="en-US" altLang="en-US" sz="1600"/>
              <a:t>dict[2]     = "This is two“</a:t>
            </a:r>
          </a:p>
          <a:p>
            <a:pPr>
              <a:buFontTx/>
              <a:buNone/>
            </a:pPr>
            <a:r>
              <a:rPr lang="en-US" altLang="en-US" sz="1600"/>
              <a:t>tinydict = {'name': 'john','code':6734, 'dept': 'sales'}</a:t>
            </a:r>
          </a:p>
          <a:p>
            <a:pPr>
              <a:buFontTx/>
              <a:buNone/>
            </a:pPr>
            <a:r>
              <a:rPr lang="en-US" altLang="en-US" sz="1600"/>
              <a:t>print dict['one']       # Prints value for 'one' key</a:t>
            </a:r>
          </a:p>
          <a:p>
            <a:pPr>
              <a:buFontTx/>
              <a:buNone/>
            </a:pPr>
            <a:r>
              <a:rPr lang="en-US" altLang="en-US" sz="1600"/>
              <a:t>print dict[2]           # Prints value for 2 key</a:t>
            </a:r>
          </a:p>
          <a:p>
            <a:pPr>
              <a:buFontTx/>
              <a:buNone/>
            </a:pPr>
            <a:r>
              <a:rPr lang="en-US" altLang="en-US" sz="1600"/>
              <a:t>print tinydict          # Prints complete dictionary</a:t>
            </a:r>
          </a:p>
          <a:p>
            <a:pPr>
              <a:buFontTx/>
              <a:buNone/>
            </a:pPr>
            <a:r>
              <a:rPr lang="en-US" altLang="en-US" sz="1600"/>
              <a:t>print tinydict.keys()   # Prints all the keys</a:t>
            </a:r>
          </a:p>
          <a:p>
            <a:pPr>
              <a:buFontTx/>
              <a:buNone/>
            </a:pPr>
            <a:r>
              <a:rPr lang="en-US" altLang="en-US" sz="1600"/>
              <a:t>print tinydict.values() # Prints all the values</a:t>
            </a:r>
          </a:p>
          <a:p>
            <a:pPr>
              <a:buFontTx/>
              <a:buNone/>
            </a:pPr>
            <a:endParaRPr lang="en-US" altLang="en-US" sz="1600"/>
          </a:p>
          <a:p>
            <a:pPr>
              <a:buFontTx/>
              <a:buNone/>
            </a:pPr>
            <a:r>
              <a:rPr lang="en-US" altLang="en-US" sz="1600">
                <a:solidFill>
                  <a:srgbClr val="00B0F0"/>
                </a:solidFill>
              </a:rPr>
              <a:t>OUTPUT:</a:t>
            </a:r>
          </a:p>
          <a:p>
            <a:pPr>
              <a:buFontTx/>
              <a:buNone/>
            </a:pPr>
            <a:r>
              <a:rPr lang="en-US" altLang="en-US" sz="1600">
                <a:solidFill>
                  <a:srgbClr val="FF0000"/>
                </a:solidFill>
              </a:rPr>
              <a:t>This is one</a:t>
            </a:r>
          </a:p>
          <a:p>
            <a:pPr>
              <a:buFontTx/>
              <a:buNone/>
            </a:pPr>
            <a:r>
              <a:rPr lang="en-US" altLang="en-US" sz="1600">
                <a:solidFill>
                  <a:srgbClr val="FF0000"/>
                </a:solidFill>
              </a:rPr>
              <a:t>This is two</a:t>
            </a:r>
          </a:p>
          <a:p>
            <a:pPr>
              <a:buFontTx/>
              <a:buNone/>
            </a:pPr>
            <a:r>
              <a:rPr lang="en-US" altLang="en-US" sz="1600">
                <a:solidFill>
                  <a:srgbClr val="FF0000"/>
                </a:solidFill>
              </a:rPr>
              <a:t>{'dept': 'sales', 'code': 6734, 'name': 'john'}</a:t>
            </a:r>
          </a:p>
          <a:p>
            <a:pPr>
              <a:buFontTx/>
              <a:buNone/>
            </a:pPr>
            <a:r>
              <a:rPr lang="en-US" altLang="en-US" sz="1600">
                <a:solidFill>
                  <a:srgbClr val="FF0000"/>
                </a:solidFill>
              </a:rPr>
              <a:t>['dept', 'code', 'name']</a:t>
            </a:r>
          </a:p>
          <a:p>
            <a:pPr>
              <a:buFontTx/>
              <a:buNone/>
            </a:pPr>
            <a:r>
              <a:rPr lang="en-US" altLang="en-US" sz="1600">
                <a:solidFill>
                  <a:srgbClr val="FF0000"/>
                </a:solidFill>
              </a:rPr>
              <a:t>['sales', 6734, 'john']</a:t>
            </a:r>
          </a:p>
          <a:p>
            <a:pPr>
              <a:buFontTx/>
              <a:buNone/>
            </a:pPr>
            <a:endParaRPr lang="en-US" altLang="en-US"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69101ED0-0B74-4FA7-AE8D-9522802F7E65}"/>
              </a:ext>
            </a:extLst>
          </p:cNvPr>
          <p:cNvSpPr>
            <a:spLocks noGrp="1"/>
          </p:cNvSpPr>
          <p:nvPr>
            <p:ph type="title"/>
          </p:nvPr>
        </p:nvSpPr>
        <p:spPr>
          <a:xfrm>
            <a:off x="609600" y="381000"/>
            <a:ext cx="8153400" cy="685800"/>
          </a:xfrm>
        </p:spPr>
        <p:txBody>
          <a:bodyPr/>
          <a:lstStyle/>
          <a:p>
            <a:r>
              <a:rPr lang="en-US" altLang="en-US" b="1"/>
              <a:t>Data Type Conversion:</a:t>
            </a:r>
            <a:endParaRPr lang="en-US" altLang="en-US"/>
          </a:p>
        </p:txBody>
      </p:sp>
      <p:graphicFrame>
        <p:nvGraphicFramePr>
          <p:cNvPr id="5" name="Content Placeholder 4">
            <a:extLst>
              <a:ext uri="{FF2B5EF4-FFF2-40B4-BE49-F238E27FC236}">
                <a16:creationId xmlns:a16="http://schemas.microsoft.com/office/drawing/2014/main" id="{337DBF43-A1B5-BCB3-7E80-E3916BEC12C7}"/>
              </a:ext>
            </a:extLst>
          </p:cNvPr>
          <p:cNvGraphicFramePr>
            <a:graphicFrameLocks noGrp="1"/>
          </p:cNvGraphicFramePr>
          <p:nvPr>
            <p:ph idx="1"/>
          </p:nvPr>
        </p:nvGraphicFramePr>
        <p:xfrm>
          <a:off x="609600" y="1295400"/>
          <a:ext cx="8001000" cy="5473700"/>
        </p:xfrm>
        <a:graphic>
          <a:graphicData uri="http://schemas.openxmlformats.org/drawingml/2006/table">
            <a:tbl>
              <a:tblPr firstRow="1" bandRow="1">
                <a:tableStyleId>{5C22544A-7EE6-4342-B048-85BDC9FD1C3A}</a:tableStyleId>
              </a:tblPr>
              <a:tblGrid>
                <a:gridCol w="1944168">
                  <a:extLst>
                    <a:ext uri="{9D8B030D-6E8A-4147-A177-3AD203B41FA5}">
                      <a16:colId xmlns:a16="http://schemas.microsoft.com/office/drawing/2014/main" val="20000"/>
                    </a:ext>
                  </a:extLst>
                </a:gridCol>
                <a:gridCol w="6056832">
                  <a:extLst>
                    <a:ext uri="{9D8B030D-6E8A-4147-A177-3AD203B41FA5}">
                      <a16:colId xmlns:a16="http://schemas.microsoft.com/office/drawing/2014/main" val="20001"/>
                    </a:ext>
                  </a:extLst>
                </a:gridCol>
              </a:tblGrid>
              <a:tr h="296321">
                <a:tc>
                  <a:txBody>
                    <a:bodyPr/>
                    <a:lstStyle/>
                    <a:p>
                      <a:pPr algn="ctr" fontAlgn="ctr"/>
                      <a:r>
                        <a:rPr lang="en-US" sz="1400" b="1" i="0" u="none" strike="noStrike" dirty="0">
                          <a:solidFill>
                            <a:srgbClr val="000000"/>
                          </a:solidFill>
                          <a:latin typeface="Verdana"/>
                        </a:rPr>
                        <a:t>Function</a:t>
                      </a:r>
                    </a:p>
                  </a:txBody>
                  <a:tcPr marL="9525" marR="9525" marT="9525" marB="0" anchor="ctr"/>
                </a:tc>
                <a:tc>
                  <a:txBody>
                    <a:bodyPr/>
                    <a:lstStyle/>
                    <a:p>
                      <a:pPr algn="ctr" fontAlgn="ctr"/>
                      <a:r>
                        <a:rPr lang="en-US" sz="1400" b="1" i="0" u="none" strike="noStrike">
                          <a:solidFill>
                            <a:srgbClr val="000000"/>
                          </a:solidFill>
                          <a:latin typeface="Verdana"/>
                        </a:rPr>
                        <a:t>Description</a:t>
                      </a:r>
                    </a:p>
                  </a:txBody>
                  <a:tcPr marL="9525" marR="9525" marT="9525" marB="0" anchor="ctr"/>
                </a:tc>
                <a:extLst>
                  <a:ext uri="{0D108BD9-81ED-4DB2-BD59-A6C34878D82A}">
                    <a16:rowId xmlns:a16="http://schemas.microsoft.com/office/drawing/2014/main" val="10000"/>
                  </a:ext>
                </a:extLst>
              </a:tr>
              <a:tr h="296321">
                <a:tc>
                  <a:txBody>
                    <a:bodyPr/>
                    <a:lstStyle/>
                    <a:p>
                      <a:pPr algn="just" fontAlgn="t"/>
                      <a:r>
                        <a:rPr lang="en-US" sz="1400" b="0" i="0" u="none" strike="noStrike" dirty="0" err="1">
                          <a:solidFill>
                            <a:srgbClr val="000000"/>
                          </a:solidFill>
                          <a:latin typeface="Verdana"/>
                        </a:rPr>
                        <a:t>int</a:t>
                      </a:r>
                      <a:r>
                        <a:rPr lang="en-US" sz="1400" b="0" i="0" u="none" strike="noStrike" dirty="0">
                          <a:solidFill>
                            <a:srgbClr val="000000"/>
                          </a:solidFill>
                          <a:latin typeface="Verdana"/>
                        </a:rPr>
                        <a:t>(x [,base])</a:t>
                      </a:r>
                    </a:p>
                  </a:txBody>
                  <a:tcPr marL="9525" marR="9525" marT="9525" marB="0"/>
                </a:tc>
                <a:tc>
                  <a:txBody>
                    <a:bodyPr/>
                    <a:lstStyle/>
                    <a:p>
                      <a:pPr algn="just" fontAlgn="t"/>
                      <a:r>
                        <a:rPr lang="en-US" sz="1400" b="0" i="0" u="none" strike="noStrike">
                          <a:solidFill>
                            <a:srgbClr val="000000"/>
                          </a:solidFill>
                          <a:latin typeface="Verdana"/>
                        </a:rPr>
                        <a:t>Converts x to an integer. base specifies the base if x is a string.</a:t>
                      </a:r>
                    </a:p>
                  </a:txBody>
                  <a:tcPr marL="9525" marR="9525" marT="9525" marB="0"/>
                </a:tc>
                <a:extLst>
                  <a:ext uri="{0D108BD9-81ED-4DB2-BD59-A6C34878D82A}">
                    <a16:rowId xmlns:a16="http://schemas.microsoft.com/office/drawing/2014/main" val="10001"/>
                  </a:ext>
                </a:extLst>
              </a:tr>
              <a:tr h="296321">
                <a:tc>
                  <a:txBody>
                    <a:bodyPr/>
                    <a:lstStyle/>
                    <a:p>
                      <a:pPr algn="just" fontAlgn="t"/>
                      <a:r>
                        <a:rPr lang="en-US" sz="1400" b="0" i="0" u="none" strike="noStrike" dirty="0">
                          <a:solidFill>
                            <a:srgbClr val="000000"/>
                          </a:solidFill>
                          <a:latin typeface="Verdana"/>
                        </a:rPr>
                        <a:t>long(x [,base] )</a:t>
                      </a:r>
                    </a:p>
                  </a:txBody>
                  <a:tcPr marL="9525" marR="9525" marT="9525" marB="0"/>
                </a:tc>
                <a:tc>
                  <a:txBody>
                    <a:bodyPr/>
                    <a:lstStyle/>
                    <a:p>
                      <a:pPr algn="just" fontAlgn="t"/>
                      <a:r>
                        <a:rPr lang="en-US" sz="1400" b="0" i="0" u="none" strike="noStrike">
                          <a:solidFill>
                            <a:srgbClr val="000000"/>
                          </a:solidFill>
                          <a:latin typeface="Verdana"/>
                        </a:rPr>
                        <a:t>Converts x to a long integer. base specifies the base if x is a string.</a:t>
                      </a:r>
                    </a:p>
                  </a:txBody>
                  <a:tcPr marL="9525" marR="9525" marT="9525" marB="0"/>
                </a:tc>
                <a:extLst>
                  <a:ext uri="{0D108BD9-81ED-4DB2-BD59-A6C34878D82A}">
                    <a16:rowId xmlns:a16="http://schemas.microsoft.com/office/drawing/2014/main" val="10002"/>
                  </a:ext>
                </a:extLst>
              </a:tr>
              <a:tr h="296321">
                <a:tc>
                  <a:txBody>
                    <a:bodyPr/>
                    <a:lstStyle/>
                    <a:p>
                      <a:pPr algn="just" fontAlgn="t"/>
                      <a:r>
                        <a:rPr lang="en-US" sz="1400" b="0" i="0" u="none" strike="noStrike" dirty="0">
                          <a:solidFill>
                            <a:srgbClr val="000000"/>
                          </a:solidFill>
                          <a:latin typeface="Verdana"/>
                        </a:rPr>
                        <a:t>float(x)</a:t>
                      </a:r>
                    </a:p>
                  </a:txBody>
                  <a:tcPr marL="9525" marR="9525" marT="9525" marB="0"/>
                </a:tc>
                <a:tc>
                  <a:txBody>
                    <a:bodyPr/>
                    <a:lstStyle/>
                    <a:p>
                      <a:pPr algn="just" fontAlgn="t"/>
                      <a:r>
                        <a:rPr lang="en-US" sz="1400" b="0" i="0" u="none" strike="noStrike" dirty="0">
                          <a:solidFill>
                            <a:srgbClr val="000000"/>
                          </a:solidFill>
                          <a:latin typeface="Verdana"/>
                        </a:rPr>
                        <a:t>Converts x to a floating-point number.</a:t>
                      </a:r>
                    </a:p>
                  </a:txBody>
                  <a:tcPr marL="9525" marR="9525" marT="9525" marB="0"/>
                </a:tc>
                <a:extLst>
                  <a:ext uri="{0D108BD9-81ED-4DB2-BD59-A6C34878D82A}">
                    <a16:rowId xmlns:a16="http://schemas.microsoft.com/office/drawing/2014/main" val="10003"/>
                  </a:ext>
                </a:extLst>
              </a:tr>
              <a:tr h="436243">
                <a:tc>
                  <a:txBody>
                    <a:bodyPr/>
                    <a:lstStyle/>
                    <a:p>
                      <a:pPr algn="just" fontAlgn="t"/>
                      <a:r>
                        <a:rPr lang="en-US" sz="1400" b="0" i="0" u="none" strike="noStrike" dirty="0">
                          <a:solidFill>
                            <a:srgbClr val="000000"/>
                          </a:solidFill>
                          <a:latin typeface="Verdana"/>
                        </a:rPr>
                        <a:t>complex(real [,</a:t>
                      </a:r>
                      <a:r>
                        <a:rPr lang="en-US" sz="1400" b="0" i="0" u="none" strike="noStrike" dirty="0" err="1">
                          <a:solidFill>
                            <a:srgbClr val="000000"/>
                          </a:solidFill>
                          <a:latin typeface="Verdana"/>
                        </a:rPr>
                        <a:t>imag</a:t>
                      </a:r>
                      <a:r>
                        <a:rPr lang="en-US" sz="1400" b="0" i="0" u="none" strike="noStrike" dirty="0">
                          <a:solidFill>
                            <a:srgbClr val="000000"/>
                          </a:solidFill>
                          <a:latin typeface="Verdana"/>
                        </a:rPr>
                        <a:t>])</a:t>
                      </a:r>
                    </a:p>
                  </a:txBody>
                  <a:tcPr marL="9525" marR="9525" marT="9525" marB="0"/>
                </a:tc>
                <a:tc>
                  <a:txBody>
                    <a:bodyPr/>
                    <a:lstStyle/>
                    <a:p>
                      <a:pPr algn="just" fontAlgn="t"/>
                      <a:r>
                        <a:rPr lang="en-US" sz="1400" b="0" i="0" u="none" strike="noStrike">
                          <a:solidFill>
                            <a:srgbClr val="000000"/>
                          </a:solidFill>
                          <a:latin typeface="Verdana"/>
                        </a:rPr>
                        <a:t>Creates a complex number.</a:t>
                      </a:r>
                    </a:p>
                  </a:txBody>
                  <a:tcPr marL="9525" marR="9525" marT="9525" marB="0"/>
                </a:tc>
                <a:extLst>
                  <a:ext uri="{0D108BD9-81ED-4DB2-BD59-A6C34878D82A}">
                    <a16:rowId xmlns:a16="http://schemas.microsoft.com/office/drawing/2014/main" val="10004"/>
                  </a:ext>
                </a:extLst>
              </a:tr>
              <a:tr h="296321">
                <a:tc>
                  <a:txBody>
                    <a:bodyPr/>
                    <a:lstStyle/>
                    <a:p>
                      <a:pPr algn="just" fontAlgn="t"/>
                      <a:r>
                        <a:rPr lang="en-US" sz="1400" b="0" i="0" u="none" strike="noStrike" dirty="0" err="1">
                          <a:solidFill>
                            <a:srgbClr val="000000"/>
                          </a:solidFill>
                          <a:latin typeface="Verdana"/>
                        </a:rPr>
                        <a:t>str</a:t>
                      </a:r>
                      <a:r>
                        <a:rPr lang="en-US" sz="1400" b="0" i="0" u="none" strike="noStrike" dirty="0">
                          <a:solidFill>
                            <a:srgbClr val="000000"/>
                          </a:solidFill>
                          <a:latin typeface="Verdana"/>
                        </a:rPr>
                        <a:t>(x)</a:t>
                      </a:r>
                    </a:p>
                  </a:txBody>
                  <a:tcPr marL="9525" marR="9525" marT="9525" marB="0"/>
                </a:tc>
                <a:tc>
                  <a:txBody>
                    <a:bodyPr/>
                    <a:lstStyle/>
                    <a:p>
                      <a:pPr algn="just" fontAlgn="t"/>
                      <a:r>
                        <a:rPr lang="en-US" sz="1400" b="0" i="0" u="none" strike="noStrike">
                          <a:solidFill>
                            <a:srgbClr val="000000"/>
                          </a:solidFill>
                          <a:latin typeface="Verdana"/>
                        </a:rPr>
                        <a:t>Converts object x to a string representation.</a:t>
                      </a:r>
                    </a:p>
                  </a:txBody>
                  <a:tcPr marL="9525" marR="9525" marT="9525" marB="0"/>
                </a:tc>
                <a:extLst>
                  <a:ext uri="{0D108BD9-81ED-4DB2-BD59-A6C34878D82A}">
                    <a16:rowId xmlns:a16="http://schemas.microsoft.com/office/drawing/2014/main" val="10005"/>
                  </a:ext>
                </a:extLst>
              </a:tr>
              <a:tr h="296321">
                <a:tc>
                  <a:txBody>
                    <a:bodyPr/>
                    <a:lstStyle/>
                    <a:p>
                      <a:pPr algn="just" fontAlgn="t"/>
                      <a:r>
                        <a:rPr lang="en-US" sz="1400" b="0" i="0" u="none" strike="noStrike" dirty="0" err="1">
                          <a:solidFill>
                            <a:srgbClr val="000000"/>
                          </a:solidFill>
                          <a:latin typeface="Verdana"/>
                        </a:rPr>
                        <a:t>repr</a:t>
                      </a:r>
                      <a:r>
                        <a:rPr lang="en-US" sz="1400" b="0" i="0" u="none" strike="noStrike" dirty="0">
                          <a:solidFill>
                            <a:srgbClr val="000000"/>
                          </a:solidFill>
                          <a:latin typeface="Verdana"/>
                        </a:rPr>
                        <a:t>(x)</a:t>
                      </a:r>
                    </a:p>
                  </a:txBody>
                  <a:tcPr marL="9525" marR="9525" marT="9525" marB="0"/>
                </a:tc>
                <a:tc>
                  <a:txBody>
                    <a:bodyPr/>
                    <a:lstStyle/>
                    <a:p>
                      <a:pPr algn="just" fontAlgn="t"/>
                      <a:r>
                        <a:rPr lang="en-US" sz="1400" b="0" i="0" u="none" strike="noStrike">
                          <a:solidFill>
                            <a:srgbClr val="000000"/>
                          </a:solidFill>
                          <a:latin typeface="Verdana"/>
                        </a:rPr>
                        <a:t>Converts object x to an expression string.</a:t>
                      </a:r>
                    </a:p>
                  </a:txBody>
                  <a:tcPr marL="9525" marR="9525" marT="9525" marB="0"/>
                </a:tc>
                <a:extLst>
                  <a:ext uri="{0D108BD9-81ED-4DB2-BD59-A6C34878D82A}">
                    <a16:rowId xmlns:a16="http://schemas.microsoft.com/office/drawing/2014/main" val="10006"/>
                  </a:ext>
                </a:extLst>
              </a:tr>
              <a:tr h="296321">
                <a:tc>
                  <a:txBody>
                    <a:bodyPr/>
                    <a:lstStyle/>
                    <a:p>
                      <a:pPr algn="just" fontAlgn="t"/>
                      <a:r>
                        <a:rPr lang="en-US" sz="1400" b="0" i="0" u="none" strike="noStrike" dirty="0" err="1">
                          <a:solidFill>
                            <a:srgbClr val="000000"/>
                          </a:solidFill>
                          <a:latin typeface="Verdana"/>
                        </a:rPr>
                        <a:t>eval</a:t>
                      </a:r>
                      <a:r>
                        <a:rPr lang="en-US" sz="1400" b="0" i="0" u="none" strike="noStrike" dirty="0">
                          <a:solidFill>
                            <a:srgbClr val="000000"/>
                          </a:solidFill>
                          <a:latin typeface="Verdana"/>
                        </a:rPr>
                        <a:t>(</a:t>
                      </a:r>
                      <a:r>
                        <a:rPr lang="en-US" sz="1400" b="0" i="0" u="none" strike="noStrike" dirty="0" err="1">
                          <a:solidFill>
                            <a:srgbClr val="000000"/>
                          </a:solidFill>
                          <a:latin typeface="Verdana"/>
                        </a:rPr>
                        <a:t>str</a:t>
                      </a:r>
                      <a:r>
                        <a:rPr lang="en-US" sz="1400" b="0" i="0" u="none" strike="noStrike" dirty="0">
                          <a:solidFill>
                            <a:srgbClr val="000000"/>
                          </a:solidFill>
                          <a:latin typeface="Verdana"/>
                        </a:rPr>
                        <a:t>)</a:t>
                      </a:r>
                    </a:p>
                  </a:txBody>
                  <a:tcPr marL="9525" marR="9525" marT="9525" marB="0"/>
                </a:tc>
                <a:tc>
                  <a:txBody>
                    <a:bodyPr/>
                    <a:lstStyle/>
                    <a:p>
                      <a:pPr algn="just" fontAlgn="t"/>
                      <a:r>
                        <a:rPr lang="en-US" sz="1400" b="0" i="0" u="none" strike="noStrike" dirty="0">
                          <a:solidFill>
                            <a:srgbClr val="000000"/>
                          </a:solidFill>
                          <a:latin typeface="Verdana"/>
                        </a:rPr>
                        <a:t>Evaluates a string and returns an object.</a:t>
                      </a:r>
                    </a:p>
                  </a:txBody>
                  <a:tcPr marL="9525" marR="9525" marT="9525" marB="0"/>
                </a:tc>
                <a:extLst>
                  <a:ext uri="{0D108BD9-81ED-4DB2-BD59-A6C34878D82A}">
                    <a16:rowId xmlns:a16="http://schemas.microsoft.com/office/drawing/2014/main" val="10007"/>
                  </a:ext>
                </a:extLst>
              </a:tr>
              <a:tr h="296321">
                <a:tc>
                  <a:txBody>
                    <a:bodyPr/>
                    <a:lstStyle/>
                    <a:p>
                      <a:pPr algn="just" fontAlgn="t"/>
                      <a:r>
                        <a:rPr lang="en-US" sz="1400" b="0" i="0" u="none" strike="noStrike" dirty="0" err="1">
                          <a:solidFill>
                            <a:srgbClr val="000000"/>
                          </a:solidFill>
                          <a:latin typeface="Verdana"/>
                        </a:rPr>
                        <a:t>tuple</a:t>
                      </a:r>
                      <a:r>
                        <a:rPr lang="en-US" sz="1400" b="0" i="0" u="none" strike="noStrike" dirty="0">
                          <a:solidFill>
                            <a:srgbClr val="000000"/>
                          </a:solidFill>
                          <a:latin typeface="Verdana"/>
                        </a:rPr>
                        <a:t>(s)</a:t>
                      </a:r>
                    </a:p>
                  </a:txBody>
                  <a:tcPr marL="9525" marR="9525" marT="9525" marB="0"/>
                </a:tc>
                <a:tc>
                  <a:txBody>
                    <a:bodyPr/>
                    <a:lstStyle/>
                    <a:p>
                      <a:pPr algn="just" fontAlgn="t"/>
                      <a:r>
                        <a:rPr lang="en-US" sz="1400" b="0" i="0" u="none" strike="noStrike" dirty="0">
                          <a:solidFill>
                            <a:srgbClr val="000000"/>
                          </a:solidFill>
                          <a:latin typeface="Verdana"/>
                        </a:rPr>
                        <a:t>Converts s to a </a:t>
                      </a:r>
                      <a:r>
                        <a:rPr lang="en-US" sz="1400" b="0" i="0" u="none" strike="noStrike" dirty="0" err="1">
                          <a:solidFill>
                            <a:srgbClr val="000000"/>
                          </a:solidFill>
                          <a:latin typeface="Verdana"/>
                        </a:rPr>
                        <a:t>tuple</a:t>
                      </a:r>
                      <a:r>
                        <a:rPr lang="en-US" sz="1400" b="0" i="0" u="none" strike="noStrike" dirty="0">
                          <a:solidFill>
                            <a:srgbClr val="000000"/>
                          </a:solidFill>
                          <a:latin typeface="Verdana"/>
                        </a:rPr>
                        <a:t>.</a:t>
                      </a:r>
                    </a:p>
                  </a:txBody>
                  <a:tcPr marL="9525" marR="9525" marT="9525" marB="0"/>
                </a:tc>
                <a:extLst>
                  <a:ext uri="{0D108BD9-81ED-4DB2-BD59-A6C34878D82A}">
                    <a16:rowId xmlns:a16="http://schemas.microsoft.com/office/drawing/2014/main" val="10008"/>
                  </a:ext>
                </a:extLst>
              </a:tr>
              <a:tr h="296321">
                <a:tc>
                  <a:txBody>
                    <a:bodyPr/>
                    <a:lstStyle/>
                    <a:p>
                      <a:pPr algn="just" fontAlgn="t"/>
                      <a:r>
                        <a:rPr lang="en-US" sz="1400" b="0" i="0" u="none" strike="noStrike" dirty="0">
                          <a:solidFill>
                            <a:srgbClr val="000000"/>
                          </a:solidFill>
                          <a:latin typeface="Verdana"/>
                        </a:rPr>
                        <a:t>list(s)</a:t>
                      </a:r>
                    </a:p>
                  </a:txBody>
                  <a:tcPr marL="9525" marR="9525" marT="9525" marB="0"/>
                </a:tc>
                <a:tc>
                  <a:txBody>
                    <a:bodyPr/>
                    <a:lstStyle/>
                    <a:p>
                      <a:pPr algn="just" fontAlgn="t"/>
                      <a:r>
                        <a:rPr lang="en-US" sz="1400" b="0" i="0" u="none" strike="noStrike" dirty="0">
                          <a:solidFill>
                            <a:srgbClr val="000000"/>
                          </a:solidFill>
                          <a:latin typeface="Verdana"/>
                        </a:rPr>
                        <a:t>Converts s to a list.</a:t>
                      </a:r>
                    </a:p>
                  </a:txBody>
                  <a:tcPr marL="9525" marR="9525" marT="9525" marB="0"/>
                </a:tc>
                <a:extLst>
                  <a:ext uri="{0D108BD9-81ED-4DB2-BD59-A6C34878D82A}">
                    <a16:rowId xmlns:a16="http://schemas.microsoft.com/office/drawing/2014/main" val="10009"/>
                  </a:ext>
                </a:extLst>
              </a:tr>
              <a:tr h="296321">
                <a:tc>
                  <a:txBody>
                    <a:bodyPr/>
                    <a:lstStyle/>
                    <a:p>
                      <a:pPr algn="just" fontAlgn="t"/>
                      <a:r>
                        <a:rPr lang="en-US" sz="1400" b="0" i="0" u="none" strike="noStrike" dirty="0">
                          <a:solidFill>
                            <a:srgbClr val="000000"/>
                          </a:solidFill>
                          <a:latin typeface="Verdana"/>
                        </a:rPr>
                        <a:t>set(s)</a:t>
                      </a:r>
                    </a:p>
                  </a:txBody>
                  <a:tcPr marL="9525" marR="9525" marT="9525" marB="0"/>
                </a:tc>
                <a:tc>
                  <a:txBody>
                    <a:bodyPr/>
                    <a:lstStyle/>
                    <a:p>
                      <a:pPr algn="just" fontAlgn="t"/>
                      <a:r>
                        <a:rPr lang="en-US" sz="1400" b="0" i="0" u="none" strike="noStrike" dirty="0">
                          <a:solidFill>
                            <a:srgbClr val="000000"/>
                          </a:solidFill>
                          <a:latin typeface="Verdana"/>
                        </a:rPr>
                        <a:t>Converts s to a set.</a:t>
                      </a:r>
                    </a:p>
                  </a:txBody>
                  <a:tcPr marL="9525" marR="9525" marT="9525" marB="0"/>
                </a:tc>
                <a:extLst>
                  <a:ext uri="{0D108BD9-81ED-4DB2-BD59-A6C34878D82A}">
                    <a16:rowId xmlns:a16="http://schemas.microsoft.com/office/drawing/2014/main" val="10010"/>
                  </a:ext>
                </a:extLst>
              </a:tr>
              <a:tr h="296321">
                <a:tc>
                  <a:txBody>
                    <a:bodyPr/>
                    <a:lstStyle/>
                    <a:p>
                      <a:pPr algn="just" fontAlgn="t"/>
                      <a:r>
                        <a:rPr lang="en-US" sz="1400" b="0" i="0" u="none" strike="noStrike" dirty="0" err="1">
                          <a:solidFill>
                            <a:srgbClr val="000000"/>
                          </a:solidFill>
                          <a:latin typeface="Verdana"/>
                        </a:rPr>
                        <a:t>dict</a:t>
                      </a:r>
                      <a:r>
                        <a:rPr lang="en-US" sz="1400" b="0" i="0" u="none" strike="noStrike" dirty="0">
                          <a:solidFill>
                            <a:srgbClr val="000000"/>
                          </a:solidFill>
                          <a:latin typeface="Verdana"/>
                        </a:rPr>
                        <a:t>(d)</a:t>
                      </a:r>
                    </a:p>
                  </a:txBody>
                  <a:tcPr marL="9525" marR="9525" marT="9525" marB="0"/>
                </a:tc>
                <a:tc>
                  <a:txBody>
                    <a:bodyPr/>
                    <a:lstStyle/>
                    <a:p>
                      <a:pPr algn="just" fontAlgn="t"/>
                      <a:r>
                        <a:rPr lang="en-US" sz="1400" b="0" i="0" u="none" strike="noStrike" dirty="0">
                          <a:solidFill>
                            <a:srgbClr val="000000"/>
                          </a:solidFill>
                          <a:latin typeface="Verdana"/>
                        </a:rPr>
                        <a:t>Creates a dictionary. d must be a sequence of (</a:t>
                      </a:r>
                      <a:r>
                        <a:rPr lang="en-US" sz="1400" b="0" i="0" u="none" strike="noStrike" dirty="0" err="1">
                          <a:solidFill>
                            <a:srgbClr val="000000"/>
                          </a:solidFill>
                          <a:latin typeface="Verdana"/>
                        </a:rPr>
                        <a:t>key,value</a:t>
                      </a:r>
                      <a:r>
                        <a:rPr lang="en-US" sz="1400" b="0" i="0" u="none" strike="noStrike" dirty="0">
                          <a:solidFill>
                            <a:srgbClr val="000000"/>
                          </a:solidFill>
                          <a:latin typeface="Verdana"/>
                        </a:rPr>
                        <a:t>) </a:t>
                      </a:r>
                      <a:r>
                        <a:rPr lang="en-US" sz="1400" b="0" i="0" u="none" strike="noStrike" dirty="0" err="1">
                          <a:solidFill>
                            <a:srgbClr val="000000"/>
                          </a:solidFill>
                          <a:latin typeface="Verdana"/>
                        </a:rPr>
                        <a:t>tuples</a:t>
                      </a:r>
                      <a:r>
                        <a:rPr lang="en-US" sz="1400" b="0" i="0" u="none" strike="noStrike" dirty="0">
                          <a:solidFill>
                            <a:srgbClr val="000000"/>
                          </a:solidFill>
                          <a:latin typeface="Verdana"/>
                        </a:rPr>
                        <a:t>.</a:t>
                      </a:r>
                    </a:p>
                  </a:txBody>
                  <a:tcPr marL="9525" marR="9525" marT="9525" marB="0"/>
                </a:tc>
                <a:extLst>
                  <a:ext uri="{0D108BD9-81ED-4DB2-BD59-A6C34878D82A}">
                    <a16:rowId xmlns:a16="http://schemas.microsoft.com/office/drawing/2014/main" val="10011"/>
                  </a:ext>
                </a:extLst>
              </a:tr>
              <a:tr h="296321">
                <a:tc>
                  <a:txBody>
                    <a:bodyPr/>
                    <a:lstStyle/>
                    <a:p>
                      <a:pPr algn="just" fontAlgn="t"/>
                      <a:r>
                        <a:rPr lang="en-US" sz="1400" b="0" i="0" u="none" strike="noStrike" dirty="0" err="1">
                          <a:solidFill>
                            <a:srgbClr val="000000"/>
                          </a:solidFill>
                          <a:latin typeface="Verdana"/>
                        </a:rPr>
                        <a:t>frozenset</a:t>
                      </a:r>
                      <a:r>
                        <a:rPr lang="en-US" sz="1400" b="0" i="0" u="none" strike="noStrike" dirty="0">
                          <a:solidFill>
                            <a:srgbClr val="000000"/>
                          </a:solidFill>
                          <a:latin typeface="Verdana"/>
                        </a:rPr>
                        <a:t>(s)</a:t>
                      </a:r>
                    </a:p>
                  </a:txBody>
                  <a:tcPr marL="9525" marR="9525" marT="9525" marB="0"/>
                </a:tc>
                <a:tc>
                  <a:txBody>
                    <a:bodyPr/>
                    <a:lstStyle/>
                    <a:p>
                      <a:pPr algn="just" fontAlgn="t"/>
                      <a:r>
                        <a:rPr lang="en-US" sz="1400" b="0" i="0" u="none" strike="noStrike" dirty="0">
                          <a:solidFill>
                            <a:srgbClr val="000000"/>
                          </a:solidFill>
                          <a:latin typeface="Verdana"/>
                        </a:rPr>
                        <a:t>Converts s to a frozen set.</a:t>
                      </a:r>
                    </a:p>
                  </a:txBody>
                  <a:tcPr marL="9525" marR="9525" marT="9525" marB="0"/>
                </a:tc>
                <a:extLst>
                  <a:ext uri="{0D108BD9-81ED-4DB2-BD59-A6C34878D82A}">
                    <a16:rowId xmlns:a16="http://schemas.microsoft.com/office/drawing/2014/main" val="10012"/>
                  </a:ext>
                </a:extLst>
              </a:tr>
              <a:tr h="296321">
                <a:tc>
                  <a:txBody>
                    <a:bodyPr/>
                    <a:lstStyle/>
                    <a:p>
                      <a:pPr algn="just" fontAlgn="t"/>
                      <a:r>
                        <a:rPr lang="en-US" sz="1400" b="0" i="0" u="none" strike="noStrike" dirty="0" err="1">
                          <a:solidFill>
                            <a:srgbClr val="000000"/>
                          </a:solidFill>
                          <a:latin typeface="Verdana"/>
                        </a:rPr>
                        <a:t>chr</a:t>
                      </a:r>
                      <a:r>
                        <a:rPr lang="en-US" sz="1400" b="0" i="0" u="none" strike="noStrike" dirty="0">
                          <a:solidFill>
                            <a:srgbClr val="000000"/>
                          </a:solidFill>
                          <a:latin typeface="Verdana"/>
                        </a:rPr>
                        <a:t>(x)</a:t>
                      </a:r>
                    </a:p>
                  </a:txBody>
                  <a:tcPr marL="9525" marR="9525" marT="9525" marB="0"/>
                </a:tc>
                <a:tc>
                  <a:txBody>
                    <a:bodyPr/>
                    <a:lstStyle/>
                    <a:p>
                      <a:pPr algn="just" fontAlgn="t"/>
                      <a:r>
                        <a:rPr lang="en-US" sz="1400" b="0" i="0" u="none" strike="noStrike" dirty="0">
                          <a:solidFill>
                            <a:srgbClr val="000000"/>
                          </a:solidFill>
                          <a:latin typeface="Verdana"/>
                        </a:rPr>
                        <a:t>Converts an integer to a character.</a:t>
                      </a:r>
                    </a:p>
                  </a:txBody>
                  <a:tcPr marL="9525" marR="9525" marT="9525" marB="0"/>
                </a:tc>
                <a:extLst>
                  <a:ext uri="{0D108BD9-81ED-4DB2-BD59-A6C34878D82A}">
                    <a16:rowId xmlns:a16="http://schemas.microsoft.com/office/drawing/2014/main" val="10013"/>
                  </a:ext>
                </a:extLst>
              </a:tr>
              <a:tr h="296321">
                <a:tc>
                  <a:txBody>
                    <a:bodyPr/>
                    <a:lstStyle/>
                    <a:p>
                      <a:pPr algn="just" fontAlgn="t"/>
                      <a:r>
                        <a:rPr lang="en-US" sz="1400" b="0" i="0" u="none" strike="noStrike" dirty="0" err="1">
                          <a:solidFill>
                            <a:srgbClr val="000000"/>
                          </a:solidFill>
                          <a:latin typeface="Verdana"/>
                        </a:rPr>
                        <a:t>unichr</a:t>
                      </a:r>
                      <a:r>
                        <a:rPr lang="en-US" sz="1400" b="0" i="0" u="none" strike="noStrike" dirty="0">
                          <a:solidFill>
                            <a:srgbClr val="000000"/>
                          </a:solidFill>
                          <a:latin typeface="Verdana"/>
                        </a:rPr>
                        <a:t>(x)</a:t>
                      </a:r>
                    </a:p>
                  </a:txBody>
                  <a:tcPr marL="9525" marR="9525" marT="9525" marB="0"/>
                </a:tc>
                <a:tc>
                  <a:txBody>
                    <a:bodyPr/>
                    <a:lstStyle/>
                    <a:p>
                      <a:pPr algn="just" fontAlgn="t"/>
                      <a:r>
                        <a:rPr lang="en-US" sz="1400" b="0" i="0" u="none" strike="noStrike" dirty="0">
                          <a:solidFill>
                            <a:srgbClr val="000000"/>
                          </a:solidFill>
                          <a:latin typeface="Verdana"/>
                        </a:rPr>
                        <a:t>Converts an integer to a Unicode character.</a:t>
                      </a:r>
                    </a:p>
                  </a:txBody>
                  <a:tcPr marL="9525" marR="9525" marT="9525" marB="0"/>
                </a:tc>
                <a:extLst>
                  <a:ext uri="{0D108BD9-81ED-4DB2-BD59-A6C34878D82A}">
                    <a16:rowId xmlns:a16="http://schemas.microsoft.com/office/drawing/2014/main" val="10014"/>
                  </a:ext>
                </a:extLst>
              </a:tr>
              <a:tr h="296321">
                <a:tc>
                  <a:txBody>
                    <a:bodyPr/>
                    <a:lstStyle/>
                    <a:p>
                      <a:pPr algn="just" fontAlgn="t"/>
                      <a:r>
                        <a:rPr lang="en-US" sz="1400" b="0" i="0" u="none" strike="noStrike" dirty="0" err="1">
                          <a:solidFill>
                            <a:srgbClr val="000000"/>
                          </a:solidFill>
                          <a:latin typeface="Verdana"/>
                        </a:rPr>
                        <a:t>ord</a:t>
                      </a:r>
                      <a:r>
                        <a:rPr lang="en-US" sz="1400" b="0" i="0" u="none" strike="noStrike" dirty="0">
                          <a:solidFill>
                            <a:srgbClr val="000000"/>
                          </a:solidFill>
                          <a:latin typeface="Verdana"/>
                        </a:rPr>
                        <a:t>(x)</a:t>
                      </a:r>
                    </a:p>
                  </a:txBody>
                  <a:tcPr marL="9525" marR="9525" marT="9525" marB="0"/>
                </a:tc>
                <a:tc>
                  <a:txBody>
                    <a:bodyPr/>
                    <a:lstStyle/>
                    <a:p>
                      <a:pPr algn="just" fontAlgn="t"/>
                      <a:r>
                        <a:rPr lang="en-US" sz="1400" b="0" i="0" u="none" strike="noStrike" dirty="0">
                          <a:solidFill>
                            <a:srgbClr val="000000"/>
                          </a:solidFill>
                          <a:latin typeface="Verdana"/>
                        </a:rPr>
                        <a:t>Converts a single character to its integer value.</a:t>
                      </a:r>
                    </a:p>
                  </a:txBody>
                  <a:tcPr marL="9525" marR="9525" marT="9525" marB="0"/>
                </a:tc>
                <a:extLst>
                  <a:ext uri="{0D108BD9-81ED-4DB2-BD59-A6C34878D82A}">
                    <a16:rowId xmlns:a16="http://schemas.microsoft.com/office/drawing/2014/main" val="10015"/>
                  </a:ext>
                </a:extLst>
              </a:tr>
              <a:tr h="296321">
                <a:tc>
                  <a:txBody>
                    <a:bodyPr/>
                    <a:lstStyle/>
                    <a:p>
                      <a:pPr algn="just" fontAlgn="t"/>
                      <a:r>
                        <a:rPr lang="en-US" sz="1400" b="0" i="0" u="none" strike="noStrike">
                          <a:solidFill>
                            <a:srgbClr val="000000"/>
                          </a:solidFill>
                          <a:latin typeface="Verdana"/>
                        </a:rPr>
                        <a:t>hex(x)</a:t>
                      </a:r>
                    </a:p>
                  </a:txBody>
                  <a:tcPr marL="9525" marR="9525" marT="9525" marB="0"/>
                </a:tc>
                <a:tc>
                  <a:txBody>
                    <a:bodyPr/>
                    <a:lstStyle/>
                    <a:p>
                      <a:pPr algn="just" fontAlgn="t"/>
                      <a:r>
                        <a:rPr lang="en-US" sz="1400" b="0" i="0" u="none" strike="noStrike" dirty="0">
                          <a:solidFill>
                            <a:srgbClr val="000000"/>
                          </a:solidFill>
                          <a:latin typeface="Verdana"/>
                        </a:rPr>
                        <a:t>Converts an integer to a hexadecimal string.</a:t>
                      </a:r>
                    </a:p>
                  </a:txBody>
                  <a:tcPr marL="9525" marR="9525" marT="9525" marB="0"/>
                </a:tc>
                <a:extLst>
                  <a:ext uri="{0D108BD9-81ED-4DB2-BD59-A6C34878D82A}">
                    <a16:rowId xmlns:a16="http://schemas.microsoft.com/office/drawing/2014/main" val="10016"/>
                  </a:ext>
                </a:extLst>
              </a:tr>
              <a:tr h="296321">
                <a:tc>
                  <a:txBody>
                    <a:bodyPr/>
                    <a:lstStyle/>
                    <a:p>
                      <a:pPr algn="just" fontAlgn="t"/>
                      <a:r>
                        <a:rPr lang="en-US" sz="1400" b="0" i="0" u="none" strike="noStrike" dirty="0" err="1">
                          <a:solidFill>
                            <a:srgbClr val="000000"/>
                          </a:solidFill>
                          <a:latin typeface="Verdana"/>
                        </a:rPr>
                        <a:t>oct</a:t>
                      </a:r>
                      <a:r>
                        <a:rPr lang="en-US" sz="1400" b="0" i="0" u="none" strike="noStrike" dirty="0">
                          <a:solidFill>
                            <a:srgbClr val="000000"/>
                          </a:solidFill>
                          <a:latin typeface="Verdana"/>
                        </a:rPr>
                        <a:t>(x)</a:t>
                      </a:r>
                    </a:p>
                  </a:txBody>
                  <a:tcPr marL="9525" marR="9525" marT="9525" marB="0"/>
                </a:tc>
                <a:tc>
                  <a:txBody>
                    <a:bodyPr/>
                    <a:lstStyle/>
                    <a:p>
                      <a:pPr algn="just" fontAlgn="t"/>
                      <a:r>
                        <a:rPr lang="en-US" sz="1400" b="0" i="0" u="none" strike="noStrike" dirty="0">
                          <a:solidFill>
                            <a:srgbClr val="000000"/>
                          </a:solidFill>
                          <a:latin typeface="Verdana"/>
                        </a:rPr>
                        <a:t>Converts an integer to an octal string.</a:t>
                      </a:r>
                    </a:p>
                  </a:txBody>
                  <a:tcPr marL="9525" marR="9525" marT="9525" marB="0"/>
                </a:tc>
                <a:extLst>
                  <a:ext uri="{0D108BD9-81ED-4DB2-BD59-A6C34878D82A}">
                    <a16:rowId xmlns:a16="http://schemas.microsoft.com/office/drawing/2014/main" val="10017"/>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0C3EE64E-25E7-6868-E331-731420CB1356}"/>
              </a:ext>
            </a:extLst>
          </p:cNvPr>
          <p:cNvSpPr>
            <a:spLocks noGrp="1"/>
          </p:cNvSpPr>
          <p:nvPr>
            <p:ph type="title"/>
          </p:nvPr>
        </p:nvSpPr>
        <p:spPr/>
        <p:txBody>
          <a:bodyPr/>
          <a:lstStyle/>
          <a:p>
            <a:r>
              <a:rPr lang="en-US" altLang="en-US" b="1"/>
              <a:t>History of Python:</a:t>
            </a:r>
            <a:endParaRPr lang="en-US" altLang="en-US"/>
          </a:p>
        </p:txBody>
      </p:sp>
      <p:sp>
        <p:nvSpPr>
          <p:cNvPr id="6147" name="Content Placeholder 2">
            <a:extLst>
              <a:ext uri="{FF2B5EF4-FFF2-40B4-BE49-F238E27FC236}">
                <a16:creationId xmlns:a16="http://schemas.microsoft.com/office/drawing/2014/main" id="{DF402581-C747-5A4B-3440-9774ED70D509}"/>
              </a:ext>
            </a:extLst>
          </p:cNvPr>
          <p:cNvSpPr>
            <a:spLocks noGrp="1"/>
          </p:cNvSpPr>
          <p:nvPr>
            <p:ph idx="1"/>
          </p:nvPr>
        </p:nvSpPr>
        <p:spPr>
          <a:xfrm>
            <a:off x="609600" y="1447800"/>
            <a:ext cx="8153400" cy="4724400"/>
          </a:xfrm>
        </p:spPr>
        <p:txBody>
          <a:bodyPr/>
          <a:lstStyle/>
          <a:p>
            <a:r>
              <a:rPr lang="en-US" altLang="en-US" sz="2000"/>
              <a:t>Python was developed by </a:t>
            </a:r>
            <a:r>
              <a:rPr lang="en-US" altLang="en-US" sz="2000">
                <a:solidFill>
                  <a:srgbClr val="FF0000"/>
                </a:solidFill>
              </a:rPr>
              <a:t>Guido van Rossum </a:t>
            </a:r>
            <a:r>
              <a:rPr lang="en-US" altLang="en-US" sz="2000"/>
              <a:t>in the late eighties and early nineties at the National Research Institute for Mathematics and Computer Science in the Netherlands.</a:t>
            </a:r>
          </a:p>
          <a:p>
            <a:r>
              <a:rPr lang="en-US" altLang="en-US" sz="2000"/>
              <a:t>Python is derived from many other languages, including ABC, Modula-3, C, C++, Algol-68, SmallTalk, and Unix shell and other scripting languages.</a:t>
            </a:r>
          </a:p>
          <a:p>
            <a:r>
              <a:rPr lang="en-US" altLang="en-US" sz="2000"/>
              <a:t>Python is copyrighted, Like Perl, Python source code is now available under the GNU General Public License (GPL).</a:t>
            </a:r>
          </a:p>
          <a:p>
            <a:r>
              <a:rPr lang="en-US" altLang="en-US" sz="2000"/>
              <a:t>Python is now maintained by a core development team at the institute, although Guido van Rossum still holds a vital role in directing it's progress.</a:t>
            </a:r>
          </a:p>
          <a:p>
            <a:endParaRPr lang="en-US" alt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D8782181-35F4-23DC-C166-6DCD7334FB40}"/>
              </a:ext>
            </a:extLst>
          </p:cNvPr>
          <p:cNvSpPr>
            <a:spLocks noGrp="1"/>
          </p:cNvSpPr>
          <p:nvPr>
            <p:ph type="title"/>
          </p:nvPr>
        </p:nvSpPr>
        <p:spPr/>
        <p:txBody>
          <a:bodyPr/>
          <a:lstStyle/>
          <a:p>
            <a:r>
              <a:rPr lang="en-US" altLang="en-US" b="1"/>
              <a:t>Python Features</a:t>
            </a:r>
            <a:endParaRPr lang="en-US" altLang="en-US"/>
          </a:p>
        </p:txBody>
      </p:sp>
      <p:sp>
        <p:nvSpPr>
          <p:cNvPr id="7171" name="Content Placeholder 2">
            <a:extLst>
              <a:ext uri="{FF2B5EF4-FFF2-40B4-BE49-F238E27FC236}">
                <a16:creationId xmlns:a16="http://schemas.microsoft.com/office/drawing/2014/main" id="{1D5CD504-6395-CE66-F5E8-0C07AEE55C96}"/>
              </a:ext>
            </a:extLst>
          </p:cNvPr>
          <p:cNvSpPr>
            <a:spLocks noGrp="1"/>
          </p:cNvSpPr>
          <p:nvPr>
            <p:ph idx="1"/>
          </p:nvPr>
        </p:nvSpPr>
        <p:spPr>
          <a:xfrm>
            <a:off x="609600" y="1447800"/>
            <a:ext cx="8153400" cy="4724400"/>
          </a:xfrm>
        </p:spPr>
        <p:txBody>
          <a:bodyPr/>
          <a:lstStyle/>
          <a:p>
            <a:r>
              <a:rPr lang="en-US" altLang="en-US" sz="2000" b="1"/>
              <a:t>Easy-to-learn:</a:t>
            </a:r>
            <a:r>
              <a:rPr lang="en-US" altLang="en-US" sz="2000"/>
              <a:t> Python has relatively few keywords, simple structure, and a clearly defined syntax. </a:t>
            </a:r>
          </a:p>
          <a:p>
            <a:r>
              <a:rPr lang="en-US" altLang="en-US" sz="2000" b="1"/>
              <a:t>Easy-to-read:</a:t>
            </a:r>
            <a:r>
              <a:rPr lang="en-US" altLang="en-US" sz="2000"/>
              <a:t> Python code is much more clearly defined and visible to the eyes.</a:t>
            </a:r>
          </a:p>
          <a:p>
            <a:r>
              <a:rPr lang="en-US" altLang="en-US" sz="2000" b="1"/>
              <a:t>Easy-to-maintain:</a:t>
            </a:r>
            <a:r>
              <a:rPr lang="en-US" altLang="en-US" sz="2000"/>
              <a:t> Python's success is that its source code is fairly easy-to-maintain.</a:t>
            </a:r>
          </a:p>
          <a:p>
            <a:r>
              <a:rPr lang="en-US" altLang="en-US" sz="2000" b="1"/>
              <a:t>A broad standard library:</a:t>
            </a:r>
            <a:r>
              <a:rPr lang="en-US" altLang="en-US" sz="2000"/>
              <a:t> One of Python's greatest strengths is the bulk of the library is very portable and cross-platform compatible on UNIX, Windows, and Macintosh.</a:t>
            </a:r>
          </a:p>
          <a:p>
            <a:r>
              <a:rPr lang="en-US" altLang="en-US" sz="2000" b="1"/>
              <a:t>Interactive Mode:</a:t>
            </a:r>
            <a:r>
              <a:rPr lang="en-US" altLang="en-US" sz="2000"/>
              <a:t> Support for an interactive mode in which you can enter results from a terminal right to the language, allowing interactive testing and debugging of snippets of code.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94F6B307-C0E6-420F-C277-818B1441ABD9}"/>
              </a:ext>
            </a:extLst>
          </p:cNvPr>
          <p:cNvSpPr>
            <a:spLocks noGrp="1"/>
          </p:cNvSpPr>
          <p:nvPr>
            <p:ph type="title"/>
          </p:nvPr>
        </p:nvSpPr>
        <p:spPr/>
        <p:txBody>
          <a:bodyPr/>
          <a:lstStyle/>
          <a:p>
            <a:r>
              <a:rPr lang="en-US" altLang="en-US" b="1"/>
              <a:t>Python Features (cont’d)</a:t>
            </a:r>
            <a:endParaRPr lang="en-US" altLang="en-US"/>
          </a:p>
        </p:txBody>
      </p:sp>
      <p:sp>
        <p:nvSpPr>
          <p:cNvPr id="8195" name="Content Placeholder 2">
            <a:extLst>
              <a:ext uri="{FF2B5EF4-FFF2-40B4-BE49-F238E27FC236}">
                <a16:creationId xmlns:a16="http://schemas.microsoft.com/office/drawing/2014/main" id="{43843D13-E796-4173-F68B-998B352AC0A5}"/>
              </a:ext>
            </a:extLst>
          </p:cNvPr>
          <p:cNvSpPr>
            <a:spLocks noGrp="1"/>
          </p:cNvSpPr>
          <p:nvPr>
            <p:ph idx="1"/>
          </p:nvPr>
        </p:nvSpPr>
        <p:spPr/>
        <p:txBody>
          <a:bodyPr/>
          <a:lstStyle/>
          <a:p>
            <a:r>
              <a:rPr lang="en-US" altLang="en-US" sz="2000" b="1"/>
              <a:t>Portable:</a:t>
            </a:r>
            <a:r>
              <a:rPr lang="en-US" altLang="en-US" sz="2000"/>
              <a:t> Python can run on a wide variety of hardware platforms and has the same interface on all platforms.</a:t>
            </a:r>
          </a:p>
          <a:p>
            <a:r>
              <a:rPr lang="en-US" altLang="en-US" sz="2000" b="1"/>
              <a:t>Extendable:</a:t>
            </a:r>
            <a:r>
              <a:rPr lang="en-US" altLang="en-US" sz="2000"/>
              <a:t> You can add low-level modules to the Python interpreter. These modules enable programmers to add to or customize their tools to be more efficient.</a:t>
            </a:r>
          </a:p>
          <a:p>
            <a:r>
              <a:rPr lang="en-US" altLang="en-US" sz="2000" b="1"/>
              <a:t>Databases:</a:t>
            </a:r>
            <a:r>
              <a:rPr lang="en-US" altLang="en-US" sz="2000"/>
              <a:t> Python provides interfaces to all major commercial databases.</a:t>
            </a:r>
          </a:p>
          <a:p>
            <a:r>
              <a:rPr lang="en-US" altLang="en-US" sz="2000" b="1"/>
              <a:t>GUI Programming:</a:t>
            </a:r>
            <a:r>
              <a:rPr lang="en-US" altLang="en-US" sz="2000"/>
              <a:t> Python supports GUI applications that can be created and ported to many system calls, libraries, and windows systems, such as Windows MFC, Macintosh, and the X Window system of Unix.</a:t>
            </a:r>
          </a:p>
          <a:p>
            <a:r>
              <a:rPr lang="en-US" altLang="en-US" sz="2000" b="1"/>
              <a:t>Scalable:</a:t>
            </a:r>
            <a:r>
              <a:rPr lang="en-US" altLang="en-US" sz="2000"/>
              <a:t> Python provides a better structure and support for large programs than shell scripting.</a:t>
            </a:r>
          </a:p>
          <a:p>
            <a:endParaRPr lang="en-US" altLang="en-US" sz="2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DB877CB4-58F0-C1B7-0CAB-77CF009F2ECF}"/>
              </a:ext>
            </a:extLst>
          </p:cNvPr>
          <p:cNvSpPr>
            <a:spLocks noGrp="1"/>
          </p:cNvSpPr>
          <p:nvPr>
            <p:ph type="title"/>
          </p:nvPr>
        </p:nvSpPr>
        <p:spPr/>
        <p:txBody>
          <a:bodyPr/>
          <a:lstStyle/>
          <a:p>
            <a:r>
              <a:rPr lang="en-US" altLang="en-US" b="1"/>
              <a:t>Python Environment</a:t>
            </a:r>
            <a:endParaRPr lang="en-US" altLang="en-US"/>
          </a:p>
        </p:txBody>
      </p:sp>
      <p:sp>
        <p:nvSpPr>
          <p:cNvPr id="9219" name="Content Placeholder 2">
            <a:extLst>
              <a:ext uri="{FF2B5EF4-FFF2-40B4-BE49-F238E27FC236}">
                <a16:creationId xmlns:a16="http://schemas.microsoft.com/office/drawing/2014/main" id="{3706817E-F275-AE5B-B915-92DBC45168FB}"/>
              </a:ext>
            </a:extLst>
          </p:cNvPr>
          <p:cNvSpPr>
            <a:spLocks noGrp="1"/>
          </p:cNvSpPr>
          <p:nvPr>
            <p:ph idx="1"/>
          </p:nvPr>
        </p:nvSpPr>
        <p:spPr>
          <a:xfrm>
            <a:off x="609600" y="1295400"/>
            <a:ext cx="8153400" cy="4876800"/>
          </a:xfrm>
        </p:spPr>
        <p:txBody>
          <a:bodyPr/>
          <a:lstStyle/>
          <a:p>
            <a:r>
              <a:rPr lang="en-US" altLang="en-US" sz="1800"/>
              <a:t>Unix (Solaris, Linux, FreeBSD, AIX, HP/UX, SunOS, IRIX etc.)</a:t>
            </a:r>
          </a:p>
          <a:p>
            <a:r>
              <a:rPr lang="en-US" altLang="en-US" sz="1800"/>
              <a:t>Win 9x/NT/2000</a:t>
            </a:r>
          </a:p>
          <a:p>
            <a:r>
              <a:rPr lang="en-US" altLang="en-US" sz="1800"/>
              <a:t>Macintosh (PPC, 68K)</a:t>
            </a:r>
          </a:p>
          <a:p>
            <a:r>
              <a:rPr lang="en-US" altLang="en-US" sz="1800"/>
              <a:t>OS/2</a:t>
            </a:r>
          </a:p>
          <a:p>
            <a:r>
              <a:rPr lang="en-US" altLang="en-US" sz="1800"/>
              <a:t>DOS (multiple versions)</a:t>
            </a:r>
          </a:p>
          <a:p>
            <a:r>
              <a:rPr lang="en-US" altLang="en-US" sz="1800"/>
              <a:t>PalmOS</a:t>
            </a:r>
          </a:p>
          <a:p>
            <a:r>
              <a:rPr lang="en-US" altLang="en-US" sz="1800"/>
              <a:t>Nokia mobile phones</a:t>
            </a:r>
          </a:p>
          <a:p>
            <a:r>
              <a:rPr lang="en-US" altLang="en-US" sz="1800"/>
              <a:t>Windows CE</a:t>
            </a:r>
          </a:p>
          <a:p>
            <a:r>
              <a:rPr lang="en-US" altLang="en-US" sz="1800"/>
              <a:t>Acorn/RISC OS</a:t>
            </a:r>
          </a:p>
          <a:p>
            <a:r>
              <a:rPr lang="en-US" altLang="en-US" sz="1800"/>
              <a:t>BeOS</a:t>
            </a:r>
          </a:p>
          <a:p>
            <a:r>
              <a:rPr lang="en-US" altLang="en-US" sz="1800"/>
              <a:t>Amiga</a:t>
            </a:r>
          </a:p>
          <a:p>
            <a:r>
              <a:rPr lang="en-US" altLang="en-US" sz="1800"/>
              <a:t>VMS/OpenVMS</a:t>
            </a:r>
          </a:p>
          <a:p>
            <a:r>
              <a:rPr lang="en-US" altLang="en-US" sz="1800"/>
              <a:t>QNX</a:t>
            </a:r>
          </a:p>
          <a:p>
            <a:r>
              <a:rPr lang="en-US" altLang="en-US" sz="1800"/>
              <a:t>VxWorks</a:t>
            </a:r>
          </a:p>
          <a:p>
            <a:r>
              <a:rPr lang="en-US" altLang="en-US" sz="1800"/>
              <a:t>Psion</a:t>
            </a:r>
          </a:p>
          <a:p>
            <a:r>
              <a:rPr lang="en-US" altLang="en-US" sz="1800"/>
              <a:t>Python has also been ported to the Java and .NET virtual machines.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31DA1A78-27BC-074C-9489-FD5339BD9A12}"/>
              </a:ext>
            </a:extLst>
          </p:cNvPr>
          <p:cNvSpPr>
            <a:spLocks noGrp="1"/>
          </p:cNvSpPr>
          <p:nvPr>
            <p:ph type="title"/>
          </p:nvPr>
        </p:nvSpPr>
        <p:spPr/>
        <p:txBody>
          <a:bodyPr/>
          <a:lstStyle/>
          <a:p>
            <a:r>
              <a:rPr lang="en-US" altLang="en-US" b="1"/>
              <a:t>2. Python - Basic Syntax</a:t>
            </a:r>
            <a:endParaRPr lang="en-US" altLang="en-US"/>
          </a:p>
        </p:txBody>
      </p:sp>
      <p:sp>
        <p:nvSpPr>
          <p:cNvPr id="10243" name="Content Placeholder 2">
            <a:extLst>
              <a:ext uri="{FF2B5EF4-FFF2-40B4-BE49-F238E27FC236}">
                <a16:creationId xmlns:a16="http://schemas.microsoft.com/office/drawing/2014/main" id="{86A2F596-1D8E-B7A0-1FF5-E23C00DC4839}"/>
              </a:ext>
            </a:extLst>
          </p:cNvPr>
          <p:cNvSpPr>
            <a:spLocks noGrp="1"/>
          </p:cNvSpPr>
          <p:nvPr>
            <p:ph idx="1"/>
          </p:nvPr>
        </p:nvSpPr>
        <p:spPr>
          <a:xfrm>
            <a:off x="609600" y="1371600"/>
            <a:ext cx="8153400" cy="4800600"/>
          </a:xfrm>
        </p:spPr>
        <p:txBody>
          <a:bodyPr/>
          <a:lstStyle/>
          <a:p>
            <a:r>
              <a:rPr lang="en-US" altLang="en-US" sz="2000" b="1"/>
              <a:t>Interactive Mode Programming:</a:t>
            </a:r>
          </a:p>
          <a:p>
            <a:pPr>
              <a:buFontTx/>
              <a:buNone/>
            </a:pPr>
            <a:r>
              <a:rPr lang="en-US" altLang="en-US" sz="2000">
                <a:latin typeface="Courier New" panose="02070309020205020404" pitchFamily="49" charset="0"/>
                <a:cs typeface="Courier New" panose="02070309020205020404" pitchFamily="49" charset="0"/>
              </a:rPr>
              <a:t>&gt;&gt;&gt; print "Hello, Python!";</a:t>
            </a:r>
          </a:p>
          <a:p>
            <a:pPr>
              <a:buFontTx/>
              <a:buNone/>
            </a:pPr>
            <a:r>
              <a:rPr lang="en-US" altLang="en-US" sz="2000"/>
              <a:t>Hello, Python!</a:t>
            </a:r>
          </a:p>
          <a:p>
            <a:pPr>
              <a:buFontTx/>
              <a:buNone/>
            </a:pPr>
            <a:r>
              <a:rPr lang="en-US" altLang="en-US" sz="2000">
                <a:latin typeface="Courier New" panose="02070309020205020404" pitchFamily="49" charset="0"/>
                <a:cs typeface="Courier New" panose="02070309020205020404" pitchFamily="49" charset="0"/>
              </a:rPr>
              <a:t>&gt;&gt;&gt; 3+4*5;</a:t>
            </a:r>
          </a:p>
          <a:p>
            <a:pPr>
              <a:buFontTx/>
              <a:buNone/>
            </a:pPr>
            <a:r>
              <a:rPr lang="en-US" altLang="en-US" sz="2000"/>
              <a:t>23 </a:t>
            </a:r>
            <a:r>
              <a:rPr lang="en-US" altLang="en-US" sz="2000">
                <a:latin typeface="Courier New" panose="02070309020205020404" pitchFamily="49" charset="0"/>
                <a:cs typeface="Courier New" panose="02070309020205020404" pitchFamily="49" charset="0"/>
              </a:rPr>
              <a:t>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01B34F46-376D-94EB-EC6E-67174C0969FA}"/>
              </a:ext>
            </a:extLst>
          </p:cNvPr>
          <p:cNvSpPr>
            <a:spLocks noGrp="1"/>
          </p:cNvSpPr>
          <p:nvPr>
            <p:ph type="title"/>
          </p:nvPr>
        </p:nvSpPr>
        <p:spPr>
          <a:xfrm>
            <a:off x="609600" y="381000"/>
            <a:ext cx="8153400" cy="685800"/>
          </a:xfrm>
        </p:spPr>
        <p:txBody>
          <a:bodyPr/>
          <a:lstStyle/>
          <a:p>
            <a:endParaRPr lang="en-US" altLang="en-US"/>
          </a:p>
        </p:txBody>
      </p:sp>
      <p:sp>
        <p:nvSpPr>
          <p:cNvPr id="11267" name="Content Placeholder 2">
            <a:extLst>
              <a:ext uri="{FF2B5EF4-FFF2-40B4-BE49-F238E27FC236}">
                <a16:creationId xmlns:a16="http://schemas.microsoft.com/office/drawing/2014/main" id="{B0B16F15-8D6C-9620-8D70-25994A000FB5}"/>
              </a:ext>
            </a:extLst>
          </p:cNvPr>
          <p:cNvSpPr>
            <a:spLocks noGrp="1"/>
          </p:cNvSpPr>
          <p:nvPr>
            <p:ph idx="1"/>
          </p:nvPr>
        </p:nvSpPr>
        <p:spPr>
          <a:xfrm>
            <a:off x="609600" y="1295400"/>
            <a:ext cx="8153400" cy="4876800"/>
          </a:xfrm>
        </p:spPr>
        <p:txBody>
          <a:bodyPr/>
          <a:lstStyle/>
          <a:p>
            <a:r>
              <a:rPr lang="en-US" altLang="en-US" sz="2000" b="1"/>
              <a:t>Script Mode Programming :</a:t>
            </a:r>
          </a:p>
          <a:p>
            <a:pPr>
              <a:buFontTx/>
              <a:buNone/>
            </a:pPr>
            <a:r>
              <a:rPr lang="en-US" altLang="en-US" sz="2000"/>
              <a:t>	Invoking the interpreter with a script parameter begins execution of the script and continues until the script is finished. When the script is finished, the interpreter is no longer active.</a:t>
            </a:r>
          </a:p>
          <a:p>
            <a:pPr>
              <a:buFontTx/>
              <a:buNone/>
            </a:pPr>
            <a:endParaRPr lang="en-US" altLang="en-US" sz="2000"/>
          </a:p>
          <a:p>
            <a:pPr>
              <a:buFontTx/>
              <a:buNone/>
            </a:pPr>
            <a:r>
              <a:rPr lang="en-US" altLang="en-US" sz="2000"/>
              <a:t>	For example, put the following in one test.py, and run,</a:t>
            </a:r>
          </a:p>
          <a:p>
            <a:pPr>
              <a:buFontTx/>
              <a:buNone/>
            </a:pPr>
            <a:r>
              <a:rPr lang="en-US" altLang="en-US" sz="2000"/>
              <a:t>	</a:t>
            </a:r>
            <a:r>
              <a:rPr lang="en-US" altLang="en-US" sz="2000">
                <a:latin typeface="Courier New" panose="02070309020205020404" pitchFamily="49" charset="0"/>
                <a:cs typeface="Courier New" panose="02070309020205020404" pitchFamily="49" charset="0"/>
              </a:rPr>
              <a:t>print "Hello, Python!";</a:t>
            </a:r>
          </a:p>
          <a:p>
            <a:pPr>
              <a:buFontTx/>
              <a:buNone/>
            </a:pPr>
            <a:r>
              <a:rPr lang="en-US" altLang="en-US" sz="2000">
                <a:latin typeface="Courier New" panose="02070309020205020404" pitchFamily="49" charset="0"/>
                <a:cs typeface="Courier New" panose="02070309020205020404" pitchFamily="49" charset="0"/>
              </a:rPr>
              <a:t>	print "I love COMP3050!";</a:t>
            </a:r>
          </a:p>
          <a:p>
            <a:pPr>
              <a:buFontTx/>
              <a:buNone/>
            </a:pPr>
            <a:endParaRPr lang="en-US" altLang="en-US" sz="2000"/>
          </a:p>
          <a:p>
            <a:pPr>
              <a:buFontTx/>
              <a:buNone/>
            </a:pPr>
            <a:r>
              <a:rPr lang="en-US" altLang="en-US" sz="2000"/>
              <a:t>	The output will be: </a:t>
            </a:r>
            <a:r>
              <a:rPr lang="en-US" altLang="en-US" sz="2000">
                <a:latin typeface="Courier New" panose="02070309020205020404" pitchFamily="49" charset="0"/>
                <a:cs typeface="Courier New" panose="02070309020205020404" pitchFamily="49" charset="0"/>
              </a:rPr>
              <a:t> </a:t>
            </a:r>
          </a:p>
          <a:p>
            <a:pPr>
              <a:buFontTx/>
              <a:buNone/>
            </a:pPr>
            <a:r>
              <a:rPr lang="en-US" altLang="en-US">
                <a:latin typeface="Courier New" panose="02070309020205020404" pitchFamily="49" charset="0"/>
                <a:cs typeface="Courier New" panose="02070309020205020404" pitchFamily="49" charset="0"/>
              </a:rPr>
              <a:t>	</a:t>
            </a:r>
            <a:r>
              <a:rPr lang="en-US" altLang="en-US" sz="2000">
                <a:latin typeface="Courier New" panose="02070309020205020404" pitchFamily="49" charset="0"/>
                <a:cs typeface="Courier New" panose="02070309020205020404" pitchFamily="49" charset="0"/>
              </a:rPr>
              <a:t>Hello, Python!</a:t>
            </a:r>
          </a:p>
          <a:p>
            <a:pPr>
              <a:buFontTx/>
              <a:buNone/>
            </a:pPr>
            <a:r>
              <a:rPr lang="en-US" altLang="en-US" sz="2000">
                <a:latin typeface="Courier New" panose="02070309020205020404" pitchFamily="49" charset="0"/>
                <a:cs typeface="Courier New" panose="02070309020205020404" pitchFamily="49" charset="0"/>
              </a:rPr>
              <a:t>	I love COMP3050!</a:t>
            </a:r>
          </a:p>
          <a:p>
            <a:endParaRPr lang="en-US" altLang="en-US"/>
          </a:p>
        </p:txBody>
      </p:sp>
    </p:spTree>
  </p:cSld>
  <p:clrMapOvr>
    <a:masterClrMapping/>
  </p:clrMapOvr>
</p:sld>
</file>

<file path=ppt/theme/theme1.xml><?xml version="1.0" encoding="utf-8"?>
<a:theme xmlns:a="http://schemas.openxmlformats.org/drawingml/2006/main" name="sebesta">
  <a:themeElements>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sebesta">
      <a:majorFont>
        <a:latin typeface="Lucida Sans Unicode"/>
        <a:ea typeface="Lucida Sans Unicode"/>
        <a:cs typeface="Lucida Sans Unicode"/>
      </a:majorFont>
      <a:minorFont>
        <a:latin typeface="Lucida Sans Unicode"/>
        <a:ea typeface="Lucida Sans Unicode"/>
        <a:cs typeface="Lucida Sans Unicod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pitchFamily="18" charset="0"/>
          </a:defRPr>
        </a:defPPr>
      </a:lstStyle>
    </a:lnDef>
  </a:objectDefaults>
  <a:extraClrSchemeLst>
    <a:extraClrScheme>
      <a:clrScheme name="sebesta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sebesta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sebesta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sebesta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sebesta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sebesta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sebesta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sebesta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sebesta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sebesta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sebesta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sebesta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sebesta2</Template>
  <TotalTime>1911</TotalTime>
  <Words>2943</Words>
  <Application>Microsoft Office PowerPoint</Application>
  <PresentationFormat>On-screen Show (4:3)</PresentationFormat>
  <Paragraphs>345</Paragraphs>
  <Slides>34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34</vt:i4>
      </vt:variant>
    </vt:vector>
  </HeadingPairs>
  <TitlesOfParts>
    <vt:vector size="42" baseType="lpstr">
      <vt:lpstr>Times</vt:lpstr>
      <vt:lpstr>Lucida Sans Unicode</vt:lpstr>
      <vt:lpstr>Arial</vt:lpstr>
      <vt:lpstr>Courier</vt:lpstr>
      <vt:lpstr>Tahoma</vt:lpstr>
      <vt:lpstr>Courier New</vt:lpstr>
      <vt:lpstr>Verdana</vt:lpstr>
      <vt:lpstr>sebesta</vt:lpstr>
      <vt:lpstr>1. Python Overview</vt:lpstr>
      <vt:lpstr>PowerPoint Presentation</vt:lpstr>
      <vt:lpstr>Compiling and interpreting</vt:lpstr>
      <vt:lpstr>History of Python:</vt:lpstr>
      <vt:lpstr>Python Features</vt:lpstr>
      <vt:lpstr>Python Features (cont’d)</vt:lpstr>
      <vt:lpstr>Python Environment</vt:lpstr>
      <vt:lpstr>2. Python - Basic Syntax</vt:lpstr>
      <vt:lpstr>PowerPoint Presentation</vt:lpstr>
      <vt:lpstr>Python Identifiers:</vt:lpstr>
      <vt:lpstr>Python Identifiers (cont’d)</vt:lpstr>
      <vt:lpstr>Reserved Words:</vt:lpstr>
      <vt:lpstr>Lines and Indentation:</vt:lpstr>
      <vt:lpstr>Multi-Line Statements:</vt:lpstr>
      <vt:lpstr>Quotation in Python:</vt:lpstr>
      <vt:lpstr>Comments in Python:</vt:lpstr>
      <vt:lpstr>Using Blank Lines: </vt:lpstr>
      <vt:lpstr>Multiple Statements on a Single Line:</vt:lpstr>
      <vt:lpstr>Multiple Statement Groups as Suites:</vt:lpstr>
      <vt:lpstr>3. Python - Variable Types</vt:lpstr>
      <vt:lpstr>Assigning Values to Variables:</vt:lpstr>
      <vt:lpstr>Multiple Assignment:</vt:lpstr>
      <vt:lpstr>Standard Data Types:</vt:lpstr>
      <vt:lpstr>Python Numbers:</vt:lpstr>
      <vt:lpstr>Number Examples:</vt:lpstr>
      <vt:lpstr>Python Strings:</vt:lpstr>
      <vt:lpstr>Example:</vt:lpstr>
      <vt:lpstr>Python Lists:</vt:lpstr>
      <vt:lpstr>PowerPoint Presentation</vt:lpstr>
      <vt:lpstr>Python Tuples:</vt:lpstr>
      <vt:lpstr>PowerPoint Presentation</vt:lpstr>
      <vt:lpstr>Python Dictionary:</vt:lpstr>
      <vt:lpstr>PowerPoint Presentation</vt:lpstr>
      <vt:lpstr>Data Type Conversion:</vt:lpstr>
    </vt:vector>
  </TitlesOfParts>
  <Company>Pearson Education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creator>David Garrett</dc:creator>
  <cp:lastModifiedBy>Anjali Reddy</cp:lastModifiedBy>
  <cp:revision>129</cp:revision>
  <dcterms:created xsi:type="dcterms:W3CDTF">2003-08-01T12:29:19Z</dcterms:created>
  <dcterms:modified xsi:type="dcterms:W3CDTF">2025-06-12T14:25:40Z</dcterms:modified>
</cp:coreProperties>
</file>