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E0D1"/>
    <a:srgbClr val="2A234A"/>
    <a:srgbClr val="F7D97B"/>
    <a:srgbClr val="FD0062"/>
    <a:srgbClr val="3772A4"/>
    <a:srgbClr val="1E193B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1576070" y="671195"/>
            <a:ext cx="8477885" cy="5347970"/>
            <a:chOff x="2482" y="1057"/>
            <a:chExt cx="8184" cy="4290"/>
          </a:xfrm>
        </p:grpSpPr>
        <p:sp>
          <p:nvSpPr>
            <p:cNvPr id="45" name="Rectangle 44"/>
            <p:cNvSpPr/>
            <p:nvPr/>
          </p:nvSpPr>
          <p:spPr>
            <a:xfrm>
              <a:off x="2482" y="1057"/>
              <a:ext cx="8184" cy="4290"/>
            </a:xfrm>
            <a:prstGeom prst="rect">
              <a:avLst/>
            </a:prstGeom>
            <a:solidFill>
              <a:srgbClr val="2A2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727" y="2050"/>
              <a:ext cx="0" cy="7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727" y="2770"/>
              <a:ext cx="14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67" y="2050"/>
              <a:ext cx="0" cy="7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2730" y="2040"/>
              <a:ext cx="1432" cy="165"/>
            </a:xfrm>
            <a:custGeom>
              <a:avLst/>
              <a:gdLst>
                <a:gd name="connisteX0" fmla="*/ 0 w 909320"/>
                <a:gd name="connsiteY0" fmla="*/ 61747 h 105080"/>
                <a:gd name="connisteX1" fmla="*/ 152400 w 909320"/>
                <a:gd name="connsiteY1" fmla="*/ 14122 h 105080"/>
                <a:gd name="connisteX2" fmla="*/ 247650 w 909320"/>
                <a:gd name="connsiteY2" fmla="*/ 104927 h 105080"/>
                <a:gd name="connisteX3" fmla="*/ 409575 w 909320"/>
                <a:gd name="connsiteY3" fmla="*/ 33172 h 105080"/>
                <a:gd name="connisteX4" fmla="*/ 519430 w 909320"/>
                <a:gd name="connsiteY4" fmla="*/ 71272 h 105080"/>
                <a:gd name="connisteX5" fmla="*/ 661670 w 909320"/>
                <a:gd name="connsiteY5" fmla="*/ 152 h 105080"/>
                <a:gd name="connisteX6" fmla="*/ 762000 w 909320"/>
                <a:gd name="connsiteY6" fmla="*/ 90322 h 105080"/>
                <a:gd name="connisteX7" fmla="*/ 876300 w 909320"/>
                <a:gd name="connsiteY7" fmla="*/ 57302 h 105080"/>
                <a:gd name="connisteX8" fmla="*/ 909320 w 909320"/>
                <a:gd name="connsiteY8" fmla="*/ 52222 h 105080"/>
                <a:gd name="connisteX9" fmla="*/ 1080770 w 909320"/>
                <a:gd name="connsiteY9" fmla="*/ 76352 h 1050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909320" h="105081">
                  <a:moveTo>
                    <a:pt x="0" y="61748"/>
                  </a:moveTo>
                  <a:cubicBezTo>
                    <a:pt x="28575" y="50318"/>
                    <a:pt x="102870" y="5233"/>
                    <a:pt x="152400" y="14123"/>
                  </a:cubicBezTo>
                  <a:cubicBezTo>
                    <a:pt x="201930" y="23013"/>
                    <a:pt x="196215" y="101118"/>
                    <a:pt x="247650" y="104928"/>
                  </a:cubicBezTo>
                  <a:cubicBezTo>
                    <a:pt x="299085" y="108738"/>
                    <a:pt x="354965" y="40158"/>
                    <a:pt x="409575" y="33173"/>
                  </a:cubicBezTo>
                  <a:cubicBezTo>
                    <a:pt x="464185" y="26188"/>
                    <a:pt x="469265" y="77623"/>
                    <a:pt x="519430" y="71273"/>
                  </a:cubicBezTo>
                  <a:cubicBezTo>
                    <a:pt x="569595" y="64923"/>
                    <a:pt x="613410" y="-3657"/>
                    <a:pt x="661670" y="153"/>
                  </a:cubicBezTo>
                  <a:cubicBezTo>
                    <a:pt x="709930" y="3963"/>
                    <a:pt x="718820" y="78893"/>
                    <a:pt x="762000" y="90323"/>
                  </a:cubicBezTo>
                  <a:cubicBezTo>
                    <a:pt x="805180" y="101753"/>
                    <a:pt x="847090" y="64923"/>
                    <a:pt x="876300" y="57303"/>
                  </a:cubicBezTo>
                  <a:cubicBezTo>
                    <a:pt x="905510" y="49683"/>
                    <a:pt x="868680" y="48413"/>
                    <a:pt x="909320" y="52223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092" y="2122"/>
              <a:ext cx="0" cy="64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0"/>
            </p:cNvCxnSpPr>
            <p:nvPr/>
          </p:nvCxnSpPr>
          <p:spPr>
            <a:xfrm flipV="1">
              <a:off x="2730" y="2122"/>
              <a:ext cx="143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24" y="2595"/>
              <a:ext cx="0" cy="7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4" y="3315"/>
              <a:ext cx="14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4" y="2595"/>
              <a:ext cx="0" cy="7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27" y="2585"/>
              <a:ext cx="1432" cy="165"/>
            </a:xfrm>
            <a:custGeom>
              <a:avLst/>
              <a:gdLst>
                <a:gd name="connisteX0" fmla="*/ 0 w 909320"/>
                <a:gd name="connsiteY0" fmla="*/ 61747 h 105080"/>
                <a:gd name="connisteX1" fmla="*/ 152400 w 909320"/>
                <a:gd name="connsiteY1" fmla="*/ 14122 h 105080"/>
                <a:gd name="connisteX2" fmla="*/ 247650 w 909320"/>
                <a:gd name="connsiteY2" fmla="*/ 104927 h 105080"/>
                <a:gd name="connisteX3" fmla="*/ 409575 w 909320"/>
                <a:gd name="connsiteY3" fmla="*/ 33172 h 105080"/>
                <a:gd name="connisteX4" fmla="*/ 519430 w 909320"/>
                <a:gd name="connsiteY4" fmla="*/ 71272 h 105080"/>
                <a:gd name="connisteX5" fmla="*/ 661670 w 909320"/>
                <a:gd name="connsiteY5" fmla="*/ 152 h 105080"/>
                <a:gd name="connisteX6" fmla="*/ 762000 w 909320"/>
                <a:gd name="connsiteY6" fmla="*/ 90322 h 105080"/>
                <a:gd name="connisteX7" fmla="*/ 876300 w 909320"/>
                <a:gd name="connsiteY7" fmla="*/ 57302 h 105080"/>
                <a:gd name="connisteX8" fmla="*/ 909320 w 909320"/>
                <a:gd name="connsiteY8" fmla="*/ 52222 h 105080"/>
                <a:gd name="connisteX9" fmla="*/ 1080770 w 909320"/>
                <a:gd name="connsiteY9" fmla="*/ 76352 h 1050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909320" h="105081">
                  <a:moveTo>
                    <a:pt x="0" y="61748"/>
                  </a:moveTo>
                  <a:cubicBezTo>
                    <a:pt x="28575" y="50318"/>
                    <a:pt x="102870" y="5233"/>
                    <a:pt x="152400" y="14123"/>
                  </a:cubicBezTo>
                  <a:cubicBezTo>
                    <a:pt x="201930" y="23013"/>
                    <a:pt x="196215" y="101118"/>
                    <a:pt x="247650" y="104928"/>
                  </a:cubicBezTo>
                  <a:cubicBezTo>
                    <a:pt x="299085" y="108738"/>
                    <a:pt x="354965" y="40158"/>
                    <a:pt x="409575" y="33173"/>
                  </a:cubicBezTo>
                  <a:cubicBezTo>
                    <a:pt x="464185" y="26188"/>
                    <a:pt x="469265" y="77623"/>
                    <a:pt x="519430" y="71273"/>
                  </a:cubicBezTo>
                  <a:cubicBezTo>
                    <a:pt x="569595" y="64923"/>
                    <a:pt x="613410" y="-3657"/>
                    <a:pt x="661670" y="153"/>
                  </a:cubicBezTo>
                  <a:cubicBezTo>
                    <a:pt x="709930" y="3963"/>
                    <a:pt x="718820" y="78893"/>
                    <a:pt x="762000" y="90323"/>
                  </a:cubicBezTo>
                  <a:cubicBezTo>
                    <a:pt x="805180" y="101753"/>
                    <a:pt x="847090" y="64923"/>
                    <a:pt x="876300" y="57303"/>
                  </a:cubicBezTo>
                  <a:cubicBezTo>
                    <a:pt x="905510" y="49683"/>
                    <a:pt x="868680" y="48413"/>
                    <a:pt x="909320" y="52223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0"/>
            </p:cNvCxnSpPr>
            <p:nvPr/>
          </p:nvCxnSpPr>
          <p:spPr>
            <a:xfrm flipV="1">
              <a:off x="4527" y="2667"/>
              <a:ext cx="143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376" y="4152"/>
              <a:ext cx="0" cy="7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76" y="4872"/>
              <a:ext cx="14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16" y="4152"/>
              <a:ext cx="0" cy="7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8379" y="4142"/>
              <a:ext cx="1432" cy="165"/>
            </a:xfrm>
            <a:custGeom>
              <a:avLst/>
              <a:gdLst>
                <a:gd name="connisteX0" fmla="*/ 0 w 909320"/>
                <a:gd name="connsiteY0" fmla="*/ 61747 h 105080"/>
                <a:gd name="connisteX1" fmla="*/ 152400 w 909320"/>
                <a:gd name="connsiteY1" fmla="*/ 14122 h 105080"/>
                <a:gd name="connisteX2" fmla="*/ 247650 w 909320"/>
                <a:gd name="connsiteY2" fmla="*/ 104927 h 105080"/>
                <a:gd name="connisteX3" fmla="*/ 409575 w 909320"/>
                <a:gd name="connsiteY3" fmla="*/ 33172 h 105080"/>
                <a:gd name="connisteX4" fmla="*/ 519430 w 909320"/>
                <a:gd name="connsiteY4" fmla="*/ 71272 h 105080"/>
                <a:gd name="connisteX5" fmla="*/ 661670 w 909320"/>
                <a:gd name="connsiteY5" fmla="*/ 152 h 105080"/>
                <a:gd name="connisteX6" fmla="*/ 762000 w 909320"/>
                <a:gd name="connsiteY6" fmla="*/ 90322 h 105080"/>
                <a:gd name="connisteX7" fmla="*/ 876300 w 909320"/>
                <a:gd name="connsiteY7" fmla="*/ 57302 h 105080"/>
                <a:gd name="connisteX8" fmla="*/ 909320 w 909320"/>
                <a:gd name="connsiteY8" fmla="*/ 52222 h 105080"/>
                <a:gd name="connisteX9" fmla="*/ 1080770 w 909320"/>
                <a:gd name="connsiteY9" fmla="*/ 76352 h 1050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909320" h="105081">
                  <a:moveTo>
                    <a:pt x="0" y="61748"/>
                  </a:moveTo>
                  <a:cubicBezTo>
                    <a:pt x="28575" y="50318"/>
                    <a:pt x="102870" y="5233"/>
                    <a:pt x="152400" y="14123"/>
                  </a:cubicBezTo>
                  <a:cubicBezTo>
                    <a:pt x="201930" y="23013"/>
                    <a:pt x="196215" y="101118"/>
                    <a:pt x="247650" y="104928"/>
                  </a:cubicBezTo>
                  <a:cubicBezTo>
                    <a:pt x="299085" y="108738"/>
                    <a:pt x="354965" y="40158"/>
                    <a:pt x="409575" y="33173"/>
                  </a:cubicBezTo>
                  <a:cubicBezTo>
                    <a:pt x="464185" y="26188"/>
                    <a:pt x="469265" y="77623"/>
                    <a:pt x="519430" y="71273"/>
                  </a:cubicBezTo>
                  <a:cubicBezTo>
                    <a:pt x="569595" y="64923"/>
                    <a:pt x="613410" y="-3657"/>
                    <a:pt x="661670" y="153"/>
                  </a:cubicBezTo>
                  <a:cubicBezTo>
                    <a:pt x="709930" y="3963"/>
                    <a:pt x="718820" y="78893"/>
                    <a:pt x="762000" y="90323"/>
                  </a:cubicBezTo>
                  <a:cubicBezTo>
                    <a:pt x="805180" y="101753"/>
                    <a:pt x="847090" y="64923"/>
                    <a:pt x="876300" y="57303"/>
                  </a:cubicBezTo>
                  <a:cubicBezTo>
                    <a:pt x="905510" y="49683"/>
                    <a:pt x="868680" y="48413"/>
                    <a:pt x="909320" y="52223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>
              <a:stCxn id="28" idx="0"/>
            </p:cNvCxnSpPr>
            <p:nvPr/>
          </p:nvCxnSpPr>
          <p:spPr>
            <a:xfrm flipV="1">
              <a:off x="8379" y="4224"/>
              <a:ext cx="143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"/>
            <p:cNvSpPr txBox="1"/>
            <p:nvPr/>
          </p:nvSpPr>
          <p:spPr>
            <a:xfrm rot="1020000">
              <a:off x="6832" y="3349"/>
              <a:ext cx="735" cy="41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" altLang="en-US" sz="2800">
                  <a:solidFill>
                    <a:schemeClr val="bg1">
                      <a:lumMod val="85000"/>
                    </a:schemeClr>
                  </a:solidFill>
                </a:rPr>
                <a:t>...</a:t>
              </a:r>
              <a:endParaRPr lang="" altLang="en-US" sz="28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3338" y="1523"/>
              <a:ext cx="218" cy="517"/>
            </a:xfrm>
            <a:prstGeom prst="downArrow">
              <a:avLst/>
            </a:prstGeom>
            <a:solidFill>
              <a:srgbClr val="FD0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134" y="2068"/>
              <a:ext cx="218" cy="517"/>
            </a:xfrm>
            <a:prstGeom prst="downArrow">
              <a:avLst/>
            </a:prstGeom>
            <a:solidFill>
              <a:srgbClr val="FD0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8987" y="3625"/>
              <a:ext cx="218" cy="517"/>
            </a:xfrm>
            <a:prstGeom prst="downArrow">
              <a:avLst/>
            </a:prstGeom>
            <a:solidFill>
              <a:srgbClr val="FD0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Left Arrow 36"/>
            <p:cNvSpPr/>
            <p:nvPr/>
          </p:nvSpPr>
          <p:spPr>
            <a:xfrm rot="2700000">
              <a:off x="3600" y="2735"/>
              <a:ext cx="1296" cy="144"/>
            </a:xfrm>
            <a:prstGeom prst="leftArrow">
              <a:avLst/>
            </a:prstGeom>
            <a:solidFill>
              <a:srgbClr val="7CE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 rot="2700000">
              <a:off x="5421" y="3280"/>
              <a:ext cx="1296" cy="144"/>
            </a:xfrm>
            <a:prstGeom prst="leftArrow">
              <a:avLst/>
            </a:prstGeom>
            <a:solidFill>
              <a:srgbClr val="7CE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Left Arrow 38"/>
            <p:cNvSpPr/>
            <p:nvPr/>
          </p:nvSpPr>
          <p:spPr>
            <a:xfrm rot="2700000">
              <a:off x="7452" y="4292"/>
              <a:ext cx="1296" cy="144"/>
            </a:xfrm>
            <a:prstGeom prst="leftArrow">
              <a:avLst/>
            </a:prstGeom>
            <a:solidFill>
              <a:srgbClr val="7CE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 rot="2700000">
              <a:off x="3680" y="2478"/>
              <a:ext cx="1296" cy="144"/>
            </a:xfrm>
            <a:prstGeom prst="rightArrow">
              <a:avLst/>
            </a:prstGeom>
            <a:solidFill>
              <a:srgbClr val="F7D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 rot="2700000">
              <a:off x="5501" y="3023"/>
              <a:ext cx="1296" cy="144"/>
            </a:xfrm>
            <a:prstGeom prst="rightArrow">
              <a:avLst/>
            </a:prstGeom>
            <a:solidFill>
              <a:srgbClr val="F7D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 rot="2700000">
              <a:off x="7532" y="4035"/>
              <a:ext cx="1296" cy="144"/>
            </a:xfrm>
            <a:prstGeom prst="rightArrow">
              <a:avLst/>
            </a:prstGeom>
            <a:solidFill>
              <a:srgbClr val="F7D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04" y="2667"/>
              <a:ext cx="0" cy="64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8764" y="4231"/>
              <a:ext cx="0" cy="64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45"/>
            <p:cNvSpPr txBox="1"/>
            <p:nvPr/>
          </p:nvSpPr>
          <p:spPr>
            <a:xfrm>
              <a:off x="2637" y="2787"/>
              <a:ext cx="1617" cy="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1400">
                  <a:solidFill>
                    <a:schemeClr val="bg1">
                      <a:lumMod val="85000"/>
                    </a:schemeClr>
                  </a:solidFill>
                  <a:latin typeface="Liberation Mono" panose="02070409020205020404" charset="0"/>
                  <a:cs typeface="Liberation Mono" panose="02070409020205020404" charset="0"/>
                </a:rPr>
                <a:t>Reservior 1</a:t>
              </a:r>
              <a:endParaRPr lang="" altLang="en-US" sz="1400">
                <a:solidFill>
                  <a:schemeClr val="bg1">
                    <a:lumMod val="85000"/>
                  </a:schemeClr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4436" y="3315"/>
              <a:ext cx="1617" cy="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solidFill>
                    <a:schemeClr val="bg1">
                      <a:lumMod val="85000"/>
                    </a:schemeClr>
                  </a:solidFill>
                  <a:latin typeface="Liberation Mono" panose="02070409020205020404" charset="0"/>
                  <a:cs typeface="Liberation Mono" panose="02070409020205020404" charset="0"/>
                </a:rPr>
                <a:t>Reservior </a:t>
              </a:r>
              <a:r>
                <a:rPr lang="" altLang="en-US" sz="1400">
                  <a:solidFill>
                    <a:schemeClr val="bg1">
                      <a:lumMod val="85000"/>
                    </a:schemeClr>
                  </a:solidFill>
                  <a:latin typeface="Liberation Mono" panose="02070409020205020404" charset="0"/>
                  <a:cs typeface="Liberation Mono" panose="02070409020205020404" charset="0"/>
                </a:rPr>
                <a:t>2</a:t>
              </a:r>
              <a:endParaRPr lang="" altLang="en-US" sz="1400">
                <a:solidFill>
                  <a:schemeClr val="bg1">
                    <a:lumMod val="85000"/>
                  </a:schemeClr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8288" y="4879"/>
              <a:ext cx="1617" cy="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400">
                  <a:solidFill>
                    <a:schemeClr val="bg1">
                      <a:lumMod val="85000"/>
                    </a:schemeClr>
                  </a:solidFill>
                  <a:latin typeface="Liberation Mono" panose="02070409020205020404" charset="0"/>
                  <a:cs typeface="Liberation Mono" panose="02070409020205020404" charset="0"/>
                </a:rPr>
                <a:t>Reservior </a:t>
              </a:r>
              <a:r>
                <a:rPr lang="" altLang="en-US" sz="1400">
                  <a:solidFill>
                    <a:schemeClr val="bg1">
                      <a:lumMod val="85000"/>
                    </a:schemeClr>
                  </a:solidFill>
                  <a:latin typeface="Liberation Mono" panose="02070409020205020404" charset="0"/>
                  <a:cs typeface="Liberation Mono" panose="02070409020205020404" charset="0"/>
                </a:rPr>
                <a:t>N</a:t>
              </a:r>
              <a:endParaRPr lang="" altLang="en-US" sz="1400">
                <a:solidFill>
                  <a:schemeClr val="bg1">
                    <a:lumMod val="85000"/>
                  </a:schemeClr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6759" y="1380"/>
              <a:ext cx="3598" cy="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2000">
                  <a:solidFill>
                    <a:srgbClr val="00B050"/>
                  </a:solidFill>
                  <a:latin typeface="Liberation Mono" panose="02070409020205020404" charset="0"/>
                  <a:cs typeface="Liberation Mono" panose="02070409020205020404" charset="0"/>
                </a:rPr>
                <a:t>Level (State)</a:t>
              </a:r>
              <a:endParaRPr lang="" altLang="en-US" sz="2000">
                <a:latin typeface="Liberation Mono" panose="02070409020205020404" charset="0"/>
                <a:cs typeface="Liberation Mono" panose="02070409020205020404" charset="0"/>
              </a:endParaRPr>
            </a:p>
            <a:p>
              <a:pPr algn="ctr"/>
              <a:r>
                <a:rPr lang="" altLang="en-US" sz="2000">
                  <a:solidFill>
                    <a:srgbClr val="FD0062"/>
                  </a:solidFill>
                  <a:latin typeface="Liberation Mono" panose="02070409020205020404" charset="0"/>
                  <a:cs typeface="Liberation Mono" panose="02070409020205020404" charset="0"/>
                </a:rPr>
                <a:t>Rainfall (Exogenous)</a:t>
              </a:r>
              <a:endParaRPr lang="" altLang="en-US" sz="2000">
                <a:latin typeface="Liberation Mono" panose="02070409020205020404" charset="0"/>
                <a:cs typeface="Liberation Mono" panose="02070409020205020404" charset="0"/>
              </a:endParaRPr>
            </a:p>
            <a:p>
              <a:pPr algn="ctr"/>
              <a:r>
                <a:rPr lang="" altLang="en-US" sz="2000">
                  <a:solidFill>
                    <a:srgbClr val="F7D97B"/>
                  </a:solidFill>
                  <a:latin typeface="Liberation Mono" panose="02070409020205020404" charset="0"/>
                  <a:cs typeface="Liberation Mono" panose="02070409020205020404" charset="0"/>
                </a:rPr>
                <a:t>Release (Control)</a:t>
              </a:r>
              <a:endParaRPr lang="" altLang="en-US" sz="2000">
                <a:latin typeface="Liberation Mono" panose="02070409020205020404" charset="0"/>
                <a:cs typeface="Liberation Mono" panose="02070409020205020404" charset="0"/>
              </a:endParaRPr>
            </a:p>
            <a:p>
              <a:pPr algn="ctr"/>
              <a:r>
                <a:rPr lang="" altLang="en-US" sz="2000">
                  <a:solidFill>
                    <a:srgbClr val="7CE0D1"/>
                  </a:solidFill>
                  <a:latin typeface="Liberation Mono" panose="02070409020205020404" charset="0"/>
                  <a:cs typeface="Liberation Mono" panose="02070409020205020404" charset="0"/>
                </a:rPr>
                <a:t>Pumping </a:t>
              </a:r>
              <a:r>
                <a:rPr lang="en-US" altLang="en-US" sz="2000">
                  <a:solidFill>
                    <a:srgbClr val="7CE0D1"/>
                  </a:solidFill>
                  <a:latin typeface="Liberation Mono" panose="02070409020205020404" charset="0"/>
                  <a:cs typeface="Liberation Mono" panose="02070409020205020404" charset="0"/>
                  <a:sym typeface="+mn-ea"/>
                </a:rPr>
                <a:t>(Control)</a:t>
              </a:r>
              <a:endParaRPr lang="en-US" altLang="en-US" sz="2000">
                <a:solidFill>
                  <a:srgbClr val="7CE0D1"/>
                </a:solidFill>
                <a:latin typeface="Liberation Mono" panose="02070409020205020404" charset="0"/>
                <a:cs typeface="Liberation Mono" panose="02070409020205020404" charset="0"/>
                <a:sym typeface="+mn-ea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 rot="2700000">
              <a:off x="9360" y="4580"/>
              <a:ext cx="1296" cy="144"/>
            </a:xfrm>
            <a:prstGeom prst="rightArrow">
              <a:avLst/>
            </a:prstGeom>
            <a:solidFill>
              <a:srgbClr val="F7D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Presentation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Liberation Mono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8</cp:revision>
  <dcterms:created xsi:type="dcterms:W3CDTF">2023-09-21T23:50:58Z</dcterms:created>
  <dcterms:modified xsi:type="dcterms:W3CDTF">2023-09-21T23:50:58Z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