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259" r:id="rId11"/>
    <p:sldId id="385" r:id="rId12"/>
    <p:sldId id="263" r:id="rId13"/>
    <p:sldId id="299" r:id="rId14"/>
    <p:sldId id="372" r:id="rId15"/>
    <p:sldId id="384" r:id="rId16"/>
    <p:sldId id="386" r:id="rId17"/>
  </p:sldIdLst>
  <p:sldSz cx="9144000" cy="5143500" type="screen16x9"/>
  <p:notesSz cx="6858000" cy="9144000"/>
  <p:embeddedFontLst>
    <p:embeddedFont>
      <p:font typeface="Oswald" pitchFamily="2" charset="77"/>
      <p:regular r:id="rId19"/>
      <p:bold r:id="rId20"/>
    </p:embeddedFont>
    <p:embeddedFont>
      <p:font typeface="Raleway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E6B58-9E03-4916-BDED-F5E2EF5C7322}">
  <a:tblStyle styleId="{70AE6B58-9E03-4916-BDED-F5E2EF5C73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73238"/>
  </p:normalViewPr>
  <p:slideViewPr>
    <p:cSldViewPr snapToGrid="0" snapToObjects="1">
      <p:cViewPr varScale="1">
        <p:scale>
          <a:sx n="110" d="100"/>
          <a:sy n="110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2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33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991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5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89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0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we’re going to look at the pros and cons of the languages</a:t>
            </a:r>
          </a:p>
          <a:p>
            <a:r>
              <a:rPr lang="en-US" dirty="0"/>
              <a:t>Starting with R:</a:t>
            </a:r>
          </a:p>
          <a:p>
            <a:r>
              <a:rPr lang="en-US" dirty="0"/>
              <a:t>It’s open source, </a:t>
            </a:r>
          </a:p>
          <a:p>
            <a:r>
              <a:rPr lang="en-US" dirty="0"/>
              <a:t>it’s great for statistical analysis,</a:t>
            </a:r>
          </a:p>
          <a:p>
            <a:r>
              <a:rPr lang="en-US" dirty="0"/>
              <a:t> it has hundreds of packages for data analysis</a:t>
            </a:r>
          </a:p>
          <a:p>
            <a:r>
              <a:rPr lang="en-US" dirty="0"/>
              <a:t>And it’s very easy to build data visualizations with R</a:t>
            </a:r>
          </a:p>
          <a:p>
            <a:r>
              <a:rPr lang="en-US" dirty="0"/>
              <a:t>As for the cons,</a:t>
            </a:r>
          </a:p>
          <a:p>
            <a:r>
              <a:rPr lang="en-US" dirty="0"/>
              <a:t>It can’t be embedded in web apps, apparently for security reasons</a:t>
            </a:r>
          </a:p>
          <a:p>
            <a:r>
              <a:rPr lang="en-US" dirty="0"/>
              <a:t>You also need to know a large number of packages and libraries, you can’t just use one or two to perform all tasks in a data analysis. </a:t>
            </a:r>
          </a:p>
          <a:p>
            <a:r>
              <a:rPr lang="en-US" dirty="0"/>
              <a:t>In python, you can use pandas and do a lot of things with just that</a:t>
            </a:r>
          </a:p>
          <a:p>
            <a:r>
              <a:rPr lang="en-US" dirty="0"/>
              <a:t>Lastly, R can run slow because of how it stores data</a:t>
            </a:r>
          </a:p>
          <a:p>
            <a:endParaRPr lang="en-US" dirty="0"/>
          </a:p>
          <a:p>
            <a:r>
              <a:rPr lang="en-US" dirty="0"/>
              <a:t>Moving onto python</a:t>
            </a:r>
          </a:p>
          <a:p>
            <a:r>
              <a:rPr lang="en-US" dirty="0"/>
              <a:t>Python is also open-source</a:t>
            </a:r>
          </a:p>
          <a:p>
            <a:r>
              <a:rPr lang="en-US" dirty="0"/>
              <a:t>It’s easy to read and learn especially if you’re picking it up for the first time</a:t>
            </a:r>
          </a:p>
          <a:p>
            <a:r>
              <a:rPr lang="en-US" dirty="0"/>
              <a:t>It can be embedded in web applications</a:t>
            </a:r>
          </a:p>
          <a:p>
            <a:r>
              <a:rPr lang="en-US" dirty="0"/>
              <a:t>And there’s a growing number of libraries for data analysis</a:t>
            </a:r>
          </a:p>
          <a:p>
            <a:r>
              <a:rPr lang="en-US" dirty="0"/>
              <a:t>For the cons,</a:t>
            </a:r>
          </a:p>
          <a:p>
            <a:r>
              <a:rPr lang="en-US" dirty="0"/>
              <a:t>The processing speed can be slow depending on the library you use – partially because it uses a lot of memory</a:t>
            </a:r>
          </a:p>
          <a:p>
            <a:r>
              <a:rPr lang="en-US" dirty="0"/>
              <a:t>It’s simple to learn, but sometimes its too simple to perform certain data analysis tasks whereas R is made to handle such complex data analysis tasks</a:t>
            </a:r>
          </a:p>
          <a:p>
            <a:r>
              <a:rPr lang="en-US" dirty="0"/>
              <a:t>And lastly, the libraries for different analytical needs are still being developed for python while R already has several data analytics libraries built out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0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02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4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8" r:id="rId5"/>
    <p:sldLayoutId id="2147483669" r:id="rId6"/>
    <p:sldLayoutId id="2147483670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EVRC Python Course Training 6: Data Analysis with Pandas</a:t>
            </a:r>
            <a:endParaRPr sz="4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Vaishnavi Karanam, Aaron Rabinowitz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Provides data analysis features similar to: R, MATLAB, SAS </a:t>
            </a:r>
          </a:p>
          <a:p>
            <a:r>
              <a:rPr lang="en-US" sz="1600" dirty="0"/>
              <a:t>Rich data structures and functions to make working with datasets easy and expressive</a:t>
            </a:r>
          </a:p>
          <a:p>
            <a:r>
              <a:rPr lang="en-US" sz="1600" dirty="0"/>
              <a:t>It is built on top of </a:t>
            </a:r>
            <a:r>
              <a:rPr lang="en-US" sz="1600" dirty="0" err="1"/>
              <a:t>NumPy</a:t>
            </a:r>
            <a:endParaRPr lang="en-US" sz="1600" dirty="0"/>
          </a:p>
          <a:p>
            <a:r>
              <a:rPr lang="en-US" sz="1600" dirty="0"/>
              <a:t>Key components provided by Pandas: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Series 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DataFrame</a:t>
            </a:r>
            <a:endParaRPr lang="en-US" sz="1600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&amp;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The primary two components of pandas are the </a:t>
            </a:r>
            <a:r>
              <a:rPr lang="en-US" sz="1500" b="1" dirty="0">
                <a:solidFill>
                  <a:schemeClr val="accent5"/>
                </a:solidFill>
              </a:rPr>
              <a:t>Series</a:t>
            </a:r>
            <a:r>
              <a:rPr lang="en-US" sz="1500" dirty="0"/>
              <a:t> and </a:t>
            </a:r>
            <a:r>
              <a:rPr lang="en-US" sz="1500" b="1" dirty="0" err="1">
                <a:solidFill>
                  <a:schemeClr val="accent5"/>
                </a:solidFill>
              </a:rPr>
              <a:t>DataFrame</a:t>
            </a:r>
            <a:r>
              <a:rPr lang="en-US" sz="15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1500" b="1" dirty="0">
                <a:solidFill>
                  <a:schemeClr val="accent5"/>
                </a:solidFill>
              </a:rPr>
              <a:t>Series</a:t>
            </a:r>
            <a:r>
              <a:rPr lang="en-US" sz="1500" dirty="0"/>
              <a:t> is a </a:t>
            </a:r>
            <a:r>
              <a:rPr lang="en-US" sz="1500" b="1" dirty="0">
                <a:solidFill>
                  <a:schemeClr val="accent5"/>
                </a:solidFill>
              </a:rPr>
              <a:t>column</a:t>
            </a:r>
            <a:endParaRPr lang="en-US" sz="1500" dirty="0"/>
          </a:p>
          <a:p>
            <a:pPr lvl="1">
              <a:spcBef>
                <a:spcPts val="0"/>
              </a:spcBef>
            </a:pPr>
            <a:r>
              <a:rPr lang="en-US" sz="1500" b="1" dirty="0" err="1">
                <a:solidFill>
                  <a:schemeClr val="accent5"/>
                </a:solidFill>
              </a:rPr>
              <a:t>DataFrame</a:t>
            </a:r>
            <a:r>
              <a:rPr lang="en-US" sz="1500" dirty="0"/>
              <a:t> is a multi-dimensional table made up of a </a:t>
            </a:r>
            <a:r>
              <a:rPr lang="en-US" sz="1500" b="1" dirty="0">
                <a:solidFill>
                  <a:schemeClr val="accent5"/>
                </a:solidFill>
              </a:rPr>
              <a:t>collection of Series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b="1" dirty="0" err="1">
                <a:solidFill>
                  <a:schemeClr val="accent5"/>
                </a:solidFill>
              </a:rPr>
              <a:t>DataFrames</a:t>
            </a:r>
            <a:r>
              <a:rPr lang="en-US" sz="1500" dirty="0"/>
              <a:t> and </a:t>
            </a:r>
            <a:r>
              <a:rPr lang="en-US" sz="1500" b="1" dirty="0">
                <a:solidFill>
                  <a:schemeClr val="accent5"/>
                </a:solidFill>
              </a:rPr>
              <a:t>Series</a:t>
            </a:r>
            <a:r>
              <a:rPr lang="en-US" sz="1500" dirty="0"/>
              <a:t> are similar in that many operations can be performed on both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A </a:t>
            </a:r>
            <a:r>
              <a:rPr lang="en-US" sz="1400" b="1" dirty="0" err="1">
                <a:solidFill>
                  <a:schemeClr val="accent5"/>
                </a:solidFill>
              </a:rPr>
              <a:t>Dataframe</a:t>
            </a:r>
            <a:r>
              <a:rPr lang="en-US" sz="1400" dirty="0"/>
              <a:t> is a two-dimensional data structure, i.e., data is aligned in a tabular fashion in rows and columns.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Features of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marL="600075" lvl="1" indent="-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Columns can be different types</a:t>
            </a:r>
          </a:p>
          <a:p>
            <a:pPr marL="600075" lvl="1" indent="-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</a:p>
          <a:p>
            <a:pPr marL="600075" lvl="1" indent="-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</a:p>
          <a:p>
            <a:pPr marL="600075" lvl="1" indent="-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Can perform arithmetic operations 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/>
              <a:t>on rows and columns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1400" dirty="0"/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Series vs DataFrame">
            <a:extLst>
              <a:ext uri="{FF2B5EF4-FFF2-40B4-BE49-F238E27FC236}">
                <a16:creationId xmlns:a16="http://schemas.microsoft.com/office/drawing/2014/main" id="{EDFE4659-D01A-2843-82BE-848E9647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95" y="3422247"/>
            <a:ext cx="3968659" cy="15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052881-E41A-3746-8B6B-F8F0C1D9CA4C}"/>
              </a:ext>
            </a:extLst>
          </p:cNvPr>
          <p:cNvGrpSpPr/>
          <p:nvPr/>
        </p:nvGrpSpPr>
        <p:grpSpPr>
          <a:xfrm>
            <a:off x="8347167" y="3951515"/>
            <a:ext cx="757645" cy="836022"/>
            <a:chOff x="11129555" y="5268687"/>
            <a:chExt cx="1010193" cy="111469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E66BF1-11AC-104B-BEF8-8B2CAA77EFE2}"/>
                </a:ext>
              </a:extLst>
            </p:cNvPr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BD1C52-17B9-7547-A961-0A0B61E838C3}"/>
                </a:ext>
              </a:extLst>
            </p:cNvPr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DFCC4C-BE1B-4A4A-8B13-2DFED3EEF9FA}"/>
                </a:ext>
              </a:extLst>
            </p:cNvPr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rows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60D3C9E-6DA8-3246-80C1-D5C0B4C12580}"/>
                </a:ext>
              </a:extLst>
            </p:cNvPr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B02900-1F4E-8742-9014-238FC4AD5816}"/>
              </a:ext>
            </a:extLst>
          </p:cNvPr>
          <p:cNvGrpSpPr/>
          <p:nvPr/>
        </p:nvGrpSpPr>
        <p:grpSpPr>
          <a:xfrm>
            <a:off x="7432767" y="2886630"/>
            <a:ext cx="1105648" cy="979976"/>
            <a:chOff x="9910355" y="3848839"/>
            <a:chExt cx="1474197" cy="130663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928F9-07ED-8642-BAFE-34611DDBBE78}"/>
                </a:ext>
              </a:extLst>
            </p:cNvPr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4CC6CF-5127-2947-9297-7811BD22321B}"/>
                </a:ext>
              </a:extLst>
            </p:cNvPr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049F39-31EC-864D-AEC8-33E4CC313A38}"/>
                </a:ext>
              </a:extLst>
            </p:cNvPr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columns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A6A2B-D643-5440-95CC-574ACD9FDD5F}"/>
              </a:ext>
            </a:extLst>
          </p:cNvPr>
          <p:cNvSpPr/>
          <p:nvPr/>
        </p:nvSpPr>
        <p:spPr>
          <a:xfrm>
            <a:off x="4673899" y="3792258"/>
            <a:ext cx="701290" cy="24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0E783-9C91-0945-B203-A9084255F2DD}"/>
              </a:ext>
            </a:extLst>
          </p:cNvPr>
          <p:cNvSpPr/>
          <p:nvPr/>
        </p:nvSpPr>
        <p:spPr>
          <a:xfrm>
            <a:off x="7046938" y="3798582"/>
            <a:ext cx="701290" cy="24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AEC34-4CA6-0846-8A00-65AC310643CC}"/>
              </a:ext>
            </a:extLst>
          </p:cNvPr>
          <p:cNvSpPr/>
          <p:nvPr/>
        </p:nvSpPr>
        <p:spPr>
          <a:xfrm>
            <a:off x="5866197" y="3792258"/>
            <a:ext cx="701290" cy="24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13403-F6F6-1042-B5E2-83286CE969DE}"/>
              </a:ext>
            </a:extLst>
          </p:cNvPr>
          <p:cNvSpPr/>
          <p:nvPr/>
        </p:nvSpPr>
        <p:spPr>
          <a:xfrm>
            <a:off x="7748228" y="3809468"/>
            <a:ext cx="701290" cy="24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Trains</a:t>
            </a:r>
          </a:p>
        </p:txBody>
      </p:sp>
    </p:spTree>
    <p:extLst>
      <p:ext uri="{BB962C8B-B14F-4D97-AF65-F5344CB8AC3E}">
        <p14:creationId xmlns:p14="http://schemas.microsoft.com/office/powerpoint/2010/main" val="31467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18" y="182404"/>
            <a:ext cx="7886700" cy="598307"/>
          </a:xfrm>
        </p:spPr>
        <p:txBody>
          <a:bodyPr/>
          <a:lstStyle/>
          <a:p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6" y="1415686"/>
            <a:ext cx="3841890" cy="3289325"/>
          </a:xfrm>
        </p:spPr>
        <p:txBody>
          <a:bodyPr spcFirstLastPara="1" vert="horz" wrap="square" lIns="68580" tIns="34290" rIns="68580" bIns="34290" rtlCol="0" anchor="t" anchorCtr="0">
            <a:no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data:        </a:t>
            </a:r>
            <a:r>
              <a:rPr lang="en-US" sz="1200" dirty="0"/>
              <a:t>data takes various forms like </a:t>
            </a:r>
            <a:r>
              <a:rPr lang="en-US" sz="1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200" dirty="0"/>
              <a:t>, </a:t>
            </a:r>
            <a:r>
              <a:rPr lang="en-US" sz="1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200" dirty="0"/>
              <a:t>, </a:t>
            </a:r>
            <a:r>
              <a:rPr lang="en-US" sz="1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200" dirty="0"/>
              <a:t>, </a:t>
            </a:r>
            <a:r>
              <a:rPr lang="en-US" sz="1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200" dirty="0"/>
              <a:t>, </a:t>
            </a:r>
            <a:r>
              <a:rPr lang="en-US" sz="1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dirty="0"/>
              <a:t>, constants and also another </a:t>
            </a:r>
            <a:r>
              <a:rPr lang="en-US" sz="1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200" dirty="0"/>
              <a:t>.</a:t>
            </a:r>
          </a:p>
          <a:p>
            <a:r>
              <a:rPr lang="en-US" sz="1350" dirty="0">
                <a:solidFill>
                  <a:srgbClr val="0070C0"/>
                </a:solidFill>
              </a:rPr>
              <a:t>index:      </a:t>
            </a:r>
            <a:r>
              <a:rPr lang="en-US" sz="1200" dirty="0"/>
              <a:t>For the </a:t>
            </a:r>
            <a:r>
              <a:rPr lang="en-US" sz="1200" b="1" u="sng" dirty="0"/>
              <a:t>row labels</a:t>
            </a:r>
            <a:r>
              <a:rPr lang="en-US" sz="1200" dirty="0"/>
              <a:t>, that are to be used for the resulting frame,  Optional, Default is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200" dirty="0"/>
              <a:t>if no index is passed.</a:t>
            </a:r>
          </a:p>
          <a:p>
            <a:r>
              <a:rPr lang="en-US" sz="1350" dirty="0">
                <a:solidFill>
                  <a:srgbClr val="0070C0"/>
                </a:solidFill>
              </a:rPr>
              <a:t>columns: </a:t>
            </a:r>
            <a:r>
              <a:rPr lang="en-US" sz="1200" dirty="0"/>
              <a:t>For </a:t>
            </a:r>
            <a:r>
              <a:rPr lang="en-US" sz="1200" b="1" u="sng" dirty="0"/>
              <a:t>column labels</a:t>
            </a:r>
            <a:r>
              <a:rPr lang="en-US" sz="1200" dirty="0"/>
              <a:t>, the optional default syntax is -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200" dirty="0"/>
              <a:t>. This is only true if no index is passed.</a:t>
            </a:r>
          </a:p>
          <a:p>
            <a:r>
              <a:rPr lang="en-US" sz="1350" dirty="0" err="1">
                <a:solidFill>
                  <a:srgbClr val="0070C0"/>
                </a:solidFill>
              </a:rPr>
              <a:t>dtype</a:t>
            </a:r>
            <a:r>
              <a:rPr lang="en-US" sz="1350" dirty="0">
                <a:solidFill>
                  <a:srgbClr val="0070C0"/>
                </a:solidFill>
              </a:rPr>
              <a:t>:      </a:t>
            </a:r>
            <a:r>
              <a:rPr lang="en-US" sz="1200" dirty="0"/>
              <a:t>Data type of each column.</a:t>
            </a:r>
          </a:p>
          <a:p>
            <a:r>
              <a:rPr lang="en-US" sz="1350" dirty="0">
                <a:solidFill>
                  <a:srgbClr val="0070C0"/>
                </a:solidFill>
              </a:rPr>
              <a:t>copy:        </a:t>
            </a:r>
            <a:r>
              <a:rPr lang="en-US" sz="1200" dirty="0"/>
              <a:t>This command (or whatever it is) is used for copying of data, if the default is False.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67889" y="801406"/>
            <a:ext cx="6851469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8194" y="2899956"/>
            <a:ext cx="8601890" cy="18050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D7B17F-85A0-E34D-966E-31122118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86" y="1304075"/>
            <a:ext cx="4475793" cy="35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9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7" y="1852695"/>
            <a:ext cx="8785766" cy="23796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7CD8D0-1E7F-0F4E-8558-B2121283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51" y="293324"/>
            <a:ext cx="7704000" cy="572700"/>
          </a:xfrm>
        </p:spPr>
        <p:txBody>
          <a:bodyPr/>
          <a:lstStyle/>
          <a:p>
            <a:r>
              <a:rPr lang="en-US" sz="2800" dirty="0"/>
              <a:t>DATAFRAMES FROM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189CE-336D-D641-A5E8-D238EACFC8CF}"/>
              </a:ext>
            </a:extLst>
          </p:cNvPr>
          <p:cNvSpPr/>
          <p:nvPr/>
        </p:nvSpPr>
        <p:spPr>
          <a:xfrm>
            <a:off x="2397211" y="2460539"/>
            <a:ext cx="741406" cy="7645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80F5B-44EC-4741-B95F-229295E949F5}"/>
              </a:ext>
            </a:extLst>
          </p:cNvPr>
          <p:cNvSpPr/>
          <p:nvPr/>
        </p:nvSpPr>
        <p:spPr>
          <a:xfrm>
            <a:off x="5787081" y="2547809"/>
            <a:ext cx="741406" cy="7645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0E55C-9D78-9A4B-9C2E-25C099F59A46}"/>
              </a:ext>
            </a:extLst>
          </p:cNvPr>
          <p:cNvCxnSpPr>
            <a:cxnSpLocks/>
          </p:cNvCxnSpPr>
          <p:nvPr/>
        </p:nvCxnSpPr>
        <p:spPr>
          <a:xfrm>
            <a:off x="2434282" y="3225113"/>
            <a:ext cx="7043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59778-03E5-1242-8B16-A81BE949072C}"/>
              </a:ext>
            </a:extLst>
          </p:cNvPr>
          <p:cNvCxnSpPr>
            <a:cxnSpLocks/>
          </p:cNvCxnSpPr>
          <p:nvPr/>
        </p:nvCxnSpPr>
        <p:spPr>
          <a:xfrm>
            <a:off x="5824152" y="3225113"/>
            <a:ext cx="7043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9FE35C-39E3-CA4D-92FE-4E4F38DFE9D8}"/>
              </a:ext>
            </a:extLst>
          </p:cNvPr>
          <p:cNvSpPr txBox="1"/>
          <p:nvPr/>
        </p:nvSpPr>
        <p:spPr>
          <a:xfrm>
            <a:off x="2397211" y="2842007"/>
            <a:ext cx="82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50B0-64DA-3A49-B86E-2940F471D3F7}"/>
              </a:ext>
            </a:extLst>
          </p:cNvPr>
          <p:cNvSpPr txBox="1"/>
          <p:nvPr/>
        </p:nvSpPr>
        <p:spPr>
          <a:xfrm>
            <a:off x="5787081" y="2848578"/>
            <a:ext cx="82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25325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3;p29">
            <a:extLst>
              <a:ext uri="{FF2B5EF4-FFF2-40B4-BE49-F238E27FC236}">
                <a16:creationId xmlns:a16="http://schemas.microsoft.com/office/drawing/2014/main" id="{758A584C-1A68-174F-A76F-66F5B95D3A52}"/>
              </a:ext>
            </a:extLst>
          </p:cNvPr>
          <p:cNvSpPr txBox="1">
            <a:spLocks/>
          </p:cNvSpPr>
          <p:nvPr/>
        </p:nvSpPr>
        <p:spPr>
          <a:xfrm>
            <a:off x="358493" y="3273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PRACTICUM: TRANSPORTATION WORK MODE CHOICE DATASET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8E95E9C-F7AF-244E-B0D1-3FBA5AAD5739}"/>
              </a:ext>
            </a:extLst>
          </p:cNvPr>
          <p:cNvSpPr txBox="1">
            <a:spLocks/>
          </p:cNvSpPr>
          <p:nvPr/>
        </p:nvSpPr>
        <p:spPr>
          <a:xfrm>
            <a:off x="570187" y="1005850"/>
            <a:ext cx="7859829" cy="27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6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Download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: </a:t>
            </a:r>
            <a:r>
              <a:rPr lang="en-US" sz="1600" b="0" i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transportation_work_mode_choice</a:t>
            </a:r>
            <a:r>
              <a:rPr lang="en-US" sz="1600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Söhne"/>
              </a:rPr>
              <a:t>.csv</a:t>
            </a:r>
            <a:endParaRPr lang="en-US" sz="1600" b="0" i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öhne"/>
              </a:rPr>
              <a:t>D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ata on the mode of transportation to work for California, its regions, counties, cities/towns, and census tracts</a:t>
            </a:r>
          </a:p>
          <a:p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Data from the U.S. Census Bureau, Decennial Census and American Community Survey.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0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3;p29">
            <a:extLst>
              <a:ext uri="{FF2B5EF4-FFF2-40B4-BE49-F238E27FC236}">
                <a16:creationId xmlns:a16="http://schemas.microsoft.com/office/drawing/2014/main" id="{758A584C-1A68-174F-A76F-66F5B95D3A52}"/>
              </a:ext>
            </a:extLst>
          </p:cNvPr>
          <p:cNvSpPr txBox="1">
            <a:spLocks/>
          </p:cNvSpPr>
          <p:nvPr/>
        </p:nvSpPr>
        <p:spPr>
          <a:xfrm>
            <a:off x="358493" y="3273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INSTALL PANDAS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8E95E9C-F7AF-244E-B0D1-3FBA5AAD5739}"/>
              </a:ext>
            </a:extLst>
          </p:cNvPr>
          <p:cNvSpPr txBox="1">
            <a:spLocks/>
          </p:cNvSpPr>
          <p:nvPr/>
        </p:nvSpPr>
        <p:spPr>
          <a:xfrm>
            <a:off x="570187" y="1005850"/>
            <a:ext cx="7859829" cy="27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Open up your terminal program (shell or </a:t>
            </a:r>
            <a:r>
              <a:rPr lang="en-US" sz="1600" dirty="0" err="1"/>
              <a:t>cmd</a:t>
            </a:r>
            <a:r>
              <a:rPr lang="en-US" sz="1600" dirty="0"/>
              <a:t>) and install it using either of the following commands: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1600" dirty="0"/>
              <a:t>users, you can run this cell: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To import pandas we usually import it with a shorter name since it's used so much:</a:t>
            </a:r>
          </a:p>
          <a:p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585E5-647A-5847-B099-8EEBA9F4D313}"/>
              </a:ext>
            </a:extLst>
          </p:cNvPr>
          <p:cNvSpPr/>
          <p:nvPr/>
        </p:nvSpPr>
        <p:spPr>
          <a:xfrm>
            <a:off x="1758256" y="1786920"/>
            <a:ext cx="562748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5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5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15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FCCC4-DD85-6544-978D-D8298D5F91D1}"/>
              </a:ext>
            </a:extLst>
          </p:cNvPr>
          <p:cNvSpPr/>
          <p:nvPr/>
        </p:nvSpPr>
        <p:spPr>
          <a:xfrm>
            <a:off x="1758256" y="3191237"/>
            <a:ext cx="5627488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82CDA-AD0F-CC4E-A732-CA7E9AFF888C}"/>
              </a:ext>
            </a:extLst>
          </p:cNvPr>
          <p:cNvSpPr/>
          <p:nvPr/>
        </p:nvSpPr>
        <p:spPr>
          <a:xfrm>
            <a:off x="1758256" y="4221542"/>
            <a:ext cx="5627488" cy="323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15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5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9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1614" name="Google Shape;1614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71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908157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VS. R FOR DATA ANALYSIS</a:t>
            </a: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3F5-15D6-3244-806D-018730C0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C5C29-71A5-8141-875B-CCFDE10BC2FC}"/>
              </a:ext>
            </a:extLst>
          </p:cNvPr>
          <p:cNvSpPr/>
          <p:nvPr/>
        </p:nvSpPr>
        <p:spPr>
          <a:xfrm>
            <a:off x="533400" y="1128019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D781B-DD44-4941-87AD-0E74123F24F8}"/>
              </a:ext>
            </a:extLst>
          </p:cNvPr>
          <p:cNvSpPr/>
          <p:nvPr/>
        </p:nvSpPr>
        <p:spPr>
          <a:xfrm>
            <a:off x="4665300" y="1112700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A3051-E204-3E45-9276-C1B169C4C43E}"/>
              </a:ext>
            </a:extLst>
          </p:cNvPr>
          <p:cNvSpPr txBox="1"/>
          <p:nvPr/>
        </p:nvSpPr>
        <p:spPr>
          <a:xfrm>
            <a:off x="626700" y="1223319"/>
            <a:ext cx="36487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Programming language developed in 1993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For statistical analysis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To be used by statisticians, data miners and analysts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18CAC-F407-BA4A-A95E-005EAD552BEB}"/>
              </a:ext>
            </a:extLst>
          </p:cNvPr>
          <p:cNvSpPr txBox="1"/>
          <p:nvPr/>
        </p:nvSpPr>
        <p:spPr>
          <a:xfrm>
            <a:off x="4766931" y="1223318"/>
            <a:ext cx="36487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General purpose programming language developed in the late 1980s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Starting to become the most popular programming language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3F5-15D6-3244-806D-018730C0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C5C29-71A5-8141-875B-CCFDE10BC2FC}"/>
              </a:ext>
            </a:extLst>
          </p:cNvPr>
          <p:cNvSpPr/>
          <p:nvPr/>
        </p:nvSpPr>
        <p:spPr>
          <a:xfrm>
            <a:off x="533400" y="1128019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D781B-DD44-4941-87AD-0E74123F24F8}"/>
              </a:ext>
            </a:extLst>
          </p:cNvPr>
          <p:cNvSpPr/>
          <p:nvPr/>
        </p:nvSpPr>
        <p:spPr>
          <a:xfrm>
            <a:off x="4665300" y="1112700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A3051-E204-3E45-9276-C1B169C4C43E}"/>
              </a:ext>
            </a:extLst>
          </p:cNvPr>
          <p:cNvSpPr txBox="1"/>
          <p:nvPr/>
        </p:nvSpPr>
        <p:spPr>
          <a:xfrm>
            <a:off x="626700" y="1223319"/>
            <a:ext cx="36487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</a:t>
            </a:r>
          </a:p>
          <a:p>
            <a:endParaRPr lang="en-US" sz="1600" dirty="0"/>
          </a:p>
          <a:p>
            <a:r>
              <a:rPr lang="en-US" sz="1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Collection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: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Rcrawler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, readx1,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readrl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RCurl</a:t>
            </a:r>
            <a:endParaRPr lang="en-US" sz="16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Wrangling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: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d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plyr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sqldf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data.table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readr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tidyr</a:t>
            </a:r>
            <a:endParaRPr lang="en-US" sz="16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Visualizations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: ggplot2,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ggvis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plotly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Esquisse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, 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18CAC-F407-BA4A-A95E-005EAD552BEB}"/>
              </a:ext>
            </a:extLst>
          </p:cNvPr>
          <p:cNvSpPr txBox="1"/>
          <p:nvPr/>
        </p:nvSpPr>
        <p:spPr>
          <a:xfrm>
            <a:off x="4766931" y="1223318"/>
            <a:ext cx="364873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</a:t>
            </a:r>
          </a:p>
          <a:p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Collection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: Pandas, Requests,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BeautifulSoup</a:t>
            </a:r>
            <a:endParaRPr lang="en-US" sz="16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Wrangling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: 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Pandas, NumPy, SciPy</a:t>
            </a:r>
            <a:endParaRPr lang="en-US" sz="16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Visualizations</a:t>
            </a: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: Matplotlib, Seaborn, </a:t>
            </a:r>
            <a:r>
              <a:rPr lang="en-US" sz="16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Plotly</a:t>
            </a:r>
            <a:endParaRPr lang="en-US" sz="16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3F5-15D6-3244-806D-018730C0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C5C29-71A5-8141-875B-CCFDE10BC2FC}"/>
              </a:ext>
            </a:extLst>
          </p:cNvPr>
          <p:cNvSpPr/>
          <p:nvPr/>
        </p:nvSpPr>
        <p:spPr>
          <a:xfrm>
            <a:off x="533400" y="1128019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D781B-DD44-4941-87AD-0E74123F24F8}"/>
              </a:ext>
            </a:extLst>
          </p:cNvPr>
          <p:cNvSpPr/>
          <p:nvPr/>
        </p:nvSpPr>
        <p:spPr>
          <a:xfrm>
            <a:off x="4665300" y="1112700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A3051-E204-3E45-9276-C1B169C4C43E}"/>
              </a:ext>
            </a:extLst>
          </p:cNvPr>
          <p:cNvSpPr txBox="1"/>
          <p:nvPr/>
        </p:nvSpPr>
        <p:spPr>
          <a:xfrm>
            <a:off x="626700" y="1223319"/>
            <a:ext cx="3648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Medium difficultly to learn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Difficult to write maintainable, large-scale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18CAC-F407-BA4A-A95E-005EAD552BEB}"/>
              </a:ext>
            </a:extLst>
          </p:cNvPr>
          <p:cNvSpPr txBox="1"/>
          <p:nvPr/>
        </p:nvSpPr>
        <p:spPr>
          <a:xfrm>
            <a:off x="4766931" y="1223318"/>
            <a:ext cx="364873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</a:t>
            </a:r>
          </a:p>
          <a:p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Easy to learn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Easy to write maintainable, large-scale code</a:t>
            </a:r>
          </a:p>
          <a:p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3F5-15D6-3244-806D-018730C0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C5C29-71A5-8141-875B-CCFDE10BC2FC}"/>
              </a:ext>
            </a:extLst>
          </p:cNvPr>
          <p:cNvSpPr/>
          <p:nvPr/>
        </p:nvSpPr>
        <p:spPr>
          <a:xfrm>
            <a:off x="533400" y="1128019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D781B-DD44-4941-87AD-0E74123F24F8}"/>
              </a:ext>
            </a:extLst>
          </p:cNvPr>
          <p:cNvSpPr/>
          <p:nvPr/>
        </p:nvSpPr>
        <p:spPr>
          <a:xfrm>
            <a:off x="4665300" y="1112700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A3051-E204-3E45-9276-C1B169C4C43E}"/>
              </a:ext>
            </a:extLst>
          </p:cNvPr>
          <p:cNvSpPr txBox="1"/>
          <p:nvPr/>
        </p:nvSpPr>
        <p:spPr>
          <a:xfrm>
            <a:off x="626700" y="1223319"/>
            <a:ext cx="3648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library(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readr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)</a:t>
            </a:r>
          </a:p>
          <a:p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data &lt;- </a:t>
            </a:r>
            <a:r>
              <a:rPr lang="en-US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read_csv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(“</a:t>
            </a:r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path/to/</a:t>
            </a:r>
            <a:r>
              <a:rPr lang="en-US" b="0" i="0" dirty="0" err="1">
                <a:solidFill>
                  <a:srgbClr val="92D050"/>
                </a:solidFill>
                <a:effectLst/>
                <a:latin typeface="Söhne"/>
              </a:rPr>
              <a:t>data.csv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”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)</a:t>
            </a:r>
          </a:p>
          <a:p>
            <a:endParaRPr lang="en-US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library(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purrr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l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ibrary(</a:t>
            </a:r>
            <a:r>
              <a:rPr lang="en-US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dplyr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Data %&gt;%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   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select_if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(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is_numeric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) %&gt;%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    map_db1(mean,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na.rm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 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Söhne"/>
              </a:rPr>
              <a:t>TRUE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) </a:t>
            </a:r>
            <a:endParaRPr lang="en-US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18CAC-F407-BA4A-A95E-005EAD552BEB}"/>
              </a:ext>
            </a:extLst>
          </p:cNvPr>
          <p:cNvSpPr txBox="1"/>
          <p:nvPr/>
        </p:nvSpPr>
        <p:spPr>
          <a:xfrm>
            <a:off x="4766931" y="1223318"/>
            <a:ext cx="3648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Söhne"/>
              </a:rPr>
              <a:t>Import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 pandas as pd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data =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pandas.read_csv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(“</a:t>
            </a:r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path/to/</a:t>
            </a:r>
            <a:r>
              <a:rPr lang="en-US" b="0" i="0" dirty="0" err="1">
                <a:solidFill>
                  <a:srgbClr val="92D050"/>
                </a:solidFill>
                <a:effectLst/>
                <a:latin typeface="Söhne"/>
              </a:rPr>
              <a:t>data.csv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”)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data.mean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()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2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3F5-15D6-3244-806D-018730C0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C5C29-71A5-8141-875B-CCFDE10BC2FC}"/>
              </a:ext>
            </a:extLst>
          </p:cNvPr>
          <p:cNvSpPr/>
          <p:nvPr/>
        </p:nvSpPr>
        <p:spPr>
          <a:xfrm>
            <a:off x="533400" y="1128019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D781B-DD44-4941-87AD-0E74123F24F8}"/>
              </a:ext>
            </a:extLst>
          </p:cNvPr>
          <p:cNvSpPr/>
          <p:nvPr/>
        </p:nvSpPr>
        <p:spPr>
          <a:xfrm>
            <a:off x="4665300" y="1112700"/>
            <a:ext cx="3852000" cy="3162738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A3051-E204-3E45-9276-C1B169C4C43E}"/>
              </a:ext>
            </a:extLst>
          </p:cNvPr>
          <p:cNvSpPr txBox="1"/>
          <p:nvPr/>
        </p:nvSpPr>
        <p:spPr>
          <a:xfrm>
            <a:off x="626700" y="1223319"/>
            <a:ext cx="3648738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35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Great for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Lots of packages/libraries for data analysis</a:t>
            </a:r>
          </a:p>
          <a:p>
            <a:endParaRPr lang="en-US" sz="135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35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Need to </a:t>
            </a: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know a lot of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Can be slow </a:t>
            </a: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because of how R stores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Cannot be embedded in 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18CAC-F407-BA4A-A95E-005EAD552BEB}"/>
              </a:ext>
            </a:extLst>
          </p:cNvPr>
          <p:cNvSpPr txBox="1"/>
          <p:nvPr/>
        </p:nvSpPr>
        <p:spPr>
          <a:xfrm>
            <a:off x="4766931" y="1223318"/>
            <a:ext cx="3648738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3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Easy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Growing number of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Can be embedded in 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i="1" dirty="0">
              <a:solidFill>
                <a:schemeClr val="accent2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13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Uses a large amount of memory – processing can be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Sometimes too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öhne"/>
              </a:rPr>
              <a:t>Libraries for data analysis still being developed</a:t>
            </a:r>
          </a:p>
          <a:p>
            <a:endParaRPr lang="en-US" sz="13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8E5E-2BC9-AF44-B702-C881F1FD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SHOULD YOU USE?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02AF-A215-1A40-A51A-CF1691BD8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It depends on individual preferences and project requirements</a:t>
            </a:r>
          </a:p>
          <a:p>
            <a:r>
              <a:rPr lang="en-US" sz="1600" dirty="0"/>
              <a:t>In general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For  purely statistical projects, R is more robust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For machine learning, Python is better </a:t>
            </a:r>
          </a:p>
          <a:p>
            <a:r>
              <a:rPr lang="en-US" sz="1600" dirty="0"/>
              <a:t>R is harder to learn but has more features for data science</a:t>
            </a:r>
          </a:p>
          <a:p>
            <a:r>
              <a:rPr lang="en-US" sz="1600" dirty="0"/>
              <a:t>Python is easier to learn, but data science specific packages are still being developed</a:t>
            </a:r>
          </a:p>
          <a:p>
            <a:endParaRPr lang="en-US" sz="1600" dirty="0"/>
          </a:p>
          <a:p>
            <a:endParaRPr lang="en-US" sz="1600" dirty="0"/>
          </a:p>
          <a:p>
            <a:pPr marL="152400" indent="0" algn="ctr">
              <a:buNone/>
            </a:pPr>
            <a:endParaRPr lang="en-US" sz="2400" b="1" dirty="0"/>
          </a:p>
          <a:p>
            <a:pPr marL="152400" indent="0" algn="ctr">
              <a:buNone/>
            </a:pPr>
            <a:endParaRPr lang="en-US" sz="2400" b="1" dirty="0"/>
          </a:p>
          <a:p>
            <a:pPr marL="152400" indent="0" algn="ctr">
              <a:buNone/>
            </a:pPr>
            <a:r>
              <a:rPr lang="en-US" sz="2800" b="1" dirty="0" err="1">
                <a:solidFill>
                  <a:schemeClr val="accent5"/>
                </a:solidFill>
              </a:rPr>
              <a:t>Dplyr</a:t>
            </a:r>
            <a:r>
              <a:rPr lang="en-US" sz="2800" b="1" dirty="0">
                <a:solidFill>
                  <a:schemeClr val="accent5"/>
                </a:solidFill>
              </a:rPr>
              <a:t> to Pandas Dictionary Coming Soon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908157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FUNDAMENTALS OF PANDAS</a:t>
            </a: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19085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1024</Words>
  <Application>Microsoft Macintosh PowerPoint</Application>
  <PresentationFormat>On-screen Show (16:9)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Raleway</vt:lpstr>
      <vt:lpstr>Söhne</vt:lpstr>
      <vt:lpstr>Roboto</vt:lpstr>
      <vt:lpstr>Arial</vt:lpstr>
      <vt:lpstr>Roboto Condensed</vt:lpstr>
      <vt:lpstr>Wingdings</vt:lpstr>
      <vt:lpstr>Courier New</vt:lpstr>
      <vt:lpstr>Oswald</vt:lpstr>
      <vt:lpstr>Livvic</vt:lpstr>
      <vt:lpstr>Software Development Bussines Plan by Slidesgo</vt:lpstr>
      <vt:lpstr>EVRC Python Course Training 6: Data Analysis with Pandas</vt:lpstr>
      <vt:lpstr>01</vt:lpstr>
      <vt:lpstr>DESCRIPTION</vt:lpstr>
      <vt:lpstr>LIBRARIES</vt:lpstr>
      <vt:lpstr>CODE</vt:lpstr>
      <vt:lpstr>SYNTAX</vt:lpstr>
      <vt:lpstr>PROS &amp; CONS</vt:lpstr>
      <vt:lpstr>WHICH ONE SHOULD YOU USE? </vt:lpstr>
      <vt:lpstr>02</vt:lpstr>
      <vt:lpstr>PANDAS OVERVIEW</vt:lpstr>
      <vt:lpstr>SERIES &amp; DATAFRAMES</vt:lpstr>
      <vt:lpstr>pandas.DataFrame</vt:lpstr>
      <vt:lpstr>DATAFRAMES FROM FILES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Vaishnavi Vaishnavi Karanam</cp:lastModifiedBy>
  <cp:revision>164</cp:revision>
  <dcterms:modified xsi:type="dcterms:W3CDTF">2023-11-27T08:12:14Z</dcterms:modified>
</cp:coreProperties>
</file>