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72" r:id="rId4"/>
    <p:sldMasterId id="2147483682" r:id="rId5"/>
    <p:sldMasterId id="2147483692" r:id="rId6"/>
    <p:sldMasterId id="2147483702" r:id="rId7"/>
    <p:sldMasterId id="2147483712" r:id="rId8"/>
    <p:sldMasterId id="2147483722" r:id="rId9"/>
    <p:sldMasterId id="2147483732" r:id="rId10"/>
    <p:sldMasterId id="2147483742" r:id="rId11"/>
    <p:sldMasterId id="2147483752" r:id="rId12"/>
    <p:sldMasterId id="2147483762" r:id="rId13"/>
    <p:sldMasterId id="2147483772" r:id="rId14"/>
    <p:sldMasterId id="2147483782" r:id="rId15"/>
    <p:sldMasterId id="2147483792" r:id="rId16"/>
    <p:sldMasterId id="2147483806" r:id="rId17"/>
    <p:sldMasterId id="2147483820" r:id="rId18"/>
    <p:sldMasterId id="2147483834" r:id="rId19"/>
    <p:sldMasterId id="2147483848" r:id="rId20"/>
    <p:sldMasterId id="2147483862" r:id="rId21"/>
    <p:sldMasterId id="2147483876" r:id="rId22"/>
    <p:sldMasterId id="2147483890" r:id="rId23"/>
    <p:sldMasterId id="2147483904" r:id="rId24"/>
    <p:sldMasterId id="2147483918" r:id="rId25"/>
  </p:sldMasterIdLst>
  <p:notesMasterIdLst>
    <p:notesMasterId r:id="rId37"/>
  </p:notesMasterIdLst>
  <p:handoutMasterIdLst>
    <p:handoutMasterId r:id="rId38"/>
  </p:handoutMasterIdLst>
  <p:sldIdLst>
    <p:sldId id="289" r:id="rId26"/>
    <p:sldId id="1103" r:id="rId27"/>
    <p:sldId id="1106" r:id="rId28"/>
    <p:sldId id="1107" r:id="rId29"/>
    <p:sldId id="1108" r:id="rId30"/>
    <p:sldId id="1109" r:id="rId31"/>
    <p:sldId id="1110" r:id="rId32"/>
    <p:sldId id="1111" r:id="rId33"/>
    <p:sldId id="1112" r:id="rId34"/>
    <p:sldId id="1113" r:id="rId35"/>
    <p:sldId id="31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A00"/>
    <a:srgbClr val="FFFFFF"/>
    <a:srgbClr val="663300"/>
    <a:srgbClr val="25681A"/>
    <a:srgbClr val="7F6E00"/>
    <a:srgbClr val="996633"/>
    <a:srgbClr val="318B22"/>
    <a:srgbClr val="F5B800"/>
    <a:srgbClr val="F53D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11.xml"/><Relationship Id="rId35" Type="http://schemas.openxmlformats.org/officeDocument/2006/relationships/slide" Target="slides/slide10.xml"/><Relationship Id="rId34" Type="http://schemas.openxmlformats.org/officeDocument/2006/relationships/slide" Target="slides/slide9.xml"/><Relationship Id="rId33" Type="http://schemas.openxmlformats.org/officeDocument/2006/relationships/slide" Target="slides/slide8.xml"/><Relationship Id="rId32" Type="http://schemas.openxmlformats.org/officeDocument/2006/relationships/slide" Target="slides/slide7.xml"/><Relationship Id="rId31" Type="http://schemas.openxmlformats.org/officeDocument/2006/relationships/slide" Target="slides/slide6.xml"/><Relationship Id="rId30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4.xml"/><Relationship Id="rId28" Type="http://schemas.openxmlformats.org/officeDocument/2006/relationships/slide" Target="slides/slide3.xml"/><Relationship Id="rId27" Type="http://schemas.openxmlformats.org/officeDocument/2006/relationships/slide" Target="slides/slide2.xml"/><Relationship Id="rId26" Type="http://schemas.openxmlformats.org/officeDocument/2006/relationships/slide" Target="slides/slide1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D275-AFE6-40D1-BE5D-44A2AC34C7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8276-78B6-4CE7-9C65-CE0E14BE2D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F0CE-8A05-4271-BE2F-5EC178CD5F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98B7-C1E3-419C-B17C-BA8412A975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86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95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0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1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2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4" Type="http://schemas.openxmlformats.org/officeDocument/2006/relationships/theme" Target="../theme/theme15.xml"/><Relationship Id="rId13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6.xml"/><Relationship Id="rId13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4" Type="http://schemas.openxmlformats.org/officeDocument/2006/relationships/theme" Target="../theme/theme17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4" Type="http://schemas.openxmlformats.org/officeDocument/2006/relationships/theme" Target="../theme/theme18.xml"/><Relationship Id="rId13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4" Type="http://schemas.openxmlformats.org/officeDocument/2006/relationships/theme" Target="../theme/theme19.xml"/><Relationship Id="rId13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8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7.xml"/><Relationship Id="rId14" Type="http://schemas.openxmlformats.org/officeDocument/2006/relationships/theme" Target="../theme/theme20.xml"/><Relationship Id="rId13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96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7.xml"/><Relationship Id="rId8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10.xml"/><Relationship Id="rId14" Type="http://schemas.openxmlformats.org/officeDocument/2006/relationships/theme" Target="../theme/theme21.xml"/><Relationship Id="rId13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09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4" Type="http://schemas.openxmlformats.org/officeDocument/2006/relationships/theme" Target="../theme/theme22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3.xml"/><Relationship Id="rId8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36.xml"/><Relationship Id="rId14" Type="http://schemas.openxmlformats.org/officeDocument/2006/relationships/theme" Target="../theme/theme23.xml"/><Relationship Id="rId13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35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9.xml"/><Relationship Id="rId14" Type="http://schemas.openxmlformats.org/officeDocument/2006/relationships/theme" Target="../theme/theme24.xml"/><Relationship Id="rId13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4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6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2619" y="423949"/>
            <a:ext cx="11226763" cy="5818101"/>
          </a:xfrm>
        </p:spPr>
        <p:txBody>
          <a:bodyPr lIns="548640" rIns="27432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" altLang="en-US" sz="3600" dirty="0">
                <a:latin typeface="+mn-lt"/>
              </a:rPr>
              <a:t>CEC Charger Reliability Study Economics</a:t>
            </a:r>
            <a:endParaRPr lang="en-US" altLang="en-US" sz="3600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3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7223" y="5050363"/>
            <a:ext cx="6097554" cy="66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Aaron Rabinowitz</a:t>
            </a:r>
            <a:endParaRPr lang="en-US" altLang="en-US" sz="1600" b="1" dirty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1/11/2024</a:t>
            </a:r>
            <a:endParaRPr lang="en-US" altLang="en-US" sz="16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7781" y="6434820"/>
            <a:ext cx="1976438" cy="3571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</a:t>
            </a:r>
            <a:r>
              <a:rPr lang="" altLang="en-US" sz="2000"/>
              <a:t>ng Economics</a:t>
            </a:r>
            <a:endParaRPr lang="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Takeaways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Longer routes are more efficient on a per-charger basis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 txBox="1"/>
          <p:nvPr/>
        </p:nvSpPr>
        <p:spPr>
          <a:xfrm>
            <a:off x="352425" y="287504"/>
            <a:ext cx="6002270" cy="5840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latin typeface="+mj-lt"/>
              </a:rPr>
              <a:t>Q &amp; A</a:t>
            </a:r>
            <a:endParaRPr lang="en-US" b="1" dirty="0">
              <a:latin typeface="+mj-lt"/>
            </a:endParaRPr>
          </a:p>
        </p:txBody>
      </p:sp>
      <p:sp>
        <p:nvSpPr>
          <p:cNvPr id="20" name="Text Placeholder 10"/>
          <p:cNvSpPr txBox="1"/>
          <p:nvPr/>
        </p:nvSpPr>
        <p:spPr>
          <a:xfrm>
            <a:off x="6457950" y="287338"/>
            <a:ext cx="5381624" cy="584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7781" y="6434820"/>
            <a:ext cx="1976438" cy="357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41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1541" y="651791"/>
            <a:ext cx="5816267" cy="550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" altLang="en-US" sz="2000"/>
              <a:t>Routing Methodology</a:t>
            </a:r>
            <a:endParaRPr lang="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Overview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1261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Goal is to minimize the cost of the project by computing optimal routes which minimize for time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student pay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car rental expense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operational expenditure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Routing is accomplished by solving Non-Homogenous Fleet Capacitated Vehicle Routing Problem (NHFCVRP)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Chargers are destinations to be visited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EVRC + overnight stay locations are depots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Fleet size is reflected in vehicle days (each itinerary is treated as an independent vehicle)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NHFCVRP is solved using the Clarke-Wright savings method and solution is refined via Simulated Annealing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line with current operations planning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Constraints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route - short, regular, and long to accomodate student schedules as possible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routes: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Distance is less than vehicle range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is less than 4 hours (testing included)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Must visit at least two stations*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Medium routes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Distance is less than vehicle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is less than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hours (testing included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Must visit at least two stations*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is less than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hours (testing included)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Chargers in close proximity to depots neglected unless unreached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all routes, in order to enable testing, no leg can be less than 20 km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*This is done to aviod skewing the economics presented later - many 1 station routes are possible for short and medium routes but should be avoided as they are very inefficient and, instead, be included in longer routes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Testing time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basic assumption is that a given plug-in test takes a given amount of time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5, 10, or 15 minutes per plug-in test (effects will be shown)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a full slate of 4 DC and 2 AC chargers that would be 30, 60, or 90 minutes at one station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testers may also have to wait in a queue to use a charger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queue wait time is modeled using queuing theory with exponential distributions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arrival frequency is sampled randomly from separate distributions for urban and rural chargers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service time per vehicle is 40 minutes for DC chargers and randomly sampled between 1 and 8 hours for AC chargers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servers is modeled as the listed number of chargers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Note that, at this stage all are assumed to be functional - could be adjusted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this model may be adjusted as more information comes in, it is likely an underestimate because of the functionality assumption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Operational Concept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process will be carried out iteratively until the project is complete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routes are computed for remaining chargers at midnight (takes about 1 minute)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check out a route based on vehicle and time allowance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go out and test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mark off visited stations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know, a priori how students will allocate their time, half-day routes can be scheduled easier but, eventually, will no longer be possible as the close-by chargers are exhausted.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economics of routes will, thus be considered by duration category in the following slides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</a:t>
            </a:r>
            <a:r>
              <a:rPr lang="" altLang="en-US" sz="2000"/>
              <a:t>Economics</a:t>
            </a:r>
            <a:endParaRPr lang="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Short Routes and Short Testing Duration (SRST)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190 routes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807 stations (4.25 per route)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1,079 chargers (5.77 per route)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633 person-hours (0.78 per station, 0.59 per charger)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2967990"/>
            <a:ext cx="5067300" cy="347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05" y="1220470"/>
            <a:ext cx="4342765" cy="4932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Medium </a:t>
            </a:r>
            <a:r>
              <a:rPr lang="en-US" altLang="en-US" sz="2000"/>
              <a:t>Routes and Short Testing Duration (SRST)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246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1,612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6.55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3,813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15.50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1,653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1.03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2924175"/>
            <a:ext cx="5019675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65" y="1248410"/>
            <a:ext cx="449199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Long </a:t>
            </a:r>
            <a:r>
              <a:rPr lang="en-US" altLang="en-US" sz="2000"/>
              <a:t>Routes and Short Testing Duration (SRST)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1,565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15.34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4,839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47.44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1,881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1.20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0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.39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914650"/>
            <a:ext cx="5114925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15" y="1261745"/>
            <a:ext cx="4618990" cy="5241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Long Routes and Short Testing Duration (SRST)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080770" y="1633855"/>
          <a:ext cx="10030460" cy="434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615"/>
                <a:gridCol w="2507615"/>
                <a:gridCol w="2507615"/>
                <a:gridCol w="2507615"/>
              </a:tblGrid>
              <a:tr h="68262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 per Charger Test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Dollars per Charger Test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3958</Words>
  <Application>WPS Presentation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24</vt:i4>
      </vt:variant>
      <vt:variant>
        <vt:lpstr>幻灯片标题</vt:lpstr>
      </vt:variant>
      <vt:variant>
        <vt:i4>11</vt:i4>
      </vt:variant>
    </vt:vector>
  </HeadingPairs>
  <TitlesOfParts>
    <vt:vector size="45" baseType="lpstr">
      <vt:lpstr>Arial</vt:lpstr>
      <vt:lpstr>SimSun</vt:lpstr>
      <vt:lpstr>Wingdings</vt:lpstr>
      <vt:lpstr>Century Gothic</vt:lpstr>
      <vt:lpstr>Gubbi</vt:lpstr>
      <vt:lpstr>Times New Roman</vt:lpstr>
      <vt:lpstr>Avenir Next LT Pro</vt:lpstr>
      <vt:lpstr>微软雅黑</vt:lpstr>
      <vt:lpstr>Arial Unicode MS</vt:lpstr>
      <vt:lpstr>Calibri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Michael Dominick Fortunato</dc:creator>
  <cp:lastModifiedBy>aaron</cp:lastModifiedBy>
  <cp:revision>3976</cp:revision>
  <dcterms:created xsi:type="dcterms:W3CDTF">2024-03-06T05:38:05Z</dcterms:created>
  <dcterms:modified xsi:type="dcterms:W3CDTF">2024-03-06T05:38:05Z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0x010100CF97EC83F5BD79439F154A4381C5A19F</vt:lpwstr>
  </property>
  <property fmtid="{D5CDD505-2E9C-101B-9397-08002B2CF9AE}" pid="3" name="KSOProductBuildVer">
    <vt:lpwstr>1033-11.1.0.9505</vt:lpwstr>
  </property>
</Properties>
</file>