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7" r:id="rId2"/>
    <p:sldId id="285" r:id="rId3"/>
    <p:sldId id="287" r:id="rId4"/>
    <p:sldId id="293" r:id="rId5"/>
    <p:sldId id="296" r:id="rId6"/>
    <p:sldId id="263" r:id="rId7"/>
    <p:sldId id="297" r:id="rId8"/>
    <p:sldId id="299" r:id="rId9"/>
    <p:sldId id="301" r:id="rId10"/>
    <p:sldId id="304" r:id="rId11"/>
    <p:sldId id="298" r:id="rId12"/>
    <p:sldId id="292" r:id="rId13"/>
    <p:sldId id="294" r:id="rId14"/>
    <p:sldId id="273" r:id="rId15"/>
    <p:sldId id="303" r:id="rId16"/>
    <p:sldId id="27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Dosis ExtraLight" panose="020B0604020202020204" charset="0"/>
      <p:regular r:id="rId23"/>
      <p:bold r:id="rId24"/>
    </p:embeddedFont>
    <p:embeddedFont>
      <p:font typeface="Titillium Web" panose="020B0604020202020204" charset="0"/>
      <p:regular r:id="rId25"/>
      <p:bold r:id="rId26"/>
      <p:italic r:id="rId27"/>
      <p:boldItalic r:id="rId28"/>
    </p:embeddedFont>
    <p:embeddedFont>
      <p:font typeface="Titillium Web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3FBAD4-51DF-45E1-BC44-3F640717BB2C}">
  <a:tblStyle styleId="{423FBAD4-51DF-45E1-BC44-3F640717BB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59" autoAdjust="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529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904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99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550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37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43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470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225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8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43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views/NYC_RestaurantsInspections/NYCRestaurants?:language=it&amp;:display_count=y&amp;publish=yes&amp;:origin=viz_share_link"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data.cityofnewyork.us/Health/DOHMH-New-York-City-Restaurant-Inspection-Results/43nn-pn8j"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public.tableau.com/views/NYC_RestaurantsInspections/NYCRestaurants?:language=it&amp;:display_count=y&amp;publish=yes&amp;:origin=viz_share_link" TargetMode="External"/><Relationship Id="rId4" Type="http://schemas.openxmlformats.org/officeDocument/2006/relationships/hyperlink" Target="https://databricks-prod-cloudfront.cloud.databricks.com/public/4027ec902e239c93eaaa8714f173bcfc/3644576652944494/3605531197382040/1462975200255311/latest.html"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data.cityofnewyork.us/Health/DOHMH-New-York-City-Restaurant-Inspection-Results/43nn-pn8j"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3" Type="http://schemas.openxmlformats.org/officeDocument/2006/relationships/hyperlink" Target="https://www1.nyc.gov/assets/doh/downloads/pdf/rii/blue-book.pdf"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Agenda</a:t>
            </a:r>
            <a:endParaRPr dirty="0"/>
          </a:p>
        </p:txBody>
      </p:sp>
      <p:sp>
        <p:nvSpPr>
          <p:cNvPr id="3843" name="Google Shape;3843;p14"/>
          <p:cNvSpPr txBox="1">
            <a:spLocks noGrp="1"/>
          </p:cNvSpPr>
          <p:nvPr>
            <p:ph type="body" idx="1"/>
          </p:nvPr>
        </p:nvSpPr>
        <p:spPr>
          <a:xfrm>
            <a:off x="718300" y="1762650"/>
            <a:ext cx="6512494"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it-IT" b="1" dirty="0">
                <a:latin typeface="Titillium Web"/>
                <a:ea typeface="Titillium Web"/>
                <a:cs typeface="Titillium Web"/>
                <a:sym typeface="Titillium Web"/>
              </a:rPr>
              <a:t>        </a:t>
            </a:r>
            <a:endParaRPr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a:p>
        </p:txBody>
      </p:sp>
      <p:grpSp>
        <p:nvGrpSpPr>
          <p:cNvPr id="29" name="Google Shape;4418;p40">
            <a:extLst>
              <a:ext uri="{FF2B5EF4-FFF2-40B4-BE49-F238E27FC236}">
                <a16:creationId xmlns:a16="http://schemas.microsoft.com/office/drawing/2014/main" id="{896B4C5A-CBE9-44A1-8F07-D229AF1CA32A}"/>
              </a:ext>
            </a:extLst>
          </p:cNvPr>
          <p:cNvGrpSpPr/>
          <p:nvPr/>
        </p:nvGrpSpPr>
        <p:grpSpPr>
          <a:xfrm>
            <a:off x="2139137" y="922347"/>
            <a:ext cx="460705" cy="491455"/>
            <a:chOff x="9901824" y="937343"/>
            <a:chExt cx="744273" cy="793950"/>
          </a:xfrm>
        </p:grpSpPr>
        <p:grpSp>
          <p:nvGrpSpPr>
            <p:cNvPr id="30" name="Google Shape;4419;p40">
              <a:extLst>
                <a:ext uri="{FF2B5EF4-FFF2-40B4-BE49-F238E27FC236}">
                  <a16:creationId xmlns:a16="http://schemas.microsoft.com/office/drawing/2014/main" id="{9AB4394C-05C0-43F7-A3FC-BDA7456247DA}"/>
                </a:ext>
              </a:extLst>
            </p:cNvPr>
            <p:cNvGrpSpPr/>
            <p:nvPr/>
          </p:nvGrpSpPr>
          <p:grpSpPr>
            <a:xfrm>
              <a:off x="9901824" y="937343"/>
              <a:ext cx="744273" cy="793950"/>
              <a:chOff x="9901824" y="937343"/>
              <a:chExt cx="744273" cy="793950"/>
            </a:xfrm>
          </p:grpSpPr>
          <p:sp>
            <p:nvSpPr>
              <p:cNvPr id="37" name="Google Shape;4420;p40">
                <a:extLst>
                  <a:ext uri="{FF2B5EF4-FFF2-40B4-BE49-F238E27FC236}">
                    <a16:creationId xmlns:a16="http://schemas.microsoft.com/office/drawing/2014/main" id="{80F0852F-8369-49B4-839D-67370EC40365}"/>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4421;p40">
                <a:extLst>
                  <a:ext uri="{FF2B5EF4-FFF2-40B4-BE49-F238E27FC236}">
                    <a16:creationId xmlns:a16="http://schemas.microsoft.com/office/drawing/2014/main" id="{B91F8D93-2B66-4EF8-8F0D-DEBFFF24B5BD}"/>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4422;p40">
                <a:extLst>
                  <a:ext uri="{FF2B5EF4-FFF2-40B4-BE49-F238E27FC236}">
                    <a16:creationId xmlns:a16="http://schemas.microsoft.com/office/drawing/2014/main" id="{B8B4AA9F-086B-4D31-A80F-5735DE63286F}"/>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4423;p40">
                <a:extLst>
                  <a:ext uri="{FF2B5EF4-FFF2-40B4-BE49-F238E27FC236}">
                    <a16:creationId xmlns:a16="http://schemas.microsoft.com/office/drawing/2014/main" id="{32F5B106-6249-4A84-8E32-557A16A60CC6}"/>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4424;p40">
                <a:extLst>
                  <a:ext uri="{FF2B5EF4-FFF2-40B4-BE49-F238E27FC236}">
                    <a16:creationId xmlns:a16="http://schemas.microsoft.com/office/drawing/2014/main" id="{187B2A11-B71F-4D47-8D64-DCDC3ECB647D}"/>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4425;p40">
                <a:extLst>
                  <a:ext uri="{FF2B5EF4-FFF2-40B4-BE49-F238E27FC236}">
                    <a16:creationId xmlns:a16="http://schemas.microsoft.com/office/drawing/2014/main" id="{8FBF4AFB-053C-4B06-8F2D-CB0BBC595842}"/>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4426;p40">
                <a:extLst>
                  <a:ext uri="{FF2B5EF4-FFF2-40B4-BE49-F238E27FC236}">
                    <a16:creationId xmlns:a16="http://schemas.microsoft.com/office/drawing/2014/main" id="{DCEA2008-A8E3-474C-A0FC-92475C166887}"/>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4427;p40">
                <a:extLst>
                  <a:ext uri="{FF2B5EF4-FFF2-40B4-BE49-F238E27FC236}">
                    <a16:creationId xmlns:a16="http://schemas.microsoft.com/office/drawing/2014/main" id="{93889038-D7C2-4473-90E9-AF05564EABDD}"/>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4428;p40">
                <a:extLst>
                  <a:ext uri="{FF2B5EF4-FFF2-40B4-BE49-F238E27FC236}">
                    <a16:creationId xmlns:a16="http://schemas.microsoft.com/office/drawing/2014/main" id="{71F02E26-348F-4A9C-B18A-BEF6B25D5BB1}"/>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 name="Google Shape;4429;p40">
                <a:extLst>
                  <a:ext uri="{FF2B5EF4-FFF2-40B4-BE49-F238E27FC236}">
                    <a16:creationId xmlns:a16="http://schemas.microsoft.com/office/drawing/2014/main" id="{E9DEEDAB-0C7F-4FEA-AF84-2699A6BBBF68}"/>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1" name="Google Shape;4430;p40">
              <a:extLst>
                <a:ext uri="{FF2B5EF4-FFF2-40B4-BE49-F238E27FC236}">
                  <a16:creationId xmlns:a16="http://schemas.microsoft.com/office/drawing/2014/main" id="{F2D5840A-B644-47F8-8BD0-7769560FD3A6}"/>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4431;p40">
              <a:extLst>
                <a:ext uri="{FF2B5EF4-FFF2-40B4-BE49-F238E27FC236}">
                  <a16:creationId xmlns:a16="http://schemas.microsoft.com/office/drawing/2014/main" id="{A53C3F5F-E75F-4ECD-B0AA-B27BBCBBFB4F}"/>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4432;p40">
              <a:extLst>
                <a:ext uri="{FF2B5EF4-FFF2-40B4-BE49-F238E27FC236}">
                  <a16:creationId xmlns:a16="http://schemas.microsoft.com/office/drawing/2014/main" id="{78EBF266-824C-407E-B559-88426FB59017}"/>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4433;p40">
              <a:extLst>
                <a:ext uri="{FF2B5EF4-FFF2-40B4-BE49-F238E27FC236}">
                  <a16:creationId xmlns:a16="http://schemas.microsoft.com/office/drawing/2014/main" id="{CF12F4FE-876D-4C15-8C85-43056DB2FF63}"/>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4434;p40">
              <a:extLst>
                <a:ext uri="{FF2B5EF4-FFF2-40B4-BE49-F238E27FC236}">
                  <a16:creationId xmlns:a16="http://schemas.microsoft.com/office/drawing/2014/main" id="{AF05DBD9-68EE-496C-B695-AEAA8CD3D822}"/>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4435;p40">
              <a:extLst>
                <a:ext uri="{FF2B5EF4-FFF2-40B4-BE49-F238E27FC236}">
                  <a16:creationId xmlns:a16="http://schemas.microsoft.com/office/drawing/2014/main" id="{8E40867A-65BF-4487-8F28-817A5C9775AC}"/>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7" name="Google Shape;3843;p14">
            <a:extLst>
              <a:ext uri="{FF2B5EF4-FFF2-40B4-BE49-F238E27FC236}">
                <a16:creationId xmlns:a16="http://schemas.microsoft.com/office/drawing/2014/main" id="{D3D927F1-3BCE-4C09-B3DA-D5EBDB9BD3E4}"/>
              </a:ext>
            </a:extLst>
          </p:cNvPr>
          <p:cNvSpPr txBox="1">
            <a:spLocks/>
          </p:cNvSpPr>
          <p:nvPr/>
        </p:nvSpPr>
        <p:spPr>
          <a:xfrm>
            <a:off x="718300" y="1634388"/>
            <a:ext cx="6948592" cy="205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CONTESTO DI RIFERIMENTO</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OBBIETTIVO</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ARCHITETTURA</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DONE / TO DO</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HINT PER SVILUPPI FUTURI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571625" y="189999"/>
            <a:ext cx="3644294" cy="5237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DataWarehouse</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grpSp>
        <p:nvGrpSpPr>
          <p:cNvPr id="5" name="Google Shape;4597;p40">
            <a:extLst>
              <a:ext uri="{FF2B5EF4-FFF2-40B4-BE49-F238E27FC236}">
                <a16:creationId xmlns:a16="http://schemas.microsoft.com/office/drawing/2014/main" id="{F2B75EBB-0A84-4F9B-9D12-CC011A6D7D57}"/>
              </a:ext>
            </a:extLst>
          </p:cNvPr>
          <p:cNvGrpSpPr/>
          <p:nvPr/>
        </p:nvGrpSpPr>
        <p:grpSpPr>
          <a:xfrm>
            <a:off x="3470048" y="152620"/>
            <a:ext cx="443283" cy="445621"/>
            <a:chOff x="6931035" y="3184143"/>
            <a:chExt cx="716128" cy="719904"/>
          </a:xfrm>
        </p:grpSpPr>
        <p:sp>
          <p:nvSpPr>
            <p:cNvPr id="6" name="Google Shape;4598;p40">
              <a:extLst>
                <a:ext uri="{FF2B5EF4-FFF2-40B4-BE49-F238E27FC236}">
                  <a16:creationId xmlns:a16="http://schemas.microsoft.com/office/drawing/2014/main" id="{04DAC9A9-BC70-42B6-ACA6-44AA3320661F}"/>
                </a:ext>
              </a:extLst>
            </p:cNvPr>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99;p40">
              <a:extLst>
                <a:ext uri="{FF2B5EF4-FFF2-40B4-BE49-F238E27FC236}">
                  <a16:creationId xmlns:a16="http://schemas.microsoft.com/office/drawing/2014/main" id="{B6A06C1E-6C21-4D31-B62D-1A232E999CEC}"/>
                </a:ext>
              </a:extLst>
            </p:cNvPr>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600;p40">
              <a:extLst>
                <a:ext uri="{FF2B5EF4-FFF2-40B4-BE49-F238E27FC236}">
                  <a16:creationId xmlns:a16="http://schemas.microsoft.com/office/drawing/2014/main" id="{4AF46D97-6D89-42B3-B779-C87A68CC43B3}"/>
                </a:ext>
              </a:extLst>
            </p:cNvPr>
            <p:cNvSpPr/>
            <p:nvPr/>
          </p:nvSpPr>
          <p:spPr>
            <a:xfrm>
              <a:off x="7175631" y="3184143"/>
              <a:ext cx="227419" cy="345368"/>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 name="Google Shape;4601;p40">
              <a:extLst>
                <a:ext uri="{FF2B5EF4-FFF2-40B4-BE49-F238E27FC236}">
                  <a16:creationId xmlns:a16="http://schemas.microsoft.com/office/drawing/2014/main" id="{1985D143-8F09-4457-9CF2-4E3885F2E06C}"/>
                </a:ext>
              </a:extLst>
            </p:cNvPr>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 name="Google Shape;3897;p20">
            <a:extLst>
              <a:ext uri="{FF2B5EF4-FFF2-40B4-BE49-F238E27FC236}">
                <a16:creationId xmlns:a16="http://schemas.microsoft.com/office/drawing/2014/main" id="{3DA0DDC1-8D27-42D1-8585-4723878FFC8B}"/>
              </a:ext>
            </a:extLst>
          </p:cNvPr>
          <p:cNvSpPr txBox="1">
            <a:spLocks noGrp="1"/>
          </p:cNvSpPr>
          <p:nvPr>
            <p:ph type="body" idx="1"/>
          </p:nvPr>
        </p:nvSpPr>
        <p:spPr>
          <a:xfrm>
            <a:off x="456545" y="598241"/>
            <a:ext cx="6470291" cy="431876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endParaRPr lang="it-IT" sz="1400" dirty="0"/>
          </a:p>
          <a:p>
            <a:pPr marL="285750" indent="-285750">
              <a:buFont typeface="Wingdings" panose="05000000000000000000" pitchFamily="2" charset="2"/>
              <a:buChar char="Ø"/>
            </a:pPr>
            <a:r>
              <a:rPr lang="it-IT" sz="1400" dirty="0"/>
              <a:t>Il dato prodotto dal processo di ETL viene quindi </a:t>
            </a:r>
            <a:r>
              <a:rPr lang="it-IT" sz="1400" dirty="0" err="1"/>
              <a:t>storato</a:t>
            </a:r>
            <a:r>
              <a:rPr lang="it-IT" sz="1400" dirty="0"/>
              <a:t> su un database SQL Server di Azure (modellato fisicamente come un datawarehouse).</a:t>
            </a:r>
          </a:p>
          <a:p>
            <a:pPr marL="285750" indent="-285750">
              <a:buFont typeface="Wingdings" panose="05000000000000000000" pitchFamily="2" charset="2"/>
              <a:buChar char="Ø"/>
            </a:pPr>
            <a:r>
              <a:rPr lang="it-IT" sz="1400" dirty="0"/>
              <a:t>Avendo la risorsa su Cloud posso disporre della visualizzazione su Tableau con un alto tasso di </a:t>
            </a:r>
            <a:r>
              <a:rPr lang="it-IT" sz="1400" dirty="0" err="1"/>
              <a:t>availability</a:t>
            </a:r>
            <a:r>
              <a:rPr lang="it-IT" sz="1400" dirty="0"/>
              <a:t> (senza appoggiarmi alla mia macchina locale) e potendo quindi fare un </a:t>
            </a:r>
            <a:r>
              <a:rPr lang="it-IT" sz="1400" dirty="0" err="1"/>
              <a:t>refresh</a:t>
            </a:r>
            <a:r>
              <a:rPr lang="it-IT" sz="1400" dirty="0"/>
              <a:t> live dei dati.</a:t>
            </a:r>
          </a:p>
          <a:p>
            <a:pPr marL="285750" indent="-285750">
              <a:buFont typeface="Wingdings" panose="05000000000000000000" pitchFamily="2" charset="2"/>
              <a:buChar char="Ø"/>
            </a:pPr>
            <a:r>
              <a:rPr lang="it-IT" sz="1400" dirty="0"/>
              <a:t>Il notebook è di fatto creato per alimentare la tabella dei fatti e le sue dimensioni pertanto se il progetto non fosse one-shot ma fosse in produzione può essere utilizzato per eseguire periodicamente il </a:t>
            </a:r>
            <a:r>
              <a:rPr lang="it-IT" sz="1400" dirty="0" err="1"/>
              <a:t>refresh</a:t>
            </a:r>
            <a:r>
              <a:rPr lang="it-IT" sz="1400" dirty="0"/>
              <a:t> delle suddette strutture ogni qualvolta che il dataset viene aggiornato.</a:t>
            </a:r>
          </a:p>
          <a:p>
            <a:pPr marL="285750" indent="-285750">
              <a:buFont typeface="Wingdings" panose="05000000000000000000" pitchFamily="2" charset="2"/>
              <a:buChar char="Ø"/>
            </a:pPr>
            <a:r>
              <a:rPr lang="it-IT" sz="1400" dirty="0"/>
              <a:t>Il DWH è alimentato tramite i </a:t>
            </a:r>
            <a:r>
              <a:rPr lang="it-IT" sz="1400" dirty="0" err="1"/>
              <a:t>csv</a:t>
            </a:r>
            <a:r>
              <a:rPr lang="it-IT" sz="1400" dirty="0"/>
              <a:t> creati nello step precedente e il tutto viene fatto attraverso il </a:t>
            </a:r>
            <a:r>
              <a:rPr lang="it-IT" sz="1400" dirty="0" err="1"/>
              <a:t>wizard</a:t>
            </a:r>
            <a:r>
              <a:rPr lang="it-IT" sz="1400" dirty="0"/>
              <a:t> di importazione di </a:t>
            </a:r>
            <a:r>
              <a:rPr lang="it-IT" sz="1400" dirty="0" err="1"/>
              <a:t>flat</a:t>
            </a:r>
            <a:r>
              <a:rPr lang="it-IT" sz="1400" dirty="0"/>
              <a:t> file di Microsoft SQL Server Management Studio.</a:t>
            </a:r>
          </a:p>
          <a:p>
            <a:pPr marL="0" indent="0">
              <a:buNone/>
            </a:pPr>
            <a:endParaRPr lang="it-IT" sz="1400" dirty="0"/>
          </a:p>
          <a:p>
            <a:pPr marL="285750" indent="-285750">
              <a:buFont typeface="Wingdings" panose="05000000000000000000" pitchFamily="2" charset="2"/>
              <a:buChar char="Ø"/>
            </a:pPr>
            <a:endParaRPr lang="it-IT" sz="1400"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spTree>
    <p:extLst>
      <p:ext uri="{BB962C8B-B14F-4D97-AF65-F5344CB8AC3E}">
        <p14:creationId xmlns:p14="http://schemas.microsoft.com/office/powerpoint/2010/main" val="421022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299" y="169633"/>
            <a:ext cx="3452771" cy="5609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DataWarehouse</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grpSp>
        <p:nvGrpSpPr>
          <p:cNvPr id="5" name="Google Shape;4597;p40">
            <a:extLst>
              <a:ext uri="{FF2B5EF4-FFF2-40B4-BE49-F238E27FC236}">
                <a16:creationId xmlns:a16="http://schemas.microsoft.com/office/drawing/2014/main" id="{F2B75EBB-0A84-4F9B-9D12-CC011A6D7D57}"/>
              </a:ext>
            </a:extLst>
          </p:cNvPr>
          <p:cNvGrpSpPr/>
          <p:nvPr/>
        </p:nvGrpSpPr>
        <p:grpSpPr>
          <a:xfrm>
            <a:off x="3520380" y="208817"/>
            <a:ext cx="443283" cy="445621"/>
            <a:chOff x="6931035" y="3184143"/>
            <a:chExt cx="716128" cy="719904"/>
          </a:xfrm>
        </p:grpSpPr>
        <p:sp>
          <p:nvSpPr>
            <p:cNvPr id="6" name="Google Shape;4598;p40">
              <a:extLst>
                <a:ext uri="{FF2B5EF4-FFF2-40B4-BE49-F238E27FC236}">
                  <a16:creationId xmlns:a16="http://schemas.microsoft.com/office/drawing/2014/main" id="{04DAC9A9-BC70-42B6-ACA6-44AA3320661F}"/>
                </a:ext>
              </a:extLst>
            </p:cNvPr>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99;p40">
              <a:extLst>
                <a:ext uri="{FF2B5EF4-FFF2-40B4-BE49-F238E27FC236}">
                  <a16:creationId xmlns:a16="http://schemas.microsoft.com/office/drawing/2014/main" id="{B6A06C1E-6C21-4D31-B62D-1A232E999CEC}"/>
                </a:ext>
              </a:extLst>
            </p:cNvPr>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600;p40">
              <a:extLst>
                <a:ext uri="{FF2B5EF4-FFF2-40B4-BE49-F238E27FC236}">
                  <a16:creationId xmlns:a16="http://schemas.microsoft.com/office/drawing/2014/main" id="{4AF46D97-6D89-42B3-B779-C87A68CC43B3}"/>
                </a:ext>
              </a:extLst>
            </p:cNvPr>
            <p:cNvSpPr/>
            <p:nvPr/>
          </p:nvSpPr>
          <p:spPr>
            <a:xfrm>
              <a:off x="7175631" y="3184143"/>
              <a:ext cx="227419" cy="345368"/>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 name="Google Shape;4601;p40">
              <a:extLst>
                <a:ext uri="{FF2B5EF4-FFF2-40B4-BE49-F238E27FC236}">
                  <a16:creationId xmlns:a16="http://schemas.microsoft.com/office/drawing/2014/main" id="{1985D143-8F09-4457-9CF2-4E3885F2E06C}"/>
                </a:ext>
              </a:extLst>
            </p:cNvPr>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C96BD1B4-0F44-45CE-8F75-5183E8B66C3A}"/>
              </a:ext>
            </a:extLst>
          </p:cNvPr>
          <p:cNvPicPr>
            <a:picLocks noChangeAspect="1"/>
          </p:cNvPicPr>
          <p:nvPr/>
        </p:nvPicPr>
        <p:blipFill rotWithShape="1">
          <a:blip r:embed="rId3"/>
          <a:srcRect l="10730" r="12752"/>
          <a:stretch/>
        </p:blipFill>
        <p:spPr>
          <a:xfrm>
            <a:off x="91531" y="693922"/>
            <a:ext cx="7603497" cy="4419879"/>
          </a:xfrm>
          <a:prstGeom prst="rect">
            <a:avLst/>
          </a:prstGeom>
        </p:spPr>
      </p:pic>
    </p:spTree>
    <p:extLst>
      <p:ext uri="{BB962C8B-B14F-4D97-AF65-F5344CB8AC3E}">
        <p14:creationId xmlns:p14="http://schemas.microsoft.com/office/powerpoint/2010/main" val="37743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00837" y="753880"/>
            <a:ext cx="6174869" cy="368861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t-IT" sz="1500" dirty="0"/>
              <a:t>Il tool che ho scelto per la visualizzazione </a:t>
            </a:r>
            <a:r>
              <a:rPr lang="it-IT" sz="1500" dirty="0" err="1"/>
              <a:t>é</a:t>
            </a:r>
            <a:r>
              <a:rPr lang="it-IT" sz="1500" dirty="0"/>
              <a:t> Tableau.</a:t>
            </a:r>
          </a:p>
          <a:p>
            <a:pPr marL="285750" indent="-285750">
              <a:buFont typeface="Wingdings" panose="05000000000000000000" pitchFamily="2" charset="2"/>
              <a:buChar char="Ø"/>
            </a:pPr>
            <a:r>
              <a:rPr lang="it-IT" sz="1500" dirty="0"/>
              <a:t>Stabilisco la connessione con la visualizzazione tramite apposito connettore già </a:t>
            </a:r>
            <a:r>
              <a:rPr lang="it-IT" sz="1500" dirty="0" err="1"/>
              <a:t>built</a:t>
            </a:r>
            <a:r>
              <a:rPr lang="it-IT" sz="1500" dirty="0"/>
              <a:t> in per Microsoft SQL Server.</a:t>
            </a:r>
          </a:p>
          <a:p>
            <a:pPr marL="285750" indent="-285750">
              <a:buFont typeface="Wingdings" panose="05000000000000000000" pitchFamily="2" charset="2"/>
              <a:buChar char="Ø"/>
            </a:pPr>
            <a:r>
              <a:rPr lang="it-IT" sz="1500" dirty="0"/>
              <a:t>Creo il modello dati importando le strutture presenti sul DWH. Non ho inserito vincoli di integrità referenziale perché sarà il modello del dato di Tableau a stabilire questi vincoli.</a:t>
            </a:r>
          </a:p>
          <a:p>
            <a:pPr marL="285750" indent="-285750">
              <a:buFont typeface="Wingdings" panose="05000000000000000000" pitchFamily="2" charset="2"/>
              <a:buChar char="Ø"/>
            </a:pPr>
            <a:r>
              <a:rPr lang="it-IT" sz="1500" dirty="0"/>
              <a:t>Una volta stabilita la connessione con il </a:t>
            </a:r>
            <a:r>
              <a:rPr lang="it-IT" sz="1500" dirty="0" err="1"/>
              <a:t>dwh</a:t>
            </a:r>
            <a:r>
              <a:rPr lang="it-IT" sz="1500" dirty="0"/>
              <a:t> posso scegliere di leggere il dato live o creare un’ estrazione di tableau che altro non è che uno snapshot del dato ottimizzato per fornire risposte rapide alle query.</a:t>
            </a:r>
            <a:br>
              <a:rPr lang="it-IT" sz="1500" dirty="0"/>
            </a:br>
            <a:r>
              <a:rPr lang="it-IT" sz="1500" dirty="0"/>
              <a:t>Ho scelto l’ estrazione poiché non ci sono ulteriori caricamenti del </a:t>
            </a:r>
            <a:r>
              <a:rPr lang="it-IT" sz="1500" dirty="0" err="1"/>
              <a:t>dwh</a:t>
            </a:r>
            <a:r>
              <a:rPr lang="it-IT" sz="1500" dirty="0"/>
              <a:t> quindi il dato al momento rimane statico.</a:t>
            </a:r>
          </a:p>
          <a:p>
            <a:pPr marL="285750" indent="-285750">
              <a:buFont typeface="Wingdings" panose="05000000000000000000" pitchFamily="2" charset="2"/>
              <a:buChar char="Ø"/>
            </a:pPr>
            <a:r>
              <a:rPr lang="it-IT" sz="1500" dirty="0"/>
              <a:t>Qui il link per la visualizzazione:</a:t>
            </a:r>
            <a:br>
              <a:rPr lang="it-IT" sz="1500" dirty="0"/>
            </a:br>
            <a:r>
              <a:rPr lang="it-IT" sz="1500" dirty="0" err="1">
                <a:hlinkClick r:id="rId3"/>
              </a:rPr>
              <a:t>NCY_Restaurants_Inspections_viz</a:t>
            </a:r>
            <a:endParaRPr lang="it-IT" sz="1500" dirty="0"/>
          </a:p>
          <a:p>
            <a:pPr marL="285750" indent="-285750">
              <a:buFont typeface="Wingdings" panose="05000000000000000000" pitchFamily="2" charset="2"/>
              <a:buChar char="Ø"/>
            </a:pPr>
            <a:endParaRPr lang="it-IT" sz="1500" dirty="0"/>
          </a:p>
        </p:txBody>
      </p:sp>
      <p:sp>
        <p:nvSpPr>
          <p:cNvPr id="3898" name="Google Shape;3898;p20"/>
          <p:cNvSpPr txBox="1">
            <a:spLocks noGrp="1"/>
          </p:cNvSpPr>
          <p:nvPr>
            <p:ph type="title"/>
          </p:nvPr>
        </p:nvSpPr>
        <p:spPr>
          <a:xfrm>
            <a:off x="718299" y="-4050"/>
            <a:ext cx="591461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 </a:t>
            </a:r>
            <a:r>
              <a:rPr lang="it-IT" dirty="0" err="1"/>
              <a:t>Visualization</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grpSp>
        <p:nvGrpSpPr>
          <p:cNvPr id="5" name="Google Shape;4751;p40">
            <a:extLst>
              <a:ext uri="{FF2B5EF4-FFF2-40B4-BE49-F238E27FC236}">
                <a16:creationId xmlns:a16="http://schemas.microsoft.com/office/drawing/2014/main" id="{DF577313-0039-4BCB-8765-ECAE9B5F374E}"/>
              </a:ext>
            </a:extLst>
          </p:cNvPr>
          <p:cNvGrpSpPr/>
          <p:nvPr/>
        </p:nvGrpSpPr>
        <p:grpSpPr>
          <a:xfrm>
            <a:off x="3788272" y="230105"/>
            <a:ext cx="557162" cy="445734"/>
            <a:chOff x="4607809" y="5664627"/>
            <a:chExt cx="742883" cy="594312"/>
          </a:xfrm>
        </p:grpSpPr>
        <p:sp>
          <p:nvSpPr>
            <p:cNvPr id="6" name="Google Shape;4752;p40">
              <a:extLst>
                <a:ext uri="{FF2B5EF4-FFF2-40B4-BE49-F238E27FC236}">
                  <a16:creationId xmlns:a16="http://schemas.microsoft.com/office/drawing/2014/main" id="{322094A6-3226-4EEC-80DC-9E109CEC6AE6}"/>
                </a:ext>
              </a:extLst>
            </p:cNvPr>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753;p40">
              <a:extLst>
                <a:ext uri="{FF2B5EF4-FFF2-40B4-BE49-F238E27FC236}">
                  <a16:creationId xmlns:a16="http://schemas.microsoft.com/office/drawing/2014/main" id="{D38B59C8-DE66-4C3B-9C0F-82F6F4C13010}"/>
                </a:ext>
              </a:extLst>
            </p:cNvPr>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754;p40">
              <a:extLst>
                <a:ext uri="{FF2B5EF4-FFF2-40B4-BE49-F238E27FC236}">
                  <a16:creationId xmlns:a16="http://schemas.microsoft.com/office/drawing/2014/main" id="{F353BF9D-664E-4888-909A-4D2A24916FC8}"/>
                </a:ext>
              </a:extLst>
            </p:cNvPr>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755;p40">
              <a:extLst>
                <a:ext uri="{FF2B5EF4-FFF2-40B4-BE49-F238E27FC236}">
                  <a16:creationId xmlns:a16="http://schemas.microsoft.com/office/drawing/2014/main" id="{87E00EAE-BB5F-44A2-8D3A-6345D9CD4BC7}"/>
                </a:ext>
              </a:extLst>
            </p:cNvPr>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756;p40">
              <a:extLst>
                <a:ext uri="{FF2B5EF4-FFF2-40B4-BE49-F238E27FC236}">
                  <a16:creationId xmlns:a16="http://schemas.microsoft.com/office/drawing/2014/main" id="{CD63F9DB-B95D-48D6-8F33-2CC8E83151DA}"/>
                </a:ext>
              </a:extLst>
            </p:cNvPr>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757;p40">
              <a:extLst>
                <a:ext uri="{FF2B5EF4-FFF2-40B4-BE49-F238E27FC236}">
                  <a16:creationId xmlns:a16="http://schemas.microsoft.com/office/drawing/2014/main" id="{B512FEE9-7AE3-47BD-A022-4B67AC442A60}"/>
                </a:ext>
              </a:extLst>
            </p:cNvPr>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758;p40">
              <a:extLst>
                <a:ext uri="{FF2B5EF4-FFF2-40B4-BE49-F238E27FC236}">
                  <a16:creationId xmlns:a16="http://schemas.microsoft.com/office/drawing/2014/main" id="{E2910AF2-A8B4-48BB-9EEB-81F9B3A7A0F6}"/>
                </a:ext>
              </a:extLst>
            </p:cNvPr>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759;p40">
              <a:extLst>
                <a:ext uri="{FF2B5EF4-FFF2-40B4-BE49-F238E27FC236}">
                  <a16:creationId xmlns:a16="http://schemas.microsoft.com/office/drawing/2014/main" id="{B5B0EEF3-0251-468D-8836-637AE59CE125}"/>
                </a:ext>
              </a:extLst>
            </p:cNvPr>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2169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458048" y="591164"/>
            <a:ext cx="6835887" cy="4078703"/>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it-IT" sz="1400" dirty="0"/>
              <a:t>La maggior parte dei ristoranti presenti nell’ area metropolitana di New York presenta un </a:t>
            </a:r>
            <a:r>
              <a:rPr lang="it-IT" sz="1400" dirty="0" err="1"/>
              <a:t>grading</a:t>
            </a:r>
            <a:r>
              <a:rPr lang="it-IT" sz="1400" dirty="0"/>
              <a:t> «A»</a:t>
            </a:r>
          </a:p>
          <a:p>
            <a:pPr marL="285750" indent="-285750">
              <a:buFont typeface="Wingdings" panose="05000000000000000000" pitchFamily="2" charset="2"/>
              <a:buChar char="Ø"/>
            </a:pPr>
            <a:r>
              <a:rPr lang="it-IT" sz="1400" dirty="0"/>
              <a:t>Da un’ estrazione eseguita sul DWH emerge che in ogni distretto (borough) almeno l’ 80% dei ristoranti riporta una valutazione «A» (in proporzione al numero di ristoranti presenti nel distretto)</a:t>
            </a:r>
          </a:p>
          <a:p>
            <a:pPr marL="285750" indent="-285750">
              <a:buFont typeface="Wingdings" panose="05000000000000000000" pitchFamily="2" charset="2"/>
              <a:buChar char="Ø"/>
            </a:pPr>
            <a:r>
              <a:rPr lang="it-IT" sz="1400" dirty="0">
                <a:sym typeface="Wingdings" panose="05000000000000000000" pitchFamily="2" charset="2"/>
              </a:rPr>
              <a:t>La maggior parte delle ispezioni che ha evidenziato una violazione riporta la suddetta violazione come critica. Tutte le violazioni segnalate come critiche sono potenzialmente imputabili di un’ eventuale intossicazione alimentare.</a:t>
            </a:r>
          </a:p>
          <a:p>
            <a:pPr marL="285750" indent="-285750">
              <a:buFont typeface="Wingdings" panose="05000000000000000000" pitchFamily="2" charset="2"/>
              <a:buChar char="Ø"/>
            </a:pPr>
            <a:r>
              <a:rPr lang="it-IT" sz="1400" dirty="0">
                <a:sym typeface="Wingdings" panose="05000000000000000000" pitchFamily="2" charset="2"/>
              </a:rPr>
              <a:t>Tra i tipi di violazione più frequenti si evidenziano tra le altre «tracce di topi» e «condizioni favorevoli ai parassiti» </a:t>
            </a:r>
          </a:p>
          <a:p>
            <a:pPr marL="285750" indent="-285750">
              <a:buFont typeface="Wingdings" panose="05000000000000000000" pitchFamily="2" charset="2"/>
              <a:buChar char="Ø"/>
            </a:pPr>
            <a:r>
              <a:rPr lang="it-IT" sz="1400" dirty="0">
                <a:sym typeface="Wingdings" panose="05000000000000000000" pitchFamily="2" charset="2"/>
              </a:rPr>
              <a:t>Il volume delle ispezioni risulta costante negli ultimi anni fatta eccezione per l’ anno 2020 che non riporta dati dopo Febbraio a causa dell’ emergenza per il COVID-19. In ogni caso il volume di ispezioni è in linea con l’ obbiettivo di ispezionare almeno una volta l’ anno tutti i ristoranti (al momento dell’ estrazione circa 27k ristoranti)</a:t>
            </a:r>
          </a:p>
          <a:p>
            <a:pPr marL="285750" indent="-285750">
              <a:buFont typeface="Wingdings" panose="05000000000000000000" pitchFamily="2" charset="2"/>
              <a:buChar char="Ø"/>
            </a:pPr>
            <a:r>
              <a:rPr lang="it-IT" sz="1400" dirty="0"/>
              <a:t>New York risulta essere un melting </a:t>
            </a:r>
            <a:r>
              <a:rPr lang="it-IT" sz="1400" dirty="0" err="1"/>
              <a:t>pot</a:t>
            </a:r>
            <a:r>
              <a:rPr lang="it-IT" sz="1400" dirty="0"/>
              <a:t> anche dal punto di vista della proposta culinaria ma la maggior parte dei ristoranti propone una cucina «Americana»</a:t>
            </a:r>
          </a:p>
          <a:p>
            <a:pPr marL="0" indent="0">
              <a:buNone/>
            </a:pPr>
            <a:endParaRPr lang="it-IT" sz="1500" dirty="0"/>
          </a:p>
        </p:txBody>
      </p:sp>
      <p:sp>
        <p:nvSpPr>
          <p:cNvPr id="3898" name="Google Shape;3898;p20"/>
          <p:cNvSpPr txBox="1">
            <a:spLocks noGrp="1"/>
          </p:cNvSpPr>
          <p:nvPr>
            <p:ph type="title"/>
          </p:nvPr>
        </p:nvSpPr>
        <p:spPr>
          <a:xfrm>
            <a:off x="718299" y="-4050"/>
            <a:ext cx="5914618" cy="6461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Insights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5" name="Google Shape;4751;p40">
            <a:extLst>
              <a:ext uri="{FF2B5EF4-FFF2-40B4-BE49-F238E27FC236}">
                <a16:creationId xmlns:a16="http://schemas.microsoft.com/office/drawing/2014/main" id="{DF577313-0039-4BCB-8765-ECAE9B5F374E}"/>
              </a:ext>
            </a:extLst>
          </p:cNvPr>
          <p:cNvGrpSpPr/>
          <p:nvPr/>
        </p:nvGrpSpPr>
        <p:grpSpPr>
          <a:xfrm>
            <a:off x="2184282" y="23387"/>
            <a:ext cx="557162" cy="445734"/>
            <a:chOff x="4607809" y="5664627"/>
            <a:chExt cx="742883" cy="594312"/>
          </a:xfrm>
        </p:grpSpPr>
        <p:sp>
          <p:nvSpPr>
            <p:cNvPr id="6" name="Google Shape;4752;p40">
              <a:extLst>
                <a:ext uri="{FF2B5EF4-FFF2-40B4-BE49-F238E27FC236}">
                  <a16:creationId xmlns:a16="http://schemas.microsoft.com/office/drawing/2014/main" id="{322094A6-3226-4EEC-80DC-9E109CEC6AE6}"/>
                </a:ext>
              </a:extLst>
            </p:cNvPr>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753;p40">
              <a:extLst>
                <a:ext uri="{FF2B5EF4-FFF2-40B4-BE49-F238E27FC236}">
                  <a16:creationId xmlns:a16="http://schemas.microsoft.com/office/drawing/2014/main" id="{D38B59C8-DE66-4C3B-9C0F-82F6F4C13010}"/>
                </a:ext>
              </a:extLst>
            </p:cNvPr>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754;p40">
              <a:extLst>
                <a:ext uri="{FF2B5EF4-FFF2-40B4-BE49-F238E27FC236}">
                  <a16:creationId xmlns:a16="http://schemas.microsoft.com/office/drawing/2014/main" id="{F353BF9D-664E-4888-909A-4D2A24916FC8}"/>
                </a:ext>
              </a:extLst>
            </p:cNvPr>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755;p40">
              <a:extLst>
                <a:ext uri="{FF2B5EF4-FFF2-40B4-BE49-F238E27FC236}">
                  <a16:creationId xmlns:a16="http://schemas.microsoft.com/office/drawing/2014/main" id="{87E00EAE-BB5F-44A2-8D3A-6345D9CD4BC7}"/>
                </a:ext>
              </a:extLst>
            </p:cNvPr>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756;p40">
              <a:extLst>
                <a:ext uri="{FF2B5EF4-FFF2-40B4-BE49-F238E27FC236}">
                  <a16:creationId xmlns:a16="http://schemas.microsoft.com/office/drawing/2014/main" id="{CD63F9DB-B95D-48D6-8F33-2CC8E83151DA}"/>
                </a:ext>
              </a:extLst>
            </p:cNvPr>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757;p40">
              <a:extLst>
                <a:ext uri="{FF2B5EF4-FFF2-40B4-BE49-F238E27FC236}">
                  <a16:creationId xmlns:a16="http://schemas.microsoft.com/office/drawing/2014/main" id="{B512FEE9-7AE3-47BD-A022-4B67AC442A60}"/>
                </a:ext>
              </a:extLst>
            </p:cNvPr>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758;p40">
              <a:extLst>
                <a:ext uri="{FF2B5EF4-FFF2-40B4-BE49-F238E27FC236}">
                  <a16:creationId xmlns:a16="http://schemas.microsoft.com/office/drawing/2014/main" id="{E2910AF2-A8B4-48BB-9EEB-81F9B3A7A0F6}"/>
                </a:ext>
              </a:extLst>
            </p:cNvPr>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759;p40">
              <a:extLst>
                <a:ext uri="{FF2B5EF4-FFF2-40B4-BE49-F238E27FC236}">
                  <a16:creationId xmlns:a16="http://schemas.microsoft.com/office/drawing/2014/main" id="{B5B0EEF3-0251-468D-8836-637AE59CE125}"/>
                </a:ext>
              </a:extLst>
            </p:cNvPr>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8509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718300" y="141498"/>
            <a:ext cx="577394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DONE / TO DO</a:t>
            </a:r>
            <a:endParaRPr dirty="0"/>
          </a:p>
        </p:txBody>
      </p:sp>
      <p:sp>
        <p:nvSpPr>
          <p:cNvPr id="3988" name="Google Shape;3988;p30"/>
          <p:cNvSpPr txBox="1">
            <a:spLocks noGrp="1"/>
          </p:cNvSpPr>
          <p:nvPr>
            <p:ph type="body" idx="1"/>
          </p:nvPr>
        </p:nvSpPr>
        <p:spPr>
          <a:xfrm>
            <a:off x="718299" y="1077092"/>
            <a:ext cx="3363270" cy="2742286"/>
          </a:xfrm>
          <a:prstGeom prst="rect">
            <a:avLst/>
          </a:prstGeom>
          <a:ln>
            <a:solidFill>
              <a:schemeClr val="accent3"/>
            </a:solidFill>
          </a:ln>
        </p:spPr>
        <p:txBody>
          <a:bodyPr spcFirstLastPara="1" wrap="square" lIns="91425" tIns="91425" rIns="91425" bIns="91425" anchor="t" anchorCtr="0">
            <a:noAutofit/>
          </a:bodyPr>
          <a:lstStyle/>
          <a:p>
            <a:pPr marL="0" lvl="0" indent="0" algn="l" rtl="0">
              <a:spcBef>
                <a:spcPts val="600"/>
              </a:spcBef>
              <a:spcAft>
                <a:spcPts val="0"/>
              </a:spcAft>
              <a:buNone/>
            </a:pPr>
            <a:r>
              <a:rPr lang="it-IT" b="1" dirty="0"/>
              <a:t>DONE</a:t>
            </a:r>
          </a:p>
          <a:p>
            <a:pPr marL="0" lvl="0" indent="0" algn="l" rtl="0">
              <a:spcBef>
                <a:spcPts val="600"/>
              </a:spcBef>
              <a:spcAft>
                <a:spcPts val="0"/>
              </a:spcAft>
              <a:buNone/>
            </a:pPr>
            <a:endParaRPr lang="it-IT" b="1" dirty="0"/>
          </a:p>
          <a:p>
            <a:pPr marL="285750" lvl="0" indent="-285750" algn="l" rtl="0">
              <a:spcBef>
                <a:spcPts val="600"/>
              </a:spcBef>
              <a:spcAft>
                <a:spcPts val="0"/>
              </a:spcAft>
              <a:buFont typeface="Wingdings" panose="05000000000000000000" pitchFamily="2" charset="2"/>
              <a:buChar char="Ø"/>
            </a:pPr>
            <a:r>
              <a:rPr lang="it-IT" dirty="0"/>
              <a:t>Analisi</a:t>
            </a:r>
          </a:p>
          <a:p>
            <a:pPr marL="285750" lvl="0" indent="-285750" algn="l" rtl="0">
              <a:spcBef>
                <a:spcPts val="600"/>
              </a:spcBef>
              <a:spcAft>
                <a:spcPts val="0"/>
              </a:spcAft>
              <a:buFont typeface="Wingdings" panose="05000000000000000000" pitchFamily="2" charset="2"/>
              <a:buChar char="Ø"/>
            </a:pPr>
            <a:r>
              <a:rPr lang="it-IT" dirty="0"/>
              <a:t>Trasformazione e pulizia del dato</a:t>
            </a:r>
          </a:p>
          <a:p>
            <a:pPr marL="285750" lvl="0" indent="-285750" algn="l" rtl="0">
              <a:spcBef>
                <a:spcPts val="600"/>
              </a:spcBef>
              <a:spcAft>
                <a:spcPts val="0"/>
              </a:spcAft>
              <a:buFont typeface="Wingdings" panose="05000000000000000000" pitchFamily="2" charset="2"/>
              <a:buChar char="Ø"/>
            </a:pPr>
            <a:r>
              <a:rPr lang="it-IT" dirty="0"/>
              <a:t>Modellazione del dato</a:t>
            </a:r>
          </a:p>
          <a:p>
            <a:pPr marL="285750" lvl="0" indent="-285750" algn="l" rtl="0">
              <a:spcBef>
                <a:spcPts val="600"/>
              </a:spcBef>
              <a:spcAft>
                <a:spcPts val="0"/>
              </a:spcAft>
              <a:buFont typeface="Wingdings" panose="05000000000000000000" pitchFamily="2" charset="2"/>
              <a:buChar char="Ø"/>
            </a:pPr>
            <a:r>
              <a:rPr lang="it-IT" dirty="0"/>
              <a:t>Alimentazione DWH</a:t>
            </a:r>
          </a:p>
          <a:p>
            <a:pPr marL="285750" lvl="0" indent="-285750" algn="l" rtl="0">
              <a:spcBef>
                <a:spcPts val="600"/>
              </a:spcBef>
              <a:spcAft>
                <a:spcPts val="0"/>
              </a:spcAft>
              <a:buFont typeface="Wingdings" panose="05000000000000000000" pitchFamily="2" charset="2"/>
              <a:buChar char="Ø"/>
            </a:pPr>
            <a:r>
              <a:rPr lang="it-IT" dirty="0"/>
              <a:t>Creazione visualizzazione</a:t>
            </a:r>
          </a:p>
        </p:txBody>
      </p:sp>
      <p:sp>
        <p:nvSpPr>
          <p:cNvPr id="3990" name="Google Shape;3990;p30"/>
          <p:cNvSpPr txBox="1">
            <a:spLocks noGrp="1"/>
          </p:cNvSpPr>
          <p:nvPr>
            <p:ph type="body" idx="3"/>
          </p:nvPr>
        </p:nvSpPr>
        <p:spPr>
          <a:xfrm>
            <a:off x="4081568" y="1077091"/>
            <a:ext cx="3573873" cy="2742287"/>
          </a:xfrm>
          <a:prstGeom prst="rect">
            <a:avLst/>
          </a:prstGeom>
          <a:ln>
            <a:solidFill>
              <a:schemeClr val="accent1">
                <a:lumMod val="90000"/>
              </a:schemeClr>
            </a:solidFill>
          </a:ln>
        </p:spPr>
        <p:txBody>
          <a:bodyPr spcFirstLastPara="1" wrap="square" lIns="91425" tIns="91425" rIns="91425" bIns="91425" anchor="t" anchorCtr="0">
            <a:noAutofit/>
          </a:bodyPr>
          <a:lstStyle/>
          <a:p>
            <a:pPr marL="0" lvl="0" indent="0" algn="l" rtl="0">
              <a:spcBef>
                <a:spcPts val="600"/>
              </a:spcBef>
              <a:spcAft>
                <a:spcPts val="0"/>
              </a:spcAft>
              <a:buNone/>
            </a:pPr>
            <a:r>
              <a:rPr lang="it-IT" b="1" dirty="0"/>
              <a:t>TO DO</a:t>
            </a:r>
          </a:p>
          <a:p>
            <a:pPr marL="0" lvl="0" indent="0" algn="l" rtl="0">
              <a:spcBef>
                <a:spcPts val="600"/>
              </a:spcBef>
              <a:spcAft>
                <a:spcPts val="0"/>
              </a:spcAft>
              <a:buNone/>
            </a:pPr>
            <a:endParaRPr lang="it-IT" b="1" dirty="0"/>
          </a:p>
          <a:p>
            <a:pPr marL="285750" lvl="0" indent="-285750" algn="l" rtl="0">
              <a:spcBef>
                <a:spcPts val="600"/>
              </a:spcBef>
              <a:spcAft>
                <a:spcPts val="0"/>
              </a:spcAft>
              <a:buFont typeface="Wingdings" panose="05000000000000000000" pitchFamily="2" charset="2"/>
              <a:buChar char="Ø"/>
            </a:pPr>
            <a:r>
              <a:rPr lang="it-IT" dirty="0"/>
              <a:t>Creare una pipeline di caricamento per il datawarehouse</a:t>
            </a:r>
          </a:p>
          <a:p>
            <a:pPr marL="285750" lvl="0" indent="-285750" algn="l" rtl="0">
              <a:spcBef>
                <a:spcPts val="600"/>
              </a:spcBef>
              <a:spcAft>
                <a:spcPts val="0"/>
              </a:spcAft>
              <a:buFont typeface="Wingdings" panose="05000000000000000000" pitchFamily="2" charset="2"/>
              <a:buChar char="Ø"/>
            </a:pPr>
            <a:r>
              <a:rPr lang="it-IT" dirty="0"/>
              <a:t>Modificare il notebook affinché possa essere usato per fare un </a:t>
            </a:r>
            <a:r>
              <a:rPr lang="it-IT" dirty="0" err="1"/>
              <a:t>refresh</a:t>
            </a:r>
            <a:r>
              <a:rPr lang="it-IT" dirty="0"/>
              <a:t> del DWH qualora il progetto fosse go live.</a:t>
            </a:r>
          </a:p>
          <a:p>
            <a:pPr marL="285750" lvl="0" indent="-285750" algn="l" rtl="0">
              <a:spcBef>
                <a:spcPts val="600"/>
              </a:spcBef>
              <a:spcAft>
                <a:spcPts val="0"/>
              </a:spcAft>
              <a:buFont typeface="Wingdings" panose="05000000000000000000" pitchFamily="2" charset="2"/>
              <a:buChar char="Ø"/>
            </a:pPr>
            <a:endParaRPr lang="it-IT" dirty="0"/>
          </a:p>
          <a:p>
            <a:pPr marL="285750" lvl="0" indent="-285750" algn="l" rtl="0">
              <a:spcBef>
                <a:spcPts val="600"/>
              </a:spcBef>
              <a:spcAft>
                <a:spcPts val="0"/>
              </a:spcAft>
              <a:buFont typeface="Wingdings" panose="05000000000000000000" pitchFamily="2" charset="2"/>
              <a:buChar char="Ø"/>
            </a:pPr>
            <a:endParaRPr lang="it-IT" dirty="0"/>
          </a:p>
          <a:p>
            <a:pPr marL="0" lvl="0" indent="0" algn="l" rtl="0">
              <a:spcBef>
                <a:spcPts val="600"/>
              </a:spcBef>
              <a:spcAft>
                <a:spcPts val="0"/>
              </a:spcAft>
              <a:buNone/>
            </a:pPr>
            <a:endParaRPr lang="it-IT" dirty="0"/>
          </a:p>
          <a:p>
            <a:pPr marL="285750" lvl="0" indent="-285750" algn="l" rtl="0">
              <a:spcBef>
                <a:spcPts val="600"/>
              </a:spcBef>
              <a:spcAft>
                <a:spcPts val="0"/>
              </a:spcAft>
              <a:buFont typeface="Wingdings" panose="05000000000000000000" pitchFamily="2" charset="2"/>
              <a:buChar char="Ø"/>
            </a:pPr>
            <a:endParaRPr lang="it-IT" b="1" dirty="0"/>
          </a:p>
          <a:p>
            <a:pPr marL="0" lvl="0" indent="0" algn="l" rtl="0">
              <a:spcBef>
                <a:spcPts val="600"/>
              </a:spcBef>
              <a:spcAft>
                <a:spcPts val="0"/>
              </a:spcAft>
              <a:buNone/>
            </a:pPr>
            <a:endParaRPr lang="it-IT" b="1" dirty="0"/>
          </a:p>
          <a:p>
            <a:pPr marL="0" lvl="0" indent="0" algn="l" rtl="0">
              <a:spcBef>
                <a:spcPts val="600"/>
              </a:spcBef>
              <a:spcAft>
                <a:spcPts val="0"/>
              </a:spcAft>
              <a:buNone/>
            </a:pPr>
            <a:endParaRPr lang="it-IT" b="1" dirty="0"/>
          </a:p>
          <a:p>
            <a:pPr marL="0" lvl="0" indent="0" algn="l" rtl="0">
              <a:spcBef>
                <a:spcPts val="600"/>
              </a:spcBef>
              <a:spcAft>
                <a:spcPts val="0"/>
              </a:spcAft>
              <a:buNone/>
            </a:pPr>
            <a:endParaRPr b="1" dirty="0"/>
          </a:p>
          <a:p>
            <a:pPr marL="0" lvl="0" indent="0" algn="l" rtl="0">
              <a:spcBef>
                <a:spcPts val="600"/>
              </a:spcBef>
              <a:spcAft>
                <a:spcPts val="0"/>
              </a:spcAft>
              <a:buNone/>
            </a:pP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29" name="Google Shape;4350;p40">
            <a:extLst>
              <a:ext uri="{FF2B5EF4-FFF2-40B4-BE49-F238E27FC236}">
                <a16:creationId xmlns:a16="http://schemas.microsoft.com/office/drawing/2014/main" id="{82851571-6385-48E3-9C1A-5BD54623AABF}"/>
              </a:ext>
            </a:extLst>
          </p:cNvPr>
          <p:cNvGrpSpPr/>
          <p:nvPr/>
        </p:nvGrpSpPr>
        <p:grpSpPr>
          <a:xfrm>
            <a:off x="3321485" y="369365"/>
            <a:ext cx="445718" cy="445753"/>
            <a:chOff x="3706812" y="1035050"/>
            <a:chExt cx="4792662" cy="4787899"/>
          </a:xfrm>
        </p:grpSpPr>
        <p:sp>
          <p:nvSpPr>
            <p:cNvPr id="30" name="Google Shape;4351;p40">
              <a:extLst>
                <a:ext uri="{FF2B5EF4-FFF2-40B4-BE49-F238E27FC236}">
                  <a16:creationId xmlns:a16="http://schemas.microsoft.com/office/drawing/2014/main" id="{82CA85EF-42E5-4A0C-A3F7-C2138F907CE7}"/>
                </a:ext>
              </a:extLst>
            </p:cNvPr>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4352;p40">
              <a:extLst>
                <a:ext uri="{FF2B5EF4-FFF2-40B4-BE49-F238E27FC236}">
                  <a16:creationId xmlns:a16="http://schemas.microsoft.com/office/drawing/2014/main" id="{E6FCCFB0-CF1A-4B84-A774-B0FC103A4FAB}"/>
                </a:ext>
              </a:extLst>
            </p:cNvPr>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4353;p40">
              <a:extLst>
                <a:ext uri="{FF2B5EF4-FFF2-40B4-BE49-F238E27FC236}">
                  <a16:creationId xmlns:a16="http://schemas.microsoft.com/office/drawing/2014/main" id="{188409BF-FADC-4E5C-94D9-4931FF73826E}"/>
                </a:ext>
              </a:extLst>
            </p:cNvPr>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4354;p40">
              <a:extLst>
                <a:ext uri="{FF2B5EF4-FFF2-40B4-BE49-F238E27FC236}">
                  <a16:creationId xmlns:a16="http://schemas.microsoft.com/office/drawing/2014/main" id="{98B5F407-522E-4FEF-A1DF-1FBF919E5769}"/>
                </a:ext>
              </a:extLst>
            </p:cNvPr>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4355;p40">
              <a:extLst>
                <a:ext uri="{FF2B5EF4-FFF2-40B4-BE49-F238E27FC236}">
                  <a16:creationId xmlns:a16="http://schemas.microsoft.com/office/drawing/2014/main" id="{8C0B3DDE-7A02-4F64-BFCB-35D99E83AB99}"/>
                </a:ext>
              </a:extLst>
            </p:cNvPr>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4356;p40">
              <a:extLst>
                <a:ext uri="{FF2B5EF4-FFF2-40B4-BE49-F238E27FC236}">
                  <a16:creationId xmlns:a16="http://schemas.microsoft.com/office/drawing/2014/main" id="{BA8F7573-008E-4D10-925C-826009345692}"/>
                </a:ext>
              </a:extLst>
            </p:cNvPr>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5FCE-A8E8-46A2-8F77-4005BAA95862}"/>
              </a:ext>
            </a:extLst>
          </p:cNvPr>
          <p:cNvSpPr>
            <a:spLocks noGrp="1"/>
          </p:cNvSpPr>
          <p:nvPr>
            <p:ph type="title"/>
          </p:nvPr>
        </p:nvSpPr>
        <p:spPr>
          <a:xfrm>
            <a:off x="640231" y="293825"/>
            <a:ext cx="6761100" cy="857400"/>
          </a:xfrm>
        </p:spPr>
        <p:txBody>
          <a:bodyPr/>
          <a:lstStyle/>
          <a:p>
            <a:r>
              <a:rPr lang="it-IT" dirty="0" err="1"/>
              <a:t>Hint</a:t>
            </a:r>
            <a:r>
              <a:rPr lang="it-IT" dirty="0"/>
              <a:t> per sviluppi futuri</a:t>
            </a:r>
          </a:p>
        </p:txBody>
      </p:sp>
      <p:sp>
        <p:nvSpPr>
          <p:cNvPr id="3" name="Text Placeholder 2">
            <a:extLst>
              <a:ext uri="{FF2B5EF4-FFF2-40B4-BE49-F238E27FC236}">
                <a16:creationId xmlns:a16="http://schemas.microsoft.com/office/drawing/2014/main" id="{D2D6293D-BC41-412A-A07E-4DD23753BF9A}"/>
              </a:ext>
            </a:extLst>
          </p:cNvPr>
          <p:cNvSpPr>
            <a:spLocks noGrp="1"/>
          </p:cNvSpPr>
          <p:nvPr>
            <p:ph type="body" idx="1"/>
          </p:nvPr>
        </p:nvSpPr>
        <p:spPr>
          <a:xfrm>
            <a:off x="569443" y="1151225"/>
            <a:ext cx="6533105" cy="3630475"/>
          </a:xfrm>
        </p:spPr>
        <p:txBody>
          <a:bodyPr/>
          <a:lstStyle/>
          <a:p>
            <a:pPr marL="127000" indent="0">
              <a:buNone/>
            </a:pPr>
            <a:r>
              <a:rPr lang="it-IT" dirty="0"/>
              <a:t>Il programma di «</a:t>
            </a:r>
            <a:r>
              <a:rPr lang="it-IT" dirty="0" err="1"/>
              <a:t>restaurants</a:t>
            </a:r>
            <a:r>
              <a:rPr lang="it-IT" dirty="0"/>
              <a:t> </a:t>
            </a:r>
            <a:r>
              <a:rPr lang="it-IT" dirty="0" err="1"/>
              <a:t>grading</a:t>
            </a:r>
            <a:r>
              <a:rPr lang="it-IT" dirty="0"/>
              <a:t>» è in vigore in alcune città americane quali New </a:t>
            </a:r>
            <a:r>
              <a:rPr lang="it-IT" dirty="0" err="1"/>
              <a:t>York,Los</a:t>
            </a:r>
            <a:r>
              <a:rPr lang="it-IT" dirty="0"/>
              <a:t> Angeles, Milwaukee etc.</a:t>
            </a:r>
            <a:br>
              <a:rPr lang="it-IT" dirty="0"/>
            </a:br>
            <a:r>
              <a:rPr lang="it-IT" dirty="0"/>
              <a:t>Il consumatore è al momento informato del </a:t>
            </a:r>
            <a:r>
              <a:rPr lang="it-IT" dirty="0" err="1"/>
              <a:t>grading</a:t>
            </a:r>
            <a:r>
              <a:rPr lang="it-IT" dirty="0"/>
              <a:t> solamente se arriva fisicamente davanti all’ ingresso del ristorante.</a:t>
            </a:r>
          </a:p>
          <a:p>
            <a:pPr marL="127000" indent="0">
              <a:buNone/>
            </a:pPr>
            <a:r>
              <a:rPr lang="it-IT" dirty="0"/>
              <a:t>Potrebbe essere interessante invece inserire tali informazioni all‘ interno delle schede dei ristoranti in servizi come </a:t>
            </a:r>
            <a:r>
              <a:rPr lang="it-IT" dirty="0" err="1"/>
              <a:t>TripAdvisor</a:t>
            </a:r>
            <a:r>
              <a:rPr lang="it-IT" dirty="0"/>
              <a:t> oppure di delivery quali </a:t>
            </a:r>
            <a:r>
              <a:rPr lang="it-IT" dirty="0" err="1"/>
              <a:t>JustEat</a:t>
            </a:r>
            <a:r>
              <a:rPr lang="it-IT" dirty="0"/>
              <a:t>/Uber </a:t>
            </a:r>
            <a:r>
              <a:rPr lang="it-IT" dirty="0" err="1"/>
              <a:t>Eats</a:t>
            </a:r>
            <a:r>
              <a:rPr lang="it-IT" dirty="0"/>
              <a:t>… </a:t>
            </a:r>
            <a:r>
              <a:rPr lang="it-IT" dirty="0" err="1"/>
              <a:t>etc</a:t>
            </a:r>
            <a:endParaRPr lang="it-IT" dirty="0"/>
          </a:p>
          <a:p>
            <a:pPr marL="127000" indent="0">
              <a:buNone/>
            </a:pPr>
            <a:r>
              <a:rPr lang="it-IT" dirty="0"/>
              <a:t>In questo modo il programma sarebbe sicuramente più efficace perché raggiungerebbe i canali che usano la maggior parte delle persone al posto del sito di </a:t>
            </a:r>
            <a:r>
              <a:rPr lang="it-IT" dirty="0" err="1"/>
              <a:t>OpenData</a:t>
            </a:r>
            <a:r>
              <a:rPr lang="it-IT" dirty="0"/>
              <a:t> della propria città.</a:t>
            </a:r>
          </a:p>
          <a:p>
            <a:pPr marL="127000" indent="0">
              <a:buNone/>
            </a:pPr>
            <a:r>
              <a:rPr lang="it-IT" dirty="0"/>
              <a:t>Un primo elemento su cui riflettere potrebbe essere la difficoltà  di identificare in maniera univoca il ristorante tra le piattaforme visto che l’ unico elemento potrebbe essere al momento il nome del ristorante.</a:t>
            </a:r>
          </a:p>
        </p:txBody>
      </p:sp>
      <p:sp>
        <p:nvSpPr>
          <p:cNvPr id="6" name="Slide Number Placeholder 5">
            <a:extLst>
              <a:ext uri="{FF2B5EF4-FFF2-40B4-BE49-F238E27FC236}">
                <a16:creationId xmlns:a16="http://schemas.microsoft.com/office/drawing/2014/main" id="{5FD6037A-7B5C-48FC-AFBD-63C7F6C7D6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146247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2250982" y="780757"/>
            <a:ext cx="3973972" cy="2643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9600" dirty="0">
                <a:solidFill>
                  <a:srgbClr val="80BFB7"/>
                </a:solidFill>
              </a:rPr>
              <a:t>GRAZIE!</a:t>
            </a:r>
            <a:endParaRPr sz="9600"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21487"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Contesto</a:t>
            </a:r>
            <a:endParaRPr dirty="0"/>
          </a:p>
        </p:txBody>
      </p:sp>
      <p:sp>
        <p:nvSpPr>
          <p:cNvPr id="3843" name="Google Shape;3843;p14"/>
          <p:cNvSpPr txBox="1">
            <a:spLocks noGrp="1"/>
          </p:cNvSpPr>
          <p:nvPr>
            <p:ph type="body" idx="1"/>
          </p:nvPr>
        </p:nvSpPr>
        <p:spPr>
          <a:xfrm>
            <a:off x="721487" y="717810"/>
            <a:ext cx="7110371" cy="431323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it-IT" sz="1200" b="1" dirty="0">
                <a:latin typeface="Titillium Web"/>
                <a:ea typeface="Titillium Web"/>
                <a:cs typeface="Titillium Web"/>
                <a:sym typeface="Titillium Web"/>
              </a:rPr>
              <a:t>ISPEZIONI SANITARIE AI RISTORANTI A NEW YORK (</a:t>
            </a:r>
            <a:r>
              <a:rPr lang="it-IT" sz="1200" b="1" dirty="0" err="1">
                <a:latin typeface="Titillium Web"/>
                <a:ea typeface="Titillium Web"/>
                <a:cs typeface="Titillium Web"/>
                <a:sym typeface="Titillium Web"/>
              </a:rPr>
              <a:t>Restaurant</a:t>
            </a:r>
            <a:r>
              <a:rPr lang="it-IT" sz="1200" b="1" dirty="0">
                <a:latin typeface="Titillium Web"/>
                <a:ea typeface="Titillium Web"/>
                <a:cs typeface="Titillium Web"/>
                <a:sym typeface="Titillium Web"/>
              </a:rPr>
              <a:t> </a:t>
            </a:r>
            <a:r>
              <a:rPr lang="it-IT" sz="1200" b="1" dirty="0" err="1">
                <a:latin typeface="Titillium Web"/>
                <a:ea typeface="Titillium Web"/>
                <a:cs typeface="Titillium Web"/>
                <a:sym typeface="Titillium Web"/>
              </a:rPr>
              <a:t>Grading</a:t>
            </a:r>
            <a:r>
              <a:rPr lang="it-IT" sz="1200" b="1" dirty="0">
                <a:latin typeface="Titillium Web"/>
                <a:ea typeface="Titillium Web"/>
                <a:cs typeface="Titillium Web"/>
                <a:sym typeface="Titillium Web"/>
              </a:rPr>
              <a:t> </a:t>
            </a:r>
            <a:r>
              <a:rPr lang="it-IT" sz="1200" b="1" dirty="0" err="1">
                <a:latin typeface="Titillium Web"/>
                <a:ea typeface="Titillium Web"/>
                <a:cs typeface="Titillium Web"/>
                <a:sym typeface="Titillium Web"/>
              </a:rPr>
              <a:t>program</a:t>
            </a:r>
            <a:r>
              <a:rPr lang="it-IT" sz="1200" b="1" dirty="0">
                <a:latin typeface="Titillium Web"/>
                <a:ea typeface="Titillium Web"/>
                <a:cs typeface="Titillium Web"/>
                <a:sym typeface="Titillium Web"/>
              </a:rPr>
              <a:t>)</a:t>
            </a:r>
          </a:p>
          <a:p>
            <a:pPr marL="0" lvl="0" indent="0">
              <a:buClr>
                <a:schemeClr val="dk1"/>
              </a:buClr>
              <a:buSzPts val="1100"/>
              <a:buNone/>
            </a:pPr>
            <a:r>
              <a:rPr lang="en-US" sz="1150" dirty="0"/>
              <a:t>Il </a:t>
            </a:r>
            <a:r>
              <a:rPr lang="en-US" sz="1150" dirty="0" err="1"/>
              <a:t>dato</a:t>
            </a:r>
            <a:r>
              <a:rPr lang="en-US" sz="1150" dirty="0"/>
              <a:t> </a:t>
            </a:r>
            <a:r>
              <a:rPr lang="en-US" sz="1150" dirty="0" err="1"/>
              <a:t>utilizzato</a:t>
            </a:r>
            <a:r>
              <a:rPr lang="en-US" sz="1150" dirty="0"/>
              <a:t> </a:t>
            </a:r>
            <a:r>
              <a:rPr lang="en-US" sz="1150" dirty="0" err="1"/>
              <a:t>durante</a:t>
            </a:r>
            <a:r>
              <a:rPr lang="en-US" sz="1150" dirty="0"/>
              <a:t> </a:t>
            </a:r>
            <a:r>
              <a:rPr lang="en-US" sz="1150" dirty="0" err="1"/>
              <a:t>il</a:t>
            </a:r>
            <a:r>
              <a:rPr lang="en-US" sz="1150" dirty="0"/>
              <a:t> </a:t>
            </a:r>
            <a:r>
              <a:rPr lang="en-US" sz="1150" dirty="0" err="1"/>
              <a:t>lavoro</a:t>
            </a:r>
            <a:r>
              <a:rPr lang="en-US" sz="1150" dirty="0"/>
              <a:t> fa </a:t>
            </a:r>
            <a:r>
              <a:rPr lang="en-US" sz="1150" dirty="0" err="1"/>
              <a:t>riferimento</a:t>
            </a:r>
            <a:r>
              <a:rPr lang="en-US" sz="1150" dirty="0"/>
              <a:t> </a:t>
            </a:r>
            <a:r>
              <a:rPr lang="en-US" sz="1150" dirty="0" err="1"/>
              <a:t>alle</a:t>
            </a:r>
            <a:r>
              <a:rPr lang="en-US" sz="1150" dirty="0"/>
              <a:t> </a:t>
            </a:r>
            <a:r>
              <a:rPr lang="en-US" sz="1150" dirty="0" err="1"/>
              <a:t>ispezioni</a:t>
            </a:r>
            <a:r>
              <a:rPr lang="en-US" sz="1150" dirty="0"/>
              <a:t> </a:t>
            </a:r>
            <a:r>
              <a:rPr lang="en-US" sz="1150" dirty="0" err="1"/>
              <a:t>sanitarie</a:t>
            </a:r>
            <a:r>
              <a:rPr lang="en-US" sz="1150" dirty="0"/>
              <a:t> ai </a:t>
            </a:r>
            <a:r>
              <a:rPr lang="en-US" sz="1150" dirty="0" err="1"/>
              <a:t>ristoranti</a:t>
            </a:r>
            <a:r>
              <a:rPr lang="en-US" sz="1150" dirty="0"/>
              <a:t> da </a:t>
            </a:r>
            <a:r>
              <a:rPr lang="en-US" sz="1150" dirty="0" err="1"/>
              <a:t>parte</a:t>
            </a:r>
            <a:r>
              <a:rPr lang="en-US" sz="1150" dirty="0"/>
              <a:t> del </a:t>
            </a:r>
            <a:r>
              <a:rPr lang="en-US" sz="1150" dirty="0" err="1"/>
              <a:t>dipartimento</a:t>
            </a:r>
            <a:r>
              <a:rPr lang="en-US" sz="1150" dirty="0"/>
              <a:t> di </a:t>
            </a:r>
            <a:r>
              <a:rPr lang="en-US" sz="1150" dirty="0" err="1"/>
              <a:t>igiene</a:t>
            </a:r>
            <a:r>
              <a:rPr lang="en-US" sz="1150" dirty="0"/>
              <a:t> </a:t>
            </a:r>
            <a:r>
              <a:rPr lang="en-US" sz="1150" dirty="0" err="1"/>
              <a:t>della</a:t>
            </a:r>
            <a:r>
              <a:rPr lang="en-US" sz="1150" dirty="0"/>
              <a:t> </a:t>
            </a:r>
            <a:r>
              <a:rPr lang="en-US" sz="1150" dirty="0" err="1"/>
              <a:t>città</a:t>
            </a:r>
            <a:r>
              <a:rPr lang="en-US" sz="1150" dirty="0"/>
              <a:t> di </a:t>
            </a:r>
            <a:r>
              <a:rPr lang="en-US" sz="1150" dirty="0" err="1"/>
              <a:t>NewYork</a:t>
            </a:r>
            <a:r>
              <a:rPr lang="en-US" sz="1150" dirty="0"/>
              <a:t>.</a:t>
            </a:r>
          </a:p>
          <a:p>
            <a:pPr marL="0" lvl="0" indent="0">
              <a:buClr>
                <a:schemeClr val="dk1"/>
              </a:buClr>
              <a:buSzPts val="1100"/>
              <a:buNone/>
            </a:pPr>
            <a:r>
              <a:rPr lang="en-US" sz="1150" dirty="0"/>
              <a:t>Le </a:t>
            </a:r>
            <a:r>
              <a:rPr lang="en-US" sz="1150" dirty="0" err="1"/>
              <a:t>ispezioni</a:t>
            </a:r>
            <a:r>
              <a:rPr lang="en-US" sz="1150" dirty="0"/>
              <a:t> </a:t>
            </a:r>
            <a:r>
              <a:rPr lang="en-US" sz="1150" dirty="0" err="1"/>
              <a:t>vengono</a:t>
            </a:r>
            <a:r>
              <a:rPr lang="en-US" sz="1150" dirty="0"/>
              <a:t> </a:t>
            </a:r>
            <a:r>
              <a:rPr lang="en-US" sz="1150" dirty="0" err="1"/>
              <a:t>effettuate</a:t>
            </a:r>
            <a:r>
              <a:rPr lang="en-US" sz="1150" dirty="0"/>
              <a:t> circa una </a:t>
            </a:r>
            <a:r>
              <a:rPr lang="en-US" sz="1150" dirty="0" err="1"/>
              <a:t>volta</a:t>
            </a:r>
            <a:r>
              <a:rPr lang="en-US" sz="1150" dirty="0"/>
              <a:t> all’ anno e una </a:t>
            </a:r>
            <a:r>
              <a:rPr lang="en-US" sz="1150" dirty="0" err="1"/>
              <a:t>volta</a:t>
            </a:r>
            <a:r>
              <a:rPr lang="en-US" sz="1150" dirty="0"/>
              <a:t> </a:t>
            </a:r>
            <a:r>
              <a:rPr lang="en-US" sz="1150" dirty="0" err="1"/>
              <a:t>terminato</a:t>
            </a:r>
            <a:r>
              <a:rPr lang="en-US" sz="1150" dirty="0"/>
              <a:t> </a:t>
            </a:r>
            <a:r>
              <a:rPr lang="en-US" sz="1150" dirty="0" err="1"/>
              <a:t>il</a:t>
            </a:r>
            <a:r>
              <a:rPr lang="en-US" sz="1150" dirty="0"/>
              <a:t> </a:t>
            </a:r>
            <a:r>
              <a:rPr lang="en-US" sz="1150" dirty="0" err="1"/>
              <a:t>processo</a:t>
            </a:r>
            <a:r>
              <a:rPr lang="en-US" sz="1150" dirty="0"/>
              <a:t>, </a:t>
            </a:r>
            <a:r>
              <a:rPr lang="en-US" sz="1150" dirty="0" err="1"/>
              <a:t>il</a:t>
            </a:r>
            <a:r>
              <a:rPr lang="en-US" sz="1150" dirty="0"/>
              <a:t> ristorante </a:t>
            </a:r>
            <a:r>
              <a:rPr lang="en-US" sz="1150" dirty="0" err="1"/>
              <a:t>riceve</a:t>
            </a:r>
            <a:r>
              <a:rPr lang="en-US" sz="1150" dirty="0"/>
              <a:t> una </a:t>
            </a:r>
            <a:r>
              <a:rPr lang="en-US" sz="1150" dirty="0" err="1"/>
              <a:t>lettera</a:t>
            </a:r>
            <a:r>
              <a:rPr lang="en-US" sz="1150" dirty="0"/>
              <a:t> (A,B,C…) </a:t>
            </a:r>
            <a:r>
              <a:rPr lang="en-US" sz="1150" dirty="0" err="1"/>
              <a:t>che</a:t>
            </a:r>
            <a:r>
              <a:rPr lang="en-US" sz="1150" dirty="0"/>
              <a:t> </a:t>
            </a:r>
            <a:r>
              <a:rPr lang="en-US" sz="1150" dirty="0" err="1"/>
              <a:t>sarà</a:t>
            </a:r>
            <a:r>
              <a:rPr lang="en-US" sz="1150" dirty="0"/>
              <a:t> obbligato ad </a:t>
            </a:r>
            <a:r>
              <a:rPr lang="en-US" sz="1150" dirty="0" err="1"/>
              <a:t>esporre</a:t>
            </a:r>
            <a:r>
              <a:rPr lang="en-US" sz="1150" dirty="0"/>
              <a:t> in </a:t>
            </a:r>
            <a:r>
              <a:rPr lang="en-US" sz="1150" dirty="0" err="1"/>
              <a:t>bella</a:t>
            </a:r>
            <a:r>
              <a:rPr lang="en-US" sz="1150" dirty="0"/>
              <a:t> vista all’ </a:t>
            </a:r>
            <a:r>
              <a:rPr lang="en-US" sz="1150" dirty="0" err="1"/>
              <a:t>ingresso</a:t>
            </a:r>
            <a:r>
              <a:rPr lang="en-US" sz="1150" dirty="0"/>
              <a:t>.</a:t>
            </a:r>
          </a:p>
          <a:p>
            <a:pPr marL="0" lvl="0" indent="0">
              <a:buClr>
                <a:schemeClr val="dk1"/>
              </a:buClr>
              <a:buSzPts val="1100"/>
              <a:buNone/>
            </a:pPr>
            <a:r>
              <a:rPr lang="en-US" sz="1150" dirty="0"/>
              <a:t>L’ </a:t>
            </a:r>
            <a:r>
              <a:rPr lang="en-US" sz="1150" dirty="0" err="1"/>
              <a:t>obiettivo</a:t>
            </a:r>
            <a:r>
              <a:rPr lang="en-US" sz="1150" dirty="0"/>
              <a:t> é </a:t>
            </a:r>
            <a:r>
              <a:rPr lang="en-US" sz="1150" dirty="0" err="1"/>
              <a:t>permettere</a:t>
            </a:r>
            <a:r>
              <a:rPr lang="en-US" sz="1150" dirty="0"/>
              <a:t> al </a:t>
            </a:r>
            <a:r>
              <a:rPr lang="en-US" sz="1150" dirty="0" err="1"/>
              <a:t>consumatore</a:t>
            </a:r>
            <a:r>
              <a:rPr lang="en-US" sz="1150" dirty="0"/>
              <a:t> di </a:t>
            </a:r>
            <a:r>
              <a:rPr lang="en-US" sz="1150" dirty="0" err="1"/>
              <a:t>selezionare</a:t>
            </a:r>
            <a:r>
              <a:rPr lang="en-US" sz="1150" dirty="0"/>
              <a:t> </a:t>
            </a:r>
            <a:r>
              <a:rPr lang="en-US" sz="1150" dirty="0" err="1"/>
              <a:t>iI</a:t>
            </a:r>
            <a:r>
              <a:rPr lang="en-US" sz="1150" dirty="0"/>
              <a:t> ristorante dove é </a:t>
            </a:r>
            <a:r>
              <a:rPr lang="en-US" sz="1150" dirty="0" err="1"/>
              <a:t>più</a:t>
            </a:r>
            <a:r>
              <a:rPr lang="en-US" sz="1150" dirty="0"/>
              <a:t> </a:t>
            </a:r>
            <a:r>
              <a:rPr lang="en-US" sz="1150" dirty="0" err="1"/>
              <a:t>sicuro</a:t>
            </a:r>
            <a:r>
              <a:rPr lang="en-US" sz="1150" dirty="0"/>
              <a:t> </a:t>
            </a:r>
            <a:r>
              <a:rPr lang="en-US" sz="1150" dirty="0" err="1"/>
              <a:t>mangiare</a:t>
            </a:r>
            <a:r>
              <a:rPr lang="en-US" sz="1150" dirty="0"/>
              <a:t> </a:t>
            </a:r>
            <a:r>
              <a:rPr lang="en-US" sz="1150" dirty="0" err="1"/>
              <a:t>evitando</a:t>
            </a:r>
            <a:r>
              <a:rPr lang="en-US" sz="1150" dirty="0"/>
              <a:t> </a:t>
            </a:r>
            <a:r>
              <a:rPr lang="en-US" sz="1150" dirty="0" err="1"/>
              <a:t>così</a:t>
            </a:r>
            <a:r>
              <a:rPr lang="en-US" sz="1150" dirty="0"/>
              <a:t> </a:t>
            </a:r>
            <a:r>
              <a:rPr lang="en-US" sz="1150" dirty="0" err="1"/>
              <a:t>intossicazioni</a:t>
            </a:r>
            <a:r>
              <a:rPr lang="en-US" sz="1150" dirty="0"/>
              <a:t> </a:t>
            </a:r>
            <a:r>
              <a:rPr lang="en-US" sz="1150" dirty="0" err="1"/>
              <a:t>alimentari</a:t>
            </a:r>
            <a:r>
              <a:rPr lang="en-US" sz="1150" dirty="0"/>
              <a:t> o </a:t>
            </a:r>
            <a:r>
              <a:rPr lang="en-US" sz="1150" dirty="0" err="1"/>
              <a:t>altre</a:t>
            </a:r>
            <a:r>
              <a:rPr lang="en-US" sz="1150" dirty="0"/>
              <a:t> </a:t>
            </a:r>
            <a:r>
              <a:rPr lang="en-US" sz="1150" dirty="0" err="1"/>
              <a:t>patologie</a:t>
            </a:r>
            <a:r>
              <a:rPr lang="en-US" sz="1150" dirty="0"/>
              <a:t> </a:t>
            </a:r>
            <a:r>
              <a:rPr lang="en-US" sz="1150" dirty="0" err="1"/>
              <a:t>derivanti</a:t>
            </a:r>
            <a:r>
              <a:rPr lang="en-US" sz="1150" dirty="0"/>
              <a:t> dal </a:t>
            </a:r>
            <a:r>
              <a:rPr lang="en-US" sz="1150" dirty="0" err="1"/>
              <a:t>consumo</a:t>
            </a:r>
            <a:r>
              <a:rPr lang="en-US" sz="1150" dirty="0"/>
              <a:t> di </a:t>
            </a:r>
            <a:r>
              <a:rPr lang="en-US" sz="1150" dirty="0" err="1"/>
              <a:t>cibo</a:t>
            </a:r>
            <a:r>
              <a:rPr lang="en-US" sz="1150" dirty="0"/>
              <a:t> in </a:t>
            </a:r>
            <a:r>
              <a:rPr lang="en-US" sz="1150" dirty="0" err="1"/>
              <a:t>condizioni</a:t>
            </a:r>
            <a:r>
              <a:rPr lang="en-US" sz="1150" dirty="0"/>
              <a:t> </a:t>
            </a:r>
            <a:r>
              <a:rPr lang="en-US" sz="1150" dirty="0" err="1"/>
              <a:t>sanitarie</a:t>
            </a:r>
            <a:r>
              <a:rPr lang="en-US" sz="1150" dirty="0"/>
              <a:t> non appropriate. </a:t>
            </a:r>
          </a:p>
          <a:p>
            <a:pPr marL="0" lvl="0" indent="0">
              <a:buClr>
                <a:schemeClr val="dk1"/>
              </a:buClr>
              <a:buSzPts val="1100"/>
              <a:buNone/>
            </a:pPr>
            <a:r>
              <a:rPr lang="en-US" sz="1150" dirty="0"/>
              <a:t>Grading:</a:t>
            </a:r>
          </a:p>
          <a:p>
            <a:pPr marL="0" lvl="0" indent="0">
              <a:buClr>
                <a:schemeClr val="dk1"/>
              </a:buClr>
              <a:buSzPts val="1100"/>
              <a:buNone/>
            </a:pPr>
            <a:r>
              <a:rPr lang="en-US" sz="1150" dirty="0"/>
              <a:t>A: é la </a:t>
            </a:r>
            <a:r>
              <a:rPr lang="en-US" sz="1150" dirty="0" err="1"/>
              <a:t>valutazione</a:t>
            </a:r>
            <a:r>
              <a:rPr lang="en-US" sz="1150" dirty="0"/>
              <a:t> </a:t>
            </a:r>
            <a:r>
              <a:rPr lang="en-US" sz="1150" dirty="0" err="1"/>
              <a:t>più</a:t>
            </a:r>
            <a:r>
              <a:rPr lang="en-US" sz="1150" dirty="0"/>
              <a:t> </a:t>
            </a:r>
            <a:r>
              <a:rPr lang="en-US" sz="1150" dirty="0" err="1"/>
              <a:t>alta</a:t>
            </a:r>
            <a:r>
              <a:rPr lang="en-US" sz="1150" dirty="0"/>
              <a:t> e </a:t>
            </a:r>
            <a:r>
              <a:rPr lang="en-US" sz="1150" dirty="0" err="1"/>
              <a:t>viene</a:t>
            </a:r>
            <a:r>
              <a:rPr lang="en-US" sz="1150" dirty="0"/>
              <a:t> </a:t>
            </a:r>
            <a:r>
              <a:rPr lang="en-US" sz="1150" dirty="0" err="1"/>
              <a:t>ricevuta</a:t>
            </a:r>
            <a:r>
              <a:rPr lang="en-US" sz="1150" dirty="0"/>
              <a:t> </a:t>
            </a:r>
            <a:r>
              <a:rPr lang="en-US" sz="1150" dirty="0" err="1"/>
              <a:t>solamente</a:t>
            </a:r>
            <a:r>
              <a:rPr lang="en-US" sz="1150" dirty="0"/>
              <a:t> se </a:t>
            </a:r>
            <a:r>
              <a:rPr lang="en-US" sz="1150" dirty="0" err="1"/>
              <a:t>il</a:t>
            </a:r>
            <a:r>
              <a:rPr lang="en-US" sz="1150" dirty="0"/>
              <a:t> ristorante </a:t>
            </a:r>
            <a:r>
              <a:rPr lang="en-US" sz="1150" dirty="0" err="1"/>
              <a:t>rispetta</a:t>
            </a:r>
            <a:r>
              <a:rPr lang="en-US" sz="1150" dirty="0"/>
              <a:t> </a:t>
            </a:r>
            <a:r>
              <a:rPr lang="en-US" sz="1150" dirty="0" err="1"/>
              <a:t>totalmente</a:t>
            </a:r>
            <a:r>
              <a:rPr lang="en-US" sz="1150" dirty="0"/>
              <a:t> </a:t>
            </a:r>
            <a:r>
              <a:rPr lang="en-US" sz="1150" dirty="0" err="1"/>
              <a:t>tutte</a:t>
            </a:r>
            <a:r>
              <a:rPr lang="en-US" sz="1150" dirty="0"/>
              <a:t> le </a:t>
            </a:r>
            <a:r>
              <a:rPr lang="en-US" sz="1150" dirty="0" err="1"/>
              <a:t>dispozioni</a:t>
            </a:r>
            <a:r>
              <a:rPr lang="en-US" sz="1150" dirty="0"/>
              <a:t>.</a:t>
            </a:r>
          </a:p>
          <a:p>
            <a:pPr marL="0" lvl="0" indent="0">
              <a:buClr>
                <a:schemeClr val="dk1"/>
              </a:buClr>
              <a:buSzPts val="1100"/>
              <a:buNone/>
            </a:pPr>
            <a:r>
              <a:rPr lang="en-US" sz="1150" dirty="0"/>
              <a:t>B: </a:t>
            </a:r>
            <a:r>
              <a:rPr lang="en-US" sz="1150" dirty="0" err="1"/>
              <a:t>il</a:t>
            </a:r>
            <a:r>
              <a:rPr lang="en-US" sz="1150" dirty="0"/>
              <a:t> ristorante </a:t>
            </a:r>
            <a:r>
              <a:rPr lang="en-US" sz="1150" dirty="0" err="1"/>
              <a:t>risulta</a:t>
            </a:r>
            <a:r>
              <a:rPr lang="en-US" sz="1150" dirty="0"/>
              <a:t> </a:t>
            </a:r>
            <a:r>
              <a:rPr lang="en-US" sz="1150" dirty="0" err="1"/>
              <a:t>pulito</a:t>
            </a:r>
            <a:r>
              <a:rPr lang="en-US" sz="1150" dirty="0"/>
              <a:t> ma ci </a:t>
            </a:r>
            <a:r>
              <a:rPr lang="en-US" sz="1150" dirty="0" err="1"/>
              <a:t>sono</a:t>
            </a:r>
            <a:r>
              <a:rPr lang="en-US" sz="1150" dirty="0"/>
              <a:t> </a:t>
            </a:r>
            <a:r>
              <a:rPr lang="en-US" sz="1150" dirty="0" err="1"/>
              <a:t>delle</a:t>
            </a:r>
            <a:r>
              <a:rPr lang="en-US" sz="1150" dirty="0"/>
              <a:t> </a:t>
            </a:r>
            <a:r>
              <a:rPr lang="en-US" sz="1150" dirty="0" err="1"/>
              <a:t>problematiche</a:t>
            </a:r>
            <a:r>
              <a:rPr lang="en-US" sz="1150" dirty="0"/>
              <a:t> </a:t>
            </a:r>
            <a:r>
              <a:rPr lang="en-US" sz="1150" dirty="0" err="1"/>
              <a:t>minori</a:t>
            </a:r>
            <a:r>
              <a:rPr lang="en-US" sz="1150" dirty="0"/>
              <a:t> da </a:t>
            </a:r>
            <a:r>
              <a:rPr lang="en-US" sz="1150" dirty="0" err="1"/>
              <a:t>sistemare</a:t>
            </a:r>
            <a:endParaRPr lang="en-US" sz="1150" dirty="0"/>
          </a:p>
          <a:p>
            <a:pPr marL="0" lvl="0" indent="0">
              <a:buClr>
                <a:schemeClr val="dk1"/>
              </a:buClr>
              <a:buSzPts val="1100"/>
              <a:buNone/>
            </a:pPr>
            <a:r>
              <a:rPr lang="en-US" sz="1150" dirty="0"/>
              <a:t>C: </a:t>
            </a:r>
            <a:r>
              <a:rPr lang="en-US" sz="1150" dirty="0" err="1"/>
              <a:t>il</a:t>
            </a:r>
            <a:r>
              <a:rPr lang="en-US" sz="1150" dirty="0"/>
              <a:t> ristorante non </a:t>
            </a:r>
            <a:r>
              <a:rPr lang="en-US" sz="1150" dirty="0" err="1"/>
              <a:t>risulta</a:t>
            </a:r>
            <a:r>
              <a:rPr lang="en-US" sz="1150" dirty="0"/>
              <a:t> a </a:t>
            </a:r>
            <a:r>
              <a:rPr lang="en-US" sz="1150" dirty="0" err="1"/>
              <a:t>norma</a:t>
            </a:r>
            <a:r>
              <a:rPr lang="en-US" sz="1150" dirty="0"/>
              <a:t> e la </a:t>
            </a:r>
            <a:r>
              <a:rPr lang="it-IT" sz="1150" dirty="0"/>
              <a:t>contaminazione</a:t>
            </a:r>
            <a:r>
              <a:rPr lang="en-US" sz="1150" dirty="0"/>
              <a:t> </a:t>
            </a:r>
            <a:r>
              <a:rPr lang="en-US" sz="1150" dirty="0" err="1"/>
              <a:t>dei</a:t>
            </a:r>
            <a:r>
              <a:rPr lang="en-US" sz="1150" dirty="0"/>
              <a:t> </a:t>
            </a:r>
            <a:r>
              <a:rPr lang="en-US" sz="1150" dirty="0" err="1"/>
              <a:t>cibi</a:t>
            </a:r>
            <a:r>
              <a:rPr lang="en-US" sz="1150" dirty="0"/>
              <a:t> é </a:t>
            </a:r>
            <a:r>
              <a:rPr lang="en-US" sz="1150" dirty="0" err="1"/>
              <a:t>altamente</a:t>
            </a:r>
            <a:r>
              <a:rPr lang="en-US" sz="1150" dirty="0"/>
              <a:t> </a:t>
            </a:r>
            <a:r>
              <a:rPr lang="en-US" sz="1150" dirty="0" err="1"/>
              <a:t>probabile</a:t>
            </a:r>
            <a:endParaRPr lang="en-US" sz="1150" dirty="0"/>
          </a:p>
          <a:p>
            <a:pPr marL="0" lvl="0" indent="0">
              <a:buClr>
                <a:schemeClr val="dk1"/>
              </a:buClr>
              <a:buSzPts val="1100"/>
              <a:buNone/>
            </a:pPr>
            <a:endParaRPr lang="en-US" sz="1150" dirty="0"/>
          </a:p>
          <a:p>
            <a:pPr marL="0" lvl="0" indent="0">
              <a:buClr>
                <a:schemeClr val="dk1"/>
              </a:buClr>
              <a:buSzPts val="1100"/>
              <a:buNone/>
            </a:pPr>
            <a:r>
              <a:rPr lang="en-US" sz="1150" dirty="0"/>
              <a:t>Benefit </a:t>
            </a:r>
            <a:r>
              <a:rPr lang="en-US" sz="1150" dirty="0" err="1"/>
              <a:t>derivanti</a:t>
            </a:r>
            <a:r>
              <a:rPr lang="en-US" sz="1150" dirty="0"/>
              <a:t> dal </a:t>
            </a:r>
            <a:r>
              <a:rPr lang="en-US" sz="1150" dirty="0" err="1"/>
              <a:t>programma</a:t>
            </a:r>
            <a:r>
              <a:rPr lang="en-US" sz="1150" dirty="0"/>
              <a:t>:</a:t>
            </a:r>
          </a:p>
          <a:p>
            <a:pPr marL="171450" indent="-171450">
              <a:buClr>
                <a:schemeClr val="dk1"/>
              </a:buClr>
              <a:buSzPts val="1100"/>
            </a:pPr>
            <a:r>
              <a:rPr lang="en-US" sz="1150" dirty="0" err="1"/>
              <a:t>Riduzione</a:t>
            </a:r>
            <a:r>
              <a:rPr lang="en-US" sz="1150" dirty="0"/>
              <a:t> del </a:t>
            </a:r>
            <a:r>
              <a:rPr lang="en-US" sz="1150" dirty="0" err="1"/>
              <a:t>numero</a:t>
            </a:r>
            <a:r>
              <a:rPr lang="en-US" sz="1150" dirty="0"/>
              <a:t> di </a:t>
            </a:r>
            <a:r>
              <a:rPr lang="en-US" sz="1150" dirty="0" err="1"/>
              <a:t>problemi</a:t>
            </a:r>
            <a:r>
              <a:rPr lang="en-US" sz="1150" dirty="0"/>
              <a:t> di salute </a:t>
            </a:r>
            <a:r>
              <a:rPr lang="en-US" sz="1150" dirty="0" err="1"/>
              <a:t>legati</a:t>
            </a:r>
            <a:r>
              <a:rPr lang="en-US" sz="1150" dirty="0"/>
              <a:t> a </a:t>
            </a:r>
            <a:r>
              <a:rPr lang="en-US" sz="1150" dirty="0" err="1"/>
              <a:t>contaminazione</a:t>
            </a:r>
            <a:r>
              <a:rPr lang="en-US" sz="1150" dirty="0"/>
              <a:t> </a:t>
            </a:r>
            <a:r>
              <a:rPr lang="en-US" sz="1150" dirty="0" err="1"/>
              <a:t>alimentare</a:t>
            </a:r>
            <a:r>
              <a:rPr lang="en-US" sz="1150" dirty="0"/>
              <a:t> </a:t>
            </a:r>
            <a:r>
              <a:rPr lang="en-US" sz="1150" dirty="0" err="1"/>
              <a:t>dei</a:t>
            </a:r>
            <a:r>
              <a:rPr lang="en-US" sz="1150" dirty="0"/>
              <a:t> </a:t>
            </a:r>
            <a:r>
              <a:rPr lang="en-US" sz="1150" dirty="0" err="1"/>
              <a:t>clienti</a:t>
            </a:r>
            <a:r>
              <a:rPr lang="en-US" sz="1150" dirty="0"/>
              <a:t> </a:t>
            </a:r>
            <a:r>
              <a:rPr lang="en-US" sz="1150" dirty="0" err="1"/>
              <a:t>che</a:t>
            </a:r>
            <a:r>
              <a:rPr lang="en-US" sz="1150" dirty="0"/>
              <a:t> </a:t>
            </a:r>
            <a:r>
              <a:rPr lang="en-US" sz="1150" dirty="0" err="1"/>
              <a:t>fanno</a:t>
            </a:r>
            <a:r>
              <a:rPr lang="en-US" sz="1150" dirty="0"/>
              <a:t> </a:t>
            </a:r>
            <a:r>
              <a:rPr lang="en-US" sz="1150" dirty="0" err="1"/>
              <a:t>scelte</a:t>
            </a:r>
            <a:r>
              <a:rPr lang="en-US" sz="1150" dirty="0"/>
              <a:t> </a:t>
            </a:r>
            <a:r>
              <a:rPr lang="en-US" sz="1150" dirty="0" err="1"/>
              <a:t>più</a:t>
            </a:r>
            <a:r>
              <a:rPr lang="en-US" sz="1150" dirty="0"/>
              <a:t> </a:t>
            </a:r>
            <a:r>
              <a:rPr lang="it-IT" sz="1150" dirty="0"/>
              <a:t>consapevoli</a:t>
            </a:r>
          </a:p>
          <a:p>
            <a:pPr marL="171450" indent="-171450">
              <a:buClr>
                <a:schemeClr val="dk1"/>
              </a:buClr>
              <a:buSzPts val="1100"/>
            </a:pPr>
            <a:r>
              <a:rPr lang="en-US" sz="1150" dirty="0" err="1"/>
              <a:t>Possibilità</a:t>
            </a:r>
            <a:r>
              <a:rPr lang="en-US" sz="1150" dirty="0"/>
              <a:t> di </a:t>
            </a:r>
            <a:r>
              <a:rPr lang="en-US" sz="1150" dirty="0" err="1"/>
              <a:t>aumento</a:t>
            </a:r>
            <a:r>
              <a:rPr lang="en-US" sz="1150" dirty="0"/>
              <a:t> del volume di </a:t>
            </a:r>
            <a:r>
              <a:rPr lang="en-US" sz="1150" dirty="0" err="1"/>
              <a:t>clienti</a:t>
            </a:r>
            <a:r>
              <a:rPr lang="en-US" sz="1150" dirty="0"/>
              <a:t> da </a:t>
            </a:r>
            <a:r>
              <a:rPr lang="en-US" sz="1150" dirty="0" err="1"/>
              <a:t>parte</a:t>
            </a:r>
            <a:r>
              <a:rPr lang="en-US" sz="1150" dirty="0"/>
              <a:t> di </a:t>
            </a:r>
            <a:r>
              <a:rPr lang="en-US" sz="1150" dirty="0" err="1"/>
              <a:t>ristoranti</a:t>
            </a:r>
            <a:r>
              <a:rPr lang="en-US" sz="1150" dirty="0"/>
              <a:t> a </a:t>
            </a:r>
            <a:r>
              <a:rPr lang="en-US" sz="1150" dirty="0" err="1"/>
              <a:t>norma</a:t>
            </a:r>
            <a:r>
              <a:rPr lang="en-US" sz="1150" dirty="0"/>
              <a:t> di </a:t>
            </a:r>
            <a:r>
              <a:rPr lang="en-US" sz="1150" dirty="0" err="1"/>
              <a:t>legge</a:t>
            </a:r>
            <a:endParaRPr lang="en-US" sz="1150" dirty="0"/>
          </a:p>
          <a:p>
            <a:pPr marL="171450" indent="-171450">
              <a:buClr>
                <a:schemeClr val="dk1"/>
              </a:buClr>
              <a:buSzPts val="1100"/>
            </a:pPr>
            <a:r>
              <a:rPr lang="en-US" sz="1150" dirty="0" err="1"/>
              <a:t>Risparmio</a:t>
            </a:r>
            <a:r>
              <a:rPr lang="en-US" sz="1150" dirty="0"/>
              <a:t> da </a:t>
            </a:r>
            <a:r>
              <a:rPr lang="en-US" sz="1150" dirty="0" err="1"/>
              <a:t>parte</a:t>
            </a:r>
            <a:r>
              <a:rPr lang="en-US" sz="1150" dirty="0"/>
              <a:t> dell’ </a:t>
            </a:r>
            <a:r>
              <a:rPr lang="en-US" sz="1150" dirty="0" err="1"/>
              <a:t>amministrazione</a:t>
            </a:r>
            <a:r>
              <a:rPr lang="en-US" sz="1150" dirty="0"/>
              <a:t> </a:t>
            </a:r>
            <a:r>
              <a:rPr lang="en-US" sz="1150" dirty="0" err="1"/>
              <a:t>pubblica</a:t>
            </a:r>
            <a:r>
              <a:rPr lang="en-US" sz="1150" dirty="0"/>
              <a:t> per </a:t>
            </a:r>
            <a:r>
              <a:rPr lang="en-US" sz="1150" dirty="0" err="1"/>
              <a:t>il</a:t>
            </a:r>
            <a:r>
              <a:rPr lang="en-US" sz="1150" dirty="0"/>
              <a:t> </a:t>
            </a:r>
            <a:r>
              <a:rPr lang="en-US" sz="1150" dirty="0" err="1"/>
              <a:t>sostenimento</a:t>
            </a:r>
            <a:r>
              <a:rPr lang="en-US" sz="1150" dirty="0"/>
              <a:t> di cure </a:t>
            </a:r>
            <a:r>
              <a:rPr lang="en-US" sz="1150" dirty="0" err="1"/>
              <a:t>sanitarie</a:t>
            </a:r>
            <a:r>
              <a:rPr lang="en-US" sz="1150" dirty="0"/>
              <a:t> legate a </a:t>
            </a:r>
            <a:r>
              <a:rPr lang="en-US" sz="1150" dirty="0" err="1"/>
              <a:t>contaminazione</a:t>
            </a:r>
            <a:r>
              <a:rPr lang="en-US" sz="1150" dirty="0"/>
              <a:t> </a:t>
            </a:r>
            <a:r>
              <a:rPr lang="it-IT" sz="1150" dirty="0"/>
              <a:t>alimentare</a:t>
            </a:r>
          </a:p>
          <a:p>
            <a:pPr marL="171450" indent="-171450">
              <a:buClr>
                <a:schemeClr val="dk1"/>
              </a:buClr>
              <a:buSzPts val="1100"/>
            </a:pPr>
            <a:endParaRPr lang="en-US" sz="1200" dirty="0"/>
          </a:p>
          <a:p>
            <a:pPr marL="0" indent="0">
              <a:buClr>
                <a:schemeClr val="dk1"/>
              </a:buClr>
              <a:buSzPts val="1100"/>
              <a:buNone/>
            </a:pPr>
            <a:endParaRPr lang="en-US" sz="1200" dirty="0"/>
          </a:p>
          <a:p>
            <a:pPr marL="0" lvl="0" indent="0">
              <a:buClr>
                <a:schemeClr val="dk1"/>
              </a:buClr>
              <a:buSzPts val="1100"/>
              <a:buNone/>
            </a:pPr>
            <a:endParaRPr lang="en-US" sz="1200" dirty="0"/>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5" name="Google Shape;4560;p40">
            <a:extLst>
              <a:ext uri="{FF2B5EF4-FFF2-40B4-BE49-F238E27FC236}">
                <a16:creationId xmlns:a16="http://schemas.microsoft.com/office/drawing/2014/main" id="{664B4D32-BE67-4DDD-8925-549CF42F5FFF}"/>
              </a:ext>
            </a:extLst>
          </p:cNvPr>
          <p:cNvGrpSpPr/>
          <p:nvPr/>
        </p:nvGrpSpPr>
        <p:grpSpPr>
          <a:xfrm>
            <a:off x="2408436" y="284666"/>
            <a:ext cx="482148" cy="384217"/>
            <a:chOff x="9878975" y="4425243"/>
            <a:chExt cx="719918" cy="645502"/>
          </a:xfrm>
        </p:grpSpPr>
        <p:sp>
          <p:nvSpPr>
            <p:cNvPr id="6" name="Google Shape;4561;p40">
              <a:extLst>
                <a:ext uri="{FF2B5EF4-FFF2-40B4-BE49-F238E27FC236}">
                  <a16:creationId xmlns:a16="http://schemas.microsoft.com/office/drawing/2014/main" id="{83D76C7C-0F53-4689-BE5C-FA47F922CAE6}"/>
                </a:ext>
              </a:extLst>
            </p:cNvPr>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62;p40">
              <a:extLst>
                <a:ext uri="{FF2B5EF4-FFF2-40B4-BE49-F238E27FC236}">
                  <a16:creationId xmlns:a16="http://schemas.microsoft.com/office/drawing/2014/main" id="{44ADFD23-0126-4701-9C82-407743D9411F}"/>
                </a:ext>
              </a:extLst>
            </p:cNvPr>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563;p40">
              <a:extLst>
                <a:ext uri="{FF2B5EF4-FFF2-40B4-BE49-F238E27FC236}">
                  <a16:creationId xmlns:a16="http://schemas.microsoft.com/office/drawing/2014/main" id="{269DC9C3-AE7C-481B-B5F9-2F907D4F5A9A}"/>
                </a:ext>
              </a:extLst>
            </p:cNvPr>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632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640231" y="15723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Obiettivo</a:t>
            </a:r>
            <a:endParaRPr dirty="0"/>
          </a:p>
        </p:txBody>
      </p:sp>
      <p:sp>
        <p:nvSpPr>
          <p:cNvPr id="3843" name="Google Shape;3843;p14"/>
          <p:cNvSpPr txBox="1">
            <a:spLocks noGrp="1"/>
          </p:cNvSpPr>
          <p:nvPr>
            <p:ph type="body" idx="1"/>
          </p:nvPr>
        </p:nvSpPr>
        <p:spPr>
          <a:xfrm>
            <a:off x="640231" y="956233"/>
            <a:ext cx="6365480" cy="2006707"/>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it-IT" sz="1700" dirty="0">
                <a:latin typeface="Titillium Web"/>
                <a:sym typeface="Titillium Web"/>
              </a:rPr>
              <a:t>L’obiettivo principale del progetto è predisporre un’ architettura per raccogliere il dato grezzo, permettere di effettuare un’ analisi da differenti prospettive e fornire una visualizzazione del fenomeno per quel che concerne l’ iniziativa di «</a:t>
            </a:r>
            <a:r>
              <a:rPr lang="it-IT" sz="1700" dirty="0" err="1">
                <a:latin typeface="Titillium Web"/>
                <a:sym typeface="Titillium Web"/>
              </a:rPr>
              <a:t>restaurant</a:t>
            </a:r>
            <a:r>
              <a:rPr lang="it-IT" sz="1700" dirty="0">
                <a:latin typeface="Titillium Web"/>
                <a:sym typeface="Titillium Web"/>
              </a:rPr>
              <a:t> </a:t>
            </a:r>
            <a:r>
              <a:rPr lang="it-IT" sz="1700" dirty="0" err="1">
                <a:latin typeface="Titillium Web"/>
                <a:sym typeface="Titillium Web"/>
              </a:rPr>
              <a:t>grading</a:t>
            </a:r>
            <a:r>
              <a:rPr lang="it-IT" sz="1700" dirty="0">
                <a:latin typeface="Titillium Web"/>
                <a:sym typeface="Titillium Web"/>
              </a:rPr>
              <a:t>».</a:t>
            </a:r>
          </a:p>
          <a:p>
            <a:pPr marL="0" lvl="0" indent="0">
              <a:buClr>
                <a:schemeClr val="dk1"/>
              </a:buClr>
              <a:buSzPts val="1100"/>
              <a:buNone/>
            </a:pPr>
            <a:endParaRPr lang="it-IT" sz="1500" dirty="0">
              <a:latin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5" name="Google Shape;4560;p40">
            <a:extLst>
              <a:ext uri="{FF2B5EF4-FFF2-40B4-BE49-F238E27FC236}">
                <a16:creationId xmlns:a16="http://schemas.microsoft.com/office/drawing/2014/main" id="{FCE307B4-0E5C-4857-B25E-564C539411CB}"/>
              </a:ext>
            </a:extLst>
          </p:cNvPr>
          <p:cNvGrpSpPr/>
          <p:nvPr/>
        </p:nvGrpSpPr>
        <p:grpSpPr>
          <a:xfrm>
            <a:off x="2366560" y="424674"/>
            <a:ext cx="482148" cy="384217"/>
            <a:chOff x="9878975" y="4425243"/>
            <a:chExt cx="719918" cy="645502"/>
          </a:xfrm>
        </p:grpSpPr>
        <p:sp>
          <p:nvSpPr>
            <p:cNvPr id="6" name="Google Shape;4561;p40">
              <a:extLst>
                <a:ext uri="{FF2B5EF4-FFF2-40B4-BE49-F238E27FC236}">
                  <a16:creationId xmlns:a16="http://schemas.microsoft.com/office/drawing/2014/main" id="{2CB796B7-A488-47B3-BCF9-76219EC76596}"/>
                </a:ext>
              </a:extLst>
            </p:cNvPr>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62;p40">
              <a:extLst>
                <a:ext uri="{FF2B5EF4-FFF2-40B4-BE49-F238E27FC236}">
                  <a16:creationId xmlns:a16="http://schemas.microsoft.com/office/drawing/2014/main" id="{763CDE0E-864D-4C74-9E41-3215E746D287}"/>
                </a:ext>
              </a:extLst>
            </p:cNvPr>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563;p40">
              <a:extLst>
                <a:ext uri="{FF2B5EF4-FFF2-40B4-BE49-F238E27FC236}">
                  <a16:creationId xmlns:a16="http://schemas.microsoft.com/office/drawing/2014/main" id="{AC876D2E-B482-4C46-A8D7-0FF23ECB08F8}"/>
                </a:ext>
              </a:extLst>
            </p:cNvPr>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046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640231" y="15723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Tasks</a:t>
            </a:r>
            <a:endParaRPr dirty="0"/>
          </a:p>
        </p:txBody>
      </p:sp>
      <p:sp>
        <p:nvSpPr>
          <p:cNvPr id="3843" name="Google Shape;3843;p14"/>
          <p:cNvSpPr txBox="1">
            <a:spLocks noGrp="1"/>
          </p:cNvSpPr>
          <p:nvPr>
            <p:ph type="body" idx="1"/>
          </p:nvPr>
        </p:nvSpPr>
        <p:spPr>
          <a:xfrm>
            <a:off x="678011" y="1076269"/>
            <a:ext cx="6365480" cy="2693873"/>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it-IT" sz="1500" dirty="0">
                <a:latin typeface="Titillium Web"/>
                <a:sym typeface="Titillium Web"/>
              </a:rPr>
              <a:t>I task da eseguire sono:</a:t>
            </a:r>
          </a:p>
          <a:p>
            <a:pPr marL="342900" lvl="0">
              <a:buClr>
                <a:schemeClr val="dk1"/>
              </a:buClr>
              <a:buSzPts val="1100"/>
              <a:buFont typeface="+mj-lt"/>
              <a:buAutoNum type="arabicPeriod"/>
            </a:pPr>
            <a:r>
              <a:rPr lang="it-IT" sz="1500" dirty="0">
                <a:latin typeface="Titillium Web"/>
                <a:sym typeface="Titillium Web"/>
              </a:rPr>
              <a:t>Esplorazione dataset</a:t>
            </a:r>
          </a:p>
          <a:p>
            <a:pPr marL="342900" lvl="0">
              <a:buClr>
                <a:schemeClr val="dk1"/>
              </a:buClr>
              <a:buSzPts val="1100"/>
              <a:buFont typeface="+mj-lt"/>
              <a:buAutoNum type="arabicPeriod"/>
            </a:pPr>
            <a:r>
              <a:rPr lang="it-IT" sz="1500" dirty="0">
                <a:latin typeface="Titillium Web"/>
                <a:sym typeface="Titillium Web"/>
              </a:rPr>
              <a:t>Profilazione e pulizia del dataset</a:t>
            </a:r>
          </a:p>
          <a:p>
            <a:pPr marL="342900" lvl="0">
              <a:buClr>
                <a:schemeClr val="dk1"/>
              </a:buClr>
              <a:buSzPts val="1100"/>
              <a:buFont typeface="+mj-lt"/>
              <a:buAutoNum type="arabicPeriod"/>
            </a:pPr>
            <a:r>
              <a:rPr lang="it-IT" sz="1500" dirty="0">
                <a:latin typeface="Titillium Web"/>
                <a:sym typeface="Titillium Web"/>
              </a:rPr>
              <a:t>Modellazione logica del dato</a:t>
            </a:r>
          </a:p>
          <a:p>
            <a:pPr marL="342900" lvl="0">
              <a:buClr>
                <a:schemeClr val="dk1"/>
              </a:buClr>
              <a:buSzPts val="1100"/>
              <a:buFont typeface="+mj-lt"/>
              <a:buAutoNum type="arabicPeriod"/>
            </a:pPr>
            <a:r>
              <a:rPr lang="it-IT" sz="1500" dirty="0">
                <a:latin typeface="Titillium Web"/>
                <a:sym typeface="Titillium Web"/>
              </a:rPr>
              <a:t>Creazione dimensioni e fatti</a:t>
            </a:r>
          </a:p>
          <a:p>
            <a:pPr marL="342900" lvl="0">
              <a:buClr>
                <a:schemeClr val="dk1"/>
              </a:buClr>
              <a:buSzPts val="1100"/>
              <a:buFont typeface="+mj-lt"/>
              <a:buAutoNum type="arabicPeriod"/>
            </a:pPr>
            <a:r>
              <a:rPr lang="it-IT" sz="1500" dirty="0">
                <a:latin typeface="Titillium Web"/>
                <a:sym typeface="Titillium Web"/>
              </a:rPr>
              <a:t>Creazione del DWH su Azure e caricamento del dato</a:t>
            </a:r>
          </a:p>
          <a:p>
            <a:pPr marL="342900" lvl="0">
              <a:buClr>
                <a:schemeClr val="dk1"/>
              </a:buClr>
              <a:buSzPts val="1100"/>
              <a:buFont typeface="+mj-lt"/>
              <a:buAutoNum type="arabicPeriod"/>
            </a:pPr>
            <a:r>
              <a:rPr lang="it-IT" sz="1500" dirty="0">
                <a:latin typeface="Titillium Web"/>
                <a:sym typeface="Titillium Web"/>
              </a:rPr>
              <a:t>Creazione visualizzazione</a:t>
            </a:r>
            <a:endParaRPr lang="it-IT" sz="2400" b="1" dirty="0">
              <a:latin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5" name="Google Shape;4560;p40">
            <a:extLst>
              <a:ext uri="{FF2B5EF4-FFF2-40B4-BE49-F238E27FC236}">
                <a16:creationId xmlns:a16="http://schemas.microsoft.com/office/drawing/2014/main" id="{FCE307B4-0E5C-4857-B25E-564C539411CB}"/>
              </a:ext>
            </a:extLst>
          </p:cNvPr>
          <p:cNvGrpSpPr/>
          <p:nvPr/>
        </p:nvGrpSpPr>
        <p:grpSpPr>
          <a:xfrm>
            <a:off x="1831987" y="446104"/>
            <a:ext cx="445629" cy="399565"/>
            <a:chOff x="9878975" y="4425243"/>
            <a:chExt cx="719918" cy="645502"/>
          </a:xfrm>
        </p:grpSpPr>
        <p:sp>
          <p:nvSpPr>
            <p:cNvPr id="6" name="Google Shape;4561;p40">
              <a:extLst>
                <a:ext uri="{FF2B5EF4-FFF2-40B4-BE49-F238E27FC236}">
                  <a16:creationId xmlns:a16="http://schemas.microsoft.com/office/drawing/2014/main" id="{2CB796B7-A488-47B3-BCF9-76219EC76596}"/>
                </a:ext>
              </a:extLst>
            </p:cNvPr>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62;p40">
              <a:extLst>
                <a:ext uri="{FF2B5EF4-FFF2-40B4-BE49-F238E27FC236}">
                  <a16:creationId xmlns:a16="http://schemas.microsoft.com/office/drawing/2014/main" id="{763CDE0E-864D-4C74-9E41-3215E746D287}"/>
                </a:ext>
              </a:extLst>
            </p:cNvPr>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563;p40">
              <a:extLst>
                <a:ext uri="{FF2B5EF4-FFF2-40B4-BE49-F238E27FC236}">
                  <a16:creationId xmlns:a16="http://schemas.microsoft.com/office/drawing/2014/main" id="{AC876D2E-B482-4C46-A8D7-0FF23ECB08F8}"/>
                </a:ext>
              </a:extLst>
            </p:cNvPr>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421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555825" y="263701"/>
            <a:ext cx="6761100" cy="5900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Architettura</a:t>
            </a:r>
            <a:endParaRPr dirty="0"/>
          </a:p>
        </p:txBody>
      </p:sp>
      <p:sp>
        <p:nvSpPr>
          <p:cNvPr id="3977" name="Google Shape;3977;p29"/>
          <p:cNvSpPr/>
          <p:nvPr/>
        </p:nvSpPr>
        <p:spPr>
          <a:xfrm>
            <a:off x="627833" y="1181685"/>
            <a:ext cx="1053256" cy="99993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3"/>
            <a:endCxn id="28" idx="1"/>
          </p:cNvCxnSpPr>
          <p:nvPr/>
        </p:nvCxnSpPr>
        <p:spPr>
          <a:xfrm flipV="1">
            <a:off x="1681089" y="1665167"/>
            <a:ext cx="985367" cy="16487"/>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28" idx="3"/>
            <a:endCxn id="34" idx="1"/>
          </p:cNvCxnSpPr>
          <p:nvPr/>
        </p:nvCxnSpPr>
        <p:spPr>
          <a:xfrm>
            <a:off x="3719712" y="1665167"/>
            <a:ext cx="985366" cy="5097"/>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28" name="Google Shape;3977;p29">
            <a:extLst>
              <a:ext uri="{FF2B5EF4-FFF2-40B4-BE49-F238E27FC236}">
                <a16:creationId xmlns:a16="http://schemas.microsoft.com/office/drawing/2014/main" id="{491195A1-BE06-4E2E-B72E-D4701F4BDAF8}"/>
              </a:ext>
            </a:extLst>
          </p:cNvPr>
          <p:cNvSpPr/>
          <p:nvPr/>
        </p:nvSpPr>
        <p:spPr>
          <a:xfrm>
            <a:off x="2666456" y="1165198"/>
            <a:ext cx="1053256" cy="99993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sp>
        <p:nvSpPr>
          <p:cNvPr id="34" name="Google Shape;3977;p29">
            <a:extLst>
              <a:ext uri="{FF2B5EF4-FFF2-40B4-BE49-F238E27FC236}">
                <a16:creationId xmlns:a16="http://schemas.microsoft.com/office/drawing/2014/main" id="{83DA14F3-690E-4919-99AF-6538527A58CC}"/>
              </a:ext>
            </a:extLst>
          </p:cNvPr>
          <p:cNvSpPr/>
          <p:nvPr/>
        </p:nvSpPr>
        <p:spPr>
          <a:xfrm>
            <a:off x="4705078" y="1181685"/>
            <a:ext cx="1011461" cy="977158"/>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sp>
        <p:nvSpPr>
          <p:cNvPr id="36" name="Google Shape;3977;p29">
            <a:extLst>
              <a:ext uri="{FF2B5EF4-FFF2-40B4-BE49-F238E27FC236}">
                <a16:creationId xmlns:a16="http://schemas.microsoft.com/office/drawing/2014/main" id="{C10625B0-E5E9-4B85-9739-2FD7485DA390}"/>
              </a:ext>
            </a:extLst>
          </p:cNvPr>
          <p:cNvSpPr/>
          <p:nvPr/>
        </p:nvSpPr>
        <p:spPr>
          <a:xfrm>
            <a:off x="6637422" y="1165198"/>
            <a:ext cx="1053256" cy="99993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cxnSp>
        <p:nvCxnSpPr>
          <p:cNvPr id="47" name="Google Shape;3981;p29">
            <a:extLst>
              <a:ext uri="{FF2B5EF4-FFF2-40B4-BE49-F238E27FC236}">
                <a16:creationId xmlns:a16="http://schemas.microsoft.com/office/drawing/2014/main" id="{3FEDD422-E776-4D25-8387-E0BC4C181B93}"/>
              </a:ext>
            </a:extLst>
          </p:cNvPr>
          <p:cNvCxnSpPr>
            <a:cxnSpLocks/>
            <a:stCxn id="34" idx="3"/>
            <a:endCxn id="36" idx="1"/>
          </p:cNvCxnSpPr>
          <p:nvPr/>
        </p:nvCxnSpPr>
        <p:spPr>
          <a:xfrm flipV="1">
            <a:off x="5716539" y="1665167"/>
            <a:ext cx="920883" cy="5097"/>
          </a:xfrm>
          <a:prstGeom prst="straightConnector1">
            <a:avLst/>
          </a:prstGeom>
          <a:ln>
            <a:headEnd type="diamond" w="sm" len="sm"/>
            <a:tailEnd type="diamond" w="sm" len="sm"/>
          </a:ln>
        </p:spPr>
        <p:style>
          <a:lnRef idx="3">
            <a:schemeClr val="accent3"/>
          </a:lnRef>
          <a:fillRef idx="0">
            <a:schemeClr val="accent3"/>
          </a:fillRef>
          <a:effectRef idx="2">
            <a:schemeClr val="accent3"/>
          </a:effectRef>
          <a:fontRef idx="minor">
            <a:schemeClr val="tx1"/>
          </a:fontRef>
        </p:style>
      </p:cxnSp>
      <p:sp>
        <p:nvSpPr>
          <p:cNvPr id="54" name="Google Shape;3988;p30">
            <a:extLst>
              <a:ext uri="{FF2B5EF4-FFF2-40B4-BE49-F238E27FC236}">
                <a16:creationId xmlns:a16="http://schemas.microsoft.com/office/drawing/2014/main" id="{012A3031-9B66-4A36-BC06-A434D2B4662F}"/>
              </a:ext>
            </a:extLst>
          </p:cNvPr>
          <p:cNvSpPr txBox="1">
            <a:spLocks/>
          </p:cNvSpPr>
          <p:nvPr/>
        </p:nvSpPr>
        <p:spPr>
          <a:xfrm>
            <a:off x="555825" y="2410816"/>
            <a:ext cx="1659156" cy="22420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 Dataset</a:t>
            </a:r>
          </a:p>
          <a:p>
            <a:pPr>
              <a:spcBef>
                <a:spcPts val="600"/>
              </a:spcBef>
            </a:pPr>
            <a:r>
              <a:rPr lang="en-US" sz="1200" dirty="0"/>
              <a:t>Il dataset </a:t>
            </a:r>
            <a:r>
              <a:rPr lang="en-US" sz="1200" dirty="0" err="1"/>
              <a:t>utlizzato</a:t>
            </a:r>
            <a:r>
              <a:rPr lang="en-US" sz="1200" dirty="0"/>
              <a:t> </a:t>
            </a:r>
            <a:r>
              <a:rPr lang="en-US" sz="1200" dirty="0" err="1"/>
              <a:t>proviene</a:t>
            </a:r>
            <a:r>
              <a:rPr lang="en-US" sz="1200" dirty="0"/>
              <a:t> dal </a:t>
            </a:r>
            <a:r>
              <a:rPr lang="en-US" sz="1200" dirty="0" err="1"/>
              <a:t>sito</a:t>
            </a:r>
            <a:r>
              <a:rPr lang="en-US" sz="1200" dirty="0"/>
              <a:t> </a:t>
            </a:r>
            <a:r>
              <a:rPr lang="en-US" sz="1200" dirty="0" err="1"/>
              <a:t>ufficiale</a:t>
            </a:r>
            <a:r>
              <a:rPr lang="en-US" sz="1200" dirty="0"/>
              <a:t> </a:t>
            </a:r>
            <a:r>
              <a:rPr lang="en-US" sz="1200" dirty="0" err="1"/>
              <a:t>della</a:t>
            </a:r>
            <a:r>
              <a:rPr lang="en-US" sz="1200" dirty="0"/>
              <a:t> </a:t>
            </a:r>
            <a:r>
              <a:rPr lang="en-US" sz="1200" dirty="0" err="1"/>
              <a:t>città</a:t>
            </a:r>
            <a:r>
              <a:rPr lang="en-US" sz="1200" dirty="0"/>
              <a:t> di </a:t>
            </a:r>
            <a:r>
              <a:rPr lang="en-US" sz="1200" dirty="0" err="1"/>
              <a:t>NewYork</a:t>
            </a:r>
            <a:r>
              <a:rPr lang="en-US" sz="1200" dirty="0"/>
              <a:t> </a:t>
            </a:r>
            <a:r>
              <a:rPr lang="en-US" sz="1200" dirty="0" err="1"/>
              <a:t>inerente</a:t>
            </a:r>
            <a:r>
              <a:rPr lang="en-US" sz="1200" dirty="0"/>
              <a:t> la </a:t>
            </a:r>
            <a:r>
              <a:rPr lang="en-US" sz="1200" dirty="0" err="1"/>
              <a:t>pubblicazione</a:t>
            </a:r>
            <a:r>
              <a:rPr lang="en-US" sz="1200" dirty="0"/>
              <a:t> di </a:t>
            </a:r>
            <a:r>
              <a:rPr lang="en-US" sz="1200" dirty="0" err="1"/>
              <a:t>dati</a:t>
            </a:r>
            <a:r>
              <a:rPr lang="en-US" sz="1200" dirty="0"/>
              <a:t> </a:t>
            </a:r>
            <a:r>
              <a:rPr lang="en-US" sz="1200" dirty="0" err="1"/>
              <a:t>relativi</a:t>
            </a:r>
            <a:r>
              <a:rPr lang="en-US" sz="1200" dirty="0"/>
              <a:t> a </a:t>
            </a:r>
            <a:r>
              <a:rPr lang="en-US" sz="1200" dirty="0" err="1"/>
              <a:t>vari</a:t>
            </a:r>
            <a:r>
              <a:rPr lang="en-US" sz="1200" dirty="0"/>
              <a:t> </a:t>
            </a:r>
            <a:r>
              <a:rPr lang="en-US" sz="1200" dirty="0" err="1"/>
              <a:t>aspetti</a:t>
            </a:r>
            <a:r>
              <a:rPr lang="en-US" sz="1200" dirty="0"/>
              <a:t> </a:t>
            </a:r>
            <a:r>
              <a:rPr lang="en-US" sz="1200" dirty="0" err="1"/>
              <a:t>della</a:t>
            </a:r>
            <a:r>
              <a:rPr lang="en-US" sz="1200" dirty="0"/>
              <a:t> vita </a:t>
            </a:r>
            <a:r>
              <a:rPr lang="en-US" sz="1200" dirty="0" err="1"/>
              <a:t>cittadina</a:t>
            </a:r>
            <a:r>
              <a:rPr lang="en-US" sz="1200" dirty="0"/>
              <a:t>.</a:t>
            </a:r>
          </a:p>
          <a:p>
            <a:pPr>
              <a:spcBef>
                <a:spcPts val="600"/>
              </a:spcBef>
            </a:pPr>
            <a:r>
              <a:rPr lang="it-IT" sz="1200" dirty="0">
                <a:hlinkClick r:id="rId3"/>
              </a:rPr>
              <a:t>dataset</a:t>
            </a:r>
            <a:endParaRPr lang="it-IT" sz="1150" dirty="0"/>
          </a:p>
          <a:p>
            <a:pPr>
              <a:spcBef>
                <a:spcPts val="600"/>
              </a:spcBef>
            </a:pPr>
            <a:endParaRPr lang="en-US" sz="1200" dirty="0"/>
          </a:p>
        </p:txBody>
      </p:sp>
      <p:sp>
        <p:nvSpPr>
          <p:cNvPr id="43" name="Google Shape;3988;p30">
            <a:extLst>
              <a:ext uri="{FF2B5EF4-FFF2-40B4-BE49-F238E27FC236}">
                <a16:creationId xmlns:a16="http://schemas.microsoft.com/office/drawing/2014/main" id="{9EE78C9B-B724-400F-86C8-FC2D088B4CB0}"/>
              </a:ext>
            </a:extLst>
          </p:cNvPr>
          <p:cNvSpPr txBox="1">
            <a:spLocks/>
          </p:cNvSpPr>
          <p:nvPr/>
        </p:nvSpPr>
        <p:spPr>
          <a:xfrm>
            <a:off x="2614129" y="2410816"/>
            <a:ext cx="1817194" cy="23080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 ETL</a:t>
            </a:r>
          </a:p>
          <a:p>
            <a:pPr>
              <a:spcBef>
                <a:spcPts val="600"/>
              </a:spcBef>
            </a:pPr>
            <a:r>
              <a:rPr lang="en-US" sz="1200" dirty="0"/>
              <a:t>I task di data exploration, data cleaning ed ETL </a:t>
            </a:r>
            <a:r>
              <a:rPr lang="en-US" sz="1200" dirty="0" err="1"/>
              <a:t>sono</a:t>
            </a:r>
            <a:r>
              <a:rPr lang="en-US" sz="1200" dirty="0"/>
              <a:t> </a:t>
            </a:r>
            <a:r>
              <a:rPr lang="en-US" sz="1200" dirty="0" err="1"/>
              <a:t>eseguiti</a:t>
            </a:r>
            <a:r>
              <a:rPr lang="en-US" sz="1200" dirty="0"/>
              <a:t> </a:t>
            </a:r>
            <a:r>
              <a:rPr lang="en-US" sz="1200" dirty="0" err="1"/>
              <a:t>tramite</a:t>
            </a:r>
            <a:r>
              <a:rPr lang="en-US" sz="1200" dirty="0"/>
              <a:t> Jupiter notebook </a:t>
            </a:r>
            <a:r>
              <a:rPr lang="en-US" sz="1200" dirty="0" err="1"/>
              <a:t>supportato</a:t>
            </a:r>
            <a:r>
              <a:rPr lang="en-US" sz="1200" dirty="0"/>
              <a:t> dal </a:t>
            </a:r>
            <a:r>
              <a:rPr lang="en-US" sz="1200" dirty="0" err="1"/>
              <a:t>motore</a:t>
            </a:r>
            <a:r>
              <a:rPr lang="en-US" sz="1200" dirty="0"/>
              <a:t> di </a:t>
            </a:r>
            <a:r>
              <a:rPr lang="en-US" sz="1200" dirty="0" err="1"/>
              <a:t>analisi</a:t>
            </a:r>
            <a:r>
              <a:rPr lang="en-US" sz="1200" dirty="0"/>
              <a:t> Apache Spark in </a:t>
            </a:r>
            <a:r>
              <a:rPr lang="en-US" sz="1200" dirty="0" err="1"/>
              <a:t>ambiente</a:t>
            </a:r>
            <a:r>
              <a:rPr lang="en-US" sz="1200" dirty="0"/>
              <a:t> </a:t>
            </a:r>
            <a:r>
              <a:rPr lang="en-US" sz="1200" dirty="0" err="1"/>
              <a:t>DataBricks</a:t>
            </a:r>
            <a:r>
              <a:rPr lang="en-US" sz="1200" dirty="0"/>
              <a:t>.</a:t>
            </a:r>
          </a:p>
          <a:p>
            <a:pPr>
              <a:spcBef>
                <a:spcPts val="600"/>
              </a:spcBef>
            </a:pPr>
            <a:r>
              <a:rPr lang="en-US" sz="1200" dirty="0">
                <a:hlinkClick r:id="rId4"/>
              </a:rPr>
              <a:t>databricks_notebook</a:t>
            </a:r>
            <a:endParaRPr lang="en-US" sz="1200" dirty="0"/>
          </a:p>
          <a:p>
            <a:pPr>
              <a:spcBef>
                <a:spcPts val="600"/>
              </a:spcBef>
            </a:pPr>
            <a:endParaRPr lang="en-US" sz="1200" dirty="0"/>
          </a:p>
        </p:txBody>
      </p:sp>
      <p:sp>
        <p:nvSpPr>
          <p:cNvPr id="44" name="Google Shape;3988;p30">
            <a:extLst>
              <a:ext uri="{FF2B5EF4-FFF2-40B4-BE49-F238E27FC236}">
                <a16:creationId xmlns:a16="http://schemas.microsoft.com/office/drawing/2014/main" id="{58038C92-1295-4F2E-844D-339245EB0ADA}"/>
              </a:ext>
            </a:extLst>
          </p:cNvPr>
          <p:cNvSpPr txBox="1">
            <a:spLocks/>
          </p:cNvSpPr>
          <p:nvPr/>
        </p:nvSpPr>
        <p:spPr>
          <a:xfrm>
            <a:off x="4663284" y="2410816"/>
            <a:ext cx="1875664" cy="23080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 Datawarehouse</a:t>
            </a:r>
          </a:p>
          <a:p>
            <a:pPr>
              <a:spcBef>
                <a:spcPts val="600"/>
              </a:spcBef>
            </a:pPr>
            <a:r>
              <a:rPr lang="en-US" sz="1200" dirty="0"/>
              <a:t>Il </a:t>
            </a:r>
            <a:r>
              <a:rPr lang="en-US" sz="1200" dirty="0" err="1"/>
              <a:t>dato</a:t>
            </a:r>
            <a:r>
              <a:rPr lang="en-US" sz="1200" dirty="0"/>
              <a:t> </a:t>
            </a:r>
            <a:r>
              <a:rPr lang="en-US" sz="1200" dirty="0" err="1"/>
              <a:t>elaborato</a:t>
            </a:r>
            <a:r>
              <a:rPr lang="en-US" sz="1200" dirty="0"/>
              <a:t> </a:t>
            </a:r>
            <a:r>
              <a:rPr lang="en-US" sz="1200" dirty="0" err="1"/>
              <a:t>viene</a:t>
            </a:r>
            <a:r>
              <a:rPr lang="en-US" sz="1200" dirty="0"/>
              <a:t> </a:t>
            </a:r>
            <a:r>
              <a:rPr lang="en-US" sz="1200" dirty="0" err="1"/>
              <a:t>caricato</a:t>
            </a:r>
            <a:r>
              <a:rPr lang="en-US" sz="1200" dirty="0"/>
              <a:t> </a:t>
            </a:r>
            <a:r>
              <a:rPr lang="en-US" sz="1200" dirty="0" err="1"/>
              <a:t>manualmente</a:t>
            </a:r>
            <a:r>
              <a:rPr lang="en-US" sz="1200" dirty="0"/>
              <a:t> </a:t>
            </a:r>
            <a:r>
              <a:rPr lang="en-US" sz="1200" dirty="0" err="1"/>
              <a:t>su</a:t>
            </a:r>
            <a:r>
              <a:rPr lang="en-US" sz="1200" dirty="0"/>
              <a:t> un database SQL Server in </a:t>
            </a:r>
            <a:r>
              <a:rPr lang="en-US" sz="1200" dirty="0" err="1"/>
              <a:t>ambiente</a:t>
            </a:r>
            <a:r>
              <a:rPr lang="en-US" sz="1200" dirty="0"/>
              <a:t> cloud Azure</a:t>
            </a:r>
          </a:p>
          <a:p>
            <a:pPr>
              <a:spcBef>
                <a:spcPts val="600"/>
              </a:spcBef>
            </a:pPr>
            <a:endParaRPr lang="en-US" b="1" dirty="0"/>
          </a:p>
        </p:txBody>
      </p:sp>
      <p:sp>
        <p:nvSpPr>
          <p:cNvPr id="46" name="Google Shape;3988;p30">
            <a:extLst>
              <a:ext uri="{FF2B5EF4-FFF2-40B4-BE49-F238E27FC236}">
                <a16:creationId xmlns:a16="http://schemas.microsoft.com/office/drawing/2014/main" id="{BBD1EAFE-D878-4E11-9C85-CCEBB27997BB}"/>
              </a:ext>
            </a:extLst>
          </p:cNvPr>
          <p:cNvSpPr txBox="1">
            <a:spLocks/>
          </p:cNvSpPr>
          <p:nvPr/>
        </p:nvSpPr>
        <p:spPr>
          <a:xfrm>
            <a:off x="6538948" y="2411713"/>
            <a:ext cx="1690652" cy="2236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 Data Viz</a:t>
            </a:r>
          </a:p>
          <a:p>
            <a:pPr>
              <a:spcBef>
                <a:spcPts val="600"/>
              </a:spcBef>
            </a:pPr>
            <a:r>
              <a:rPr lang="en-US" sz="1200" dirty="0"/>
              <a:t>Il </a:t>
            </a:r>
            <a:r>
              <a:rPr lang="en-US" sz="1200" dirty="0" err="1"/>
              <a:t>dato</a:t>
            </a:r>
            <a:r>
              <a:rPr lang="en-US" sz="1200" dirty="0"/>
              <a:t> </a:t>
            </a:r>
            <a:r>
              <a:rPr lang="en-US" sz="1200" dirty="0" err="1"/>
              <a:t>viene</a:t>
            </a:r>
            <a:r>
              <a:rPr lang="en-US" sz="1200" dirty="0"/>
              <a:t> </a:t>
            </a:r>
            <a:r>
              <a:rPr lang="en-US" sz="1200" dirty="0" err="1"/>
              <a:t>estratto</a:t>
            </a:r>
            <a:r>
              <a:rPr lang="en-US" sz="1200" dirty="0"/>
              <a:t> dal </a:t>
            </a:r>
            <a:r>
              <a:rPr lang="en-US" sz="1200" dirty="0" err="1"/>
              <a:t>db</a:t>
            </a:r>
            <a:r>
              <a:rPr lang="en-US" sz="1200" dirty="0"/>
              <a:t> SQL Server con </a:t>
            </a:r>
            <a:r>
              <a:rPr lang="en-US" sz="1200" dirty="0" err="1"/>
              <a:t>il</a:t>
            </a:r>
            <a:r>
              <a:rPr lang="en-US" sz="1200" dirty="0"/>
              <a:t> fine di </a:t>
            </a:r>
            <a:r>
              <a:rPr lang="en-US" sz="1200" dirty="0" err="1"/>
              <a:t>creare</a:t>
            </a:r>
            <a:r>
              <a:rPr lang="en-US" sz="1200" dirty="0"/>
              <a:t> la </a:t>
            </a:r>
            <a:r>
              <a:rPr lang="en-US" sz="1200" dirty="0" err="1"/>
              <a:t>visualizzazione</a:t>
            </a:r>
            <a:r>
              <a:rPr lang="en-US" sz="1200" dirty="0"/>
              <a:t> </a:t>
            </a:r>
            <a:r>
              <a:rPr lang="en-US" sz="1200" dirty="0" err="1"/>
              <a:t>su</a:t>
            </a:r>
            <a:r>
              <a:rPr lang="en-US" sz="1200" dirty="0"/>
              <a:t> Tableau</a:t>
            </a:r>
          </a:p>
          <a:p>
            <a:pPr>
              <a:spcBef>
                <a:spcPts val="600"/>
              </a:spcBef>
            </a:pPr>
            <a:r>
              <a:rPr lang="it-IT" sz="1200" dirty="0" err="1">
                <a:hlinkClick r:id="rId5"/>
              </a:rPr>
              <a:t>NCY_Restaurants_Inspections_viz</a:t>
            </a:r>
            <a:endParaRPr lang="en-US" sz="1200" dirty="0"/>
          </a:p>
        </p:txBody>
      </p:sp>
      <p:grpSp>
        <p:nvGrpSpPr>
          <p:cNvPr id="61" name="Google Shape;4512;p40">
            <a:extLst>
              <a:ext uri="{FF2B5EF4-FFF2-40B4-BE49-F238E27FC236}">
                <a16:creationId xmlns:a16="http://schemas.microsoft.com/office/drawing/2014/main" id="{AF9E4902-C73F-40D7-9DCC-A369C3ECB633}"/>
              </a:ext>
            </a:extLst>
          </p:cNvPr>
          <p:cNvGrpSpPr/>
          <p:nvPr/>
        </p:nvGrpSpPr>
        <p:grpSpPr>
          <a:xfrm>
            <a:off x="2747961" y="263701"/>
            <a:ext cx="445779" cy="400764"/>
            <a:chOff x="3778727" y="4460423"/>
            <a:chExt cx="720160" cy="647438"/>
          </a:xfrm>
        </p:grpSpPr>
        <p:sp>
          <p:nvSpPr>
            <p:cNvPr id="62" name="Google Shape;4513;p40">
              <a:extLst>
                <a:ext uri="{FF2B5EF4-FFF2-40B4-BE49-F238E27FC236}">
                  <a16:creationId xmlns:a16="http://schemas.microsoft.com/office/drawing/2014/main" id="{48D88165-E15F-4EBE-AF38-284E38C97724}"/>
                </a:ext>
              </a:extLst>
            </p:cNvPr>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4514;p40">
              <a:extLst>
                <a:ext uri="{FF2B5EF4-FFF2-40B4-BE49-F238E27FC236}">
                  <a16:creationId xmlns:a16="http://schemas.microsoft.com/office/drawing/2014/main" id="{05936206-945D-4EF6-BD69-55C06738A04C}"/>
                </a:ext>
              </a:extLst>
            </p:cNvPr>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4515;p40">
              <a:extLst>
                <a:ext uri="{FF2B5EF4-FFF2-40B4-BE49-F238E27FC236}">
                  <a16:creationId xmlns:a16="http://schemas.microsoft.com/office/drawing/2014/main" id="{14B68B89-C988-4A25-B845-6334C8EC0BB7}"/>
                </a:ext>
              </a:extLst>
            </p:cNvPr>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4516;p40">
              <a:extLst>
                <a:ext uri="{FF2B5EF4-FFF2-40B4-BE49-F238E27FC236}">
                  <a16:creationId xmlns:a16="http://schemas.microsoft.com/office/drawing/2014/main" id="{8F04BCEC-98EB-46D5-B8B0-70D4B52F8D26}"/>
                </a:ext>
              </a:extLst>
            </p:cNvPr>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4517;p40">
              <a:extLst>
                <a:ext uri="{FF2B5EF4-FFF2-40B4-BE49-F238E27FC236}">
                  <a16:creationId xmlns:a16="http://schemas.microsoft.com/office/drawing/2014/main" id="{B3F5287D-53D2-4EDF-93AC-06A982BA411C}"/>
                </a:ext>
              </a:extLst>
            </p:cNvPr>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4518;p40">
              <a:extLst>
                <a:ext uri="{FF2B5EF4-FFF2-40B4-BE49-F238E27FC236}">
                  <a16:creationId xmlns:a16="http://schemas.microsoft.com/office/drawing/2014/main" id="{290F0956-5B06-4A16-90D4-FD7E4F61E7D9}"/>
                </a:ext>
              </a:extLst>
            </p:cNvPr>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4519;p40">
              <a:extLst>
                <a:ext uri="{FF2B5EF4-FFF2-40B4-BE49-F238E27FC236}">
                  <a16:creationId xmlns:a16="http://schemas.microsoft.com/office/drawing/2014/main" id="{391C2BCE-470D-4486-A63F-BFB509F0E705}"/>
                </a:ext>
              </a:extLst>
            </p:cNvPr>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2" name="Picture 1" descr="A close up of a logo&#10;&#10;Description automatically generated">
            <a:extLst>
              <a:ext uri="{FF2B5EF4-FFF2-40B4-BE49-F238E27FC236}">
                <a16:creationId xmlns:a16="http://schemas.microsoft.com/office/drawing/2014/main" id="{4ECBCAA5-896F-42B8-84C8-00CBBDFF38B3}"/>
              </a:ext>
            </a:extLst>
          </p:cNvPr>
          <p:cNvPicPr>
            <a:picLocks noChangeAspect="1"/>
          </p:cNvPicPr>
          <p:nvPr/>
        </p:nvPicPr>
        <p:blipFill>
          <a:blip r:embed="rId6"/>
          <a:stretch>
            <a:fillRect/>
          </a:stretch>
        </p:blipFill>
        <p:spPr>
          <a:xfrm>
            <a:off x="640151" y="1196810"/>
            <a:ext cx="1028619" cy="968325"/>
          </a:xfrm>
          <a:prstGeom prst="rect">
            <a:avLst/>
          </a:prstGeom>
        </p:spPr>
      </p:pic>
      <p:pic>
        <p:nvPicPr>
          <p:cNvPr id="3" name="Picture 2" descr="A picture containing flower&#10;&#10;Description automatically generated">
            <a:extLst>
              <a:ext uri="{FF2B5EF4-FFF2-40B4-BE49-F238E27FC236}">
                <a16:creationId xmlns:a16="http://schemas.microsoft.com/office/drawing/2014/main" id="{983B43D3-5696-42E2-B28E-639246CC20C6}"/>
              </a:ext>
            </a:extLst>
          </p:cNvPr>
          <p:cNvPicPr>
            <a:picLocks noChangeAspect="1"/>
          </p:cNvPicPr>
          <p:nvPr/>
        </p:nvPicPr>
        <p:blipFill>
          <a:blip r:embed="rId7"/>
          <a:stretch>
            <a:fillRect/>
          </a:stretch>
        </p:blipFill>
        <p:spPr>
          <a:xfrm>
            <a:off x="2747961" y="1217331"/>
            <a:ext cx="903862" cy="90916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A3EA0930-F19A-45F5-AB5D-D4A4D4208FD3}"/>
              </a:ext>
            </a:extLst>
          </p:cNvPr>
          <p:cNvPicPr>
            <a:picLocks noChangeAspect="1"/>
          </p:cNvPicPr>
          <p:nvPr/>
        </p:nvPicPr>
        <p:blipFill>
          <a:blip r:embed="rId8"/>
          <a:stretch>
            <a:fillRect/>
          </a:stretch>
        </p:blipFill>
        <p:spPr>
          <a:xfrm>
            <a:off x="4705078" y="1181685"/>
            <a:ext cx="1011461" cy="977158"/>
          </a:xfrm>
          <a:prstGeom prst="rect">
            <a:avLst/>
          </a:prstGeom>
        </p:spPr>
      </p:pic>
      <p:pic>
        <p:nvPicPr>
          <p:cNvPr id="13" name="Picture 12" descr="A close up of a logo&#10;&#10;Description automatically generated">
            <a:extLst>
              <a:ext uri="{FF2B5EF4-FFF2-40B4-BE49-F238E27FC236}">
                <a16:creationId xmlns:a16="http://schemas.microsoft.com/office/drawing/2014/main" id="{1CD4068D-2D86-4885-820F-1DF34D349E36}"/>
              </a:ext>
            </a:extLst>
          </p:cNvPr>
          <p:cNvPicPr>
            <a:picLocks noChangeAspect="1"/>
          </p:cNvPicPr>
          <p:nvPr/>
        </p:nvPicPr>
        <p:blipFill>
          <a:blip r:embed="rId9"/>
          <a:stretch>
            <a:fillRect/>
          </a:stretch>
        </p:blipFill>
        <p:spPr>
          <a:xfrm>
            <a:off x="6654018" y="1196810"/>
            <a:ext cx="1022849" cy="9620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299" y="1020091"/>
            <a:ext cx="6470291" cy="395377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t-IT" sz="1150" dirty="0"/>
              <a:t>Il dataset proviene dal sito ufficiale del progetto Open Data di New York e vien aggiornato e alimentato dal DOHMH (</a:t>
            </a:r>
            <a:r>
              <a:rPr lang="en-US" sz="1150" dirty="0"/>
              <a:t>Department of Health and Mental Hygiene).</a:t>
            </a:r>
          </a:p>
          <a:p>
            <a:pPr marL="0" lvl="0" indent="0" algn="l" rtl="0">
              <a:spcBef>
                <a:spcPts val="600"/>
              </a:spcBef>
              <a:spcAft>
                <a:spcPts val="0"/>
              </a:spcAft>
              <a:buNone/>
            </a:pPr>
            <a:endParaRPr lang="en-US" sz="1150" dirty="0"/>
          </a:p>
          <a:p>
            <a:pPr marL="285750" indent="-285750">
              <a:buFont typeface="Wingdings" panose="05000000000000000000" pitchFamily="2" charset="2"/>
              <a:buChar char="Ø"/>
            </a:pPr>
            <a:r>
              <a:rPr lang="it-IT" sz="1150" dirty="0"/>
              <a:t>Il dataset utilizzato è in formato </a:t>
            </a:r>
            <a:r>
              <a:rPr lang="it-IT" sz="1150" dirty="0" err="1"/>
              <a:t>csv</a:t>
            </a:r>
            <a:r>
              <a:rPr lang="it-IT" sz="1150" dirty="0"/>
              <a:t> ma c’ è anche la possibilità di richiamare un’ API</a:t>
            </a:r>
          </a:p>
          <a:p>
            <a:pPr marL="285750" indent="-285750">
              <a:buFont typeface="Wingdings" panose="05000000000000000000" pitchFamily="2" charset="2"/>
              <a:buChar char="Ø"/>
            </a:pPr>
            <a:r>
              <a:rPr lang="it-IT" sz="1150" dirty="0"/>
              <a:t>Essendo un dataset della prodotto dalla pubblica amministrazione mi aspetto che non ci siano grossi problemi qualitativi. Oltre a questo sono dati diversi documenti esplicativi a corredo del dataset.</a:t>
            </a:r>
          </a:p>
          <a:p>
            <a:pPr marL="285750" indent="-285750">
              <a:buFont typeface="Wingdings" panose="05000000000000000000" pitchFamily="2" charset="2"/>
              <a:buChar char="Ø"/>
            </a:pPr>
            <a:r>
              <a:rPr lang="it-IT" sz="1150" dirty="0"/>
              <a:t>Al momento dell’ estrazione il dataset contiene 400k </a:t>
            </a:r>
            <a:r>
              <a:rPr lang="it-IT" sz="1150" dirty="0" err="1"/>
              <a:t>records</a:t>
            </a:r>
            <a:r>
              <a:rPr lang="it-IT" sz="1150" dirty="0"/>
              <a:t> ed </a:t>
            </a:r>
            <a:r>
              <a:rPr lang="it-IT" sz="1150" dirty="0" err="1"/>
              <a:t>é</a:t>
            </a:r>
            <a:r>
              <a:rPr lang="it-IT" sz="1150" dirty="0"/>
              <a:t> strutturato su 26 campi</a:t>
            </a:r>
          </a:p>
          <a:p>
            <a:pPr marL="285750" indent="-285750">
              <a:buFont typeface="Wingdings" panose="05000000000000000000" pitchFamily="2" charset="2"/>
              <a:buChar char="Ø"/>
            </a:pPr>
            <a:r>
              <a:rPr lang="it-IT" sz="1150" dirty="0"/>
              <a:t>Il valore 01/01/1900 nel campo INSPECTION DATE ha un particolare significato ovvero che il ristorante non è ancora stato ispezionato una volta.</a:t>
            </a:r>
          </a:p>
          <a:p>
            <a:pPr marL="285750" indent="-285750">
              <a:buFont typeface="Wingdings" panose="05000000000000000000" pitchFamily="2" charset="2"/>
              <a:buChar char="Ø"/>
            </a:pPr>
            <a:r>
              <a:rPr lang="it-IT" sz="1150" dirty="0"/>
              <a:t>All’ interno del dataset sono presenti solamente dati afferenti a ristoranti ancora in attività al momento dell’ estrazione</a:t>
            </a:r>
          </a:p>
          <a:p>
            <a:pPr marL="285750" indent="-285750">
              <a:buFont typeface="Wingdings" panose="05000000000000000000" pitchFamily="2" charset="2"/>
              <a:buChar char="Ø"/>
            </a:pPr>
            <a:r>
              <a:rPr lang="it-IT" sz="1150" dirty="0"/>
              <a:t>Il dataset contiene tutte le ispezioni fatte in un certo istante presso un certo ristorante ma bisogna evidenziare che se il ristorante ha riportato più di una violazione il record viene allora duplicato tante volte quante sono le violazioni individuate. Per individuare quindi una singola violazione bisogna quindi accedere per INSPECTION DATE e CAMIS (identificativo del ristorante)</a:t>
            </a:r>
          </a:p>
          <a:p>
            <a:pPr marL="285750" indent="-285750">
              <a:buFont typeface="Wingdings" panose="05000000000000000000" pitchFamily="2" charset="2"/>
              <a:buChar char="Ø"/>
            </a:pPr>
            <a:r>
              <a:rPr lang="it-IT" sz="1150" dirty="0"/>
              <a:t>Qui il link per il </a:t>
            </a:r>
            <a:r>
              <a:rPr lang="it-IT" sz="1200" dirty="0">
                <a:hlinkClick r:id="rId3"/>
              </a:rPr>
              <a:t>dataset</a:t>
            </a: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p:txBody>
      </p:sp>
      <p:sp>
        <p:nvSpPr>
          <p:cNvPr id="3898" name="Google Shape;3898;p20"/>
          <p:cNvSpPr txBox="1">
            <a:spLocks noGrp="1"/>
          </p:cNvSpPr>
          <p:nvPr>
            <p:ph type="title"/>
          </p:nvPr>
        </p:nvSpPr>
        <p:spPr>
          <a:xfrm>
            <a:off x="718300" y="169633"/>
            <a:ext cx="173651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Dataset</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10" name="Google Shape;4641;p40">
            <a:extLst>
              <a:ext uri="{FF2B5EF4-FFF2-40B4-BE49-F238E27FC236}">
                <a16:creationId xmlns:a16="http://schemas.microsoft.com/office/drawing/2014/main" id="{011BD9B1-C7CB-4B8F-9437-910DB496FE53}"/>
              </a:ext>
            </a:extLst>
          </p:cNvPr>
          <p:cNvGrpSpPr/>
          <p:nvPr/>
        </p:nvGrpSpPr>
        <p:grpSpPr>
          <a:xfrm>
            <a:off x="2215707" y="531936"/>
            <a:ext cx="343195" cy="382463"/>
            <a:chOff x="557511" y="3214925"/>
            <a:chExt cx="719836" cy="720150"/>
          </a:xfrm>
        </p:grpSpPr>
        <p:sp>
          <p:nvSpPr>
            <p:cNvPr id="11" name="Google Shape;4642;p40">
              <a:extLst>
                <a:ext uri="{FF2B5EF4-FFF2-40B4-BE49-F238E27FC236}">
                  <a16:creationId xmlns:a16="http://schemas.microsoft.com/office/drawing/2014/main" id="{4B7C5AF6-B2D3-43C6-A4D1-78AEA0C13184}"/>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643;p40">
              <a:extLst>
                <a:ext uri="{FF2B5EF4-FFF2-40B4-BE49-F238E27FC236}">
                  <a16:creationId xmlns:a16="http://schemas.microsoft.com/office/drawing/2014/main" id="{2DDDD8B5-CAFA-4E3C-BF5F-A9483261AA47}"/>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644;p40">
              <a:extLst>
                <a:ext uri="{FF2B5EF4-FFF2-40B4-BE49-F238E27FC236}">
                  <a16:creationId xmlns:a16="http://schemas.microsoft.com/office/drawing/2014/main" id="{C03218DD-32D8-4E44-A909-E8B6EB295553}"/>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645;p40">
              <a:extLst>
                <a:ext uri="{FF2B5EF4-FFF2-40B4-BE49-F238E27FC236}">
                  <a16:creationId xmlns:a16="http://schemas.microsoft.com/office/drawing/2014/main" id="{A23CA531-B1F2-444F-88B5-843144CD0FF0}"/>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900578"/>
            <a:ext cx="6470291" cy="393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Descrizione</a:t>
            </a:r>
            <a:r>
              <a:rPr lang="en-US" dirty="0"/>
              <a:t> </a:t>
            </a:r>
            <a:r>
              <a:rPr lang="en-US" dirty="0" err="1"/>
              <a:t>dei</a:t>
            </a:r>
            <a:r>
              <a:rPr lang="en-US" dirty="0"/>
              <a:t> </a:t>
            </a:r>
            <a:r>
              <a:rPr lang="en-US" dirty="0" err="1"/>
              <a:t>campi</a:t>
            </a:r>
            <a:r>
              <a:rPr lang="en-US" dirty="0"/>
              <a:t> </a:t>
            </a:r>
            <a:r>
              <a:rPr lang="en-US" dirty="0" err="1"/>
              <a:t>considerati</a:t>
            </a:r>
            <a:endParaRPr lang="en-US" dirty="0"/>
          </a:p>
          <a:p>
            <a:pPr marL="0" indent="0">
              <a:buNone/>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sp>
        <p:nvSpPr>
          <p:cNvPr id="3898" name="Google Shape;3898;p20"/>
          <p:cNvSpPr txBox="1">
            <a:spLocks noGrp="1"/>
          </p:cNvSpPr>
          <p:nvPr>
            <p:ph type="title"/>
          </p:nvPr>
        </p:nvSpPr>
        <p:spPr>
          <a:xfrm>
            <a:off x="715055" y="115094"/>
            <a:ext cx="1978907"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Dataset</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graphicFrame>
        <p:nvGraphicFramePr>
          <p:cNvPr id="4" name="Object 3">
            <a:extLst>
              <a:ext uri="{FF2B5EF4-FFF2-40B4-BE49-F238E27FC236}">
                <a16:creationId xmlns:a16="http://schemas.microsoft.com/office/drawing/2014/main" id="{A790D933-9A33-4515-94A7-F69D262E016D}"/>
              </a:ext>
            </a:extLst>
          </p:cNvPr>
          <p:cNvGraphicFramePr>
            <a:graphicFrameLocks noChangeAspect="1"/>
          </p:cNvGraphicFramePr>
          <p:nvPr>
            <p:extLst>
              <p:ext uri="{D42A27DB-BD31-4B8C-83A1-F6EECF244321}">
                <p14:modId xmlns:p14="http://schemas.microsoft.com/office/powerpoint/2010/main" val="1272481818"/>
              </p:ext>
            </p:extLst>
          </p:nvPr>
        </p:nvGraphicFramePr>
        <p:xfrm>
          <a:off x="806888" y="1390120"/>
          <a:ext cx="6212890" cy="3638286"/>
        </p:xfrm>
        <a:graphic>
          <a:graphicData uri="http://schemas.openxmlformats.org/presentationml/2006/ole">
            <mc:AlternateContent xmlns:mc="http://schemas.openxmlformats.org/markup-compatibility/2006">
              <mc:Choice xmlns:v="urn:schemas-microsoft-com:vml" Requires="v">
                <p:oleObj spid="_x0000_s2103" name="Worksheet" r:id="rId4" imgW="7612486" imgH="4564459" progId="Excel.Sheet.12">
                  <p:embed/>
                </p:oleObj>
              </mc:Choice>
              <mc:Fallback>
                <p:oleObj name="Worksheet" r:id="rId4" imgW="7612486" imgH="4564459" progId="Excel.Sheet.12">
                  <p:embed/>
                  <p:pic>
                    <p:nvPicPr>
                      <p:cNvPr id="0" name=""/>
                      <p:cNvPicPr/>
                      <p:nvPr/>
                    </p:nvPicPr>
                    <p:blipFill>
                      <a:blip r:embed="rId5"/>
                      <a:stretch>
                        <a:fillRect/>
                      </a:stretch>
                    </p:blipFill>
                    <p:spPr>
                      <a:xfrm>
                        <a:off x="806888" y="1390120"/>
                        <a:ext cx="6212890" cy="3638286"/>
                      </a:xfrm>
                      <a:prstGeom prst="rect">
                        <a:avLst/>
                      </a:prstGeom>
                    </p:spPr>
                  </p:pic>
                </p:oleObj>
              </mc:Fallback>
            </mc:AlternateContent>
          </a:graphicData>
        </a:graphic>
      </p:graphicFrame>
      <p:grpSp>
        <p:nvGrpSpPr>
          <p:cNvPr id="11" name="Google Shape;4641;p40">
            <a:extLst>
              <a:ext uri="{FF2B5EF4-FFF2-40B4-BE49-F238E27FC236}">
                <a16:creationId xmlns:a16="http://schemas.microsoft.com/office/drawing/2014/main" id="{D21FF89A-2CBD-4F80-841E-878055C35178}"/>
              </a:ext>
            </a:extLst>
          </p:cNvPr>
          <p:cNvGrpSpPr/>
          <p:nvPr/>
        </p:nvGrpSpPr>
        <p:grpSpPr>
          <a:xfrm>
            <a:off x="2199131" y="457664"/>
            <a:ext cx="324329" cy="375159"/>
            <a:chOff x="557511" y="3214925"/>
            <a:chExt cx="719836" cy="720150"/>
          </a:xfrm>
        </p:grpSpPr>
        <p:sp>
          <p:nvSpPr>
            <p:cNvPr id="12" name="Google Shape;4642;p40">
              <a:extLst>
                <a:ext uri="{FF2B5EF4-FFF2-40B4-BE49-F238E27FC236}">
                  <a16:creationId xmlns:a16="http://schemas.microsoft.com/office/drawing/2014/main" id="{0B307B0F-FD31-420F-838B-0A3FCABDA51B}"/>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643;p40">
              <a:extLst>
                <a:ext uri="{FF2B5EF4-FFF2-40B4-BE49-F238E27FC236}">
                  <a16:creationId xmlns:a16="http://schemas.microsoft.com/office/drawing/2014/main" id="{ACA811B9-9563-402B-8722-844772C2EDC0}"/>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644;p40">
              <a:extLst>
                <a:ext uri="{FF2B5EF4-FFF2-40B4-BE49-F238E27FC236}">
                  <a16:creationId xmlns:a16="http://schemas.microsoft.com/office/drawing/2014/main" id="{4E8580B6-58E4-42F4-B9CB-3E515FE858B8}"/>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4645;p40">
              <a:extLst>
                <a:ext uri="{FF2B5EF4-FFF2-40B4-BE49-F238E27FC236}">
                  <a16:creationId xmlns:a16="http://schemas.microsoft.com/office/drawing/2014/main" id="{37D538F8-91D3-474F-99F9-95B3B1105440}"/>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5948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640231" y="496583"/>
            <a:ext cx="6470291" cy="4525493"/>
          </a:xfrm>
          <a:prstGeom prst="rect">
            <a:avLst/>
          </a:prstGeom>
        </p:spPr>
        <p:txBody>
          <a:bodyPr spcFirstLastPara="1" wrap="square" lIns="91425" tIns="91425" rIns="91425" bIns="91425" anchor="t" anchorCtr="0">
            <a:noAutofit/>
          </a:bodyPr>
          <a:lstStyle/>
          <a:p>
            <a:pPr marL="0" indent="0">
              <a:buNone/>
            </a:pPr>
            <a:r>
              <a:rPr lang="it-IT" sz="1150" dirty="0"/>
              <a:t>Il mio obbiettivo in questa fase è mettere in qualità il dataset e creare i </a:t>
            </a:r>
            <a:r>
              <a:rPr lang="it-IT" sz="1150" dirty="0" err="1"/>
              <a:t>csv</a:t>
            </a:r>
            <a:r>
              <a:rPr lang="it-IT" sz="1150" dirty="0"/>
              <a:t> che andranno ad alimentare le dimensioni e la </a:t>
            </a:r>
            <a:r>
              <a:rPr lang="it-IT" sz="1150" dirty="0" err="1"/>
              <a:t>fact</a:t>
            </a:r>
            <a:r>
              <a:rPr lang="it-IT" sz="1150" dirty="0"/>
              <a:t> </a:t>
            </a:r>
            <a:r>
              <a:rPr lang="it-IT" sz="1150" dirty="0" err="1"/>
              <a:t>table</a:t>
            </a:r>
            <a:r>
              <a:rPr lang="it-IT" sz="1150" dirty="0"/>
              <a:t> all’ interno del datawarehouse su Azure</a:t>
            </a:r>
          </a:p>
          <a:p>
            <a:pPr marL="0" indent="0">
              <a:buNone/>
            </a:pPr>
            <a:r>
              <a:rPr lang="it-IT" sz="1150" dirty="0"/>
              <a:t>Svolgo tutti i task di ETL (tramite Python e SQL,API) utilizzando il motore di calcolo Spark in ambiente </a:t>
            </a:r>
            <a:r>
              <a:rPr lang="it-IT" sz="1150" dirty="0" err="1"/>
              <a:t>Databricks</a:t>
            </a:r>
            <a:r>
              <a:rPr lang="it-IT" sz="1150" dirty="0"/>
              <a:t> che sottometterà tutte le operazioni al cluster temporaneo.</a:t>
            </a:r>
          </a:p>
          <a:p>
            <a:pPr marL="285750" indent="-285750">
              <a:buFont typeface="Wingdings" panose="05000000000000000000" pitchFamily="2" charset="2"/>
              <a:buChar char="Ø"/>
            </a:pPr>
            <a:r>
              <a:rPr lang="it-IT" sz="1150" dirty="0"/>
              <a:t>Data </a:t>
            </a:r>
            <a:r>
              <a:rPr lang="it-IT" sz="1150" dirty="0" err="1"/>
              <a:t>exploration</a:t>
            </a:r>
            <a:r>
              <a:rPr lang="it-IT" sz="1150" dirty="0"/>
              <a:t>: utilizzo SQL per esplorare un po’ il dataset e capire cosa c’ è dentro. Inoltre all’ interno del notebook c’ è la possibilità di creare dei chart istantaneamente sulla base delle query create dandomi così la possibilità di avere un insight immediato su, per esempio, il dominio dei dati che sto osservando.</a:t>
            </a:r>
          </a:p>
          <a:p>
            <a:pPr marL="285750" indent="-285750">
              <a:buFont typeface="Wingdings" panose="05000000000000000000" pitchFamily="2" charset="2"/>
              <a:buChar char="Ø"/>
            </a:pPr>
            <a:r>
              <a:rPr lang="it-IT" sz="1150" dirty="0"/>
              <a:t>Alloco l’ intero dataset ad un </a:t>
            </a:r>
            <a:r>
              <a:rPr lang="it-IT" sz="1150" dirty="0" err="1"/>
              <a:t>pandas</a:t>
            </a:r>
            <a:r>
              <a:rPr lang="it-IT" sz="1150" dirty="0"/>
              <a:t> </a:t>
            </a:r>
            <a:r>
              <a:rPr lang="it-IT" sz="1150" dirty="0" err="1"/>
              <a:t>dataframe</a:t>
            </a:r>
            <a:r>
              <a:rPr lang="it-IT" sz="1150" dirty="0"/>
              <a:t> ed eseguo quindi la maggior parte delle trasformazioni con le funzionalità messe a disposizione dalla libreria</a:t>
            </a:r>
          </a:p>
          <a:p>
            <a:pPr marL="285750" indent="-285750">
              <a:buFont typeface="Wingdings" panose="05000000000000000000" pitchFamily="2" charset="2"/>
              <a:buChar char="Ø"/>
            </a:pPr>
            <a:r>
              <a:rPr lang="it-IT" sz="1150" dirty="0"/>
              <a:t>I campi VIOLATION CODE e VIOLATION DESCRIPTION  riportano le violazioni delle ispezioni. Per alcuni codici (</a:t>
            </a:r>
            <a:r>
              <a:rPr lang="it-IT" sz="1150" b="1" dirty="0"/>
              <a:t>15F1,15G7,17A3…..) </a:t>
            </a:r>
            <a:r>
              <a:rPr lang="it-IT" sz="1150" dirty="0"/>
              <a:t>non è presente una descrizione. Ho chiesto all’ </a:t>
            </a:r>
            <a:r>
              <a:rPr lang="it-IT" sz="1150" dirty="0" err="1"/>
              <a:t>owner</a:t>
            </a:r>
            <a:r>
              <a:rPr lang="it-IT" sz="1150" dirty="0"/>
              <a:t> del dato ma mi ha fornito un pdf (</a:t>
            </a:r>
            <a:r>
              <a:rPr lang="it-IT" sz="1200" dirty="0">
                <a:hlinkClick r:id="rId3"/>
              </a:rPr>
              <a:t>https://www1.nyc.gov/assets/doh/downloads/pdf/rii/blue-book.pdf</a:t>
            </a:r>
            <a:r>
              <a:rPr lang="it-IT" sz="1200" dirty="0"/>
              <a:t>) </a:t>
            </a:r>
            <a:r>
              <a:rPr lang="it-IT" sz="1150" dirty="0"/>
              <a:t>che non contiene questi codici che penso non siano ancora stati censiti.</a:t>
            </a:r>
            <a:br>
              <a:rPr lang="it-IT" sz="1150" dirty="0"/>
            </a:br>
            <a:r>
              <a:rPr lang="it-IT" sz="1150" dirty="0"/>
              <a:t>Ho optato quindi per raggruppare in un’ unica categoria (‘</a:t>
            </a:r>
            <a:r>
              <a:rPr lang="it-IT" sz="1150" dirty="0" err="1"/>
              <a:t>Other</a:t>
            </a:r>
            <a:r>
              <a:rPr lang="it-IT" sz="1150" dirty="0"/>
              <a:t> </a:t>
            </a:r>
            <a:r>
              <a:rPr lang="it-IT" sz="1150" dirty="0" err="1"/>
              <a:t>violations</a:t>
            </a:r>
            <a:r>
              <a:rPr lang="it-IT" sz="1150" dirty="0"/>
              <a:t>’) tutte le violazioni per cui non esiste una descrizione.                                                   </a:t>
            </a:r>
          </a:p>
          <a:p>
            <a:pPr marL="285750" indent="-285750">
              <a:buFont typeface="Wingdings" panose="05000000000000000000" pitchFamily="2" charset="2"/>
              <a:buChar char="Ø"/>
            </a:pPr>
            <a:r>
              <a:rPr lang="it-IT" sz="1150" dirty="0"/>
              <a:t>Per creare le chiavi surrogate delle dimensioni ho di fatto bisogno di codificare le variabili categoriche in numeri. Utilizzo la funzione Label Encoder della libreria </a:t>
            </a:r>
            <a:r>
              <a:rPr lang="it-IT" sz="1150" dirty="0" err="1"/>
              <a:t>sklearn</a:t>
            </a:r>
            <a:r>
              <a:rPr lang="it-IT" sz="1150" dirty="0"/>
              <a:t> che assegna un intero in modo randomico senza quindi dare un particolare peso ai valori all’ interno della feature. L’ unico punto di attenzione è che LE non gestisce i valori </a:t>
            </a:r>
            <a:r>
              <a:rPr lang="it-IT" sz="1150" dirty="0" err="1"/>
              <a:t>null</a:t>
            </a:r>
            <a:r>
              <a:rPr lang="it-IT" sz="1150" dirty="0"/>
              <a:t> ma il dominio delle variabili su cui lavoro mi permetto di fare delle considerazioni sui valori mancanti e di gestire quindi questa problematica.</a:t>
            </a:r>
          </a:p>
          <a:p>
            <a:pPr marL="285750" indent="-285750">
              <a:buFont typeface="Wingdings" panose="05000000000000000000" pitchFamily="2" charset="2"/>
              <a:buChar char="Ø"/>
            </a:pPr>
            <a:r>
              <a:rPr lang="it-IT" sz="1150" dirty="0"/>
              <a:t>La dimensione TEMPO viene alimentata con una funzione creata  ad hoc.</a:t>
            </a: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7" name="Google Shape;3898;p20">
            <a:extLst>
              <a:ext uri="{FF2B5EF4-FFF2-40B4-BE49-F238E27FC236}">
                <a16:creationId xmlns:a16="http://schemas.microsoft.com/office/drawing/2014/main" id="{F67952E0-1EE1-41AA-B356-6EB8FB4BA03A}"/>
              </a:ext>
            </a:extLst>
          </p:cNvPr>
          <p:cNvSpPr txBox="1">
            <a:spLocks noGrp="1"/>
          </p:cNvSpPr>
          <p:nvPr>
            <p:ph type="title"/>
          </p:nvPr>
        </p:nvSpPr>
        <p:spPr>
          <a:xfrm>
            <a:off x="639763" y="29699"/>
            <a:ext cx="877149" cy="5940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200" dirty="0"/>
              <a:t>ETL</a:t>
            </a:r>
            <a:endParaRPr sz="3200" dirty="0"/>
          </a:p>
        </p:txBody>
      </p:sp>
      <p:grpSp>
        <p:nvGrpSpPr>
          <p:cNvPr id="9" name="Google Shape;4641;p40">
            <a:extLst>
              <a:ext uri="{FF2B5EF4-FFF2-40B4-BE49-F238E27FC236}">
                <a16:creationId xmlns:a16="http://schemas.microsoft.com/office/drawing/2014/main" id="{A13C0213-5167-4084-B2D5-832442F0A6D7}"/>
              </a:ext>
            </a:extLst>
          </p:cNvPr>
          <p:cNvGrpSpPr/>
          <p:nvPr/>
        </p:nvGrpSpPr>
        <p:grpSpPr>
          <a:xfrm>
            <a:off x="1396410" y="121424"/>
            <a:ext cx="396947" cy="375159"/>
            <a:chOff x="557511" y="3214925"/>
            <a:chExt cx="719836" cy="720150"/>
          </a:xfrm>
        </p:grpSpPr>
        <p:sp>
          <p:nvSpPr>
            <p:cNvPr id="10" name="Google Shape;4642;p40">
              <a:extLst>
                <a:ext uri="{FF2B5EF4-FFF2-40B4-BE49-F238E27FC236}">
                  <a16:creationId xmlns:a16="http://schemas.microsoft.com/office/drawing/2014/main" id="{3B27F272-2DE8-4374-95B3-794F2C249A06}"/>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643;p40">
              <a:extLst>
                <a:ext uri="{FF2B5EF4-FFF2-40B4-BE49-F238E27FC236}">
                  <a16:creationId xmlns:a16="http://schemas.microsoft.com/office/drawing/2014/main" id="{64C214F9-1CB6-4513-A1D8-F1ED42C280CB}"/>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644;p40">
              <a:extLst>
                <a:ext uri="{FF2B5EF4-FFF2-40B4-BE49-F238E27FC236}">
                  <a16:creationId xmlns:a16="http://schemas.microsoft.com/office/drawing/2014/main" id="{6A1BD6EB-A180-48B1-A111-16B354051FEC}"/>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645;p40">
              <a:extLst>
                <a:ext uri="{FF2B5EF4-FFF2-40B4-BE49-F238E27FC236}">
                  <a16:creationId xmlns:a16="http://schemas.microsoft.com/office/drawing/2014/main" id="{CF622315-A40F-4521-A1E7-8303EC9A9FD7}"/>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97723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640231" y="438431"/>
            <a:ext cx="6470291" cy="4675369"/>
          </a:xfrm>
          <a:prstGeom prst="rect">
            <a:avLst/>
          </a:prstGeom>
        </p:spPr>
        <p:txBody>
          <a:bodyPr spcFirstLastPara="1" wrap="square" lIns="91425" tIns="91425" rIns="91425" bIns="91425" anchor="t" anchorCtr="0">
            <a:noAutofit/>
          </a:bodyPr>
          <a:lstStyle/>
          <a:p>
            <a:pPr marL="0" indent="0">
              <a:buNone/>
            </a:pPr>
            <a:r>
              <a:rPr lang="it-IT" sz="1150" dirty="0"/>
              <a:t>Voglio dimensionare la mia analisi anche rispetto all’ ubicazione dei ristoranti ma rilevo che alcuni attributi fondamentali come </a:t>
            </a:r>
            <a:r>
              <a:rPr lang="it-IT" sz="1150" dirty="0" err="1"/>
              <a:t>zipcode</a:t>
            </a:r>
            <a:r>
              <a:rPr lang="it-IT" sz="1150" dirty="0"/>
              <a:t> e coordinate geografiche sono mancanti ma la via è sempre presente e conosco per forza di cose la città e lo stato. Installo allora il package </a:t>
            </a:r>
            <a:r>
              <a:rPr lang="it-IT" sz="1150" dirty="0" err="1"/>
              <a:t>googlemaps</a:t>
            </a:r>
            <a:r>
              <a:rPr lang="it-IT" sz="1150" dirty="0"/>
              <a:t>  e utilizzo l’ API </a:t>
            </a:r>
            <a:r>
              <a:rPr lang="it-IT" sz="1150" dirty="0" err="1"/>
              <a:t>GeoCoding</a:t>
            </a:r>
            <a:r>
              <a:rPr lang="it-IT" sz="1150" dirty="0"/>
              <a:t> di Google che dato un indirizzo restituisce un </a:t>
            </a:r>
            <a:r>
              <a:rPr lang="it-IT" sz="1150" dirty="0" err="1"/>
              <a:t>json</a:t>
            </a:r>
            <a:r>
              <a:rPr lang="it-IT" sz="1150" dirty="0"/>
              <a:t> contenente tutte le informazioni geografiche di un determinato luogo.   </a:t>
            </a:r>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0" indent="0">
              <a:buNone/>
            </a:pPr>
            <a:r>
              <a:rPr lang="it-IT" sz="1150" dirty="0"/>
              <a:t>E’ un metodo di imputazione che però ha dei costi</a:t>
            </a:r>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0" indent="0">
              <a:buNone/>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dirty="0"/>
          </a:p>
        </p:txBody>
      </p:sp>
      <p:sp>
        <p:nvSpPr>
          <p:cNvPr id="3898" name="Google Shape;3898;p20"/>
          <p:cNvSpPr txBox="1">
            <a:spLocks noGrp="1"/>
          </p:cNvSpPr>
          <p:nvPr>
            <p:ph type="title"/>
          </p:nvPr>
        </p:nvSpPr>
        <p:spPr>
          <a:xfrm>
            <a:off x="718300" y="29700"/>
            <a:ext cx="1736512" cy="512243"/>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br>
              <a:rPr lang="it-IT" dirty="0"/>
            </a:br>
            <a:br>
              <a:rPr lang="it-IT" dirty="0"/>
            </a:br>
            <a:r>
              <a:rPr lang="it-IT" dirty="0"/>
              <a:t>ETL</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4489FC0E-B846-49E1-B6AB-6331597D66AD}"/>
              </a:ext>
            </a:extLst>
          </p:cNvPr>
          <p:cNvPicPr/>
          <p:nvPr/>
        </p:nvPicPr>
        <p:blipFill rotWithShape="1">
          <a:blip r:embed="rId3"/>
          <a:srcRect l="24777" t="42722" r="8985" b="30714"/>
          <a:stretch/>
        </p:blipFill>
        <p:spPr bwMode="auto">
          <a:xfrm>
            <a:off x="928194" y="4035139"/>
            <a:ext cx="5894364" cy="929542"/>
          </a:xfrm>
          <a:prstGeom prst="rect">
            <a:avLst/>
          </a:prstGeom>
          <a:ln>
            <a:solidFill>
              <a:schemeClr val="tx1"/>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0A0E84A-FA65-4699-9809-6B18D78D37E6}"/>
              </a:ext>
            </a:extLst>
          </p:cNvPr>
          <p:cNvPicPr/>
          <p:nvPr/>
        </p:nvPicPr>
        <p:blipFill rotWithShape="1">
          <a:blip r:embed="rId4"/>
          <a:srcRect l="6599" t="24340" r="43225" b="13889"/>
          <a:stretch/>
        </p:blipFill>
        <p:spPr bwMode="auto">
          <a:xfrm>
            <a:off x="2033478" y="1554358"/>
            <a:ext cx="3459956" cy="2034783"/>
          </a:xfrm>
          <a:prstGeom prst="rect">
            <a:avLst/>
          </a:prstGeom>
          <a:ln>
            <a:solidFill>
              <a:schemeClr val="tx1"/>
            </a:solidFill>
          </a:ln>
          <a:extLst>
            <a:ext uri="{53640926-AAD7-44D8-BBD7-CCE9431645EC}">
              <a14:shadowObscured xmlns:a14="http://schemas.microsoft.com/office/drawing/2010/main"/>
            </a:ext>
          </a:extLst>
        </p:spPr>
      </p:pic>
      <p:grpSp>
        <p:nvGrpSpPr>
          <p:cNvPr id="7" name="Google Shape;4641;p40">
            <a:extLst>
              <a:ext uri="{FF2B5EF4-FFF2-40B4-BE49-F238E27FC236}">
                <a16:creationId xmlns:a16="http://schemas.microsoft.com/office/drawing/2014/main" id="{75B2A043-6487-4E67-8440-79323CD5DD3D}"/>
              </a:ext>
            </a:extLst>
          </p:cNvPr>
          <p:cNvGrpSpPr/>
          <p:nvPr/>
        </p:nvGrpSpPr>
        <p:grpSpPr>
          <a:xfrm>
            <a:off x="1487319" y="30096"/>
            <a:ext cx="347330" cy="375159"/>
            <a:chOff x="557511" y="3214925"/>
            <a:chExt cx="719836" cy="720150"/>
          </a:xfrm>
        </p:grpSpPr>
        <p:sp>
          <p:nvSpPr>
            <p:cNvPr id="8" name="Google Shape;4642;p40">
              <a:extLst>
                <a:ext uri="{FF2B5EF4-FFF2-40B4-BE49-F238E27FC236}">
                  <a16:creationId xmlns:a16="http://schemas.microsoft.com/office/drawing/2014/main" id="{E5EBEC92-3C28-44F3-A749-EC9066B886AA}"/>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643;p40">
              <a:extLst>
                <a:ext uri="{FF2B5EF4-FFF2-40B4-BE49-F238E27FC236}">
                  <a16:creationId xmlns:a16="http://schemas.microsoft.com/office/drawing/2014/main" id="{4933B6CF-9453-4112-9BB5-23BAC26E7B81}"/>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644;p40">
              <a:extLst>
                <a:ext uri="{FF2B5EF4-FFF2-40B4-BE49-F238E27FC236}">
                  <a16:creationId xmlns:a16="http://schemas.microsoft.com/office/drawing/2014/main" id="{C4B559E0-3000-4D0D-80EF-2C8717DD091B}"/>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645;p40">
              <a:extLst>
                <a:ext uri="{FF2B5EF4-FFF2-40B4-BE49-F238E27FC236}">
                  <a16:creationId xmlns:a16="http://schemas.microsoft.com/office/drawing/2014/main" id="{7CF5C713-31C2-47F9-865C-DDEE5B89ACBC}"/>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40436909"/>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2224</TotalTime>
  <Words>1759</Words>
  <Application>Microsoft Office PowerPoint</Application>
  <PresentationFormat>On-screen Show (16:9)</PresentationFormat>
  <Paragraphs>150</Paragraphs>
  <Slides>16</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Titillium Web Light</vt:lpstr>
      <vt:lpstr>Calibri</vt:lpstr>
      <vt:lpstr>Titillium Web</vt:lpstr>
      <vt:lpstr>Wingdings</vt:lpstr>
      <vt:lpstr>Dosis ExtraLight</vt:lpstr>
      <vt:lpstr>Mowbray template</vt:lpstr>
      <vt:lpstr>Worksheet</vt:lpstr>
      <vt:lpstr>Agenda</vt:lpstr>
      <vt:lpstr>Contesto</vt:lpstr>
      <vt:lpstr>Obiettivo</vt:lpstr>
      <vt:lpstr>Tasks</vt:lpstr>
      <vt:lpstr>Architettura</vt:lpstr>
      <vt:lpstr>Dataset</vt:lpstr>
      <vt:lpstr>Dataset</vt:lpstr>
      <vt:lpstr>ETL</vt:lpstr>
      <vt:lpstr>  ETL</vt:lpstr>
      <vt:lpstr>DataWarehouse</vt:lpstr>
      <vt:lpstr>DataWarehouse</vt:lpstr>
      <vt:lpstr>Data Visualization</vt:lpstr>
      <vt:lpstr>Insights</vt:lpstr>
      <vt:lpstr>DONE / TO DO</vt:lpstr>
      <vt:lpstr>Hint per sviluppi futuri</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PROFILAZIONE COMPETITOR</dc:title>
  <cp:lastModifiedBy>Airaghi Davide</cp:lastModifiedBy>
  <cp:revision>183</cp:revision>
  <dcterms:modified xsi:type="dcterms:W3CDTF">2020-08-30T20:03:38Z</dcterms:modified>
</cp:coreProperties>
</file>