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5" r:id="rId4"/>
    <p:sldId id="286" r:id="rId5"/>
    <p:sldId id="287" r:id="rId6"/>
    <p:sldId id="293" r:id="rId7"/>
    <p:sldId id="272" r:id="rId8"/>
    <p:sldId id="263" r:id="rId9"/>
    <p:sldId id="290" r:id="rId10"/>
    <p:sldId id="291" r:id="rId11"/>
    <p:sldId id="288" r:id="rId12"/>
    <p:sldId id="289" r:id="rId13"/>
    <p:sldId id="258" r:id="rId14"/>
    <p:sldId id="292" r:id="rId15"/>
    <p:sldId id="273" r:id="rId16"/>
    <p:sldId id="27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osis ExtraLight" panose="020B0604020202020204" charset="0"/>
      <p:regular r:id="rId23"/>
      <p:bold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  <p:embeddedFont>
      <p:font typeface="Titillium Web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FBAD4-51DF-45E1-BC44-3F640717BB2C}">
  <a:tblStyle styleId="{423FBAD4-51DF-45E1-BC44-3F640717BB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0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59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6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99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37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88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43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47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0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world.it/product/p-130540/samsung-galaxy-note10-lite-black-windt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9797" y="182954"/>
            <a:ext cx="4091354" cy="282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PROFILAZIONE COMPETITOR</a:t>
            </a:r>
            <a:br>
              <a:rPr lang="en" sz="4500" dirty="0"/>
            </a:br>
            <a:r>
              <a:rPr lang="it-IT" sz="4500" dirty="0"/>
              <a:t>ELETTRONICA DI CONSUMO</a:t>
            </a:r>
            <a:endParaRPr sz="4500"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DF88C6F6-0C9E-42FE-940B-7F280305E45D}"/>
              </a:ext>
            </a:extLst>
          </p:cNvPr>
          <p:cNvSpPr txBox="1">
            <a:spLocks/>
          </p:cNvSpPr>
          <p:nvPr/>
        </p:nvSpPr>
        <p:spPr>
          <a:xfrm>
            <a:off x="801858" y="3003452"/>
            <a:ext cx="4937759" cy="195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it-IT" sz="2000" dirty="0"/>
              <a:t>AIRAGHI DAVIDE</a:t>
            </a:r>
          </a:p>
          <a:p>
            <a:endParaRPr lang="it-IT" sz="2000" dirty="0"/>
          </a:p>
          <a:p>
            <a:r>
              <a:rPr lang="it-IT" sz="2000" dirty="0"/>
              <a:t>Master Business Intelligence and Big Data Analytics</a:t>
            </a:r>
          </a:p>
          <a:p>
            <a:r>
              <a:rPr lang="it-IT" sz="2000" dirty="0"/>
              <a:t>Università degli studi Milano Bicocca</a:t>
            </a:r>
          </a:p>
          <a:p>
            <a:r>
              <a:rPr lang="it-IT" sz="2000" dirty="0" err="1"/>
              <a:t>a.a</a:t>
            </a:r>
            <a:r>
              <a:rPr lang="it-IT" sz="2000" dirty="0"/>
              <a:t> 2020 - 2021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299" y="1020090"/>
            <a:ext cx="6470291" cy="3953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Il sito di Unieuro risulta ben strutturato per quanto riguarda la parte </a:t>
            </a:r>
            <a:r>
              <a:rPr lang="it-IT" sz="1500" u="sng" dirty="0"/>
              <a:t>smartphone</a:t>
            </a:r>
            <a:r>
              <a:rPr lang="it-IT" sz="1500" dirty="0"/>
              <a:t> ma in generale ho riscontrato più problematiche nel recuperare alcuni dati: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Brand, modello e operatore sono da recuperare in modo differente:</a:t>
            </a:r>
          </a:p>
          <a:p>
            <a:pPr marL="0" indent="0">
              <a:buNone/>
            </a:pPr>
            <a:r>
              <a:rPr lang="it-IT" sz="1500" dirty="0"/>
              <a:t>Tutte queste informazioni infatti sono contenute nella descrizione estensiva del prodotto (p.e. 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MMTextWeb-Bold"/>
                <a:hlinkClick r:id="rId3"/>
              </a:rPr>
              <a:t>SAMSUNG Galaxy Note10 Lite Black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MMTextWeb-Bold"/>
                <a:hlinkClick r:id="rId3"/>
              </a:rPr>
              <a:t>WindTre</a:t>
            </a:r>
            <a:r>
              <a:rPr lang="it-IT" sz="1500" dirty="0"/>
              <a:t>) e ho utilizzato delle espressioni regolari in modo da intercettare la maggior parte dei casi</a:t>
            </a:r>
          </a:p>
          <a:p>
            <a:pPr marL="285750" indent="-285750"/>
            <a:r>
              <a:rPr lang="it-IT" sz="1500" dirty="0"/>
              <a:t>BRAND: lo troviamo sempre all’ inizio della stringa ma a volte viene prima specificato dopo l’ operatore </a:t>
            </a:r>
            <a:r>
              <a:rPr lang="it-IT" sz="1500" dirty="0">
                <a:sym typeface="Wingdings" panose="05000000000000000000" pitchFamily="2" charset="2"/>
              </a:rPr>
              <a:t> Rimuovo quindi eventuali operatori</a:t>
            </a:r>
          </a:p>
          <a:p>
            <a:pPr marL="285750" indent="-285750"/>
            <a:r>
              <a:rPr lang="it-IT" sz="1500" dirty="0">
                <a:sym typeface="Wingdings" panose="05000000000000000000" pitchFamily="2" charset="2"/>
              </a:rPr>
              <a:t>MODELLO: viene specificato dopo il brand e prima di alcuni caratteri/stringhe quali: «,» , «:» , «numero GB» , «numero cm»  etc. </a:t>
            </a:r>
          </a:p>
          <a:p>
            <a:pPr marL="285750" indent="-285750"/>
            <a:r>
              <a:rPr lang="it-IT" sz="1500" dirty="0">
                <a:sym typeface="Wingdings" panose="05000000000000000000" pitchFamily="2" charset="2"/>
              </a:rPr>
              <a:t>OPERATORE: esiste un’ area in cui questo attributo viene specificato ma risulta più comodo recuperarlo dalla descrizione per evitare ulteriori lavorazioni</a:t>
            </a:r>
            <a:endParaRPr lang="it-IT" sz="1500" dirty="0"/>
          </a:p>
          <a:p>
            <a:pPr marL="0" indent="0">
              <a:buNone/>
            </a:pPr>
            <a:endParaRPr lang="it-IT" sz="1500" b="1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169633"/>
            <a:ext cx="689232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Unieuro – caratteristiche e problemi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21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024187"/>
            <a:ext cx="6118598" cy="3111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La fase di data profiling è stata fatta con </a:t>
            </a:r>
            <a:r>
              <a:rPr lang="it-IT" sz="1500" dirty="0" err="1"/>
              <a:t>OpenRefine</a:t>
            </a:r>
            <a:r>
              <a:rPr lang="it-IT" sz="1500" dirty="0"/>
              <a:t> e la criticità maggiore è relativa alla riconciliazione degli attributi che in questo caso vengono da fonti eterogenee seppur appartenenti allo stesso dominio.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In particolare per gli attributi: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500" b="1" dirty="0"/>
              <a:t>color</a:t>
            </a:r>
            <a:r>
              <a:rPr lang="it-IT" sz="1500" dirty="0"/>
              <a:t>: è specificato in inglese sul sito di MediaWorld e in italiano sul sito di Unieuro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500" b="1" dirty="0" err="1"/>
              <a:t>weight,length,width,height</a:t>
            </a:r>
            <a:r>
              <a:rPr lang="it-IT" sz="1500" dirty="0"/>
              <a:t>: hanno unità di misure differenti tra loro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500" b="1" dirty="0" err="1"/>
              <a:t>display_type</a:t>
            </a:r>
            <a:r>
              <a:rPr lang="it-IT" sz="1500" dirty="0"/>
              <a:t>: ci sono alcuni valori che hanno lo stesso significato ma sono espressi in maniera diversa (SAMOLED = Super </a:t>
            </a:r>
            <a:r>
              <a:rPr lang="it-IT" sz="1500" dirty="0" err="1"/>
              <a:t>Amoled</a:t>
            </a:r>
            <a:r>
              <a:rPr lang="it-IT" sz="15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500" b="1" dirty="0" err="1"/>
              <a:t>os</a:t>
            </a:r>
            <a:r>
              <a:rPr lang="it-IT" sz="1500" dirty="0"/>
              <a:t>: stessi valori ma scritti in maniera differente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299" y="169633"/>
            <a:ext cx="289709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Profiling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" name="Google Shape;4597;p40">
            <a:extLst>
              <a:ext uri="{FF2B5EF4-FFF2-40B4-BE49-F238E27FC236}">
                <a16:creationId xmlns:a16="http://schemas.microsoft.com/office/drawing/2014/main" id="{6176373C-E051-4EB2-8C2C-531129F9FAB8}"/>
              </a:ext>
            </a:extLst>
          </p:cNvPr>
          <p:cNvGrpSpPr/>
          <p:nvPr/>
        </p:nvGrpSpPr>
        <p:grpSpPr>
          <a:xfrm>
            <a:off x="3235087" y="443936"/>
            <a:ext cx="443283" cy="445620"/>
            <a:chOff x="6931035" y="3184144"/>
            <a:chExt cx="716128" cy="719903"/>
          </a:xfrm>
        </p:grpSpPr>
        <p:sp>
          <p:nvSpPr>
            <p:cNvPr id="6" name="Google Shape;4598;p40">
              <a:extLst>
                <a:ext uri="{FF2B5EF4-FFF2-40B4-BE49-F238E27FC236}">
                  <a16:creationId xmlns:a16="http://schemas.microsoft.com/office/drawing/2014/main" id="{DCFCC700-0E1E-41DC-BB12-C7071BAB3593}"/>
                </a:ext>
              </a:extLst>
            </p:cNvPr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99;p40">
              <a:extLst>
                <a:ext uri="{FF2B5EF4-FFF2-40B4-BE49-F238E27FC236}">
                  <a16:creationId xmlns:a16="http://schemas.microsoft.com/office/drawing/2014/main" id="{D906B644-E10E-4881-A03B-8540A5F5F3C4}"/>
                </a:ext>
              </a:extLst>
            </p:cNvPr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600;p40">
              <a:extLst>
                <a:ext uri="{FF2B5EF4-FFF2-40B4-BE49-F238E27FC236}">
                  <a16:creationId xmlns:a16="http://schemas.microsoft.com/office/drawing/2014/main" id="{2D67483F-6A63-4901-8D21-134D4AD4FDD4}"/>
                </a:ext>
              </a:extLst>
            </p:cNvPr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601;p40">
              <a:extLst>
                <a:ext uri="{FF2B5EF4-FFF2-40B4-BE49-F238E27FC236}">
                  <a16:creationId xmlns:a16="http://schemas.microsoft.com/office/drawing/2014/main" id="{C32A2DA7-B212-44A0-82A3-49FDFD70002A}"/>
                </a:ext>
              </a:extLst>
            </p:cNvPr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80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640231" y="996699"/>
            <a:ext cx="6174869" cy="3786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Dopo la fase di data profiling e data </a:t>
            </a:r>
            <a:r>
              <a:rPr lang="it-IT" sz="1500" dirty="0" err="1"/>
              <a:t>cleaning</a:t>
            </a:r>
            <a:r>
              <a:rPr lang="it-IT" sz="1500" dirty="0"/>
              <a:t> svolta con </a:t>
            </a:r>
            <a:r>
              <a:rPr lang="it-IT" sz="1500" dirty="0" err="1"/>
              <a:t>OpenRefine</a:t>
            </a:r>
            <a:r>
              <a:rPr lang="it-IT" sz="1500" dirty="0"/>
              <a:t> ho modificato il dataset come segue: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5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1500" dirty="0"/>
              <a:t>L’attributo </a:t>
            </a:r>
            <a:r>
              <a:rPr lang="it-IT" sz="1500" dirty="0" err="1"/>
              <a:t>original_price</a:t>
            </a:r>
            <a:r>
              <a:rPr lang="it-IT" sz="1500" dirty="0"/>
              <a:t> assume lo stesso valore di price se mancante (significa che non è in sconto)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1500" dirty="0"/>
              <a:t>Calcolo del risparmio per singolo prodotto (price – </a:t>
            </a:r>
            <a:r>
              <a:rPr lang="it-IT" sz="1500" dirty="0" err="1"/>
              <a:t>original_price</a:t>
            </a:r>
            <a:r>
              <a:rPr lang="it-IT" sz="1500" dirty="0"/>
              <a:t>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1500" dirty="0"/>
              <a:t>Calcolo del valore percentuale risparmiato per singolo prodotto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1500" dirty="0"/>
              <a:t>Creazione del flag per identificare i prodotti in sconto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1500" dirty="0"/>
              <a:t>Assegnazione fasce di prezzo ai prodotti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564742" y="202760"/>
            <a:ext cx="663207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Transforming</a:t>
            </a:r>
            <a:r>
              <a:rPr lang="it-IT" dirty="0"/>
              <a:t> / Data </a:t>
            </a:r>
            <a:r>
              <a:rPr lang="it-IT" dirty="0" err="1"/>
              <a:t>Enrichment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" name="Google Shape;4597;p40">
            <a:extLst>
              <a:ext uri="{FF2B5EF4-FFF2-40B4-BE49-F238E27FC236}">
                <a16:creationId xmlns:a16="http://schemas.microsoft.com/office/drawing/2014/main" id="{428ACCAA-45BC-41AA-9E1C-410EA6D4B12A}"/>
              </a:ext>
            </a:extLst>
          </p:cNvPr>
          <p:cNvGrpSpPr/>
          <p:nvPr/>
        </p:nvGrpSpPr>
        <p:grpSpPr>
          <a:xfrm>
            <a:off x="7096668" y="493173"/>
            <a:ext cx="443283" cy="445620"/>
            <a:chOff x="6931035" y="3184144"/>
            <a:chExt cx="716128" cy="719903"/>
          </a:xfrm>
        </p:grpSpPr>
        <p:sp>
          <p:nvSpPr>
            <p:cNvPr id="6" name="Google Shape;4598;p40">
              <a:extLst>
                <a:ext uri="{FF2B5EF4-FFF2-40B4-BE49-F238E27FC236}">
                  <a16:creationId xmlns:a16="http://schemas.microsoft.com/office/drawing/2014/main" id="{C9163BA6-0015-491A-90D6-7881EBF9AB5B}"/>
                </a:ext>
              </a:extLst>
            </p:cNvPr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99;p40">
              <a:extLst>
                <a:ext uri="{FF2B5EF4-FFF2-40B4-BE49-F238E27FC236}">
                  <a16:creationId xmlns:a16="http://schemas.microsoft.com/office/drawing/2014/main" id="{B3B396A8-08BD-4B48-BA58-8625827C57F2}"/>
                </a:ext>
              </a:extLst>
            </p:cNvPr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600;p40">
              <a:extLst>
                <a:ext uri="{FF2B5EF4-FFF2-40B4-BE49-F238E27FC236}">
                  <a16:creationId xmlns:a16="http://schemas.microsoft.com/office/drawing/2014/main" id="{D6937723-648E-4D4F-81EF-5BA7315ADBE4}"/>
                </a:ext>
              </a:extLst>
            </p:cNvPr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601;p40">
              <a:extLst>
                <a:ext uri="{FF2B5EF4-FFF2-40B4-BE49-F238E27FC236}">
                  <a16:creationId xmlns:a16="http://schemas.microsoft.com/office/drawing/2014/main" id="{D3615CA1-8FA4-4A38-B88E-3B2B7591D542}"/>
                </a:ext>
              </a:extLst>
            </p:cNvPr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54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879111D-3BD7-4D0A-B175-8CCDDB8C9E65}"/>
              </a:ext>
            </a:extLst>
          </p:cNvPr>
          <p:cNvSpPr txBox="1">
            <a:spLocks/>
          </p:cNvSpPr>
          <p:nvPr/>
        </p:nvSpPr>
        <p:spPr>
          <a:xfrm>
            <a:off x="704233" y="127430"/>
            <a:ext cx="6761100" cy="3016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4C753-8CD7-44E0-A3AC-1975E71A1E04}"/>
              </a:ext>
            </a:extLst>
          </p:cNvPr>
          <p:cNvSpPr txBox="1"/>
          <p:nvPr/>
        </p:nvSpPr>
        <p:spPr>
          <a:xfrm>
            <a:off x="485335" y="10254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ExtraLight"/>
                <a:sym typeface="Dosis ExtraLight"/>
              </a:rPr>
              <a:t>Struttura del dataset ottenuto</a:t>
            </a:r>
            <a:endParaRPr lang="it-IT" dirty="0"/>
          </a:p>
        </p:txBody>
      </p:sp>
      <p:grpSp>
        <p:nvGrpSpPr>
          <p:cNvPr id="12" name="Google Shape;4641;p40">
            <a:extLst>
              <a:ext uri="{FF2B5EF4-FFF2-40B4-BE49-F238E27FC236}">
                <a16:creationId xmlns:a16="http://schemas.microsoft.com/office/drawing/2014/main" id="{22FC9B87-90EE-453C-920A-D2A6754D45BD}"/>
              </a:ext>
            </a:extLst>
          </p:cNvPr>
          <p:cNvGrpSpPr/>
          <p:nvPr/>
        </p:nvGrpSpPr>
        <p:grpSpPr>
          <a:xfrm>
            <a:off x="3439597" y="149723"/>
            <a:ext cx="239105" cy="279342"/>
            <a:chOff x="557511" y="3214925"/>
            <a:chExt cx="719836" cy="720150"/>
          </a:xfrm>
        </p:grpSpPr>
        <p:sp>
          <p:nvSpPr>
            <p:cNvPr id="13" name="Google Shape;4642;p40">
              <a:extLst>
                <a:ext uri="{FF2B5EF4-FFF2-40B4-BE49-F238E27FC236}">
                  <a16:creationId xmlns:a16="http://schemas.microsoft.com/office/drawing/2014/main" id="{09FE3740-6CBD-4CDD-8E9C-5E353D10B840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643;p40">
              <a:extLst>
                <a:ext uri="{FF2B5EF4-FFF2-40B4-BE49-F238E27FC236}">
                  <a16:creationId xmlns:a16="http://schemas.microsoft.com/office/drawing/2014/main" id="{8FED60C8-31C4-4DD3-A807-2DCD908CAE9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644;p40">
              <a:extLst>
                <a:ext uri="{FF2B5EF4-FFF2-40B4-BE49-F238E27FC236}">
                  <a16:creationId xmlns:a16="http://schemas.microsoft.com/office/drawing/2014/main" id="{C8E7775F-59DE-477D-8F1C-061BC2F07826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645;p40">
              <a:extLst>
                <a:ext uri="{FF2B5EF4-FFF2-40B4-BE49-F238E27FC236}">
                  <a16:creationId xmlns:a16="http://schemas.microsoft.com/office/drawing/2014/main" id="{0E2FB2C5-6FAA-41D1-9FC9-C6CE76D81585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9C19D57-8518-4108-8518-323FDD58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610507"/>
            <a:ext cx="6013787" cy="42384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299" y="944061"/>
            <a:ext cx="6174869" cy="404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Il dataset ottenuto viene importato all’ interno di Power BI che permette all’ utente di ottenere degli insights sui diversi aspetti riguardanti i propri competitor.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Così facendo l’ utente è nella condizione di confrontare la sua strategia e, nel caso, implementare azioni correttive o migliorative per ottenere un vantaggio competitivo.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Aree tematiche: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500" dirty="0"/>
              <a:t>Tecnologia: l’ utente deve chiedersi se il portafoglio prodotti è in linea con i trend tecnologici del momento </a:t>
            </a:r>
            <a:r>
              <a:rPr lang="it-IT" sz="1500" dirty="0" err="1"/>
              <a:t>p.e</a:t>
            </a:r>
            <a:r>
              <a:rPr lang="it-IT" sz="1500" dirty="0"/>
              <a:t>: i telefoni dual </a:t>
            </a:r>
            <a:r>
              <a:rPr lang="it-IT" sz="1500" dirty="0" err="1"/>
              <a:t>sim</a:t>
            </a:r>
            <a:r>
              <a:rPr lang="it-IT" sz="1500" dirty="0"/>
              <a:t> sono in crescita?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500" dirty="0"/>
              <a:t>Prezzo: i competitor utilizzano una strategia aggressiva di prezzo rispetto a me? Qual  è il target di clienti ( clienti con alta possibilità di spesa)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500" dirty="0"/>
              <a:t>Composizione del portafoglio prodotti (ampio, quanti brand?)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299" y="103483"/>
            <a:ext cx="59146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Visualization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" name="Google Shape;4751;p40">
            <a:extLst>
              <a:ext uri="{FF2B5EF4-FFF2-40B4-BE49-F238E27FC236}">
                <a16:creationId xmlns:a16="http://schemas.microsoft.com/office/drawing/2014/main" id="{DF577313-0039-4BCB-8765-ECAE9B5F374E}"/>
              </a:ext>
            </a:extLst>
          </p:cNvPr>
          <p:cNvGrpSpPr/>
          <p:nvPr/>
        </p:nvGrpSpPr>
        <p:grpSpPr>
          <a:xfrm>
            <a:off x="3831217" y="358553"/>
            <a:ext cx="557162" cy="445734"/>
            <a:chOff x="4607809" y="5664627"/>
            <a:chExt cx="742883" cy="594312"/>
          </a:xfrm>
        </p:grpSpPr>
        <p:sp>
          <p:nvSpPr>
            <p:cNvPr id="6" name="Google Shape;4752;p40">
              <a:extLst>
                <a:ext uri="{FF2B5EF4-FFF2-40B4-BE49-F238E27FC236}">
                  <a16:creationId xmlns:a16="http://schemas.microsoft.com/office/drawing/2014/main" id="{322094A6-3226-4EEC-80DC-9E109CEC6AE6}"/>
                </a:ext>
              </a:extLst>
            </p:cNvPr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753;p40">
              <a:extLst>
                <a:ext uri="{FF2B5EF4-FFF2-40B4-BE49-F238E27FC236}">
                  <a16:creationId xmlns:a16="http://schemas.microsoft.com/office/drawing/2014/main" id="{D38B59C8-DE66-4C3B-9C0F-82F6F4C13010}"/>
                </a:ext>
              </a:extLst>
            </p:cNvPr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754;p40">
              <a:extLst>
                <a:ext uri="{FF2B5EF4-FFF2-40B4-BE49-F238E27FC236}">
                  <a16:creationId xmlns:a16="http://schemas.microsoft.com/office/drawing/2014/main" id="{F353BF9D-664E-4888-909A-4D2A24916FC8}"/>
                </a:ext>
              </a:extLst>
            </p:cNvPr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755;p40">
              <a:extLst>
                <a:ext uri="{FF2B5EF4-FFF2-40B4-BE49-F238E27FC236}">
                  <a16:creationId xmlns:a16="http://schemas.microsoft.com/office/drawing/2014/main" id="{87E00EAE-BB5F-44A2-8D3A-6345D9CD4BC7}"/>
                </a:ext>
              </a:extLst>
            </p:cNvPr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756;p40">
              <a:extLst>
                <a:ext uri="{FF2B5EF4-FFF2-40B4-BE49-F238E27FC236}">
                  <a16:creationId xmlns:a16="http://schemas.microsoft.com/office/drawing/2014/main" id="{CD63F9DB-B95D-48D6-8F33-2CC8E83151DA}"/>
                </a:ext>
              </a:extLst>
            </p:cNvPr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757;p40">
              <a:extLst>
                <a:ext uri="{FF2B5EF4-FFF2-40B4-BE49-F238E27FC236}">
                  <a16:creationId xmlns:a16="http://schemas.microsoft.com/office/drawing/2014/main" id="{B512FEE9-7AE3-47BD-A022-4B67AC442A60}"/>
                </a:ext>
              </a:extLst>
            </p:cNvPr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758;p40">
              <a:extLst>
                <a:ext uri="{FF2B5EF4-FFF2-40B4-BE49-F238E27FC236}">
                  <a16:creationId xmlns:a16="http://schemas.microsoft.com/office/drawing/2014/main" id="{E2910AF2-A8B4-48BB-9EEB-81F9B3A7A0F6}"/>
                </a:ext>
              </a:extLst>
            </p:cNvPr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759;p40">
              <a:extLst>
                <a:ext uri="{FF2B5EF4-FFF2-40B4-BE49-F238E27FC236}">
                  <a16:creationId xmlns:a16="http://schemas.microsoft.com/office/drawing/2014/main" id="{B5B0EEF3-0251-468D-8836-637AE59CE125}"/>
                </a:ext>
              </a:extLst>
            </p:cNvPr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9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141498"/>
            <a:ext cx="577394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DONE / TO DO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299" y="1077092"/>
            <a:ext cx="3363270" cy="274228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DONE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dirty="0"/>
              <a:t>Raccolta dati dei </a:t>
            </a:r>
            <a:r>
              <a:rPr lang="it-IT" dirty="0" err="1"/>
              <a:t>vendor</a:t>
            </a:r>
            <a:endParaRPr lang="it-IT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dirty="0"/>
              <a:t>Trasformazione e pulizia del dato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dirty="0"/>
              <a:t>Riconciliazione del dato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dirty="0"/>
              <a:t>Creazione dashboard direzionale</a:t>
            </a:r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4081569" y="1077091"/>
            <a:ext cx="3268800" cy="2742287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TO 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dirty="0"/>
              <a:t>Architettura per la storicizzazione del dato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dirty="0"/>
              <a:t>Ampliare la profilazione su altre macro categorie di prodotti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it-IT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it-IT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9" name="Google Shape;4350;p40">
            <a:extLst>
              <a:ext uri="{FF2B5EF4-FFF2-40B4-BE49-F238E27FC236}">
                <a16:creationId xmlns:a16="http://schemas.microsoft.com/office/drawing/2014/main" id="{82851571-6385-48E3-9C1A-5BD54623AABF}"/>
              </a:ext>
            </a:extLst>
          </p:cNvPr>
          <p:cNvGrpSpPr/>
          <p:nvPr/>
        </p:nvGrpSpPr>
        <p:grpSpPr>
          <a:xfrm>
            <a:off x="3321485" y="369365"/>
            <a:ext cx="445718" cy="445753"/>
            <a:chOff x="3706812" y="1035050"/>
            <a:chExt cx="4792662" cy="4787899"/>
          </a:xfrm>
        </p:grpSpPr>
        <p:sp>
          <p:nvSpPr>
            <p:cNvPr id="30" name="Google Shape;4351;p40">
              <a:extLst>
                <a:ext uri="{FF2B5EF4-FFF2-40B4-BE49-F238E27FC236}">
                  <a16:creationId xmlns:a16="http://schemas.microsoft.com/office/drawing/2014/main" id="{82CA85EF-42E5-4A0C-A3F7-C2138F907CE7}"/>
                </a:ext>
              </a:extLst>
            </p:cNvPr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52;p40">
              <a:extLst>
                <a:ext uri="{FF2B5EF4-FFF2-40B4-BE49-F238E27FC236}">
                  <a16:creationId xmlns:a16="http://schemas.microsoft.com/office/drawing/2014/main" id="{E6FCCFB0-CF1A-4B84-A774-B0FC103A4FAB}"/>
                </a:ext>
              </a:extLst>
            </p:cNvPr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53;p40">
              <a:extLst>
                <a:ext uri="{FF2B5EF4-FFF2-40B4-BE49-F238E27FC236}">
                  <a16:creationId xmlns:a16="http://schemas.microsoft.com/office/drawing/2014/main" id="{188409BF-FADC-4E5C-94D9-4931FF73826E}"/>
                </a:ext>
              </a:extLst>
            </p:cNvPr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54;p40">
              <a:extLst>
                <a:ext uri="{FF2B5EF4-FFF2-40B4-BE49-F238E27FC236}">
                  <a16:creationId xmlns:a16="http://schemas.microsoft.com/office/drawing/2014/main" id="{98B5F407-522E-4FEF-A1DF-1FBF919E5769}"/>
                </a:ext>
              </a:extLst>
            </p:cNvPr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55;p40">
              <a:extLst>
                <a:ext uri="{FF2B5EF4-FFF2-40B4-BE49-F238E27FC236}">
                  <a16:creationId xmlns:a16="http://schemas.microsoft.com/office/drawing/2014/main" id="{8C0B3DDE-7A02-4F64-BFCB-35D99E83AB99}"/>
                </a:ext>
              </a:extLst>
            </p:cNvPr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56;p40">
              <a:extLst>
                <a:ext uri="{FF2B5EF4-FFF2-40B4-BE49-F238E27FC236}">
                  <a16:creationId xmlns:a16="http://schemas.microsoft.com/office/drawing/2014/main" id="{BA8F7573-008E-4D10-925C-826009345692}"/>
                </a:ext>
              </a:extLst>
            </p:cNvPr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2250982" y="780757"/>
            <a:ext cx="3973972" cy="2643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600" dirty="0">
                <a:solidFill>
                  <a:srgbClr val="80BFB7"/>
                </a:solidFill>
              </a:rPr>
              <a:t>GRAZIE!</a:t>
            </a:r>
            <a:endParaRPr sz="96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Agenda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6512494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latin typeface="Titillium Web"/>
                <a:ea typeface="Titillium Web"/>
                <a:cs typeface="Titillium Web"/>
                <a:sym typeface="Titillium Web"/>
              </a:rPr>
              <a:t>        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9" name="Google Shape;4418;p40">
            <a:extLst>
              <a:ext uri="{FF2B5EF4-FFF2-40B4-BE49-F238E27FC236}">
                <a16:creationId xmlns:a16="http://schemas.microsoft.com/office/drawing/2014/main" id="{896B4C5A-CBE9-44A1-8F07-D229AF1CA32A}"/>
              </a:ext>
            </a:extLst>
          </p:cNvPr>
          <p:cNvGrpSpPr/>
          <p:nvPr/>
        </p:nvGrpSpPr>
        <p:grpSpPr>
          <a:xfrm>
            <a:off x="2139137" y="922347"/>
            <a:ext cx="460705" cy="491455"/>
            <a:chOff x="9901824" y="937343"/>
            <a:chExt cx="744273" cy="793950"/>
          </a:xfrm>
        </p:grpSpPr>
        <p:grpSp>
          <p:nvGrpSpPr>
            <p:cNvPr id="30" name="Google Shape;4419;p40">
              <a:extLst>
                <a:ext uri="{FF2B5EF4-FFF2-40B4-BE49-F238E27FC236}">
                  <a16:creationId xmlns:a16="http://schemas.microsoft.com/office/drawing/2014/main" id="{9AB4394C-05C0-43F7-A3FC-BDA7456247DA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37" name="Google Shape;4420;p40">
                <a:extLst>
                  <a:ext uri="{FF2B5EF4-FFF2-40B4-BE49-F238E27FC236}">
                    <a16:creationId xmlns:a16="http://schemas.microsoft.com/office/drawing/2014/main" id="{80F0852F-8369-49B4-839D-67370EC40365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4421;p40">
                <a:extLst>
                  <a:ext uri="{FF2B5EF4-FFF2-40B4-BE49-F238E27FC236}">
                    <a16:creationId xmlns:a16="http://schemas.microsoft.com/office/drawing/2014/main" id="{B91F8D93-2B66-4EF8-8F0D-DEBFFF24B5BD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4422;p40">
                <a:extLst>
                  <a:ext uri="{FF2B5EF4-FFF2-40B4-BE49-F238E27FC236}">
                    <a16:creationId xmlns:a16="http://schemas.microsoft.com/office/drawing/2014/main" id="{B8B4AA9F-086B-4D31-A80F-5735DE63286F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423;p40">
                <a:extLst>
                  <a:ext uri="{FF2B5EF4-FFF2-40B4-BE49-F238E27FC236}">
                    <a16:creationId xmlns:a16="http://schemas.microsoft.com/office/drawing/2014/main" id="{32F5B106-6249-4A84-8E32-557A16A60CC6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424;p40">
                <a:extLst>
                  <a:ext uri="{FF2B5EF4-FFF2-40B4-BE49-F238E27FC236}">
                    <a16:creationId xmlns:a16="http://schemas.microsoft.com/office/drawing/2014/main" id="{187B2A11-B71F-4D47-8D64-DCDC3ECB647D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425;p40">
                <a:extLst>
                  <a:ext uri="{FF2B5EF4-FFF2-40B4-BE49-F238E27FC236}">
                    <a16:creationId xmlns:a16="http://schemas.microsoft.com/office/drawing/2014/main" id="{8FBF4AFB-053C-4B06-8F2D-CB0BBC595842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426;p40">
                <a:extLst>
                  <a:ext uri="{FF2B5EF4-FFF2-40B4-BE49-F238E27FC236}">
                    <a16:creationId xmlns:a16="http://schemas.microsoft.com/office/drawing/2014/main" id="{DCEA2008-A8E3-474C-A0FC-92475C166887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27;p40">
                <a:extLst>
                  <a:ext uri="{FF2B5EF4-FFF2-40B4-BE49-F238E27FC236}">
                    <a16:creationId xmlns:a16="http://schemas.microsoft.com/office/drawing/2014/main" id="{93889038-D7C2-4473-90E9-AF05564EABDD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428;p40">
                <a:extLst>
                  <a:ext uri="{FF2B5EF4-FFF2-40B4-BE49-F238E27FC236}">
                    <a16:creationId xmlns:a16="http://schemas.microsoft.com/office/drawing/2014/main" id="{71F02E26-348F-4A9C-B18A-BEF6B25D5BB1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429;p40">
                <a:extLst>
                  <a:ext uri="{FF2B5EF4-FFF2-40B4-BE49-F238E27FC236}">
                    <a16:creationId xmlns:a16="http://schemas.microsoft.com/office/drawing/2014/main" id="{E9DEEDAB-0C7F-4FEA-AF84-2699A6BBBF68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4430;p40">
              <a:extLst>
                <a:ext uri="{FF2B5EF4-FFF2-40B4-BE49-F238E27FC236}">
                  <a16:creationId xmlns:a16="http://schemas.microsoft.com/office/drawing/2014/main" id="{F2D5840A-B644-47F8-8BD0-7769560FD3A6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431;p40">
              <a:extLst>
                <a:ext uri="{FF2B5EF4-FFF2-40B4-BE49-F238E27FC236}">
                  <a16:creationId xmlns:a16="http://schemas.microsoft.com/office/drawing/2014/main" id="{A53C3F5F-E75F-4ECD-B0AA-B27BBCBBFB4F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432;p40">
              <a:extLst>
                <a:ext uri="{FF2B5EF4-FFF2-40B4-BE49-F238E27FC236}">
                  <a16:creationId xmlns:a16="http://schemas.microsoft.com/office/drawing/2014/main" id="{78EBF266-824C-407E-B559-88426FB59017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433;p40">
              <a:extLst>
                <a:ext uri="{FF2B5EF4-FFF2-40B4-BE49-F238E27FC236}">
                  <a16:creationId xmlns:a16="http://schemas.microsoft.com/office/drawing/2014/main" id="{CF12F4FE-876D-4C15-8C85-43056DB2FF63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434;p40">
              <a:extLst>
                <a:ext uri="{FF2B5EF4-FFF2-40B4-BE49-F238E27FC236}">
                  <a16:creationId xmlns:a16="http://schemas.microsoft.com/office/drawing/2014/main" id="{AF05DBD9-68EE-496C-B695-AEAA8CD3D822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435;p40">
              <a:extLst>
                <a:ext uri="{FF2B5EF4-FFF2-40B4-BE49-F238E27FC236}">
                  <a16:creationId xmlns:a16="http://schemas.microsoft.com/office/drawing/2014/main" id="{8E40867A-65BF-4487-8F28-817A5C9775AC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3843;p14">
            <a:extLst>
              <a:ext uri="{FF2B5EF4-FFF2-40B4-BE49-F238E27FC236}">
                <a16:creationId xmlns:a16="http://schemas.microsoft.com/office/drawing/2014/main" id="{D3D927F1-3BCE-4C09-B3DA-D5EBDB9BD3E4}"/>
              </a:ext>
            </a:extLst>
          </p:cNvPr>
          <p:cNvSpPr txBox="1">
            <a:spLocks/>
          </p:cNvSpPr>
          <p:nvPr/>
        </p:nvSpPr>
        <p:spPr>
          <a:xfrm>
            <a:off x="718300" y="1634388"/>
            <a:ext cx="6948592" cy="20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28600" indent="-228600"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CONTESTO DI RIFERIMENTO</a:t>
            </a:r>
          </a:p>
          <a:p>
            <a:pPr marL="228600" indent="-228600"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OBIETTIVO</a:t>
            </a:r>
          </a:p>
          <a:p>
            <a:pPr marL="228600" indent="-228600"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ARCHITETTURA</a:t>
            </a:r>
          </a:p>
          <a:p>
            <a:pPr marL="228600" indent="-228600"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DONE / TO 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18370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Contesto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041100"/>
            <a:ext cx="6512494" cy="282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b="1" dirty="0">
                <a:latin typeface="Titillium Web"/>
                <a:ea typeface="Titillium Web"/>
                <a:cs typeface="Titillium Web"/>
                <a:sym typeface="Titillium Web"/>
              </a:rPr>
              <a:t>ELETTRONICA DI CONSUMO ON LINE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Il </a:t>
            </a:r>
            <a:r>
              <a:rPr lang="en-US" sz="1200" dirty="0" err="1"/>
              <a:t>mercato</a:t>
            </a:r>
            <a:r>
              <a:rPr lang="en-US" sz="1200" dirty="0"/>
              <a:t> </a:t>
            </a:r>
            <a:r>
              <a:rPr lang="en-US" sz="1200" dirty="0" err="1"/>
              <a:t>globale</a:t>
            </a:r>
            <a:r>
              <a:rPr lang="en-US" sz="1200" dirty="0"/>
              <a:t> dell’ </a:t>
            </a:r>
            <a:r>
              <a:rPr lang="en-US" sz="1200" dirty="0" err="1"/>
              <a:t>elettronica</a:t>
            </a:r>
            <a:r>
              <a:rPr lang="en-US" sz="1200" dirty="0"/>
              <a:t> di </a:t>
            </a:r>
            <a:r>
              <a:rPr lang="en-US" sz="1200" dirty="0" err="1"/>
              <a:t>consumo</a:t>
            </a:r>
            <a:r>
              <a:rPr lang="en-US" sz="1200" dirty="0"/>
              <a:t> é in continua </a:t>
            </a:r>
            <a:r>
              <a:rPr lang="en-US" sz="1200" dirty="0" err="1"/>
              <a:t>crescita</a:t>
            </a:r>
            <a:r>
              <a:rPr lang="en-US" sz="1200" dirty="0"/>
              <a:t> e </a:t>
            </a:r>
            <a:r>
              <a:rPr lang="en-US" sz="1200" dirty="0" err="1"/>
              <a:t>nel</a:t>
            </a:r>
            <a:r>
              <a:rPr lang="en-US" sz="1200" dirty="0"/>
              <a:t> 2020 </a:t>
            </a:r>
            <a:r>
              <a:rPr lang="en-US" sz="1200" dirty="0" err="1"/>
              <a:t>crescerà</a:t>
            </a:r>
            <a:r>
              <a:rPr lang="en-US" sz="1200" dirty="0"/>
              <a:t> del 2.5% rispetto all’ anno </a:t>
            </a:r>
            <a:r>
              <a:rPr lang="en-US" sz="1200" dirty="0" err="1"/>
              <a:t>precedente</a:t>
            </a:r>
            <a:r>
              <a:rPr lang="en-US" sz="1200" dirty="0"/>
              <a:t> con un </a:t>
            </a:r>
            <a:r>
              <a:rPr lang="en-US" sz="1200" dirty="0" err="1"/>
              <a:t>giro</a:t>
            </a:r>
            <a:r>
              <a:rPr lang="en-US" sz="1200" dirty="0"/>
              <a:t> di </a:t>
            </a:r>
            <a:r>
              <a:rPr lang="en-US" sz="1200" dirty="0" err="1"/>
              <a:t>affari</a:t>
            </a:r>
            <a:r>
              <a:rPr lang="en-US" sz="1200" dirty="0"/>
              <a:t> </a:t>
            </a:r>
            <a:r>
              <a:rPr lang="en-US" sz="1200" dirty="0" err="1"/>
              <a:t>che</a:t>
            </a:r>
            <a:r>
              <a:rPr lang="en-US" sz="1200" dirty="0"/>
              <a:t> </a:t>
            </a:r>
            <a:r>
              <a:rPr lang="en-US" sz="1200" dirty="0" err="1"/>
              <a:t>raggiungerà</a:t>
            </a:r>
            <a:r>
              <a:rPr lang="en-US" sz="1200" dirty="0"/>
              <a:t> 1.05 </a:t>
            </a:r>
            <a:r>
              <a:rPr lang="en-US" sz="1200" dirty="0" err="1"/>
              <a:t>trilioni</a:t>
            </a:r>
            <a:r>
              <a:rPr lang="en-US" sz="1200" dirty="0"/>
              <a:t> di euro a </a:t>
            </a:r>
            <a:r>
              <a:rPr lang="en-US" sz="1200" dirty="0" err="1"/>
              <a:t>livello</a:t>
            </a:r>
            <a:r>
              <a:rPr lang="en-US" sz="1200" dirty="0"/>
              <a:t> </a:t>
            </a:r>
            <a:r>
              <a:rPr lang="en-US" sz="1200" dirty="0" err="1"/>
              <a:t>globale</a:t>
            </a:r>
            <a:r>
              <a:rPr lang="en-US" sz="1200" dirty="0"/>
              <a:t> con </a:t>
            </a:r>
            <a:r>
              <a:rPr lang="en-US" sz="1200" dirty="0" err="1"/>
              <a:t>comparti</a:t>
            </a:r>
            <a:r>
              <a:rPr lang="en-US" sz="1200" dirty="0"/>
              <a:t> di </a:t>
            </a:r>
            <a:r>
              <a:rPr lang="en-US" sz="1200" dirty="0" err="1"/>
              <a:t>Piccoli</a:t>
            </a:r>
            <a:r>
              <a:rPr lang="en-US" sz="1200" dirty="0"/>
              <a:t> </a:t>
            </a:r>
            <a:r>
              <a:rPr lang="en-US" sz="1200" dirty="0" err="1"/>
              <a:t>elettrodomestici</a:t>
            </a:r>
            <a:r>
              <a:rPr lang="en-US" sz="1200" dirty="0"/>
              <a:t> (+8%),</a:t>
            </a:r>
            <a:r>
              <a:rPr lang="en-US" sz="1200" dirty="0" err="1"/>
              <a:t>Telecomunicazioni</a:t>
            </a:r>
            <a:r>
              <a:rPr lang="en-US" sz="1200" dirty="0"/>
              <a:t> (+3%) e </a:t>
            </a:r>
            <a:r>
              <a:rPr lang="en-US" sz="1200" dirty="0" err="1"/>
              <a:t>Grandi</a:t>
            </a:r>
            <a:r>
              <a:rPr lang="en-US" sz="1200" dirty="0"/>
              <a:t> </a:t>
            </a:r>
            <a:r>
              <a:rPr lang="en-US" sz="1200" dirty="0" err="1"/>
              <a:t>elettrodomestici</a:t>
            </a:r>
            <a:r>
              <a:rPr lang="en-US" sz="1200" dirty="0"/>
              <a:t> (+2%) </a:t>
            </a:r>
            <a:r>
              <a:rPr lang="en-US" sz="1200" dirty="0" err="1"/>
              <a:t>che</a:t>
            </a:r>
            <a:r>
              <a:rPr lang="en-US" sz="1200" dirty="0"/>
              <a:t> </a:t>
            </a:r>
            <a:r>
              <a:rPr lang="en-US" sz="1200" dirty="0" err="1"/>
              <a:t>faranno</a:t>
            </a:r>
            <a:r>
              <a:rPr lang="en-US" sz="1200" dirty="0"/>
              <a:t> da </a:t>
            </a:r>
            <a:r>
              <a:rPr lang="en-US" sz="1200" dirty="0" err="1"/>
              <a:t>traino</a:t>
            </a:r>
            <a:r>
              <a:rPr lang="en-US" sz="1200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dirty="0"/>
              <a:t>Il giro d’affari dovrebbe raggiungere 1,05 trilioni di euro a livello globale con i comparti di Piccoli elettrodomestici (+8%), Telecomunicazioni (+3%) e Grandi elettrodomestici (+2%) che faranno da traino. </a:t>
            </a:r>
            <a:endParaRPr lang="en-US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4560;p40">
            <a:extLst>
              <a:ext uri="{FF2B5EF4-FFF2-40B4-BE49-F238E27FC236}">
                <a16:creationId xmlns:a16="http://schemas.microsoft.com/office/drawing/2014/main" id="{664B4D32-BE67-4DDD-8925-549CF42F5FFF}"/>
              </a:ext>
            </a:extLst>
          </p:cNvPr>
          <p:cNvGrpSpPr/>
          <p:nvPr/>
        </p:nvGrpSpPr>
        <p:grpSpPr>
          <a:xfrm>
            <a:off x="2486135" y="464776"/>
            <a:ext cx="482148" cy="384217"/>
            <a:chOff x="9878975" y="4425243"/>
            <a:chExt cx="719918" cy="645502"/>
          </a:xfrm>
        </p:grpSpPr>
        <p:sp>
          <p:nvSpPr>
            <p:cNvPr id="6" name="Google Shape;4561;p40">
              <a:extLst>
                <a:ext uri="{FF2B5EF4-FFF2-40B4-BE49-F238E27FC236}">
                  <a16:creationId xmlns:a16="http://schemas.microsoft.com/office/drawing/2014/main" id="{83D76C7C-0F53-4689-BE5C-FA47F922CAE6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0">
              <a:extLst>
                <a:ext uri="{FF2B5EF4-FFF2-40B4-BE49-F238E27FC236}">
                  <a16:creationId xmlns:a16="http://schemas.microsoft.com/office/drawing/2014/main" id="{44ADFD23-0126-4701-9C82-407743D9411F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0">
              <a:extLst>
                <a:ext uri="{FF2B5EF4-FFF2-40B4-BE49-F238E27FC236}">
                  <a16:creationId xmlns:a16="http://schemas.microsoft.com/office/drawing/2014/main" id="{269DC9C3-AE7C-481B-B5F9-2F907D4F5A9A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547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Players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576927" y="1072873"/>
            <a:ext cx="6365480" cy="3855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2400" dirty="0">
                <a:latin typeface="Titillium Web"/>
                <a:sym typeface="Titillium Web"/>
              </a:rPr>
              <a:t>Il mercato dell’ e commerce conta numerosi player che dispongono di negozi fisici oltre che la parte on line.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2400" dirty="0">
                <a:latin typeface="Titillium Web"/>
                <a:sym typeface="Titillium Web"/>
              </a:rPr>
              <a:t>Per questa prima parte di progetto analizzeremo: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2400" b="1" dirty="0">
              <a:latin typeface="Titillium Web"/>
              <a:sym typeface="Titillium Web"/>
            </a:endParaRPr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it-IT" sz="2400" b="1" dirty="0">
                <a:latin typeface="Titillium Web"/>
                <a:sym typeface="Titillium Web"/>
              </a:rPr>
              <a:t>MEDIAWORLD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it-IT" sz="2400" b="1" dirty="0">
                <a:latin typeface="Titillium Web"/>
                <a:sym typeface="Titillium Web"/>
              </a:rPr>
              <a:t>UNIEURO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2400" b="1" dirty="0">
              <a:latin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4560;p40">
            <a:extLst>
              <a:ext uri="{FF2B5EF4-FFF2-40B4-BE49-F238E27FC236}">
                <a16:creationId xmlns:a16="http://schemas.microsoft.com/office/drawing/2014/main" id="{414403C5-B6C6-447A-AFD0-9207DCC0CDC3}"/>
              </a:ext>
            </a:extLst>
          </p:cNvPr>
          <p:cNvGrpSpPr/>
          <p:nvPr/>
        </p:nvGrpSpPr>
        <p:grpSpPr>
          <a:xfrm>
            <a:off x="2064105" y="502882"/>
            <a:ext cx="482148" cy="384217"/>
            <a:chOff x="9878975" y="4425243"/>
            <a:chExt cx="719918" cy="645502"/>
          </a:xfrm>
        </p:grpSpPr>
        <p:sp>
          <p:nvSpPr>
            <p:cNvPr id="6" name="Google Shape;4561;p40">
              <a:extLst>
                <a:ext uri="{FF2B5EF4-FFF2-40B4-BE49-F238E27FC236}">
                  <a16:creationId xmlns:a16="http://schemas.microsoft.com/office/drawing/2014/main" id="{97DF265F-6A99-43D0-A1C3-854AA41E416C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0">
              <a:extLst>
                <a:ext uri="{FF2B5EF4-FFF2-40B4-BE49-F238E27FC236}">
                  <a16:creationId xmlns:a16="http://schemas.microsoft.com/office/drawing/2014/main" id="{47260B51-324D-4E9E-AA37-C71E41847BE9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0">
              <a:extLst>
                <a:ext uri="{FF2B5EF4-FFF2-40B4-BE49-F238E27FC236}">
                  <a16:creationId xmlns:a16="http://schemas.microsoft.com/office/drawing/2014/main" id="{254995C3-9009-4166-999C-D118B8DA6833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9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15723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Obiettivo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956233"/>
            <a:ext cx="6365480" cy="3909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500" dirty="0">
                <a:latin typeface="Titillium Web"/>
                <a:sym typeface="Titillium Web"/>
              </a:rPr>
              <a:t>L’obiettivo principale del progetto è creare uno strumento che permetta di effettuare una profilazione dei competitor all’ interno del perimetro delle vendite on line (e-commerce).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500" dirty="0">
                <a:latin typeface="Titillium Web"/>
                <a:sym typeface="Titillium Web"/>
              </a:rPr>
              <a:t>Una volta effettuata la profilazione il manager è in grado di fare una valutazione del sua strategia rispetto agli altri player del settore e implementare azione correttive o migliorative per aumentare l’ efficacia della sua proposta.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500" dirty="0">
                <a:latin typeface="Titillium Web"/>
                <a:sym typeface="Titillium Web"/>
              </a:rPr>
              <a:t>Le aree tematiche su cui è possibile agire sono: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it-IT" sz="1500" dirty="0">
                <a:latin typeface="Titillium Web"/>
                <a:sym typeface="Titillium Web"/>
              </a:rPr>
              <a:t>conformazione portafoglio prodotti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it-IT" sz="1500" dirty="0">
                <a:latin typeface="Titillium Web"/>
                <a:sym typeface="Titillium Web"/>
              </a:rPr>
              <a:t>scontistica applicata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it-IT" sz="1500" dirty="0">
                <a:latin typeface="Titillium Web"/>
                <a:sym typeface="Titillium Web"/>
              </a:rPr>
              <a:t>target clienti (per fasce di prezzo)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it-IT" sz="1500" dirty="0">
                <a:latin typeface="Titillium Web"/>
                <a:sym typeface="Titillium Web"/>
              </a:rPr>
              <a:t>comportamento durante eventi speciali (Cyber </a:t>
            </a:r>
            <a:r>
              <a:rPr lang="it-IT" sz="1500" dirty="0" err="1">
                <a:latin typeface="Titillium Web"/>
                <a:sym typeface="Titillium Web"/>
              </a:rPr>
              <a:t>Monday</a:t>
            </a:r>
            <a:r>
              <a:rPr lang="it-IT" sz="1500" dirty="0">
                <a:latin typeface="Titillium Web"/>
                <a:sym typeface="Titillium Web"/>
              </a:rPr>
              <a:t>)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it-IT" sz="1500" dirty="0">
                <a:latin typeface="Titillium Web"/>
                <a:sym typeface="Titillium Web"/>
              </a:rPr>
              <a:t>offerta in linea con i trend di mercato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1500" dirty="0">
              <a:latin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4560;p40">
            <a:extLst>
              <a:ext uri="{FF2B5EF4-FFF2-40B4-BE49-F238E27FC236}">
                <a16:creationId xmlns:a16="http://schemas.microsoft.com/office/drawing/2014/main" id="{FCE307B4-0E5C-4857-B25E-564C539411CB}"/>
              </a:ext>
            </a:extLst>
          </p:cNvPr>
          <p:cNvGrpSpPr/>
          <p:nvPr/>
        </p:nvGrpSpPr>
        <p:grpSpPr>
          <a:xfrm>
            <a:off x="2366560" y="424674"/>
            <a:ext cx="482148" cy="384217"/>
            <a:chOff x="9878975" y="4425243"/>
            <a:chExt cx="719918" cy="645502"/>
          </a:xfrm>
        </p:grpSpPr>
        <p:sp>
          <p:nvSpPr>
            <p:cNvPr id="6" name="Google Shape;4561;p40">
              <a:extLst>
                <a:ext uri="{FF2B5EF4-FFF2-40B4-BE49-F238E27FC236}">
                  <a16:creationId xmlns:a16="http://schemas.microsoft.com/office/drawing/2014/main" id="{2CB796B7-A488-47B3-BCF9-76219EC76596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0">
              <a:extLst>
                <a:ext uri="{FF2B5EF4-FFF2-40B4-BE49-F238E27FC236}">
                  <a16:creationId xmlns:a16="http://schemas.microsoft.com/office/drawing/2014/main" id="{763CDE0E-864D-4C74-9E41-3215E746D287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0">
              <a:extLst>
                <a:ext uri="{FF2B5EF4-FFF2-40B4-BE49-F238E27FC236}">
                  <a16:creationId xmlns:a16="http://schemas.microsoft.com/office/drawing/2014/main" id="{AC876D2E-B482-4C46-A8D7-0FF23ECB08F8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15723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Tasks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78011" y="1076269"/>
            <a:ext cx="6365480" cy="2693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500" dirty="0">
                <a:latin typeface="Titillium Web"/>
                <a:sym typeface="Titillium Web"/>
              </a:rPr>
              <a:t>Vista la numerosità dei domini presenti in un sito di e-commerce ci concentriamo per il momento su il dominio degli smartphone.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500" dirty="0">
                <a:latin typeface="Titillium Web"/>
                <a:sym typeface="Titillium Web"/>
              </a:rPr>
              <a:t>I task da eseguire sono:</a:t>
            </a:r>
          </a:p>
          <a:p>
            <a:pPr marL="342900" lvl="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t-IT" sz="1500" dirty="0">
                <a:latin typeface="Titillium Web"/>
                <a:sym typeface="Titillium Web"/>
              </a:rPr>
              <a:t>Individuazione del perimetro di dati propedeutici per l’ analisi</a:t>
            </a:r>
          </a:p>
          <a:p>
            <a:pPr marL="342900" lvl="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t-IT" sz="1500" dirty="0">
                <a:latin typeface="Titillium Web"/>
                <a:sym typeface="Titillium Web"/>
              </a:rPr>
              <a:t>Estrazione dei dati dal sito del competitor</a:t>
            </a:r>
          </a:p>
          <a:p>
            <a:pPr marL="342900" lvl="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t-IT" sz="1500" dirty="0">
                <a:latin typeface="Titillium Web"/>
                <a:sym typeface="Titillium Web"/>
              </a:rPr>
              <a:t>Profilazione e pulizia del dataset ottenuto</a:t>
            </a:r>
          </a:p>
          <a:p>
            <a:pPr marL="342900" lvl="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t-IT" sz="1500" dirty="0">
                <a:latin typeface="Titillium Web"/>
                <a:sym typeface="Titillium Web"/>
              </a:rPr>
              <a:t>Trasformazione del dataset ottenuto</a:t>
            </a:r>
          </a:p>
          <a:p>
            <a:pPr marL="342900" lvl="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t-IT" sz="1500" dirty="0">
                <a:latin typeface="Titillium Web"/>
                <a:sym typeface="Titillium Web"/>
              </a:rPr>
              <a:t>Creazione del cruscotto direzionale per effettuare la comparazione tra competitor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1500" dirty="0">
              <a:latin typeface="Titillium Web"/>
              <a:sym typeface="Titillium Web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2400" b="1" dirty="0">
              <a:latin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oogle Shape;4560;p40">
            <a:extLst>
              <a:ext uri="{FF2B5EF4-FFF2-40B4-BE49-F238E27FC236}">
                <a16:creationId xmlns:a16="http://schemas.microsoft.com/office/drawing/2014/main" id="{FCE307B4-0E5C-4857-B25E-564C539411CB}"/>
              </a:ext>
            </a:extLst>
          </p:cNvPr>
          <p:cNvGrpSpPr/>
          <p:nvPr/>
        </p:nvGrpSpPr>
        <p:grpSpPr>
          <a:xfrm>
            <a:off x="1831987" y="446104"/>
            <a:ext cx="445629" cy="399565"/>
            <a:chOff x="9878975" y="4425243"/>
            <a:chExt cx="719918" cy="645502"/>
          </a:xfrm>
        </p:grpSpPr>
        <p:sp>
          <p:nvSpPr>
            <p:cNvPr id="6" name="Google Shape;4561;p40">
              <a:extLst>
                <a:ext uri="{FF2B5EF4-FFF2-40B4-BE49-F238E27FC236}">
                  <a16:creationId xmlns:a16="http://schemas.microsoft.com/office/drawing/2014/main" id="{2CB796B7-A488-47B3-BCF9-76219EC76596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0">
              <a:extLst>
                <a:ext uri="{FF2B5EF4-FFF2-40B4-BE49-F238E27FC236}">
                  <a16:creationId xmlns:a16="http://schemas.microsoft.com/office/drawing/2014/main" id="{763CDE0E-864D-4C74-9E41-3215E746D287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0">
              <a:extLst>
                <a:ext uri="{FF2B5EF4-FFF2-40B4-BE49-F238E27FC236}">
                  <a16:creationId xmlns:a16="http://schemas.microsoft.com/office/drawing/2014/main" id="{AC876D2E-B482-4C46-A8D7-0FF23ECB08F8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17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555825" y="263701"/>
            <a:ext cx="6761100" cy="590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627833" y="1181685"/>
            <a:ext cx="1053256" cy="99993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cxnSpLocks/>
            <a:stCxn id="3977" idx="3"/>
            <a:endCxn id="28" idx="1"/>
          </p:cNvCxnSpPr>
          <p:nvPr/>
        </p:nvCxnSpPr>
        <p:spPr>
          <a:xfrm flipV="1">
            <a:off x="1681089" y="1665167"/>
            <a:ext cx="985367" cy="16487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cxnSpLocks/>
            <a:stCxn id="28" idx="3"/>
            <a:endCxn id="34" idx="1"/>
          </p:cNvCxnSpPr>
          <p:nvPr/>
        </p:nvCxnSpPr>
        <p:spPr>
          <a:xfrm>
            <a:off x="3719712" y="1665167"/>
            <a:ext cx="943572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8C7C6-0744-4F64-81DE-138EC766C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241470"/>
            <a:ext cx="974850" cy="880367"/>
          </a:xfrm>
          <a:prstGeom prst="rect">
            <a:avLst/>
          </a:prstGeom>
        </p:spPr>
      </p:pic>
      <p:sp>
        <p:nvSpPr>
          <p:cNvPr id="28" name="Google Shape;3977;p29">
            <a:extLst>
              <a:ext uri="{FF2B5EF4-FFF2-40B4-BE49-F238E27FC236}">
                <a16:creationId xmlns:a16="http://schemas.microsoft.com/office/drawing/2014/main" id="{491195A1-BE06-4E2E-B72E-D4701F4BDAF8}"/>
              </a:ext>
            </a:extLst>
          </p:cNvPr>
          <p:cNvSpPr/>
          <p:nvPr/>
        </p:nvSpPr>
        <p:spPr>
          <a:xfrm>
            <a:off x="2666456" y="1165198"/>
            <a:ext cx="1053256" cy="99993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7;p29">
            <a:extLst>
              <a:ext uri="{FF2B5EF4-FFF2-40B4-BE49-F238E27FC236}">
                <a16:creationId xmlns:a16="http://schemas.microsoft.com/office/drawing/2014/main" id="{83DA14F3-690E-4919-99AF-6538527A58CC}"/>
              </a:ext>
            </a:extLst>
          </p:cNvPr>
          <p:cNvSpPr/>
          <p:nvPr/>
        </p:nvSpPr>
        <p:spPr>
          <a:xfrm>
            <a:off x="4663284" y="1165198"/>
            <a:ext cx="1053256" cy="99993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" name="Google Shape;3977;p29">
            <a:extLst>
              <a:ext uri="{FF2B5EF4-FFF2-40B4-BE49-F238E27FC236}">
                <a16:creationId xmlns:a16="http://schemas.microsoft.com/office/drawing/2014/main" id="{C10625B0-E5E9-4B85-9739-2FD7485DA390}"/>
              </a:ext>
            </a:extLst>
          </p:cNvPr>
          <p:cNvSpPr/>
          <p:nvPr/>
        </p:nvSpPr>
        <p:spPr>
          <a:xfrm>
            <a:off x="6637422" y="1165198"/>
            <a:ext cx="1053256" cy="99993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7" name="Google Shape;3981;p29">
            <a:extLst>
              <a:ext uri="{FF2B5EF4-FFF2-40B4-BE49-F238E27FC236}">
                <a16:creationId xmlns:a16="http://schemas.microsoft.com/office/drawing/2014/main" id="{3FEDD422-E776-4D25-8387-E0BC4C181B9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5716540" y="1665167"/>
            <a:ext cx="920882" cy="0"/>
          </a:xfrm>
          <a:prstGeom prst="straightConnector1">
            <a:avLst/>
          </a:prstGeom>
          <a:ln>
            <a:headEnd type="diamond" w="sm" len="sm"/>
            <a:tailEnd type="diamond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87445F0-EDDF-4719-A418-02F6BDCD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53" y="1368301"/>
            <a:ext cx="551909" cy="590014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532B9BB1-6A48-4396-ABC2-03D14590A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292" y="1368302"/>
            <a:ext cx="877564" cy="590013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ED528C5E-5A03-48DC-85CB-99B4D2E18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944" y="1165198"/>
            <a:ext cx="1053256" cy="999937"/>
          </a:xfrm>
          <a:prstGeom prst="rect">
            <a:avLst/>
          </a:prstGeom>
        </p:spPr>
      </p:pic>
      <p:sp>
        <p:nvSpPr>
          <p:cNvPr id="54" name="Google Shape;3988;p30">
            <a:extLst>
              <a:ext uri="{FF2B5EF4-FFF2-40B4-BE49-F238E27FC236}">
                <a16:creationId xmlns:a16="http://schemas.microsoft.com/office/drawing/2014/main" id="{012A3031-9B66-4A36-BC06-A434D2B4662F}"/>
              </a:ext>
            </a:extLst>
          </p:cNvPr>
          <p:cNvSpPr txBox="1">
            <a:spLocks/>
          </p:cNvSpPr>
          <p:nvPr/>
        </p:nvSpPr>
        <p:spPr>
          <a:xfrm>
            <a:off x="555825" y="2410817"/>
            <a:ext cx="1531558" cy="23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1° - Scraping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Utilizzo</a:t>
            </a:r>
            <a:r>
              <a:rPr lang="en-US" sz="1200" dirty="0"/>
              <a:t> Selenium per </a:t>
            </a:r>
            <a:r>
              <a:rPr lang="en-US" sz="1200" dirty="0" err="1"/>
              <a:t>effettuare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task di scraping </a:t>
            </a:r>
            <a:r>
              <a:rPr lang="en-US" sz="1200" dirty="0" err="1"/>
              <a:t>tramite</a:t>
            </a:r>
            <a:r>
              <a:rPr lang="en-US" sz="1200" dirty="0"/>
              <a:t> </a:t>
            </a:r>
            <a:r>
              <a:rPr lang="en-US" sz="1200" dirty="0" err="1"/>
              <a:t>il</a:t>
            </a:r>
            <a:r>
              <a:rPr lang="en-US" sz="1200" dirty="0"/>
              <a:t> browser Google Chrome.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I task </a:t>
            </a:r>
            <a:r>
              <a:rPr lang="en-US" sz="1200" dirty="0" err="1"/>
              <a:t>sono</a:t>
            </a:r>
            <a:r>
              <a:rPr lang="en-US" sz="1200" dirty="0"/>
              <a:t> </a:t>
            </a:r>
            <a:r>
              <a:rPr lang="en-US" sz="1200" dirty="0" err="1"/>
              <a:t>sviluppati</a:t>
            </a:r>
            <a:r>
              <a:rPr lang="en-US" sz="1200" dirty="0"/>
              <a:t> con Python </a:t>
            </a:r>
            <a:r>
              <a:rPr lang="en-US" sz="1200" dirty="0" err="1"/>
              <a:t>mediante</a:t>
            </a:r>
            <a:r>
              <a:rPr lang="en-US" sz="1200" dirty="0"/>
              <a:t> </a:t>
            </a:r>
            <a:r>
              <a:rPr lang="en-US" sz="1200" dirty="0" err="1"/>
              <a:t>Jupyter</a:t>
            </a:r>
            <a:r>
              <a:rPr lang="en-US" sz="1200" dirty="0"/>
              <a:t> Notebook </a:t>
            </a:r>
          </a:p>
        </p:txBody>
      </p:sp>
      <p:sp>
        <p:nvSpPr>
          <p:cNvPr id="43" name="Google Shape;3988;p30">
            <a:extLst>
              <a:ext uri="{FF2B5EF4-FFF2-40B4-BE49-F238E27FC236}">
                <a16:creationId xmlns:a16="http://schemas.microsoft.com/office/drawing/2014/main" id="{9EE78C9B-B724-400F-86C8-FC2D088B4CB0}"/>
              </a:ext>
            </a:extLst>
          </p:cNvPr>
          <p:cNvSpPr txBox="1">
            <a:spLocks/>
          </p:cNvSpPr>
          <p:nvPr/>
        </p:nvSpPr>
        <p:spPr>
          <a:xfrm>
            <a:off x="2614129" y="2410816"/>
            <a:ext cx="1659156" cy="23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2° - Data profiling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La </a:t>
            </a:r>
            <a:r>
              <a:rPr lang="en-US" sz="1200" dirty="0" err="1"/>
              <a:t>profilazione</a:t>
            </a:r>
            <a:r>
              <a:rPr lang="en-US" sz="1200" dirty="0"/>
              <a:t> del </a:t>
            </a:r>
            <a:r>
              <a:rPr lang="en-US" sz="1200" dirty="0" err="1"/>
              <a:t>dato</a:t>
            </a:r>
            <a:r>
              <a:rPr lang="en-US" sz="1200" dirty="0"/>
              <a:t> </a:t>
            </a:r>
            <a:r>
              <a:rPr lang="en-US" sz="1200" dirty="0" err="1"/>
              <a:t>ottenuto</a:t>
            </a:r>
            <a:r>
              <a:rPr lang="en-US" sz="1200" dirty="0"/>
              <a:t> </a:t>
            </a:r>
            <a:r>
              <a:rPr lang="en-US" sz="1200" dirty="0" err="1"/>
              <a:t>avviene</a:t>
            </a:r>
            <a:r>
              <a:rPr lang="en-US" sz="1200" dirty="0"/>
              <a:t> </a:t>
            </a:r>
            <a:r>
              <a:rPr lang="en-US" sz="1200" dirty="0" err="1"/>
              <a:t>tramite</a:t>
            </a:r>
            <a:r>
              <a:rPr lang="en-US" sz="1200" dirty="0"/>
              <a:t> </a:t>
            </a:r>
            <a:r>
              <a:rPr lang="en-US" sz="1200" dirty="0" err="1"/>
              <a:t>il</a:t>
            </a:r>
            <a:r>
              <a:rPr lang="en-US" sz="1200" dirty="0"/>
              <a:t> tool </a:t>
            </a:r>
            <a:r>
              <a:rPr lang="en-US" sz="1200" dirty="0" err="1"/>
              <a:t>OpenRefine</a:t>
            </a:r>
            <a:r>
              <a:rPr lang="en-US" sz="12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Questa </a:t>
            </a:r>
            <a:r>
              <a:rPr lang="en-US" sz="1200" dirty="0" err="1"/>
              <a:t>operazione</a:t>
            </a:r>
            <a:r>
              <a:rPr lang="en-US" sz="1200" dirty="0"/>
              <a:t> </a:t>
            </a:r>
            <a:r>
              <a:rPr lang="en-US" sz="1200" dirty="0" err="1"/>
              <a:t>comprende</a:t>
            </a:r>
            <a:r>
              <a:rPr lang="en-US" sz="1200" dirty="0"/>
              <a:t> </a:t>
            </a:r>
            <a:r>
              <a:rPr lang="en-US" sz="1200" dirty="0" err="1"/>
              <a:t>anche</a:t>
            </a:r>
            <a:r>
              <a:rPr lang="en-US" sz="1200" dirty="0"/>
              <a:t> l’ </a:t>
            </a:r>
            <a:r>
              <a:rPr lang="en-US" sz="1200" dirty="0" err="1"/>
              <a:t>allineamento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gli</a:t>
            </a:r>
            <a:r>
              <a:rPr lang="en-US" sz="1200" dirty="0"/>
              <a:t> attribute </a:t>
            </a:r>
            <a:r>
              <a:rPr lang="en-US" sz="1200" dirty="0" err="1"/>
              <a:t>delle</a:t>
            </a:r>
            <a:r>
              <a:rPr lang="en-US" sz="1200" dirty="0"/>
              <a:t> diverse </a:t>
            </a:r>
            <a:r>
              <a:rPr lang="en-US" sz="1200" dirty="0" err="1"/>
              <a:t>sorgenti</a:t>
            </a:r>
            <a:endParaRPr lang="en-US" sz="1200" dirty="0"/>
          </a:p>
        </p:txBody>
      </p:sp>
      <p:sp>
        <p:nvSpPr>
          <p:cNvPr id="44" name="Google Shape;3988;p30">
            <a:extLst>
              <a:ext uri="{FF2B5EF4-FFF2-40B4-BE49-F238E27FC236}">
                <a16:creationId xmlns:a16="http://schemas.microsoft.com/office/drawing/2014/main" id="{58038C92-1295-4F2E-844D-339245EB0ADA}"/>
              </a:ext>
            </a:extLst>
          </p:cNvPr>
          <p:cNvSpPr txBox="1">
            <a:spLocks/>
          </p:cNvSpPr>
          <p:nvPr/>
        </p:nvSpPr>
        <p:spPr>
          <a:xfrm>
            <a:off x="4663284" y="2410816"/>
            <a:ext cx="1716414" cy="23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3° - Data transforming / enrichment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Questo</a:t>
            </a:r>
            <a:r>
              <a:rPr lang="en-US" sz="1200" dirty="0"/>
              <a:t> step del </a:t>
            </a:r>
            <a:r>
              <a:rPr lang="en-US" sz="1200" dirty="0" err="1"/>
              <a:t>processo</a:t>
            </a:r>
            <a:r>
              <a:rPr lang="en-US" sz="1200" dirty="0"/>
              <a:t> </a:t>
            </a:r>
            <a:r>
              <a:rPr lang="en-US" sz="1200" dirty="0" err="1"/>
              <a:t>prevede</a:t>
            </a:r>
            <a:r>
              <a:rPr lang="en-US" sz="1200" dirty="0"/>
              <a:t> di </a:t>
            </a:r>
            <a:r>
              <a:rPr lang="en-US" sz="1200" dirty="0" err="1"/>
              <a:t>aggiungere</a:t>
            </a:r>
            <a:r>
              <a:rPr lang="en-US" sz="1200" dirty="0"/>
              <a:t> </a:t>
            </a:r>
            <a:r>
              <a:rPr lang="en-US" sz="1200" dirty="0" err="1"/>
              <a:t>attributi</a:t>
            </a:r>
            <a:r>
              <a:rPr lang="en-US" sz="1200" dirty="0"/>
              <a:t> </a:t>
            </a:r>
            <a:r>
              <a:rPr lang="en-US" sz="1200" dirty="0" err="1"/>
              <a:t>propedeutici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profilazione</a:t>
            </a:r>
            <a:r>
              <a:rPr lang="en-US" sz="1200" dirty="0"/>
              <a:t> al dataset di </a:t>
            </a:r>
            <a:r>
              <a:rPr lang="en-US" sz="1200" dirty="0" err="1"/>
              <a:t>partenza</a:t>
            </a:r>
            <a:endParaRPr lang="en-US" b="1" dirty="0"/>
          </a:p>
        </p:txBody>
      </p:sp>
      <p:sp>
        <p:nvSpPr>
          <p:cNvPr id="46" name="Google Shape;3988;p30">
            <a:extLst>
              <a:ext uri="{FF2B5EF4-FFF2-40B4-BE49-F238E27FC236}">
                <a16:creationId xmlns:a16="http://schemas.microsoft.com/office/drawing/2014/main" id="{BBD1EAFE-D878-4E11-9C85-CCEBB27997BB}"/>
              </a:ext>
            </a:extLst>
          </p:cNvPr>
          <p:cNvSpPr txBox="1">
            <a:spLocks/>
          </p:cNvSpPr>
          <p:nvPr/>
        </p:nvSpPr>
        <p:spPr>
          <a:xfrm>
            <a:off x="6538948" y="2411713"/>
            <a:ext cx="1385517" cy="23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4° - Data Viz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L’ ultimo step del </a:t>
            </a:r>
            <a:r>
              <a:rPr lang="en-US" sz="1200" dirty="0" err="1"/>
              <a:t>processo</a:t>
            </a:r>
            <a:r>
              <a:rPr lang="en-US" sz="1200" dirty="0"/>
              <a:t> </a:t>
            </a:r>
            <a:r>
              <a:rPr lang="en-US" sz="1200" dirty="0" err="1"/>
              <a:t>prevede</a:t>
            </a:r>
            <a:r>
              <a:rPr lang="en-US" sz="1200" dirty="0"/>
              <a:t> di </a:t>
            </a:r>
            <a:r>
              <a:rPr lang="en-US" sz="1200" dirty="0" err="1"/>
              <a:t>fruire</a:t>
            </a:r>
            <a:r>
              <a:rPr lang="en-US" sz="1200" dirty="0"/>
              <a:t> del </a:t>
            </a:r>
            <a:r>
              <a:rPr lang="en-US" sz="1200" dirty="0" err="1"/>
              <a:t>dato</a:t>
            </a:r>
            <a:r>
              <a:rPr lang="en-US" sz="1200" dirty="0"/>
              <a:t> </a:t>
            </a:r>
            <a:r>
              <a:rPr lang="en-US" sz="1200" dirty="0" err="1"/>
              <a:t>acquisito</a:t>
            </a:r>
            <a:r>
              <a:rPr lang="en-US" sz="1200" dirty="0"/>
              <a:t> </a:t>
            </a:r>
            <a:r>
              <a:rPr lang="en-US" sz="1200" dirty="0" err="1"/>
              <a:t>tramite</a:t>
            </a:r>
            <a:r>
              <a:rPr lang="en-US" sz="1200" dirty="0"/>
              <a:t> dashboard </a:t>
            </a:r>
            <a:r>
              <a:rPr lang="en-US" sz="1200" dirty="0" err="1"/>
              <a:t>direzionale</a:t>
            </a:r>
            <a:r>
              <a:rPr lang="en-US" sz="1200" dirty="0"/>
              <a:t> di Power BI</a:t>
            </a:r>
          </a:p>
        </p:txBody>
      </p:sp>
      <p:grpSp>
        <p:nvGrpSpPr>
          <p:cNvPr id="61" name="Google Shape;4512;p40">
            <a:extLst>
              <a:ext uri="{FF2B5EF4-FFF2-40B4-BE49-F238E27FC236}">
                <a16:creationId xmlns:a16="http://schemas.microsoft.com/office/drawing/2014/main" id="{AF9E4902-C73F-40D7-9DCC-A369C3ECB633}"/>
              </a:ext>
            </a:extLst>
          </p:cNvPr>
          <p:cNvGrpSpPr/>
          <p:nvPr/>
        </p:nvGrpSpPr>
        <p:grpSpPr>
          <a:xfrm>
            <a:off x="2747961" y="263701"/>
            <a:ext cx="445779" cy="400764"/>
            <a:chOff x="3778727" y="4460423"/>
            <a:chExt cx="720160" cy="647438"/>
          </a:xfrm>
        </p:grpSpPr>
        <p:sp>
          <p:nvSpPr>
            <p:cNvPr id="62" name="Google Shape;4513;p40">
              <a:extLst>
                <a:ext uri="{FF2B5EF4-FFF2-40B4-BE49-F238E27FC236}">
                  <a16:creationId xmlns:a16="http://schemas.microsoft.com/office/drawing/2014/main" id="{48D88165-E15F-4EBE-AF38-284E38C97724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14;p40">
              <a:extLst>
                <a:ext uri="{FF2B5EF4-FFF2-40B4-BE49-F238E27FC236}">
                  <a16:creationId xmlns:a16="http://schemas.microsoft.com/office/drawing/2014/main" id="{05936206-945D-4EF6-BD69-55C06738A04C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15;p40">
              <a:extLst>
                <a:ext uri="{FF2B5EF4-FFF2-40B4-BE49-F238E27FC236}">
                  <a16:creationId xmlns:a16="http://schemas.microsoft.com/office/drawing/2014/main" id="{14B68B89-C988-4A25-B845-6334C8EC0BB7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16;p40">
              <a:extLst>
                <a:ext uri="{FF2B5EF4-FFF2-40B4-BE49-F238E27FC236}">
                  <a16:creationId xmlns:a16="http://schemas.microsoft.com/office/drawing/2014/main" id="{8F04BCEC-98EB-46D5-B8B0-70D4B52F8D26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17;p40">
              <a:extLst>
                <a:ext uri="{FF2B5EF4-FFF2-40B4-BE49-F238E27FC236}">
                  <a16:creationId xmlns:a16="http://schemas.microsoft.com/office/drawing/2014/main" id="{B3F5287D-53D2-4EDF-93AC-06A982BA411C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18;p40">
              <a:extLst>
                <a:ext uri="{FF2B5EF4-FFF2-40B4-BE49-F238E27FC236}">
                  <a16:creationId xmlns:a16="http://schemas.microsoft.com/office/drawing/2014/main" id="{290F0956-5B06-4A16-90D4-FD7E4F61E7D9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19;p40">
              <a:extLst>
                <a:ext uri="{FF2B5EF4-FFF2-40B4-BE49-F238E27FC236}">
                  <a16:creationId xmlns:a16="http://schemas.microsoft.com/office/drawing/2014/main" id="{391C2BCE-470D-4486-A63F-BFB509F0E705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299" y="1020091"/>
            <a:ext cx="647029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La fase di </a:t>
            </a:r>
            <a:r>
              <a:rPr lang="it-IT" dirty="0" err="1"/>
              <a:t>scraping</a:t>
            </a:r>
            <a:r>
              <a:rPr lang="it-IT" dirty="0"/>
              <a:t> è incentrata viene eseguita tramite </a:t>
            </a:r>
            <a:r>
              <a:rPr lang="it-IT" dirty="0" err="1"/>
              <a:t>Selenium</a:t>
            </a:r>
            <a:r>
              <a:rPr lang="it-IT" dirty="0"/>
              <a:t> e avviene tramite due macro task: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acquisizione dei link per dei singoli prodotti per ogni pagina presente della categoria (smartphone)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Utillizzo</a:t>
            </a:r>
            <a:r>
              <a:rPr lang="it-IT" dirty="0"/>
              <a:t> del link acquisito nello step precedente per recuperare le specifiche di ogni singolo prodotto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Ho deciso di concentrarmi su due </a:t>
            </a:r>
            <a:r>
              <a:rPr lang="it-IT" dirty="0" err="1"/>
              <a:t>vendor</a:t>
            </a:r>
            <a:r>
              <a:rPr lang="it-IT" dirty="0"/>
              <a:t> principali Unieuro e MediaWorld: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169633"/>
            <a:ext cx="173651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Scraping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4597;p40">
            <a:extLst>
              <a:ext uri="{FF2B5EF4-FFF2-40B4-BE49-F238E27FC236}">
                <a16:creationId xmlns:a16="http://schemas.microsoft.com/office/drawing/2014/main" id="{F2B75EBB-0A84-4F9B-9D12-CC011A6D7D57}"/>
              </a:ext>
            </a:extLst>
          </p:cNvPr>
          <p:cNvGrpSpPr/>
          <p:nvPr/>
        </p:nvGrpSpPr>
        <p:grpSpPr>
          <a:xfrm>
            <a:off x="2454812" y="436902"/>
            <a:ext cx="443283" cy="445620"/>
            <a:chOff x="6931035" y="3184144"/>
            <a:chExt cx="716128" cy="719903"/>
          </a:xfrm>
        </p:grpSpPr>
        <p:sp>
          <p:nvSpPr>
            <p:cNvPr id="6" name="Google Shape;4598;p40">
              <a:extLst>
                <a:ext uri="{FF2B5EF4-FFF2-40B4-BE49-F238E27FC236}">
                  <a16:creationId xmlns:a16="http://schemas.microsoft.com/office/drawing/2014/main" id="{04DAC9A9-BC70-42B6-ACA6-44AA3320661F}"/>
                </a:ext>
              </a:extLst>
            </p:cNvPr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99;p40">
              <a:extLst>
                <a:ext uri="{FF2B5EF4-FFF2-40B4-BE49-F238E27FC236}">
                  <a16:creationId xmlns:a16="http://schemas.microsoft.com/office/drawing/2014/main" id="{B6A06C1E-6C21-4D31-B62D-1A232E999CEC}"/>
                </a:ext>
              </a:extLst>
            </p:cNvPr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600;p40">
              <a:extLst>
                <a:ext uri="{FF2B5EF4-FFF2-40B4-BE49-F238E27FC236}">
                  <a16:creationId xmlns:a16="http://schemas.microsoft.com/office/drawing/2014/main" id="{4AF46D97-6D89-42B3-B779-C87A68CC43B3}"/>
                </a:ext>
              </a:extLst>
            </p:cNvPr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601;p40">
              <a:extLst>
                <a:ext uri="{FF2B5EF4-FFF2-40B4-BE49-F238E27FC236}">
                  <a16:creationId xmlns:a16="http://schemas.microsoft.com/office/drawing/2014/main" id="{1985D143-8F09-4457-9CF2-4E3885F2E06C}"/>
                </a:ext>
              </a:extLst>
            </p:cNvPr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299" y="956695"/>
            <a:ext cx="6470291" cy="3763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Il </a:t>
            </a:r>
            <a:r>
              <a:rPr lang="it-IT" sz="1500" dirty="0"/>
              <a:t>sito di MediaWorld non risulta particolarmente complesso almeno per quanto concerne la sezione </a:t>
            </a:r>
            <a:r>
              <a:rPr lang="it-IT" sz="1500" u="sng" dirty="0"/>
              <a:t>smartphone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/>
              <a:t>Gli unici punti di attenzione sono:</a:t>
            </a:r>
          </a:p>
          <a:p>
            <a:pPr marL="285750" indent="-285750"/>
            <a:r>
              <a:rPr lang="it-IT" sz="1500" dirty="0"/>
              <a:t>gli attributi delle specifiche tecniche hanno degli spazi </a:t>
            </a:r>
            <a:r>
              <a:rPr lang="it-IT" sz="1500" dirty="0">
                <a:sym typeface="Wingdings" panose="05000000000000000000" pitchFamily="2" charset="2"/>
              </a:rPr>
              <a:t> trim a destra e a sinistra della stringa</a:t>
            </a:r>
          </a:p>
          <a:p>
            <a:pPr marL="285750" indent="-285750"/>
            <a:r>
              <a:rPr lang="it-IT" sz="1500" dirty="0"/>
              <a:t>Non è presente la marca nella lista delle specifiche ma il pattern della descrizione estesa del prodotto è sempre: «MARCA  modello» quindi in questo caso vado a splittare la stringa.</a:t>
            </a:r>
          </a:p>
          <a:p>
            <a:pPr marL="285750" indent="-285750"/>
            <a:r>
              <a:rPr lang="it-IT" sz="1500" dirty="0"/>
              <a:t> le dimensioni del prodotto (altezza, </a:t>
            </a:r>
            <a:r>
              <a:rPr lang="it-IT" sz="1500" dirty="0" err="1"/>
              <a:t>lunghezza,larghezza</a:t>
            </a:r>
            <a:r>
              <a:rPr lang="it-IT" sz="1500" dirty="0"/>
              <a:t>) sono contenute in un’ unica stringa nel formato L x W x H. E’ necessario quindi splittare la stringa sfruttando il separatore «x».</a:t>
            </a:r>
          </a:p>
          <a:p>
            <a:pPr marL="0" indent="0">
              <a:buNone/>
            </a:pPr>
            <a:r>
              <a:rPr lang="it-IT" sz="1500" b="1" dirty="0"/>
              <a:t>In fase di confronto dei siti si nota che le unità di misura sono  differenti rispetto agli altri competitor</a:t>
            </a:r>
            <a:endParaRPr lang="it-IT" b="1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299" y="99295"/>
            <a:ext cx="689232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MediaWorld – caratteristiche e problemi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87757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1181</Words>
  <Application>Microsoft Office PowerPoint</Application>
  <PresentationFormat>On-screen Show (16:9)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Dosis ExtraLight</vt:lpstr>
      <vt:lpstr>Titillium Web Light</vt:lpstr>
      <vt:lpstr>Arial</vt:lpstr>
      <vt:lpstr>MMTextWeb-Bold</vt:lpstr>
      <vt:lpstr>Titillium Web</vt:lpstr>
      <vt:lpstr>Wingdings</vt:lpstr>
      <vt:lpstr>Mowbray template</vt:lpstr>
      <vt:lpstr>PROFILAZIONE COMPETITOR ELETTRONICA DI CONSUMO</vt:lpstr>
      <vt:lpstr>Agenda</vt:lpstr>
      <vt:lpstr>Contesto</vt:lpstr>
      <vt:lpstr>Players</vt:lpstr>
      <vt:lpstr>Obiettivo</vt:lpstr>
      <vt:lpstr>Tasks</vt:lpstr>
      <vt:lpstr>Architettura</vt:lpstr>
      <vt:lpstr>Scraping</vt:lpstr>
      <vt:lpstr>MediaWorld – caratteristiche e problemi</vt:lpstr>
      <vt:lpstr>Unieuro – caratteristiche e problemi</vt:lpstr>
      <vt:lpstr>Data Profiling</vt:lpstr>
      <vt:lpstr>Data Transforming / Data Enrichment</vt:lpstr>
      <vt:lpstr>PowerPoint Presentation</vt:lpstr>
      <vt:lpstr>Data Visualization</vt:lpstr>
      <vt:lpstr>DONE / TO DO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PROFILAZIONE COMPETITOR</dc:title>
  <cp:lastModifiedBy>Airaghi Davide</cp:lastModifiedBy>
  <cp:revision>81</cp:revision>
  <dcterms:modified xsi:type="dcterms:W3CDTF">2020-07-21T19:15:41Z</dcterms:modified>
</cp:coreProperties>
</file>