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D78BA-2A15-4E46-A6A8-6FACE9EF0DBC}" v="721" dt="2024-07-28T18:01:52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9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2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18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06" r:id="rId6"/>
    <p:sldLayoutId id="2147483902" r:id="rId7"/>
    <p:sldLayoutId id="2147483903" r:id="rId8"/>
    <p:sldLayoutId id="2147483904" r:id="rId9"/>
    <p:sldLayoutId id="2147483905" r:id="rId10"/>
    <p:sldLayoutId id="214748390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F2BE9EA-912D-89DB-056A-FFCAA514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36983" r="22350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025718"/>
            <a:ext cx="4057650" cy="47707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Software Engineer Roles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9972" y="762000"/>
            <a:ext cx="3825025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Software Engineer</a:t>
            </a:r>
          </a:p>
          <a:p>
            <a:pPr marL="342900" indent="-342900">
              <a:buChar char="•"/>
            </a:pPr>
            <a:r>
              <a:rPr lang="en-US" dirty="0"/>
              <a:t>Front-end</a:t>
            </a:r>
          </a:p>
          <a:p>
            <a:pPr marL="342900" indent="-342900">
              <a:buChar char="•"/>
            </a:pPr>
            <a:r>
              <a:rPr lang="en-US" dirty="0"/>
              <a:t>Back-end</a:t>
            </a:r>
            <a:endParaRPr lang="en-US"/>
          </a:p>
          <a:p>
            <a:pPr marL="342900" indent="-342900">
              <a:buChar char="•"/>
            </a:pPr>
            <a:r>
              <a:rPr lang="en-US" dirty="0"/>
              <a:t>Full Stack</a:t>
            </a:r>
            <a:endParaRPr lang="en-US"/>
          </a:p>
          <a:p>
            <a:pPr marL="342900" indent="-342900">
              <a:buChar char="•"/>
            </a:pPr>
            <a:r>
              <a:rPr lang="en-US" dirty="0"/>
              <a:t>Architect</a:t>
            </a:r>
            <a:endParaRPr lang="en-US"/>
          </a:p>
          <a:p>
            <a:pPr marL="342900" indent="-342900">
              <a:buChar char="•"/>
            </a:pPr>
            <a:r>
              <a:rPr lang="en-US" dirty="0"/>
              <a:t>Technical Lead</a:t>
            </a:r>
            <a:endParaRPr lang="en-US"/>
          </a:p>
          <a:p>
            <a:pPr marL="342900" indent="-342900">
              <a:buChar char="•"/>
            </a:pPr>
            <a:r>
              <a:rPr lang="en-US" dirty="0"/>
              <a:t>DevOps Engineer</a:t>
            </a:r>
          </a:p>
          <a:p>
            <a:pPr marL="342900" indent="-342900">
              <a:buChar char="•"/>
            </a:pPr>
            <a:r>
              <a:rPr lang="en-US" dirty="0"/>
              <a:t>Security Engineer</a:t>
            </a:r>
          </a:p>
          <a:p>
            <a:pPr marL="342900" indent="-342900">
              <a:buChar char="•"/>
            </a:pPr>
            <a:r>
              <a:rPr lang="en-US" dirty="0"/>
              <a:t>Data Engineer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B4C8-708B-2301-3D43-AF965DD7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3" y="2319"/>
            <a:ext cx="9238434" cy="857559"/>
          </a:xfrm>
        </p:spPr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9386-C1A0-0FC0-4ED3-7389FCC0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5" y="858175"/>
            <a:ext cx="9238434" cy="523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60070" lvl="1" indent="-285750">
              <a:buFont typeface="Arial"/>
              <a:buChar char="•"/>
            </a:pPr>
            <a:r>
              <a:rPr lang="en-US" b="0" dirty="0"/>
              <a:t>Proficiency in HTML, CSS, and JavaScript (TypeScript)</a:t>
            </a:r>
            <a:endParaRPr lang="en-US"/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Experience with frontend frameworks (e.g., React, Angular, Vue.js)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Knowledge of responsive design principles</a:t>
            </a:r>
          </a:p>
          <a:p>
            <a:pPr marL="560070" indent="-285750">
              <a:buFont typeface="Arial"/>
              <a:buChar char="•"/>
            </a:pPr>
            <a:r>
              <a:rPr lang="en-US" sz="1600" dirty="0"/>
              <a:t>Understanding of UI/UX design principles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Browser compatibility and debugging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>
                <a:ea typeface="+mn-lt"/>
                <a:cs typeface="+mn-lt"/>
              </a:rPr>
              <a:t>Security best practices</a:t>
            </a:r>
            <a:endParaRPr lang="en-US" b="0" dirty="0"/>
          </a:p>
          <a:p>
            <a:pPr marL="560070" lvl="1" indent="-285750">
              <a:buFont typeface="Arial"/>
              <a:buChar char="•"/>
            </a:pPr>
            <a:endParaRPr lang="en-US" b="0" dirty="0"/>
          </a:p>
          <a:p>
            <a:pPr marL="560070">
              <a:buFont typeface="Arial"/>
              <a:buChar char="•"/>
            </a:pPr>
            <a:endParaRPr lang="en-US" b="0" dirty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2623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B4C8-708B-2301-3D43-AF965DD7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46" y="2319"/>
            <a:ext cx="9238434" cy="857559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9386-C1A0-0FC0-4ED3-7389FCC0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858175"/>
            <a:ext cx="11376472" cy="57630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60070" indent="-285750">
              <a:buFont typeface="Arial"/>
              <a:buChar char="•"/>
            </a:pPr>
            <a:r>
              <a:rPr lang="en-US" sz="1600" dirty="0"/>
              <a:t>Server-side languages: Java, C#, Python, JavaScript(NodeJS)</a:t>
            </a:r>
          </a:p>
          <a:p>
            <a:pPr marL="560070" indent="-285750">
              <a:buFont typeface="Arial"/>
              <a:buChar char="•"/>
            </a:pPr>
            <a:r>
              <a:rPr lang="en-US" sz="1600" dirty="0"/>
              <a:t>Object Oriented Programming and Design</a:t>
            </a:r>
          </a:p>
          <a:p>
            <a:pPr marL="560070" indent="-285750">
              <a:buFont typeface="Arial"/>
              <a:buChar char="•"/>
            </a:pPr>
            <a:r>
              <a:rPr lang="en-US" sz="1600" dirty="0"/>
              <a:t>On-Premise and Cloud computing</a:t>
            </a:r>
          </a:p>
          <a:p>
            <a:pPr marL="560070" indent="-285750">
              <a:buFont typeface="Arial"/>
              <a:buChar char="•"/>
            </a:pPr>
            <a:r>
              <a:rPr lang="en-US" sz="1600" dirty="0"/>
              <a:t>Containerization and Orchestration: Familiarity with Docker and Kubernetes for container management and orchestration.</a:t>
            </a:r>
          </a:p>
          <a:p>
            <a:pPr marL="560070" indent="-285750">
              <a:buFont typeface="Arial"/>
              <a:buChar char="•"/>
            </a:pPr>
            <a:r>
              <a:rPr lang="en-US" sz="1600" dirty="0"/>
              <a:t>Data Structures and Data storage management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SQL And NoSQL databases: MySQL, </a:t>
            </a:r>
            <a:r>
              <a:rPr lang="en-US" b="0" dirty="0" err="1"/>
              <a:t>SQLServer</a:t>
            </a:r>
            <a:r>
              <a:rPr lang="en-US" b="0" dirty="0"/>
              <a:t>, Postgres, Oracle, MongoDB, Redis, </a:t>
            </a:r>
            <a:r>
              <a:rPr lang="en-US" b="0" dirty="0" err="1"/>
              <a:t>MemCache</a:t>
            </a:r>
            <a:endParaRPr lang="en-US" b="0" dirty="0"/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Messaging stack: Experience with message brokers (e.g., Kafka, RabbitMQ)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Logging: Familiarity with logging frameworks and tools (e.g., ELK stack, Splunk)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Knowledge of web frameworks (Django, Spring, ASPX)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API development and integration (RESTFUL, Web Services, </a:t>
            </a:r>
            <a:r>
              <a:rPr lang="en-US" b="0" dirty="0" err="1"/>
              <a:t>GraphQL</a:t>
            </a:r>
            <a:r>
              <a:rPr lang="en-US" b="0" dirty="0"/>
              <a:t>)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Understanding of server and network architecture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Event-driven architecture: Knowledge of event streaming and processing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Monitoring and observability: Understanding of monitoring tools and practices (e.g., Prometheus, Grafana)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Application Architecture: Caching, Messaging, Sharding, Microservices, Load Balancing, Scalability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Security best practices</a:t>
            </a:r>
          </a:p>
          <a:p>
            <a:pPr marL="560070" lvl="1" indent="-285750">
              <a:buFont typeface="Arial"/>
              <a:buChar char="•"/>
            </a:pPr>
            <a:endParaRPr lang="en-US" b="0" dirty="0"/>
          </a:p>
          <a:p>
            <a:pPr marL="560070" lvl="1" indent="-285750">
              <a:buFont typeface="Arial"/>
              <a:buChar char="•"/>
            </a:pPr>
            <a:endParaRPr lang="en-US" b="0" dirty="0"/>
          </a:p>
          <a:p>
            <a:pPr marL="560070">
              <a:buFont typeface="Arial"/>
              <a:buChar char="•"/>
            </a:pPr>
            <a:endParaRPr lang="en-US" b="0" dirty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4022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B4C8-708B-2301-3D43-AF965DD7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2319"/>
            <a:ext cx="9238434" cy="857559"/>
          </a:xfrm>
        </p:spPr>
        <p:txBody>
          <a:bodyPr/>
          <a:lstStyle/>
          <a:p>
            <a:r>
              <a:rPr lang="en-US" dirty="0"/>
              <a:t>Full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9386-C1A0-0FC0-4ED3-7389FCC0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924758"/>
            <a:ext cx="9933851" cy="5763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60070" indent="-285750">
              <a:buFont typeface="Arial"/>
            </a:pPr>
            <a:r>
              <a:rPr lang="en-US" sz="1600" dirty="0"/>
              <a:t>Frontend + Backend</a:t>
            </a:r>
            <a:endParaRPr lang="en-US" b="0" dirty="0"/>
          </a:p>
          <a:p>
            <a:pPr marL="560070" lvl="1" indent="-285750">
              <a:buFont typeface="Arial"/>
              <a:buChar char="•"/>
            </a:pPr>
            <a:endParaRPr lang="en-US" b="0" dirty="0"/>
          </a:p>
          <a:p>
            <a:pPr marL="560070" lvl="1" indent="-285750">
              <a:buFont typeface="Arial"/>
              <a:buChar char="•"/>
            </a:pPr>
            <a:endParaRPr lang="en-US" b="0" dirty="0"/>
          </a:p>
          <a:p>
            <a:pPr marL="560070">
              <a:buFont typeface="Arial"/>
              <a:buChar char="•"/>
            </a:pPr>
            <a:endParaRPr lang="en-US" b="0" dirty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8035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B4C8-708B-2301-3D43-AF965DD7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19" y="2319"/>
            <a:ext cx="9238434" cy="85755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Architect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9386-C1A0-0FC0-4ED3-7389FCC0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89" y="1094913"/>
            <a:ext cx="9933851" cy="5763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60070" indent="-285750">
              <a:buFont typeface="Arial"/>
            </a:pPr>
            <a:r>
              <a:rPr lang="en-US" dirty="0"/>
              <a:t>Full stack +</a:t>
            </a:r>
            <a:endParaRPr lang="en-US"/>
          </a:p>
          <a:p>
            <a:pPr marL="560070" indent="-285750">
              <a:buFont typeface="Arial"/>
              <a:buChar char="•"/>
            </a:pPr>
            <a:r>
              <a:rPr lang="en-US" dirty="0"/>
              <a:t>Proficiency in multiple programming languages</a:t>
            </a:r>
          </a:p>
          <a:p>
            <a:pPr marL="560070" indent="-285750">
              <a:buFont typeface="Arial"/>
              <a:buChar char="•"/>
            </a:pPr>
            <a:r>
              <a:rPr lang="en-US" dirty="0"/>
              <a:t>Experience with software design patterns and principles</a:t>
            </a:r>
          </a:p>
          <a:p>
            <a:pPr marL="560070" indent="-285750">
              <a:buFont typeface="Arial"/>
              <a:buChar char="•"/>
            </a:pPr>
            <a:r>
              <a:rPr lang="en-US" dirty="0"/>
              <a:t>Knowledge of system architecture and design</a:t>
            </a:r>
          </a:p>
          <a:p>
            <a:pPr marL="560070" indent="-285750">
              <a:buFont typeface="Arial"/>
              <a:buChar char="•"/>
            </a:pPr>
            <a:r>
              <a:rPr lang="en-US" dirty="0"/>
              <a:t>Strong problem-solving and analytical skills</a:t>
            </a:r>
          </a:p>
          <a:p>
            <a:pPr marL="560070" indent="-285750">
              <a:buFont typeface="Arial"/>
              <a:buChar char="•"/>
            </a:pPr>
            <a:r>
              <a:rPr lang="en-US" dirty="0"/>
              <a:t>Understanding of DevOps practices</a:t>
            </a:r>
          </a:p>
          <a:p>
            <a:pPr marL="560070" indent="-285750">
              <a:buFont typeface="Arial"/>
              <a:buChar char="•"/>
            </a:pPr>
            <a:r>
              <a:rPr lang="en-US" dirty="0"/>
              <a:t>Familiarity diagramming complex architectures</a:t>
            </a:r>
          </a:p>
          <a:p>
            <a:pPr marL="560070" indent="-285750">
              <a:buFont typeface="Arial"/>
              <a:buChar char="•"/>
            </a:pPr>
            <a:r>
              <a:rPr lang="en-US" dirty="0"/>
              <a:t>Ability to foresee development risks and create mitigation plans</a:t>
            </a:r>
          </a:p>
          <a:p>
            <a:pPr marL="560070" indent="-285750">
              <a:buFont typeface="Arial"/>
              <a:buChar char="•"/>
            </a:pPr>
            <a:endParaRPr lang="en-US" dirty="0"/>
          </a:p>
          <a:p>
            <a:pPr marL="560070" indent="-285750">
              <a:buFont typeface="Arial"/>
              <a:buChar char="•"/>
            </a:pPr>
            <a:endParaRPr lang="en-US" dirty="0"/>
          </a:p>
          <a:p>
            <a:pPr marL="560070" indent="-285750">
              <a:buFont typeface="Arial"/>
              <a:buChar char="•"/>
            </a:pPr>
            <a:endParaRPr lang="en-US" b="0" dirty="0"/>
          </a:p>
          <a:p>
            <a:pPr marL="560070" indent="-285750">
              <a:buFont typeface="Arial"/>
              <a:buChar char="•"/>
            </a:pPr>
            <a:endParaRPr lang="en-US" b="0" dirty="0"/>
          </a:p>
          <a:p>
            <a:pPr marL="560070" lvl="1" indent="-285750">
              <a:buFont typeface="Arial"/>
              <a:buChar char="•"/>
            </a:pPr>
            <a:endParaRPr lang="en-US" b="0" dirty="0"/>
          </a:p>
          <a:p>
            <a:pPr marL="560070" lvl="1" indent="-285750">
              <a:buFont typeface="Arial"/>
              <a:buChar char="•"/>
            </a:pPr>
            <a:endParaRPr lang="en-US" b="0" dirty="0"/>
          </a:p>
          <a:p>
            <a:pPr marL="560070">
              <a:buFont typeface="Arial"/>
              <a:buChar char="•"/>
            </a:pPr>
            <a:endParaRPr lang="en-US" b="0" dirty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1317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B4C8-708B-2301-3D43-AF965DD7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29" y="2319"/>
            <a:ext cx="9238434" cy="85755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Technical Lead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9386-C1A0-0FC0-4ED3-7389FCC0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84" y="924758"/>
            <a:ext cx="10762433" cy="5763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60070" indent="-285750">
              <a:buFont typeface="Arial"/>
            </a:pPr>
            <a:r>
              <a:rPr lang="en-US" sz="1500" dirty="0"/>
              <a:t>Architect +</a:t>
            </a:r>
            <a:endParaRPr lang="en-US" sz="1500"/>
          </a:p>
          <a:p>
            <a:pPr marL="560070" indent="-285750">
              <a:buFont typeface="Arial"/>
              <a:buChar char="•"/>
            </a:pPr>
            <a:r>
              <a:rPr lang="en-US" sz="1500" dirty="0"/>
              <a:t>Strong leadership and communication skills</a:t>
            </a:r>
          </a:p>
          <a:p>
            <a:pPr marL="560070" indent="-285750">
              <a:buFont typeface="Arial"/>
              <a:buChar char="•"/>
            </a:pPr>
            <a:r>
              <a:rPr lang="en-US" sz="1500" dirty="0"/>
              <a:t>Proficiency in project management tools and methodologies</a:t>
            </a:r>
          </a:p>
          <a:p>
            <a:pPr marL="560070" indent="-285750">
              <a:buFont typeface="Arial"/>
              <a:buChar char="•"/>
            </a:pPr>
            <a:r>
              <a:rPr lang="en-US" sz="1500" dirty="0"/>
              <a:t>Advanced technical skills in relevant programming languages</a:t>
            </a:r>
          </a:p>
          <a:p>
            <a:pPr marL="560070" indent="-285750">
              <a:buFont typeface="Arial"/>
              <a:buChar char="•"/>
            </a:pPr>
            <a:r>
              <a:rPr lang="en-US" sz="1500" dirty="0"/>
              <a:t>Ability to mentor and guide team members</a:t>
            </a:r>
          </a:p>
          <a:p>
            <a:pPr marL="560070" indent="-285750">
              <a:buFont typeface="Arial"/>
              <a:buChar char="•"/>
            </a:pPr>
            <a:r>
              <a:rPr lang="en-US" sz="1500" dirty="0"/>
              <a:t>Understanding of software development processes</a:t>
            </a:r>
          </a:p>
          <a:p>
            <a:pPr marL="560070" indent="-285750">
              <a:buFont typeface="Arial"/>
              <a:buChar char="•"/>
            </a:pPr>
            <a:r>
              <a:rPr lang="en-US" sz="1500" dirty="0"/>
              <a:t>Knowledge of software architecture and design principles</a:t>
            </a:r>
          </a:p>
          <a:p>
            <a:pPr marL="560070" indent="-285750">
              <a:buFont typeface="Arial"/>
              <a:buChar char="•"/>
            </a:pPr>
            <a:r>
              <a:rPr lang="en-US" sz="1500" dirty="0"/>
              <a:t>Ability to manage and prioritize tasks effectively</a:t>
            </a:r>
          </a:p>
          <a:p>
            <a:pPr marL="560070" indent="-285750">
              <a:buFont typeface="Arial"/>
              <a:buChar char="•"/>
            </a:pPr>
            <a:r>
              <a:rPr lang="en-US" sz="1500" dirty="0"/>
              <a:t>Ability to clearly articulate technical concepts and project status to non-technical stakeholders and shareholders</a:t>
            </a:r>
          </a:p>
          <a:p>
            <a:pPr marL="560070" indent="-285750">
              <a:buFont typeface="Arial"/>
              <a:buChar char="•"/>
            </a:pPr>
            <a:r>
              <a:rPr lang="en-US" sz="1500" dirty="0"/>
              <a:t>Proficiency in building and maintaining strong relationships with stakeholders and shareholders</a:t>
            </a:r>
          </a:p>
          <a:p>
            <a:pPr marL="560070" indent="-285750">
              <a:buFont typeface="Arial"/>
              <a:buChar char="•"/>
            </a:pPr>
            <a:r>
              <a:rPr lang="en-US" sz="1500" dirty="0"/>
              <a:t>Skill in gathering and incorporating feedback from stakeholders to align project goals with business objectives</a:t>
            </a:r>
          </a:p>
          <a:p>
            <a:pPr marL="560070" indent="-285750">
              <a:buFont typeface="Arial"/>
              <a:buChar char="•"/>
            </a:pPr>
            <a:r>
              <a:rPr lang="en-US" sz="1500" dirty="0"/>
              <a:t>Expertise in presenting technical solutions and their business value to technical and non-technical audiences.</a:t>
            </a:r>
          </a:p>
          <a:p>
            <a:pPr marL="560070" indent="-285750">
              <a:buFont typeface="Arial"/>
              <a:buChar char="•"/>
            </a:pPr>
            <a:endParaRPr lang="en-US" sz="1500" dirty="0"/>
          </a:p>
          <a:p>
            <a:pPr marL="560070" indent="-285750">
              <a:buFont typeface="Arial"/>
              <a:buChar char="•"/>
            </a:pPr>
            <a:endParaRPr lang="en-US" sz="1500" dirty="0"/>
          </a:p>
          <a:p>
            <a:pPr marL="560070" indent="-285750">
              <a:buFont typeface="Arial"/>
              <a:buChar char="•"/>
            </a:pPr>
            <a:endParaRPr lang="en-US" sz="1500" dirty="0"/>
          </a:p>
          <a:p>
            <a:pPr marL="560070" indent="-285750">
              <a:buFont typeface="Arial"/>
              <a:buChar char="•"/>
            </a:pPr>
            <a:endParaRPr lang="en-US" sz="1500" dirty="0"/>
          </a:p>
          <a:p>
            <a:pPr marL="560070" indent="-285750">
              <a:buFont typeface="Arial"/>
              <a:buChar char="•"/>
            </a:pPr>
            <a:endParaRPr lang="en-US" sz="1500" dirty="0"/>
          </a:p>
          <a:p>
            <a:pPr marL="560070" indent="-285750">
              <a:buFont typeface="Arial"/>
              <a:buChar char="•"/>
            </a:pPr>
            <a:endParaRPr lang="en-US" sz="1500" dirty="0"/>
          </a:p>
          <a:p>
            <a:pPr marL="560070" lvl="1" indent="-285750">
              <a:buFont typeface="Arial"/>
              <a:buChar char="•"/>
            </a:pPr>
            <a:endParaRPr lang="en-US" sz="1500" dirty="0"/>
          </a:p>
          <a:p>
            <a:pPr marL="560070" lvl="1" indent="-285750">
              <a:buFont typeface="Arial"/>
              <a:buChar char="•"/>
            </a:pPr>
            <a:endParaRPr lang="en-US" sz="1500" dirty="0"/>
          </a:p>
          <a:p>
            <a:pPr marL="560070">
              <a:buFont typeface="Arial"/>
              <a:buChar char="•"/>
            </a:pPr>
            <a:endParaRPr lang="en-US" sz="1500" dirty="0"/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3629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B4C8-708B-2301-3D43-AF965DD7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36" y="2319"/>
            <a:ext cx="9238434" cy="85755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Dev ops engineer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9386-C1A0-0FC0-4ED3-7389FCC0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00" y="924758"/>
            <a:ext cx="11672394" cy="57630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60070" indent="-285750">
              <a:lnSpc>
                <a:spcPct val="120000"/>
              </a:lnSpc>
              <a:buFont typeface="Arial"/>
            </a:pPr>
            <a:r>
              <a:rPr lang="en-US" sz="1600" dirty="0"/>
              <a:t>Infrastructure as Code (</a:t>
            </a:r>
            <a:r>
              <a:rPr lang="en-US" sz="1600" err="1"/>
              <a:t>IaC</a:t>
            </a:r>
            <a:r>
              <a:rPr lang="en-US" sz="1600" dirty="0"/>
              <a:t>): Proficiency in tools like Terraform, Ansible, or CloudFormation to automate infrastructure provisioning.</a:t>
            </a:r>
          </a:p>
          <a:p>
            <a:pPr marL="560070" indent="-285750">
              <a:lnSpc>
                <a:spcPct val="120000"/>
              </a:lnSpc>
              <a:buFont typeface="Arial"/>
            </a:pPr>
            <a:r>
              <a:rPr lang="en-US" sz="1600" dirty="0"/>
              <a:t>Continuous Integration and Continuous Deployment (CI/CD): Experience with CI/CD pipelines using tools like Jenkins, GitLab CI, etc.</a:t>
            </a:r>
          </a:p>
          <a:p>
            <a:pPr marL="560070" indent="-285750">
              <a:lnSpc>
                <a:spcPct val="120000"/>
              </a:lnSpc>
              <a:buFont typeface="Arial"/>
            </a:pPr>
            <a:r>
              <a:rPr lang="en-US" sz="1600" dirty="0"/>
              <a:t>Cloud Services and Architecture: Knowledge of cloud platforms such as AWS, Azure, or Google Cloud, and understanding of cloud architecture.</a:t>
            </a:r>
          </a:p>
          <a:p>
            <a:pPr marL="560070" indent="-285750">
              <a:lnSpc>
                <a:spcPct val="120000"/>
              </a:lnSpc>
              <a:buFont typeface="Arial"/>
            </a:pPr>
            <a:r>
              <a:rPr lang="en-US" sz="1600" dirty="0"/>
              <a:t>Containerization and Orchestration: Familiarity with Docker and Kubernetes for container management and orchestration.</a:t>
            </a:r>
          </a:p>
          <a:p>
            <a:pPr marL="560070" indent="-285750">
              <a:lnSpc>
                <a:spcPct val="120000"/>
              </a:lnSpc>
              <a:buFont typeface="Arial"/>
            </a:pPr>
            <a:r>
              <a:rPr lang="en-US" sz="1600" dirty="0"/>
              <a:t>Scripting and Automation: Strong scripting skills in languages like Python, Bash, or PowerShell to automate tasks and processes.</a:t>
            </a:r>
          </a:p>
          <a:p>
            <a:pPr marL="560070" indent="-285750">
              <a:lnSpc>
                <a:spcPct val="120000"/>
              </a:lnSpc>
              <a:buFont typeface="Arial"/>
            </a:pPr>
            <a:r>
              <a:rPr lang="en-US" sz="1600" dirty="0"/>
              <a:t>Monitoring and Logging: Experience with monitoring tools like Prometheus, Grafana, or ELK stack for system performance and log management.</a:t>
            </a:r>
          </a:p>
          <a:p>
            <a:pPr marL="560070" indent="-285750">
              <a:lnSpc>
                <a:spcPct val="120000"/>
              </a:lnSpc>
              <a:buFont typeface="Arial"/>
            </a:pPr>
            <a:r>
              <a:rPr lang="en-US" sz="1600" dirty="0"/>
              <a:t>Security and Compliance: Understanding of security best practices and compliance requirements to ensure secure and compliant systems.</a:t>
            </a:r>
          </a:p>
          <a:p>
            <a:pPr marL="560070" indent="-285750">
              <a:lnSpc>
                <a:spcPct val="120000"/>
              </a:lnSpc>
              <a:buFont typeface="Arial"/>
            </a:pPr>
            <a:r>
              <a:rPr lang="en-US" sz="1600" dirty="0"/>
              <a:t>Collaboration and Communication: Excellent teamwork and communication skills to work effectively with cross-functional teams.</a:t>
            </a:r>
          </a:p>
          <a:p>
            <a:pPr marL="560070" indent="-285750">
              <a:lnSpc>
                <a:spcPct val="120000"/>
              </a:lnSpc>
              <a:buFont typeface="Arial"/>
            </a:pPr>
            <a:r>
              <a:rPr lang="en-US" sz="1600" dirty="0"/>
              <a:t>Systems Thinking and Problem-Solving: Ability to think holistically and solve complex problems in a systematic manner.</a:t>
            </a:r>
          </a:p>
          <a:p>
            <a:pPr marL="560070" indent="-285750">
              <a:lnSpc>
                <a:spcPct val="120000"/>
              </a:lnSpc>
              <a:buFont typeface="Arial"/>
            </a:pPr>
            <a:r>
              <a:rPr lang="en-US" sz="1600" dirty="0"/>
              <a:t>Business Acumen: Understanding of business goals and strategies to align DevOps practices with organizational objectives.</a:t>
            </a:r>
          </a:p>
          <a:p>
            <a:pPr marL="560070" indent="-285750">
              <a:lnSpc>
                <a:spcPct val="120000"/>
              </a:lnSpc>
              <a:buFont typeface="Arial"/>
            </a:pPr>
            <a:endParaRPr lang="en-US" sz="1600" dirty="0"/>
          </a:p>
          <a:p>
            <a:pPr marL="560070" indent="-285750">
              <a:lnSpc>
                <a:spcPct val="120000"/>
              </a:lnSpc>
              <a:buFont typeface="Arial"/>
            </a:pPr>
            <a:endParaRPr lang="en-US" sz="1600" dirty="0"/>
          </a:p>
          <a:p>
            <a:pPr marL="560070" indent="-285750">
              <a:lnSpc>
                <a:spcPct val="120000"/>
              </a:lnSpc>
              <a:buFont typeface="Arial"/>
              <a:buChar char="•"/>
            </a:pPr>
            <a:endParaRPr lang="en-US" sz="1600" dirty="0"/>
          </a:p>
          <a:p>
            <a:pPr marL="560070" indent="-285750">
              <a:lnSpc>
                <a:spcPct val="120000"/>
              </a:lnSpc>
              <a:buFont typeface="Arial"/>
              <a:buChar char="•"/>
            </a:pPr>
            <a:endParaRPr lang="en-US" sz="1600" dirty="0"/>
          </a:p>
          <a:p>
            <a:pPr marL="560070" indent="-285750">
              <a:lnSpc>
                <a:spcPct val="120000"/>
              </a:lnSpc>
              <a:buFont typeface="Arial"/>
              <a:buChar char="•"/>
            </a:pPr>
            <a:endParaRPr lang="en-US" sz="1600" dirty="0"/>
          </a:p>
          <a:p>
            <a:pPr marL="560070" indent="-285750">
              <a:lnSpc>
                <a:spcPct val="120000"/>
              </a:lnSpc>
              <a:buFont typeface="Arial"/>
              <a:buChar char="•"/>
            </a:pPr>
            <a:endParaRPr lang="en-US" sz="1600" dirty="0"/>
          </a:p>
          <a:p>
            <a:pPr marL="560070" indent="-285750">
              <a:lnSpc>
                <a:spcPct val="120000"/>
              </a:lnSpc>
              <a:buFont typeface="Arial"/>
              <a:buChar char="•"/>
            </a:pPr>
            <a:endParaRPr lang="en-US" sz="1600" dirty="0"/>
          </a:p>
          <a:p>
            <a:pPr marL="560070" lvl="1" indent="-285750">
              <a:lnSpc>
                <a:spcPct val="120000"/>
              </a:lnSpc>
              <a:buFont typeface="Arial"/>
              <a:buChar char="•"/>
            </a:pPr>
            <a:endParaRPr lang="en-US" dirty="0"/>
          </a:p>
          <a:p>
            <a:pPr marL="560070" lvl="1" indent="-285750">
              <a:lnSpc>
                <a:spcPct val="120000"/>
              </a:lnSpc>
              <a:buFont typeface="Arial"/>
              <a:buChar char="•"/>
            </a:pPr>
            <a:endParaRPr lang="en-US" dirty="0"/>
          </a:p>
          <a:p>
            <a:pPr marL="560070">
              <a:lnSpc>
                <a:spcPct val="120000"/>
              </a:lnSpc>
              <a:buFont typeface="Arial"/>
              <a:buChar char="•"/>
            </a:pPr>
            <a:endParaRPr lang="en-US" sz="1600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0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B4C8-708B-2301-3D43-AF965DD7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35" y="2319"/>
            <a:ext cx="9238434" cy="85755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Security engineer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9386-C1A0-0FC0-4ED3-7389FCC0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00" y="924758"/>
            <a:ext cx="11324684" cy="5763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600" dirty="0"/>
              <a:t>Cybersecurity Expertise: Deep understanding of various security measures and cyberattack methods.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600" dirty="0"/>
              <a:t>Programming Knowledge: Proficiency in languages like Java, Python, and C++.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600" dirty="0"/>
              <a:t>Network Security: Knowledge of network architectures, firewalls, and intrusion detection systems.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600" dirty="0"/>
              <a:t>Threat Intelligence and Risk Analysis: Ability to gather threat intelligence and conduct risk assessments.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600" dirty="0"/>
              <a:t>Incident Response: Experience in handling security incidents and conducting thorough investigations.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600" dirty="0"/>
              <a:t>Security Tools and Software: Familiarity with security tools such as antivirus software, encryption technologies, and vulnerability scanners.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600" dirty="0"/>
              <a:t>System Administration: Understanding of operating systems and system administration.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600" dirty="0"/>
              <a:t>Penetration Testing: Skills in conducting penetration tests to identify security gaps and weaknesses.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600" dirty="0"/>
              <a:t>Cloud Security: Knowledge of cloud security principles and practices.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600" dirty="0"/>
              <a:t>Compliance and Regulations: Understanding of security compliance requirements and regulations.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600" dirty="0"/>
              <a:t>Analytical Skills: Strong analytical skills to identify and mitigate potential security threats.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600" dirty="0"/>
              <a:t>Communication and Collaboration: Excellent communication skills to work effectively with other teams and stakeholders</a:t>
            </a:r>
          </a:p>
          <a:p>
            <a:pPr marL="560070" indent="-285750">
              <a:lnSpc>
                <a:spcPct val="110000"/>
              </a:lnSpc>
              <a:buFont typeface="Arial"/>
              <a:buChar char="•"/>
            </a:pPr>
            <a:endParaRPr lang="en-US" sz="1400" dirty="0"/>
          </a:p>
          <a:p>
            <a:pPr marL="560070" indent="-285750">
              <a:lnSpc>
                <a:spcPct val="110000"/>
              </a:lnSpc>
              <a:buFont typeface="Arial"/>
            </a:pPr>
            <a:endParaRPr lang="en-US" sz="1400" dirty="0"/>
          </a:p>
          <a:p>
            <a:pPr marL="560070" indent="-285750">
              <a:lnSpc>
                <a:spcPct val="110000"/>
              </a:lnSpc>
              <a:buFont typeface="Arial"/>
            </a:pPr>
            <a:endParaRPr lang="en-US" sz="1400" dirty="0"/>
          </a:p>
          <a:p>
            <a:pPr marL="560070" indent="-285750">
              <a:lnSpc>
                <a:spcPct val="110000"/>
              </a:lnSpc>
              <a:buFont typeface="Arial"/>
              <a:buChar char="•"/>
            </a:pPr>
            <a:endParaRPr lang="en-US" sz="1400" dirty="0"/>
          </a:p>
          <a:p>
            <a:pPr marL="560070" indent="-285750">
              <a:lnSpc>
                <a:spcPct val="110000"/>
              </a:lnSpc>
              <a:buFont typeface="Arial"/>
              <a:buChar char="•"/>
            </a:pPr>
            <a:endParaRPr lang="en-US" sz="1400" dirty="0"/>
          </a:p>
          <a:p>
            <a:pPr marL="560070" indent="-285750">
              <a:lnSpc>
                <a:spcPct val="110000"/>
              </a:lnSpc>
              <a:buFont typeface="Arial"/>
              <a:buChar char="•"/>
            </a:pPr>
            <a:endParaRPr lang="en-US" sz="1400" dirty="0"/>
          </a:p>
          <a:p>
            <a:pPr marL="560070" indent="-285750">
              <a:lnSpc>
                <a:spcPct val="110000"/>
              </a:lnSpc>
              <a:buFont typeface="Arial"/>
              <a:buChar char="•"/>
            </a:pPr>
            <a:endParaRPr lang="en-US" sz="1400" dirty="0"/>
          </a:p>
          <a:p>
            <a:pPr marL="560070" lvl="1" indent="-285750">
              <a:lnSpc>
                <a:spcPct val="110000"/>
              </a:lnSpc>
              <a:buFont typeface="Arial"/>
              <a:buChar char="•"/>
            </a:pPr>
            <a:endParaRPr lang="en-US" sz="1400" dirty="0"/>
          </a:p>
          <a:p>
            <a:pPr marL="560070" lvl="1" indent="-285750">
              <a:lnSpc>
                <a:spcPct val="110000"/>
              </a:lnSpc>
              <a:buFont typeface="Arial"/>
              <a:buChar char="•"/>
            </a:pPr>
            <a:endParaRPr lang="en-US" sz="1400" dirty="0"/>
          </a:p>
          <a:p>
            <a:pPr marL="560070">
              <a:lnSpc>
                <a:spcPct val="110000"/>
              </a:lnSpc>
              <a:buFont typeface="Arial"/>
              <a:buChar char="•"/>
            </a:pPr>
            <a:endParaRPr lang="en-US" sz="1400" dirty="0"/>
          </a:p>
          <a:p>
            <a:pPr lvl="1"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764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B4C8-708B-2301-3D43-AF965DD7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35" y="2319"/>
            <a:ext cx="9238434" cy="85755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engineer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9386-C1A0-0FC0-4ED3-7389FCC0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00" y="924758"/>
            <a:ext cx="11324684" cy="5763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Coding: Proficiency in programming languages such as Python, Java, Scala, and SQL.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Big Data Technologies: Experience with tools like Apache Hadoop, Apache Spark, and Kafka for handling large datasets.</a:t>
            </a:r>
            <a:endParaRPr lang="en-US" sz="1400"/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Data Warehousing: Knowledge of data warehousing solutions like Amazon Redshift, Google </a:t>
            </a:r>
            <a:r>
              <a:rPr lang="en-US" sz="1400" err="1"/>
              <a:t>BigQuery</a:t>
            </a:r>
            <a:r>
              <a:rPr lang="en-US" sz="1400" dirty="0"/>
              <a:t>, and Snowflake.</a:t>
            </a:r>
            <a:endParaRPr lang="en-US" sz="1400"/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Database Systems: Familiarity with both relational (e.g., MySQL, PostgreSQL) and NoSQL databases (e.g., MongoDB, Cassandra).</a:t>
            </a:r>
            <a:endParaRPr lang="en-US" sz="1400"/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Data Modeling: Ability to design and implement data models that support efficient data storage and retrieval.</a:t>
            </a:r>
            <a:endParaRPr lang="en-US" sz="1400"/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ETL (Extract, Transform, Load): Skills in building and managing ETL pipelines to move and transform data between systems.</a:t>
            </a:r>
            <a:endParaRPr lang="en-US" sz="1400"/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Cloud Computing: Understanding of cloud platforms such as AWS, Azure, and Google Cloud, and their data services.</a:t>
            </a:r>
            <a:endParaRPr lang="en-US" sz="1400"/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Data Analysis: Basic understanding of data analysis and visualization tools like Tableau, Power BI, or Looker.</a:t>
            </a:r>
            <a:endParaRPr lang="en-US" sz="1400"/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Operating Systems: Knowledge of operating systems like Linux, Windows, and Unix.</a:t>
            </a:r>
            <a:endParaRPr lang="en-US" sz="1400"/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Machine Learning: Basic understanding of machine learning concepts and tools.</a:t>
            </a:r>
            <a:endParaRPr lang="en-US" sz="1400"/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Critical Thinking and Problem-Solving: Strong analytical skills to identify and solve data-related issues.</a:t>
            </a:r>
            <a:endParaRPr lang="en-US" sz="1400"/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Communication Skills: Ability to communicate effectively with both technical and non-technical stakeholders.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Statistical Analysis: Understanding of statistical methods and tools such as R or SAS for data analysis.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Data Mining: Skills in data mining techniques to discover patterns and insights from large datasets.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Machine Learning: Knowledge of machine learning algorithms and tools to build predictive models.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r>
              <a:rPr lang="en-US" sz="1400" dirty="0"/>
              <a:t>Business Intelligence: Ability to translate data insights into actionable business intelligence.</a:t>
            </a:r>
          </a:p>
          <a:p>
            <a:pPr marL="560070" indent="-285750">
              <a:lnSpc>
                <a:spcPct val="110000"/>
              </a:lnSpc>
              <a:buFont typeface="Arial"/>
            </a:pPr>
            <a:endParaRPr lang="en-US" sz="1400" dirty="0"/>
          </a:p>
          <a:p>
            <a:pPr marL="560070" indent="-285750">
              <a:lnSpc>
                <a:spcPct val="110000"/>
              </a:lnSpc>
              <a:buFont typeface="Arial"/>
            </a:pPr>
            <a:endParaRPr lang="en-US" sz="1400" dirty="0"/>
          </a:p>
          <a:p>
            <a:pPr marL="560070" indent="-285750">
              <a:lnSpc>
                <a:spcPct val="110000"/>
              </a:lnSpc>
              <a:buFont typeface="Arial"/>
              <a:buChar char="•"/>
            </a:pPr>
            <a:endParaRPr lang="en-US" sz="1400" dirty="0"/>
          </a:p>
          <a:p>
            <a:pPr marL="560070" indent="-285750">
              <a:lnSpc>
                <a:spcPct val="110000"/>
              </a:lnSpc>
              <a:buFont typeface="Arial"/>
            </a:pPr>
            <a:endParaRPr lang="en-US" sz="1200" dirty="0"/>
          </a:p>
          <a:p>
            <a:pPr marL="560070" indent="-285750">
              <a:lnSpc>
                <a:spcPct val="110000"/>
              </a:lnSpc>
              <a:buFont typeface="Arial"/>
            </a:pPr>
            <a:endParaRPr lang="en-US" sz="1200" dirty="0"/>
          </a:p>
          <a:p>
            <a:pPr marL="560070" indent="-285750">
              <a:lnSpc>
                <a:spcPct val="110000"/>
              </a:lnSpc>
              <a:buFont typeface="Arial"/>
              <a:buChar char="•"/>
            </a:pPr>
            <a:endParaRPr lang="en-US" sz="1200" dirty="0"/>
          </a:p>
          <a:p>
            <a:pPr marL="560070" indent="-285750">
              <a:lnSpc>
                <a:spcPct val="110000"/>
              </a:lnSpc>
              <a:buFont typeface="Arial"/>
              <a:buChar char="•"/>
            </a:pPr>
            <a:endParaRPr lang="en-US" sz="1200" dirty="0"/>
          </a:p>
          <a:p>
            <a:pPr marL="560070" indent="-285750">
              <a:lnSpc>
                <a:spcPct val="110000"/>
              </a:lnSpc>
              <a:buFont typeface="Arial"/>
              <a:buChar char="•"/>
            </a:pPr>
            <a:endParaRPr lang="en-US" sz="1200" dirty="0"/>
          </a:p>
          <a:p>
            <a:pPr marL="560070" indent="-285750">
              <a:lnSpc>
                <a:spcPct val="110000"/>
              </a:lnSpc>
              <a:buFont typeface="Arial"/>
              <a:buChar char="•"/>
            </a:pPr>
            <a:endParaRPr lang="en-US" sz="1200" dirty="0"/>
          </a:p>
          <a:p>
            <a:pPr marL="560070" indent="-285750">
              <a:lnSpc>
                <a:spcPct val="110000"/>
              </a:lnSpc>
              <a:buFont typeface="Arial"/>
              <a:buChar char="•"/>
            </a:pPr>
            <a:endParaRPr lang="en-US" sz="1200" dirty="0"/>
          </a:p>
          <a:p>
            <a:pPr marL="560070" lvl="1" indent="-285750">
              <a:lnSpc>
                <a:spcPct val="110000"/>
              </a:lnSpc>
              <a:buFont typeface="Arial"/>
              <a:buChar char="•"/>
            </a:pPr>
            <a:endParaRPr lang="en-US" sz="1200" dirty="0"/>
          </a:p>
          <a:p>
            <a:pPr marL="560070" lvl="1" indent="-285750">
              <a:lnSpc>
                <a:spcPct val="110000"/>
              </a:lnSpc>
              <a:buFont typeface="Arial"/>
              <a:buChar char="•"/>
            </a:pPr>
            <a:endParaRPr lang="en-US" sz="1200" dirty="0"/>
          </a:p>
          <a:p>
            <a:pPr marL="560070">
              <a:lnSpc>
                <a:spcPct val="110000"/>
              </a:lnSpc>
              <a:buFont typeface="Arial"/>
              <a:buChar char="•"/>
            </a:pPr>
            <a:endParaRPr lang="en-US" sz="1200" dirty="0"/>
          </a:p>
          <a:p>
            <a:pPr lvl="1">
              <a:lnSpc>
                <a:spcPct val="11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052679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PortalVTI</vt:lpstr>
      <vt:lpstr>Software Engineer Roles</vt:lpstr>
      <vt:lpstr>Frontend</vt:lpstr>
      <vt:lpstr>backend</vt:lpstr>
      <vt:lpstr>Full stack</vt:lpstr>
      <vt:lpstr>Architect</vt:lpstr>
      <vt:lpstr>Technical Lead</vt:lpstr>
      <vt:lpstr>Dev ops engineer</vt:lpstr>
      <vt:lpstr>Security engineer</vt:lpstr>
      <vt:lpstr>Data engineer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301</cp:revision>
  <dcterms:created xsi:type="dcterms:W3CDTF">2024-07-28T16:56:37Z</dcterms:created>
  <dcterms:modified xsi:type="dcterms:W3CDTF">2024-07-30T04:32:28Z</dcterms:modified>
</cp:coreProperties>
</file>