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431B8E-E09A-4902-842B-B8DF44321168}" v="14" dt="2024-03-27T11:12:42.5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9" d="100"/>
          <a:sy n="159" d="100"/>
        </p:scale>
        <p:origin x="30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Santos" userId="884eed11aa573241" providerId="LiveId" clId="{B1431B8E-E09A-4902-842B-B8DF44321168}"/>
    <pc:docChg chg="undo custSel addSld modSld">
      <pc:chgData name="Jose Santos" userId="884eed11aa573241" providerId="LiveId" clId="{B1431B8E-E09A-4902-842B-B8DF44321168}" dt="2024-04-06T05:12:28.466" v="129" actId="1076"/>
      <pc:docMkLst>
        <pc:docMk/>
      </pc:docMkLst>
      <pc:sldChg chg="modSp mod">
        <pc:chgData name="Jose Santos" userId="884eed11aa573241" providerId="LiveId" clId="{B1431B8E-E09A-4902-842B-B8DF44321168}" dt="2024-04-06T05:12:28.466" v="129" actId="1076"/>
        <pc:sldMkLst>
          <pc:docMk/>
          <pc:sldMk cId="3100352775" sldId="259"/>
        </pc:sldMkLst>
        <pc:spChg chg="mod">
          <ac:chgData name="Jose Santos" userId="884eed11aa573241" providerId="LiveId" clId="{B1431B8E-E09A-4902-842B-B8DF44321168}" dt="2024-04-06T05:12:21.487" v="127" actId="1076"/>
          <ac:spMkLst>
            <pc:docMk/>
            <pc:sldMk cId="3100352775" sldId="259"/>
            <ac:spMk id="3" creationId="{2EE17AA8-3C88-1127-FF03-EA2C1A657964}"/>
          </ac:spMkLst>
        </pc:spChg>
        <pc:spChg chg="mod">
          <ac:chgData name="Jose Santos" userId="884eed11aa573241" providerId="LiveId" clId="{B1431B8E-E09A-4902-842B-B8DF44321168}" dt="2024-04-06T05:12:28.466" v="129" actId="1076"/>
          <ac:spMkLst>
            <pc:docMk/>
            <pc:sldMk cId="3100352775" sldId="259"/>
            <ac:spMk id="4" creationId="{2291D621-61EE-D30F-3647-1B3858BB0EF9}"/>
          </ac:spMkLst>
        </pc:spChg>
      </pc:sldChg>
      <pc:sldChg chg="addSp delSp modSp add mod">
        <pc:chgData name="Jose Santos" userId="884eed11aa573241" providerId="LiveId" clId="{B1431B8E-E09A-4902-842B-B8DF44321168}" dt="2024-03-27T11:06:58.750" v="79" actId="12"/>
        <pc:sldMkLst>
          <pc:docMk/>
          <pc:sldMk cId="1271460770" sldId="260"/>
        </pc:sldMkLst>
        <pc:spChg chg="del">
          <ac:chgData name="Jose Santos" userId="884eed11aa573241" providerId="LiveId" clId="{B1431B8E-E09A-4902-842B-B8DF44321168}" dt="2024-03-27T11:00:03.097" v="8" actId="478"/>
          <ac:spMkLst>
            <pc:docMk/>
            <pc:sldMk cId="1271460770" sldId="260"/>
            <ac:spMk id="2" creationId="{64836BC7-646C-071A-C7B5-087BF09998C2}"/>
          </ac:spMkLst>
        </pc:spChg>
        <pc:spChg chg="del">
          <ac:chgData name="Jose Santos" userId="884eed11aa573241" providerId="LiveId" clId="{B1431B8E-E09A-4902-842B-B8DF44321168}" dt="2024-03-27T10:57:50.691" v="1" actId="478"/>
          <ac:spMkLst>
            <pc:docMk/>
            <pc:sldMk cId="1271460770" sldId="260"/>
            <ac:spMk id="3" creationId="{2EE17AA8-3C88-1127-FF03-EA2C1A657964}"/>
          </ac:spMkLst>
        </pc:spChg>
        <pc:spChg chg="del">
          <ac:chgData name="Jose Santos" userId="884eed11aa573241" providerId="LiveId" clId="{B1431B8E-E09A-4902-842B-B8DF44321168}" dt="2024-03-27T10:57:54.243" v="2" actId="478"/>
          <ac:spMkLst>
            <pc:docMk/>
            <pc:sldMk cId="1271460770" sldId="260"/>
            <ac:spMk id="4" creationId="{2291D621-61EE-D30F-3647-1B3858BB0EF9}"/>
          </ac:spMkLst>
        </pc:spChg>
        <pc:spChg chg="add del mod">
          <ac:chgData name="Jose Santos" userId="884eed11aa573241" providerId="LiveId" clId="{B1431B8E-E09A-4902-842B-B8DF44321168}" dt="2024-03-27T10:57:56.739" v="3" actId="478"/>
          <ac:spMkLst>
            <pc:docMk/>
            <pc:sldMk cId="1271460770" sldId="260"/>
            <ac:spMk id="6" creationId="{FCF802F2-0EEC-AD48-69DB-0EFFF1FFF3DC}"/>
          </ac:spMkLst>
        </pc:spChg>
        <pc:spChg chg="add del mod">
          <ac:chgData name="Jose Santos" userId="884eed11aa573241" providerId="LiveId" clId="{B1431B8E-E09A-4902-842B-B8DF44321168}" dt="2024-03-27T11:00:06.439" v="9" actId="478"/>
          <ac:spMkLst>
            <pc:docMk/>
            <pc:sldMk cId="1271460770" sldId="260"/>
            <ac:spMk id="12" creationId="{E1A60546-0A03-64E7-E241-3D85D1BA0CFD}"/>
          </ac:spMkLst>
        </pc:spChg>
        <pc:spChg chg="add mod">
          <ac:chgData name="Jose Santos" userId="884eed11aa573241" providerId="LiveId" clId="{B1431B8E-E09A-4902-842B-B8DF44321168}" dt="2024-03-27T11:06:58.750" v="79" actId="12"/>
          <ac:spMkLst>
            <pc:docMk/>
            <pc:sldMk cId="1271460770" sldId="260"/>
            <ac:spMk id="14" creationId="{3D0782CA-0D29-88D2-BEBE-3B0675E0239A}"/>
          </ac:spMkLst>
        </pc:spChg>
        <pc:picChg chg="add del">
          <ac:chgData name="Jose Santos" userId="884eed11aa573241" providerId="LiveId" clId="{B1431B8E-E09A-4902-842B-B8DF44321168}" dt="2024-03-27T10:59:38.977" v="5" actId="22"/>
          <ac:picMkLst>
            <pc:docMk/>
            <pc:sldMk cId="1271460770" sldId="260"/>
            <ac:picMk id="8" creationId="{443D1FFF-3314-51A7-62E9-4CD27EEE4F3B}"/>
          </ac:picMkLst>
        </pc:picChg>
        <pc:picChg chg="add del mod">
          <ac:chgData name="Jose Santos" userId="884eed11aa573241" providerId="LiveId" clId="{B1431B8E-E09A-4902-842B-B8DF44321168}" dt="2024-03-27T11:00:29.881" v="12" actId="478"/>
          <ac:picMkLst>
            <pc:docMk/>
            <pc:sldMk cId="1271460770" sldId="260"/>
            <ac:picMk id="10" creationId="{8168EC7B-A5E4-A54D-6F24-6FAB0E41032C}"/>
          </ac:picMkLst>
        </pc:picChg>
      </pc:sldChg>
      <pc:sldChg chg="addSp delSp modSp add mod">
        <pc:chgData name="Jose Santos" userId="884eed11aa573241" providerId="LiveId" clId="{B1431B8E-E09A-4902-842B-B8DF44321168}" dt="2024-03-27T11:07:58.056" v="88" actId="113"/>
        <pc:sldMkLst>
          <pc:docMk/>
          <pc:sldMk cId="1388926732" sldId="261"/>
        </pc:sldMkLst>
        <pc:spChg chg="add mod">
          <ac:chgData name="Jose Santos" userId="884eed11aa573241" providerId="LiveId" clId="{B1431B8E-E09A-4902-842B-B8DF44321168}" dt="2024-03-27T11:07:58.056" v="88" actId="113"/>
          <ac:spMkLst>
            <pc:docMk/>
            <pc:sldMk cId="1388926732" sldId="261"/>
            <ac:spMk id="2" creationId="{71EDEF82-4C01-7FFA-F3E9-FDBB7E5A1691}"/>
          </ac:spMkLst>
        </pc:spChg>
        <pc:spChg chg="del mod">
          <ac:chgData name="Jose Santos" userId="884eed11aa573241" providerId="LiveId" clId="{B1431B8E-E09A-4902-842B-B8DF44321168}" dt="2024-03-27T11:03:42.337" v="54"/>
          <ac:spMkLst>
            <pc:docMk/>
            <pc:sldMk cId="1388926732" sldId="261"/>
            <ac:spMk id="14" creationId="{3D0782CA-0D29-88D2-BEBE-3B0675E0239A}"/>
          </ac:spMkLst>
        </pc:spChg>
      </pc:sldChg>
      <pc:sldChg chg="addSp delSp modSp add mod">
        <pc:chgData name="Jose Santos" userId="884eed11aa573241" providerId="LiveId" clId="{B1431B8E-E09A-4902-842B-B8DF44321168}" dt="2024-03-27T11:12:42.507" v="126" actId="1076"/>
        <pc:sldMkLst>
          <pc:docMk/>
          <pc:sldMk cId="3610114886" sldId="262"/>
        </pc:sldMkLst>
        <pc:spChg chg="mod">
          <ac:chgData name="Jose Santos" userId="884eed11aa573241" providerId="LiveId" clId="{B1431B8E-E09A-4902-842B-B8DF44321168}" dt="2024-03-27T11:09:43.665" v="90" actId="6549"/>
          <ac:spMkLst>
            <pc:docMk/>
            <pc:sldMk cId="3610114886" sldId="262"/>
            <ac:spMk id="2" creationId="{71EDEF82-4C01-7FFA-F3E9-FDBB7E5A1691}"/>
          </ac:spMkLst>
        </pc:spChg>
        <pc:spChg chg="add mod">
          <ac:chgData name="Jose Santos" userId="884eed11aa573241" providerId="LiveId" clId="{B1431B8E-E09A-4902-842B-B8DF44321168}" dt="2024-03-27T11:09:48.393" v="92"/>
          <ac:spMkLst>
            <pc:docMk/>
            <pc:sldMk cId="3610114886" sldId="262"/>
            <ac:spMk id="4" creationId="{8BBB2986-1D91-22C7-5E92-6BAA033221D9}"/>
          </ac:spMkLst>
        </pc:spChg>
        <pc:spChg chg="add del mod">
          <ac:chgData name="Jose Santos" userId="884eed11aa573241" providerId="LiveId" clId="{B1431B8E-E09A-4902-842B-B8DF44321168}" dt="2024-03-27T11:12:30.997" v="123"/>
          <ac:spMkLst>
            <pc:docMk/>
            <pc:sldMk cId="3610114886" sldId="262"/>
            <ac:spMk id="6" creationId="{20AB808C-3748-8827-CE38-BDC30560993D}"/>
          </ac:spMkLst>
        </pc:spChg>
        <pc:spChg chg="add mod">
          <ac:chgData name="Jose Santos" userId="884eed11aa573241" providerId="LiveId" clId="{B1431B8E-E09A-4902-842B-B8DF44321168}" dt="2024-03-27T11:12:42.507" v="126" actId="1076"/>
          <ac:spMkLst>
            <pc:docMk/>
            <pc:sldMk cId="3610114886" sldId="262"/>
            <ac:spMk id="7" creationId="{96A087CE-D334-E6B5-24F9-9F58072C1ADB}"/>
          </ac:spMkLst>
        </pc:spChg>
        <pc:graphicFrameChg chg="add mod">
          <ac:chgData name="Jose Santos" userId="884eed11aa573241" providerId="LiveId" clId="{B1431B8E-E09A-4902-842B-B8DF44321168}" dt="2024-03-27T11:09:46.187" v="91"/>
          <ac:graphicFrameMkLst>
            <pc:docMk/>
            <pc:sldMk cId="3610114886" sldId="262"/>
            <ac:graphicFrameMk id="3" creationId="{AAAD86B9-62A7-EE15-F33F-F1B897154740}"/>
          </ac:graphicFrameMkLst>
        </pc:graphicFrameChg>
        <pc:picChg chg="add mod">
          <ac:chgData name="Jose Santos" userId="884eed11aa573241" providerId="LiveId" clId="{B1431B8E-E09A-4902-842B-B8DF44321168}" dt="2024-03-27T11:09:48.393" v="92"/>
          <ac:picMkLst>
            <pc:docMk/>
            <pc:sldMk cId="3610114886" sldId="262"/>
            <ac:picMk id="2050" creationId="{C1F80259-DB71-246E-2F21-98DA284624EF}"/>
          </ac:picMkLst>
        </pc:picChg>
        <pc:picChg chg="add mod">
          <ac:chgData name="Jose Santos" userId="884eed11aa573241" providerId="LiveId" clId="{B1431B8E-E09A-4902-842B-B8DF44321168}" dt="2024-03-27T11:09:48.393" v="92"/>
          <ac:picMkLst>
            <pc:docMk/>
            <pc:sldMk cId="3610114886" sldId="262"/>
            <ac:picMk id="2051" creationId="{F47A2507-5B2F-44BF-3F0D-B856DB60FE2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4/5/2024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92734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4/5/2024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81967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4/5/2024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82596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4/5/2024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1899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4/5/2024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50389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4/5/2024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63639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4/5/2024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726202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4/5/2024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0443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4/5/2024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615508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4/5/2024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17092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4/5/2024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240083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4/5/2024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021714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nam06.safelinks.protection.outlook.com/?url=https%3A%2F%2Fwww.youtube.com%2Fwatch%3Fv%3DkexuG-YcQFA&amp;data=04%7C01%7Cv-gavant%40microsoft.com%7C53797cadb5ad4df2d6f808d981d01e36%7C72f988bf86f141af91ab2d7cd011db47%7C1%7C0%7C637683553130699301%7CUnknown%7CTWFpbGZsb3d8eyJWIjoiMC4wLjAwMDAiLCJQIjoiV2luMzIiLCJBTiI6Ik1haWwiLCJXVCI6Mn0%3D%7C1000&amp;sdata=X2iUIpwz%2BUXVYXVwR%2BDKjoiS728EI2XBH447zcdtFCk%3D&amp;reserved=0" TargetMode="External"/><Relationship Id="rId3" Type="http://schemas.openxmlformats.org/officeDocument/2006/relationships/hyperlink" Target="https://nam06.safelinks.protection.outlook.com/?url=https%3A%2F%2Fcareers.microsoft.com%2Fus%2Fen%2Finterviewtips&amp;data=04%7C01%7Cv-gavant%40microsoft.com%7C53797cadb5ad4df2d6f808d981d01e36%7C72f988bf86f141af91ab2d7cd011db47%7C1%7C0%7C637683553130669317%7CUnknown%7CTWFpbGZsb3d8eyJWIjoiMC4wLjAwMDAiLCJQIjoiV2luMzIiLCJBTiI6Ik1haWwiLCJXVCI6Mn0%3D%7C1000&amp;sdata=GIQrsA2M3xkskvJUnSkx4M3abxekk6vMZS7MA8YfqlM%3D&amp;reserved=0" TargetMode="External"/><Relationship Id="rId7" Type="http://schemas.openxmlformats.org/officeDocument/2006/relationships/hyperlink" Target="https://nam06.safelinks.protection.outlook.com/?url=https%3A%2F%2Fcareers.microsoft.com%2Fus%2Fen%2Fculture&amp;data=04%7C01%7Cv-gavant%40microsoft.com%7C53797cadb5ad4df2d6f808d981d01e36%7C72f988bf86f141af91ab2d7cd011db47%7C1%7C0%7C637683553130689303%7CUnknown%7CTWFpbGZsb3d8eyJWIjoiMC4wLjAwMDAiLCJQIjoiV2luMzIiLCJBTiI6Ik1haWwiLCJXVCI6Mn0%3D%7C1000&amp;sdata=gLQSk%2B7SMid9BTlLjnNp35cVYwd%2BB2UEWacWYn6O17Y%3D&amp;reserved=0" TargetMode="External"/><Relationship Id="rId2" Type="http://schemas.openxmlformats.org/officeDocument/2006/relationships/hyperlink" Target="https://nam06.safelinks.protection.outlook.com/?url=https%3A%2F%2Fwww.youtube.com%2Fwatch%3Fv%3DkCxdN7NC-s8%26feature%3Dyoutu.be&amp;data=04%7C01%7Cv-gavant%40microsoft.com%7C53797cadb5ad4df2d6f808d981d01e36%7C72f988bf86f141af91ab2d7cd011db47%7C1%7C0%7C637683553130659322%7CUnknown%7CTWFpbGZsb3d8eyJWIjoiMC4wLjAwMDAiLCJQIjoiV2luMzIiLCJBTiI6Ik1haWwiLCJXVCI6Mn0%3D%7C1000&amp;sdata=G8tPueMIweLP1uvxopV6xVSfpB%2Fv7cZZNNpue%2B3Vvcw%3D&amp;reserved=0" TargetMode="External"/><Relationship Id="rId1" Type="http://schemas.openxmlformats.org/officeDocument/2006/relationships/slideLayout" Target="../slideLayouts/slideLayout2.xml"/><Relationship Id="rId6" Type="http://schemas.openxmlformats.org/officeDocument/2006/relationships/hyperlink" Target="https://nam06.safelinks.protection.outlook.com/?url=https%3A%2F%2Fcareers.microsoft.com%2Fus%2Fen%2Fusbenefits&amp;data=04%7C01%7Cv-gavant%40microsoft.com%7C53797cadb5ad4df2d6f808d981d01e36%7C72f988bf86f141af91ab2d7cd011db47%7C1%7C0%7C637683553130689303%7CUnknown%7CTWFpbGZsb3d8eyJWIjoiMC4wLjAwMDAiLCJQIjoiV2luMzIiLCJBTiI6Ik1haWwiLCJXVCI6Mn0%3D%7C1000&amp;sdata=DnjtXs0L9dD1%2Bm52YcQQJ2Ox9ekZrX%2FxDHwcBc9Ps3g%3D&amp;reserved=0" TargetMode="External"/><Relationship Id="rId5" Type="http://schemas.openxmlformats.org/officeDocument/2006/relationships/hyperlink" Target="https://nam06.safelinks.protection.outlook.com/?url=https%3A%2F%2Fnews.microsoft.com%2Flife%2F&amp;data=04%7C01%7Cv-gavant%40microsoft.com%7C53797cadb5ad4df2d6f808d981d01e36%7C72f988bf86f141af91ab2d7cd011db47%7C1%7C0%7C637683553130679311%7CUnknown%7CTWFpbGZsb3d8eyJWIjoiMC4wLjAwMDAiLCJQIjoiV2luMzIiLCJBTiI6Ik1haWwiLCJXVCI6Mn0%3D%7C1000&amp;sdata=3XpHsN1vqWcNcuqTb7ol1tYDEmMHx8U6ILDHJhKbKAk%3D&amp;reserved=0" TargetMode="External"/><Relationship Id="rId10" Type="http://schemas.openxmlformats.org/officeDocument/2006/relationships/hyperlink" Target="https://nam06.safelinks.protection.outlook.com/?url=https%3A%2F%2Fwww.cnbc.com%2F2018%2F05%2F16%2Fhow-to-land-a-job-at-microsoft.html&amp;data=04%7C01%7Cv-gavant%40microsoft.com%7C53797cadb5ad4df2d6f808d981d01e36%7C72f988bf86f141af91ab2d7cd011db47%7C1%7C0%7C637683553130709294%7CUnknown%7CTWFpbGZsb3d8eyJWIjoiMC4wLjAwMDAiLCJQIjoiV2luMzIiLCJBTiI6Ik1haWwiLCJXVCI6Mn0%3D%7C1000&amp;sdata=ccYXnQDejRUnfqyMGuYBcyvLj91XQEzSJOnV8MyQJlU%3D&amp;reserved=0" TargetMode="External"/><Relationship Id="rId4" Type="http://schemas.openxmlformats.org/officeDocument/2006/relationships/hyperlink" Target="https://nam06.safelinks.protection.outlook.com/?url=https%3A%2F%2Fwww.youtube.com%2Fwatch%3Fv%3DaaglPKExHw8&amp;data=04%7C01%7Cv-gavant%40microsoft.com%7C53797cadb5ad4df2d6f808d981d01e36%7C72f988bf86f141af91ab2d7cd011db47%7C1%7C0%7C637683553130669317%7CUnknown%7CTWFpbGZsb3d8eyJWIjoiMC4wLjAwMDAiLCJQIjoiV2luMzIiLCJBTiI6Ik1haWwiLCJXVCI6Mn0%3D%7C1000&amp;sdata=jmrAExKhYjAVHSuo%2BdwFeRfS%2FXmEcc7ZxX5PQKvgXwE%3D&amp;reserved=0" TargetMode="External"/><Relationship Id="rId9" Type="http://schemas.openxmlformats.org/officeDocument/2006/relationships/hyperlink" Target="https://nam06.safelinks.protection.outlook.com/?url=https%3A%2F%2Fwww.fastcompany.com%2F40537738%2Fim-microsofts-head-of-talent-heres-how-to-get-hired&amp;data=04%7C01%7Cv-gavant%40microsoft.com%7C53797cadb5ad4df2d6f808d981d01e36%7C72f988bf86f141af91ab2d7cd011db47%7C1%7C0%7C637683553130709294%7CUnknown%7CTWFpbGZsb3d8eyJWIjoiMC4wLjAwMDAiLCJQIjoiV2luMzIiLCJBTiI6Ik1haWwiLCJXVCI6Mn0%3D%7C1000&amp;sdata=1q98dqFhaW6a1u590rJ31TyGgRhdtae46oPUdACad%2FA%3D&amp;reserved=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l.facebook.com/l.php?u=https%3A%2F%2Fwww.metacareers.com%2Fcareers%2Fswe-structured-escreen-prep%3Ffbclid%3DIwAR2VYw0vMpnfAy6k5ZxL59-wvkcQwmprtqgp-N006PE6k1v64L8ODnraOoY&amp;h=AT0EPx2YOZXi-l2dw5rJS66PABK6y5X8KkK7qV1Xnm4lmUJZiRkOtcMnoWissp3s6MDFGPDjGobluq8pD4KgIzFM7L0L6yh6KW45PzV__d63P0Pnqgy6k0JrNf2ks74tVPhzG8WZZv3P-quZxgcUp637XvVzqf0R4RmN0GM" TargetMode="External"/><Relationship Id="rId2" Type="http://schemas.openxmlformats.org/officeDocument/2006/relationships/hyperlink" Target="https://l.facebook.com/l.php?u=https%3A%2F%2Fabout.fb.com%2Fnews%2F&amp;h=AT2zZi7Ste5z_L-e8uLQ52XoBydN3wjThd7O7Z1o3xqywLYNFfEkDYlVdTKcmWH1yN3hcW6t_DRN5UWedzYULmgr6x4pSC1CVWDbC_G1iTbH9fqlKULiJ1QeoH_TDs-FPG2SxY7E5udbgSko0ytfjxaPaPQBg1UJsrufs_M" TargetMode="External"/><Relationship Id="rId1" Type="http://schemas.openxmlformats.org/officeDocument/2006/relationships/slideLayout" Target="../slideLayouts/slideLayout2.xml"/><Relationship Id="rId6" Type="http://schemas.openxmlformats.org/officeDocument/2006/relationships/hyperlink" Target="https://l.facebook.com/l.php?u=https%3A%2F%2Furldefense.proofpoint.com%2Fv2%2Furl%3Fu%3Dhttps-3A__www.hackerrank.com_%26d%3DDwMFaQ%26c%3D5VD0RTtNlTh3ycd41b3MUw%26r%3D-WyH2FnIsdC8uoSeiX_dLg%26m%3DhuPyNvlDShBT20lsVOfl1pYhtDfqdSchZ4hv6zrvLyk%26s%3DseD3h03YpwNPgk0V_VSQXVla8jQcgGcKo-_7PRG2Glo%26e&amp;h=AT2PBtx_STUHkvHHTZlMLo84GniHUsbOUp2XWutZ4942HYk8BBB2LTHA7oDTKoreLml5wk2uFTwTsJTOP3QOcxjuaadtmiP2-XhPP1kb27WYb9_B0SUZrjpGmn3QBsbHz7oElqRWv7IaE37hxN7cSI3tliR4YWA9sXwwtWs" TargetMode="External"/><Relationship Id="rId5" Type="http://schemas.openxmlformats.org/officeDocument/2006/relationships/hyperlink" Target="https://l.facebook.com/l.php?u=https%3A%2F%2Furldefense.proofpoint.com%2Fv2%2Furl%3Fu%3Dhttps-3A__www.topcoder.com_community_competitive-2Dprogramming_tutorials_%26d%3DDwMFaQ%26c%3D5VD0RTtNlTh3ycd41b3MUw%26r%3D-WyH2FnIsdC8uoSeiX_dLg%26m%3DhuPyNvlDShBT20lsVOfl1pYhtDfqdSchZ4hv6zrvLyk%26s%3DMR4eWDpzSnQX-ftUz6cRvqUac6JxGJSrNBmyl_r4roI%26e&amp;h=AT2bWtcW3TrbgHzQxbpf2ZL3WR3_DNTVBgKyVwQo4dOWOneRUPHi8n62Q9dTZfvARKlNBdzsffa9arcrMKEANA4P-r41Wiua8VRxTrpzuj5cU_20nFt_kEtpyoZ72hf1E-W8G_KqzwYVVb09SustMAcIgpLvqNClpLMeDBg" TargetMode="External"/><Relationship Id="rId4" Type="http://schemas.openxmlformats.org/officeDocument/2006/relationships/hyperlink" Target="https://l.facebook.com/l.php?u=https%3A%2F%2Furldefense.proofpoint.com%2Fv2%2Furl%3Fu%3Dhttp-3A__leetcode.com_%26d%3DDwMFaQ%26c%3D5VD0RTtNlTh3ycd41b3MUw%26r%3D-WyH2FnIsdC8uoSeiX_dLg%26m%3DhuPyNvlDShBT20lsVOfl1pYhtDfqdSchZ4hv6zrvLyk%26s%3D9rtj5g8U0iSJNTazzqpPx1n8bEAbUgZy9nw0rUCQqhY%26e&amp;h=AT0OXflu214iMCiVg6bSaA9gzzaCxk401tthfG-6Gnedje2jnNameuwXUEsigLXsXdOIeHXr8efFJC3iJ5T0lTw_8rgOdgy4azXjoC24b6jyVfN-8u-GHGn6DTQflebyCNTUgFCmaq3gtYdCQy6RPYVtt9vJ8NNHMauc4F8"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google.com/url?q=https://support.google.com/meet/answer/10409699&amp;sa=D&amp;source=editors&amp;ust=1678220683721589&amp;usg=AOvVaw3gSDrII-SDZGF2TlHMKEWv" TargetMode="External"/><Relationship Id="rId3" Type="http://schemas.openxmlformats.org/officeDocument/2006/relationships/hyperlink" Target="mailto:google-candidate-support@google.com" TargetMode="External"/><Relationship Id="rId7" Type="http://schemas.openxmlformats.org/officeDocument/2006/relationships/hyperlink" Target="https://www.google.com/url?q=https://support.google.com/meet/answer/10409699&amp;sa=D&amp;source=editors&amp;ust=1678220683721493&amp;usg=AOvVaw143ix5F8DEq5of90DcmYXq" TargetMode="External"/><Relationship Id="rId2" Type="http://schemas.openxmlformats.org/officeDocument/2006/relationships/hyperlink" Target="https://na2.docusign.net/Member/PowerFormSigning.aspx?PowerFormId=70a64042-76ec-4fa4-abd7-2dc980b818d4&amp;env=na2&amp;acct=945d4eb5-54ec-4c2c-acc4-4f9e43310996&amp;v=2" TargetMode="External"/><Relationship Id="rId1" Type="http://schemas.openxmlformats.org/officeDocument/2006/relationships/slideLayout" Target="../slideLayouts/slideLayout2.xml"/><Relationship Id="rId6" Type="http://schemas.openxmlformats.org/officeDocument/2006/relationships/hyperlink" Target="https://www.google.com/url?q=https://support.google.com/meet%23topic%3D7192926&amp;sa=D&amp;source=editors&amp;ust=1678220683721337&amp;usg=AOvVaw3n9BiS4Aioh_Jg8Rvy7PRc" TargetMode="External"/><Relationship Id="rId5" Type="http://schemas.openxmlformats.org/officeDocument/2006/relationships/hyperlink" Target="https://www.google.com/url?q=http://services.google.com/fh/files/misc/general_virtual_interviews_candidate_resource.pdf&amp;sa=D&amp;source=editors&amp;ust=1678220683720087&amp;usg=AOvVaw30HkFAYYSA-vYJFHMv9MAa" TargetMode="External"/><Relationship Id="rId4" Type="http://schemas.openxmlformats.org/officeDocument/2006/relationships/hyperlink" Target="https://www.google.com/url?q=https://docs.google.com/forms/d/e/1FAIpQLSeOuEFViRHc27tRyumjYjzqNT3cTII5pG7QxlEmaFkeCuEDfg/viewform&amp;sa=D&amp;source=editors&amp;ust=1678220683719519&amp;usg=AOvVaw33eDQykBTiHF4kd1e0B6dt" TargetMode="External"/><Relationship Id="rId9" Type="http://schemas.openxmlformats.org/officeDocument/2006/relationships/hyperlink" Target="https://www.google.com/url?q=https://support.google.com/meet/answer/7317473?hl%3Den%26ref_topic%3D7306097&amp;sa=D&amp;source=editors&amp;ust=1678220683721895&amp;usg=AOvVaw218p9PgODFY543gCT8u4d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93CD23B-29DD-23C0-751A-2179023872CA}"/>
              </a:ext>
            </a:extLst>
          </p:cNvPr>
          <p:cNvSpPr>
            <a:spLocks noGrp="1"/>
          </p:cNvSpPr>
          <p:nvPr>
            <p:ph type="ctrTitle"/>
          </p:nvPr>
        </p:nvSpPr>
        <p:spPr>
          <a:xfrm>
            <a:off x="684225" y="746840"/>
            <a:ext cx="5402454" cy="2510445"/>
          </a:xfrm>
        </p:spPr>
        <p:txBody>
          <a:bodyPr>
            <a:normAutofit/>
          </a:bodyPr>
          <a:lstStyle/>
          <a:p>
            <a:r>
              <a:rPr lang="en-US"/>
              <a:t>Coding Interview</a:t>
            </a:r>
            <a:endParaRPr lang="en-US" dirty="0"/>
          </a:p>
        </p:txBody>
      </p:sp>
      <p:sp>
        <p:nvSpPr>
          <p:cNvPr id="3" name="Subtitle 2">
            <a:extLst>
              <a:ext uri="{FF2B5EF4-FFF2-40B4-BE49-F238E27FC236}">
                <a16:creationId xmlns:a16="http://schemas.microsoft.com/office/drawing/2014/main" id="{319CB4CB-B3FF-DA5A-A9CC-B964D6AC860B}"/>
              </a:ext>
            </a:extLst>
          </p:cNvPr>
          <p:cNvSpPr>
            <a:spLocks noGrp="1"/>
          </p:cNvSpPr>
          <p:nvPr>
            <p:ph type="subTitle" idx="1"/>
          </p:nvPr>
        </p:nvSpPr>
        <p:spPr>
          <a:xfrm>
            <a:off x="684225" y="3425899"/>
            <a:ext cx="5185297" cy="2309737"/>
          </a:xfrm>
        </p:spPr>
        <p:txBody>
          <a:bodyPr>
            <a:normAutofit/>
          </a:bodyPr>
          <a:lstStyle/>
          <a:p>
            <a:r>
              <a:rPr lang="en-US"/>
              <a:t>Preparation and consideration</a:t>
            </a:r>
            <a:endParaRPr lang="en-US" dirty="0"/>
          </a:p>
        </p:txBody>
      </p:sp>
      <p:sp>
        <p:nvSpPr>
          <p:cNvPr id="44" name="Right Triangle 43">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descr="A green and purple background with cubes&#10;&#10;Description automatically generated">
            <a:extLst>
              <a:ext uri="{FF2B5EF4-FFF2-40B4-BE49-F238E27FC236}">
                <a16:creationId xmlns:a16="http://schemas.microsoft.com/office/drawing/2014/main" id="{1F8D8DE2-DE6F-B43E-FE64-4CBAD9316B8F}"/>
              </a:ext>
            </a:extLst>
          </p:cNvPr>
          <p:cNvPicPr>
            <a:picLocks noChangeAspect="1"/>
          </p:cNvPicPr>
          <p:nvPr/>
        </p:nvPicPr>
        <p:blipFill rotWithShape="1">
          <a:blip r:embed="rId2"/>
          <a:srcRect l="8178" r="41621"/>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681298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6BC7-646C-071A-C7B5-087BF09998C2}"/>
              </a:ext>
            </a:extLst>
          </p:cNvPr>
          <p:cNvSpPr>
            <a:spLocks noGrp="1"/>
          </p:cNvSpPr>
          <p:nvPr>
            <p:ph type="title"/>
          </p:nvPr>
        </p:nvSpPr>
        <p:spPr>
          <a:xfrm>
            <a:off x="691079" y="1"/>
            <a:ext cx="10325000" cy="716692"/>
          </a:xfrm>
        </p:spPr>
        <p:txBody>
          <a:bodyPr>
            <a:normAutofit fontScale="90000"/>
          </a:bodyPr>
          <a:lstStyle/>
          <a:p>
            <a:r>
              <a:rPr lang="en-US" dirty="0"/>
              <a:t>Big Tech                 vs        Non-Big Teck</a:t>
            </a:r>
          </a:p>
        </p:txBody>
      </p:sp>
      <p:sp>
        <p:nvSpPr>
          <p:cNvPr id="3" name="Content Placeholder 2">
            <a:extLst>
              <a:ext uri="{FF2B5EF4-FFF2-40B4-BE49-F238E27FC236}">
                <a16:creationId xmlns:a16="http://schemas.microsoft.com/office/drawing/2014/main" id="{2EE17AA8-3C88-1127-FF03-EA2C1A657964}"/>
              </a:ext>
            </a:extLst>
          </p:cNvPr>
          <p:cNvSpPr>
            <a:spLocks noGrp="1"/>
          </p:cNvSpPr>
          <p:nvPr>
            <p:ph idx="1"/>
          </p:nvPr>
        </p:nvSpPr>
        <p:spPr>
          <a:xfrm>
            <a:off x="691079" y="1269213"/>
            <a:ext cx="5549083" cy="5036852"/>
          </a:xfrm>
        </p:spPr>
        <p:txBody>
          <a:bodyPr>
            <a:normAutofit/>
          </a:bodyPr>
          <a:lstStyle/>
          <a:p>
            <a:r>
              <a:rPr lang="en-US" b="1" dirty="0"/>
              <a:t>Focus on:</a:t>
            </a:r>
          </a:p>
          <a:p>
            <a:pPr lvl="1"/>
            <a:r>
              <a:rPr lang="en-US" dirty="0"/>
              <a:t>Computer Science foundation:</a:t>
            </a:r>
          </a:p>
          <a:p>
            <a:pPr lvl="2"/>
            <a:r>
              <a:rPr lang="en-US" dirty="0"/>
              <a:t>Algorithms</a:t>
            </a:r>
          </a:p>
          <a:p>
            <a:pPr lvl="2"/>
            <a:r>
              <a:rPr lang="en-US" dirty="0"/>
              <a:t>Data Structures</a:t>
            </a:r>
          </a:p>
          <a:p>
            <a:pPr lvl="3"/>
            <a:r>
              <a:rPr lang="en-US" dirty="0"/>
              <a:t>Array, List, Queue, Stack, Tree, Graph, Tries, </a:t>
            </a:r>
            <a:r>
              <a:rPr lang="en-US" b="1" dirty="0"/>
              <a:t>Hash Table</a:t>
            </a:r>
          </a:p>
          <a:p>
            <a:pPr lvl="2"/>
            <a:r>
              <a:rPr lang="en-US" dirty="0"/>
              <a:t>Object Orientation Programming</a:t>
            </a:r>
          </a:p>
          <a:p>
            <a:pPr lvl="2"/>
            <a:r>
              <a:rPr lang="en-US" dirty="0"/>
              <a:t>System Design (All about Scaling)</a:t>
            </a:r>
          </a:p>
          <a:p>
            <a:pPr lvl="2"/>
            <a:r>
              <a:rPr lang="en-US" dirty="0"/>
              <a:t>Multithreading and Concurrency</a:t>
            </a:r>
          </a:p>
          <a:p>
            <a:pPr lvl="2"/>
            <a:r>
              <a:rPr lang="en-US" dirty="0"/>
              <a:t>SQL and Database Design</a:t>
            </a:r>
          </a:p>
          <a:p>
            <a:pPr lvl="1"/>
            <a:r>
              <a:rPr lang="en-US" dirty="0"/>
              <a:t>Problem solving</a:t>
            </a:r>
          </a:p>
          <a:p>
            <a:pPr lvl="1"/>
            <a:r>
              <a:rPr lang="en-US" dirty="0"/>
              <a:t>Behavioral Questions</a:t>
            </a:r>
          </a:p>
          <a:p>
            <a:pPr lvl="2"/>
            <a:r>
              <a:rPr lang="en-US" b="1" dirty="0">
                <a:solidFill>
                  <a:srgbClr val="FF0000"/>
                </a:solidFill>
              </a:rPr>
              <a:t>“Cultural Matching”</a:t>
            </a:r>
          </a:p>
          <a:p>
            <a:pPr lvl="1"/>
            <a:r>
              <a:rPr lang="en-US" dirty="0"/>
              <a:t>Expects better results in the long run</a:t>
            </a:r>
          </a:p>
          <a:p>
            <a:pPr lvl="1"/>
            <a:r>
              <a:rPr lang="en-US" dirty="0"/>
              <a:t>Hire Globally</a:t>
            </a:r>
          </a:p>
        </p:txBody>
      </p:sp>
      <p:sp>
        <p:nvSpPr>
          <p:cNvPr id="4" name="Content Placeholder 2">
            <a:extLst>
              <a:ext uri="{FF2B5EF4-FFF2-40B4-BE49-F238E27FC236}">
                <a16:creationId xmlns:a16="http://schemas.microsoft.com/office/drawing/2014/main" id="{2291D621-61EE-D30F-3647-1B3858BB0EF9}"/>
              </a:ext>
            </a:extLst>
          </p:cNvPr>
          <p:cNvSpPr txBox="1">
            <a:spLocks/>
          </p:cNvSpPr>
          <p:nvPr/>
        </p:nvSpPr>
        <p:spPr>
          <a:xfrm>
            <a:off x="6354593" y="1271858"/>
            <a:ext cx="5736493" cy="50368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Focus on:</a:t>
            </a:r>
          </a:p>
          <a:p>
            <a:pPr lvl="1"/>
            <a:r>
              <a:rPr lang="en-US" dirty="0"/>
              <a:t>Titles and certifications</a:t>
            </a:r>
          </a:p>
          <a:p>
            <a:pPr lvl="2"/>
            <a:r>
              <a:rPr lang="en-US" dirty="0"/>
              <a:t>Nice to have a graduation but not required</a:t>
            </a:r>
          </a:p>
          <a:p>
            <a:pPr lvl="1"/>
            <a:r>
              <a:rPr lang="en-US" dirty="0"/>
              <a:t>Previous projects and experiences</a:t>
            </a:r>
          </a:p>
          <a:p>
            <a:pPr lvl="2"/>
            <a:r>
              <a:rPr lang="en-US" dirty="0"/>
              <a:t>Front-End, Back-End, Full-Stack</a:t>
            </a:r>
          </a:p>
          <a:p>
            <a:pPr lvl="1"/>
            <a:r>
              <a:rPr lang="en-US" dirty="0"/>
              <a:t>Technology stack</a:t>
            </a:r>
          </a:p>
          <a:p>
            <a:pPr lvl="1"/>
            <a:r>
              <a:rPr lang="en-US" dirty="0"/>
              <a:t>Programming languages</a:t>
            </a:r>
          </a:p>
          <a:p>
            <a:pPr lvl="1"/>
            <a:r>
              <a:rPr lang="en-US" dirty="0"/>
              <a:t>Domain-specific knowledge</a:t>
            </a:r>
          </a:p>
          <a:p>
            <a:pPr lvl="2"/>
            <a:r>
              <a:rPr lang="en-US" dirty="0"/>
              <a:t>Healthcare, finance/fintech, e-comer, real state, etc.</a:t>
            </a:r>
          </a:p>
          <a:p>
            <a:pPr lvl="1"/>
            <a:r>
              <a:rPr lang="en-US" dirty="0"/>
              <a:t>Frameworks and APIs</a:t>
            </a:r>
          </a:p>
          <a:p>
            <a:pPr lvl="1"/>
            <a:r>
              <a:rPr lang="en-US" dirty="0"/>
              <a:t>Expects immediate result </a:t>
            </a:r>
          </a:p>
          <a:p>
            <a:pPr lvl="2"/>
            <a:r>
              <a:rPr lang="en-US" dirty="0"/>
              <a:t>Running projects/contracts</a:t>
            </a:r>
          </a:p>
          <a:p>
            <a:pPr lvl="1"/>
            <a:r>
              <a:rPr lang="en-US" dirty="0"/>
              <a:t>Location</a:t>
            </a:r>
          </a:p>
          <a:p>
            <a:pPr lvl="1"/>
            <a:endParaRPr lang="en-US" dirty="0"/>
          </a:p>
          <a:p>
            <a:pPr lvl="1"/>
            <a:endParaRPr lang="en-US" dirty="0"/>
          </a:p>
        </p:txBody>
      </p:sp>
    </p:spTree>
    <p:extLst>
      <p:ext uri="{BB962C8B-B14F-4D97-AF65-F5344CB8AC3E}">
        <p14:creationId xmlns:p14="http://schemas.microsoft.com/office/powerpoint/2010/main" val="173124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6BC7-646C-071A-C7B5-087BF09998C2}"/>
              </a:ext>
            </a:extLst>
          </p:cNvPr>
          <p:cNvSpPr>
            <a:spLocks noGrp="1"/>
          </p:cNvSpPr>
          <p:nvPr>
            <p:ph type="title"/>
          </p:nvPr>
        </p:nvSpPr>
        <p:spPr>
          <a:xfrm>
            <a:off x="691079" y="1"/>
            <a:ext cx="10325000" cy="716692"/>
          </a:xfrm>
        </p:spPr>
        <p:txBody>
          <a:bodyPr>
            <a:normAutofit fontScale="90000"/>
          </a:bodyPr>
          <a:lstStyle/>
          <a:p>
            <a:r>
              <a:rPr lang="en-US" dirty="0"/>
              <a:t>Big Tech                 vs        Non-Big Teck</a:t>
            </a:r>
          </a:p>
        </p:txBody>
      </p:sp>
      <p:sp>
        <p:nvSpPr>
          <p:cNvPr id="3" name="Content Placeholder 2">
            <a:extLst>
              <a:ext uri="{FF2B5EF4-FFF2-40B4-BE49-F238E27FC236}">
                <a16:creationId xmlns:a16="http://schemas.microsoft.com/office/drawing/2014/main" id="{2EE17AA8-3C88-1127-FF03-EA2C1A657964}"/>
              </a:ext>
            </a:extLst>
          </p:cNvPr>
          <p:cNvSpPr>
            <a:spLocks noGrp="1"/>
          </p:cNvSpPr>
          <p:nvPr>
            <p:ph idx="1"/>
          </p:nvPr>
        </p:nvSpPr>
        <p:spPr>
          <a:xfrm>
            <a:off x="0" y="719219"/>
            <a:ext cx="5549083" cy="5036852"/>
          </a:xfrm>
        </p:spPr>
        <p:txBody>
          <a:bodyPr>
            <a:normAutofit/>
          </a:bodyPr>
          <a:lstStyle/>
          <a:p>
            <a:r>
              <a:rPr lang="en-US" b="1" dirty="0"/>
              <a:t>Interview Preparation:</a:t>
            </a:r>
          </a:p>
          <a:p>
            <a:pPr lvl="1"/>
            <a:r>
              <a:rPr lang="en-US" dirty="0"/>
              <a:t>“Cracking the Code Interview” or other books</a:t>
            </a:r>
          </a:p>
          <a:p>
            <a:pPr lvl="1"/>
            <a:r>
              <a:rPr lang="en-US" dirty="0" err="1"/>
              <a:t>Leetcode</a:t>
            </a:r>
            <a:r>
              <a:rPr lang="en-US" dirty="0"/>
              <a:t> / </a:t>
            </a:r>
            <a:r>
              <a:rPr lang="en-US" dirty="0" err="1"/>
              <a:t>HackerRank</a:t>
            </a:r>
            <a:endParaRPr lang="en-US" dirty="0"/>
          </a:p>
          <a:p>
            <a:pPr lvl="1"/>
            <a:r>
              <a:rPr lang="en-US" dirty="0"/>
              <a:t>Deep review of basic data structure</a:t>
            </a:r>
          </a:p>
          <a:p>
            <a:pPr lvl="1"/>
            <a:r>
              <a:rPr lang="en-US" dirty="0"/>
              <a:t>Lots of Mocking interview</a:t>
            </a:r>
          </a:p>
          <a:p>
            <a:pPr lvl="1"/>
            <a:r>
              <a:rPr lang="en-US" dirty="0"/>
              <a:t>Training to solve a problem while explaining the thought process</a:t>
            </a:r>
          </a:p>
          <a:p>
            <a:pPr lvl="1"/>
            <a:r>
              <a:rPr lang="en-US" b="1" dirty="0"/>
              <a:t>NEVER</a:t>
            </a:r>
            <a:r>
              <a:rPr lang="en-US" dirty="0"/>
              <a:t> start coding without making sure the problem statement is clear and you bring good clarification questions</a:t>
            </a:r>
          </a:p>
          <a:p>
            <a:pPr lvl="1"/>
            <a:r>
              <a:rPr lang="en-US" dirty="0"/>
              <a:t>Validate your ideas before starting code and focus on interviewer feed-back</a:t>
            </a:r>
          </a:p>
          <a:p>
            <a:pPr lvl="1"/>
            <a:r>
              <a:rPr lang="en-US" dirty="0"/>
              <a:t>Usually, the interviewers will not work with you</a:t>
            </a:r>
          </a:p>
          <a:p>
            <a:pPr lvl="1"/>
            <a:r>
              <a:rPr lang="en-US" dirty="0"/>
              <a:t>Master one programming language: </a:t>
            </a:r>
            <a:r>
              <a:rPr lang="en-US" b="1" dirty="0"/>
              <a:t>Python</a:t>
            </a:r>
          </a:p>
          <a:p>
            <a:pPr lvl="1"/>
            <a:endParaRPr lang="en-US" dirty="0"/>
          </a:p>
        </p:txBody>
      </p:sp>
      <p:sp>
        <p:nvSpPr>
          <p:cNvPr id="4" name="Content Placeholder 2">
            <a:extLst>
              <a:ext uri="{FF2B5EF4-FFF2-40B4-BE49-F238E27FC236}">
                <a16:creationId xmlns:a16="http://schemas.microsoft.com/office/drawing/2014/main" id="{2291D621-61EE-D30F-3647-1B3858BB0EF9}"/>
              </a:ext>
            </a:extLst>
          </p:cNvPr>
          <p:cNvSpPr txBox="1">
            <a:spLocks/>
          </p:cNvSpPr>
          <p:nvPr/>
        </p:nvSpPr>
        <p:spPr>
          <a:xfrm>
            <a:off x="5500351" y="716693"/>
            <a:ext cx="5736493" cy="503685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Interview Preparation:</a:t>
            </a:r>
          </a:p>
          <a:p>
            <a:pPr lvl="1"/>
            <a:r>
              <a:rPr lang="en-US" dirty="0"/>
              <a:t>Learn and practices frameworks and APIs</a:t>
            </a:r>
          </a:p>
          <a:p>
            <a:pPr lvl="1"/>
            <a:r>
              <a:rPr lang="en-US" dirty="0"/>
              <a:t>Create a GitHub account</a:t>
            </a:r>
          </a:p>
          <a:p>
            <a:pPr lvl="1"/>
            <a:r>
              <a:rPr lang="en-US" dirty="0"/>
              <a:t>Implement projects</a:t>
            </a:r>
          </a:p>
          <a:p>
            <a:pPr lvl="2"/>
            <a:r>
              <a:rPr lang="en-US" dirty="0"/>
              <a:t>A full-stack project is a must</a:t>
            </a:r>
          </a:p>
          <a:p>
            <a:pPr lvl="1"/>
            <a:r>
              <a:rPr lang="en-US" dirty="0"/>
              <a:t>Do “volunteer” work</a:t>
            </a:r>
          </a:p>
          <a:p>
            <a:pPr lvl="1"/>
            <a:r>
              <a:rPr lang="en-US" dirty="0"/>
              <a:t>Referrals helps a lot, invest on networking</a:t>
            </a:r>
          </a:p>
          <a:p>
            <a:pPr lvl="1"/>
            <a:r>
              <a:rPr lang="en-US" dirty="0"/>
              <a:t>Be ready to share experiences</a:t>
            </a:r>
          </a:p>
          <a:p>
            <a:pPr lvl="1"/>
            <a:r>
              <a:rPr lang="en-US" dirty="0"/>
              <a:t>Keep your resume and LinkedIn updated</a:t>
            </a:r>
          </a:p>
          <a:p>
            <a:pPr lvl="1"/>
            <a:r>
              <a:rPr lang="en-US" dirty="0"/>
              <a:t>Get some certifications</a:t>
            </a:r>
          </a:p>
          <a:p>
            <a:pPr lvl="1"/>
            <a:r>
              <a:rPr lang="en-US" dirty="0"/>
              <a:t>Focus on one area:</a:t>
            </a:r>
          </a:p>
          <a:p>
            <a:pPr lvl="2"/>
            <a:r>
              <a:rPr lang="en-US" dirty="0"/>
              <a:t>Front-end, Back-end, Full-Stack</a:t>
            </a:r>
          </a:p>
          <a:p>
            <a:pPr lvl="1"/>
            <a:r>
              <a:rPr lang="en-US" dirty="0"/>
              <a:t>Good to know a few programming languages</a:t>
            </a:r>
          </a:p>
          <a:p>
            <a:pPr lvl="2"/>
            <a:r>
              <a:rPr lang="en-US" dirty="0"/>
              <a:t>Front-end: JavaScript or TypeScript</a:t>
            </a:r>
          </a:p>
          <a:p>
            <a:pPr lvl="2"/>
            <a:r>
              <a:rPr lang="en-US" dirty="0"/>
              <a:t>Back-End: Java, C#, Python, SQL</a:t>
            </a:r>
          </a:p>
          <a:p>
            <a:pPr lvl="2"/>
            <a:r>
              <a:rPr lang="en-US" dirty="0"/>
              <a:t>Full-Stack: Combination from above</a:t>
            </a:r>
          </a:p>
          <a:p>
            <a:pPr lvl="1"/>
            <a:endParaRPr lang="en-US" dirty="0"/>
          </a:p>
          <a:p>
            <a:pPr lvl="2"/>
            <a:endParaRPr lang="en-US" dirty="0"/>
          </a:p>
          <a:p>
            <a:pPr lvl="1"/>
            <a:endParaRPr lang="en-US" dirty="0"/>
          </a:p>
        </p:txBody>
      </p:sp>
    </p:spTree>
    <p:extLst>
      <p:ext uri="{BB962C8B-B14F-4D97-AF65-F5344CB8AC3E}">
        <p14:creationId xmlns:p14="http://schemas.microsoft.com/office/powerpoint/2010/main" val="310035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D0782CA-0D29-88D2-BEBE-3B0675E0239A}"/>
              </a:ext>
            </a:extLst>
          </p:cNvPr>
          <p:cNvSpPr txBox="1"/>
          <p:nvPr/>
        </p:nvSpPr>
        <p:spPr>
          <a:xfrm>
            <a:off x="48126" y="0"/>
            <a:ext cx="12095747" cy="5478423"/>
          </a:xfrm>
          <a:prstGeom prst="rect">
            <a:avLst/>
          </a:prstGeom>
          <a:noFill/>
        </p:spPr>
        <p:txBody>
          <a:bodyPr wrap="square">
            <a:spAutoFit/>
          </a:bodyPr>
          <a:lstStyle/>
          <a:p>
            <a:pPr algn="l"/>
            <a:r>
              <a:rPr lang="en-US" sz="1000" b="0" i="0" dirty="0">
                <a:solidFill>
                  <a:srgbClr val="222222"/>
                </a:solidFill>
                <a:effectLst/>
                <a:latin typeface="Calibri" panose="020F0502020204030204" pitchFamily="34" charset="0"/>
              </a:rPr>
              <a:t>Hi Jose!</a:t>
            </a:r>
          </a:p>
          <a:p>
            <a:pPr algn="l"/>
            <a:br>
              <a:rPr lang="en-US" sz="1000" b="0" i="0" dirty="0">
                <a:solidFill>
                  <a:srgbClr val="222222"/>
                </a:solidFill>
                <a:effectLst/>
                <a:latin typeface="Arial" panose="020B0604020202020204" pitchFamily="34" charset="0"/>
              </a:rPr>
            </a:br>
            <a:r>
              <a:rPr lang="en-US" sz="1000" b="0" i="0" dirty="0">
                <a:solidFill>
                  <a:srgbClr val="222222"/>
                </a:solidFill>
                <a:effectLst/>
                <a:latin typeface="Calibri" panose="020F0502020204030204" pitchFamily="34" charset="0"/>
              </a:rPr>
              <a:t>Great talking to you today. Below is some additional information to help you prepare for your interviews – let me know if you need anything else or have any other questions. </a:t>
            </a:r>
          </a:p>
          <a:p>
            <a:pPr marL="0" marR="0" algn="l">
              <a:spcBef>
                <a:spcPts val="0"/>
              </a:spcBef>
              <a:spcAft>
                <a:spcPts val="0"/>
              </a:spcAft>
            </a:pPr>
            <a:r>
              <a:rPr lang="en-US" sz="1000" b="1" i="0" u="sng" dirty="0">
                <a:solidFill>
                  <a:srgbClr val="4472C4"/>
                </a:solidFill>
                <a:effectLst/>
                <a:latin typeface="Calibri" panose="020F0502020204030204" pitchFamily="34" charset="0"/>
              </a:rPr>
              <a:t>Important Topics to Review Prior to Your Interview   </a:t>
            </a:r>
            <a:endParaRPr lang="en-US" sz="1000" b="0" i="0" dirty="0">
              <a:solidFill>
                <a:srgbClr val="222222"/>
              </a:solidFill>
              <a:effectLst/>
              <a:latin typeface="Calibri" panose="020F0502020204030204" pitchFamily="34" charset="0"/>
            </a:endParaRPr>
          </a:p>
          <a:p>
            <a:pPr marL="171450" marR="0" indent="-171450" algn="l">
              <a:spcBef>
                <a:spcPts val="0"/>
              </a:spcBef>
              <a:spcAft>
                <a:spcPts val="0"/>
              </a:spcAft>
              <a:buFont typeface="Arial" panose="020B0604020202020204" pitchFamily="34" charset="0"/>
              <a:buChar char="•"/>
            </a:pPr>
            <a:r>
              <a:rPr lang="en-US" sz="1000" b="1" i="0" u="sng" dirty="0">
                <a:solidFill>
                  <a:srgbClr val="222222"/>
                </a:solidFill>
                <a:effectLst/>
                <a:latin typeface="Calibri" panose="020F0502020204030204" pitchFamily="34" charset="0"/>
              </a:rPr>
              <a:t>Clarifying Questions</a:t>
            </a:r>
            <a:r>
              <a:rPr lang="en-US" sz="1000" b="0" i="0" dirty="0">
                <a:solidFill>
                  <a:srgbClr val="222222"/>
                </a:solidFill>
                <a:effectLst/>
                <a:latin typeface="Calibri" panose="020F0502020204030204" pitchFamily="34" charset="0"/>
              </a:rPr>
              <a:t>.  Listen to the question and define the parameters, boundaries, or root of problem before trying to solve or answer it. If you get stuck, ask more clarifying questions to help unblock you.</a:t>
            </a:r>
          </a:p>
          <a:p>
            <a:pPr marL="628650" lvl="1" indent="-171450">
              <a:buFont typeface="Arial" panose="020B0604020202020204" pitchFamily="34" charset="0"/>
              <a:buChar char="•"/>
            </a:pPr>
            <a:r>
              <a:rPr lang="en-US" sz="1000" b="0" i="0" dirty="0">
                <a:solidFill>
                  <a:srgbClr val="222222"/>
                </a:solidFill>
                <a:effectLst/>
                <a:latin typeface="Calibri" panose="020F0502020204030204" pitchFamily="34" charset="0"/>
              </a:rPr>
              <a:t>Diagram the problem to help define the parameters and ask questions about it.</a:t>
            </a:r>
          </a:p>
          <a:p>
            <a:pPr marL="628650" lvl="1" indent="-171450">
              <a:buFont typeface="Arial" panose="020B0604020202020204" pitchFamily="34" charset="0"/>
              <a:buChar char="•"/>
            </a:pPr>
            <a:r>
              <a:rPr lang="en-US" sz="1000" b="0" i="0" dirty="0">
                <a:solidFill>
                  <a:srgbClr val="222222"/>
                </a:solidFill>
                <a:effectLst/>
                <a:latin typeface="Calibri" panose="020F0502020204030204" pitchFamily="34" charset="0"/>
              </a:rPr>
              <a:t>Listen to what you are being asked and validate your assumptions.</a:t>
            </a:r>
          </a:p>
          <a:p>
            <a:pPr marL="171450" marR="0" indent="-171450" algn="l">
              <a:spcBef>
                <a:spcPts val="0"/>
              </a:spcBef>
              <a:spcAft>
                <a:spcPts val="0"/>
              </a:spcAft>
              <a:buFont typeface="Arial" panose="020B0604020202020204" pitchFamily="34" charset="0"/>
              <a:buChar char="•"/>
            </a:pPr>
            <a:r>
              <a:rPr lang="en-US" sz="1000" b="1" i="0" u="sng" dirty="0">
                <a:solidFill>
                  <a:srgbClr val="222222"/>
                </a:solidFill>
                <a:effectLst/>
                <a:latin typeface="Calibri" panose="020F0502020204030204" pitchFamily="34" charset="0"/>
              </a:rPr>
              <a:t>Explain your thought process</a:t>
            </a:r>
            <a:r>
              <a:rPr lang="en-US" sz="1000" b="0" i="0" dirty="0">
                <a:solidFill>
                  <a:srgbClr val="222222"/>
                </a:solidFill>
                <a:effectLst/>
                <a:latin typeface="Calibri" panose="020F0502020204030204" pitchFamily="34" charset="0"/>
              </a:rPr>
              <a:t> (aloud in an interview situation) about possible approaches, their pros and cons, examples from your previous experiences. </a:t>
            </a:r>
          </a:p>
          <a:p>
            <a:pPr marL="742950" marR="0" lvl="1" indent="-285750" algn="l">
              <a:spcBef>
                <a:spcPts val="0"/>
              </a:spcBef>
              <a:spcAft>
                <a:spcPts val="0"/>
              </a:spcAft>
              <a:buFont typeface="Arial" panose="020B0604020202020204" pitchFamily="34" charset="0"/>
              <a:buChar char="•"/>
            </a:pPr>
            <a:r>
              <a:rPr lang="en-US" sz="1000" b="0" i="0" dirty="0">
                <a:solidFill>
                  <a:srgbClr val="222222"/>
                </a:solidFill>
                <a:effectLst/>
                <a:latin typeface="Calibri" panose="020F0502020204030204" pitchFamily="34" charset="0"/>
              </a:rPr>
              <a:t>Add context to your answers and provide actual examples that were "impactful and meaningful”.</a:t>
            </a:r>
          </a:p>
          <a:p>
            <a:pPr marL="742950" marR="0" lvl="1" indent="-285750" algn="l">
              <a:spcBef>
                <a:spcPts val="0"/>
              </a:spcBef>
              <a:spcAft>
                <a:spcPts val="0"/>
              </a:spcAft>
              <a:buFont typeface="Arial" panose="020B0604020202020204" pitchFamily="34" charset="0"/>
              <a:buChar char="•"/>
            </a:pPr>
            <a:r>
              <a:rPr lang="en-US" sz="1000" b="0" i="0" dirty="0">
                <a:solidFill>
                  <a:srgbClr val="222222"/>
                </a:solidFill>
                <a:effectLst/>
                <a:latin typeface="Calibri" panose="020F0502020204030204" pitchFamily="34" charset="0"/>
              </a:rPr>
              <a:t>How you owned a role and moved the needle forward, demonstrated curiosity, and how you solved it.</a:t>
            </a:r>
          </a:p>
          <a:p>
            <a:pPr marL="171450" marR="0" indent="-171450" algn="l">
              <a:spcBef>
                <a:spcPts val="0"/>
              </a:spcBef>
              <a:spcAft>
                <a:spcPts val="0"/>
              </a:spcAft>
              <a:buFont typeface="Arial" panose="020B0604020202020204" pitchFamily="34" charset="0"/>
              <a:buChar char="•"/>
            </a:pPr>
            <a:r>
              <a:rPr lang="en-US" sz="1000" b="1" i="0" u="sng" dirty="0">
                <a:solidFill>
                  <a:srgbClr val="222222"/>
                </a:solidFill>
                <a:effectLst/>
                <a:latin typeface="Calibri" panose="020F0502020204030204" pitchFamily="34" charset="0"/>
              </a:rPr>
              <a:t>Demonstrate a Growth Mindset</a:t>
            </a:r>
            <a:r>
              <a:rPr lang="en-US" sz="1000" b="0" i="0" dirty="0">
                <a:solidFill>
                  <a:srgbClr val="222222"/>
                </a:solidFill>
                <a:effectLst/>
                <a:latin typeface="Calibri" panose="020F0502020204030204" pitchFamily="34" charset="0"/>
              </a:rPr>
              <a:t> and passion.  Why Microsoft?  Why this team?</a:t>
            </a:r>
          </a:p>
          <a:p>
            <a:pPr marL="742950" marR="0" lvl="1" indent="-285750" algn="l">
              <a:spcBef>
                <a:spcPts val="0"/>
              </a:spcBef>
              <a:spcAft>
                <a:spcPts val="0"/>
              </a:spcAft>
              <a:buFont typeface="Arial" panose="020B0604020202020204" pitchFamily="34" charset="0"/>
              <a:buChar char="•"/>
            </a:pPr>
            <a:r>
              <a:rPr lang="en-US" sz="1000" b="0" i="0" dirty="0">
                <a:solidFill>
                  <a:srgbClr val="222222"/>
                </a:solidFill>
                <a:effectLst/>
                <a:latin typeface="Calibri" panose="020F0502020204030204" pitchFamily="34" charset="0"/>
              </a:rPr>
              <a:t>Think Customer obsession, ownership, curiosity, and thinking big.</a:t>
            </a:r>
          </a:p>
          <a:p>
            <a:pPr marL="742950" marR="0" lvl="1" indent="-285750" algn="l">
              <a:spcBef>
                <a:spcPts val="0"/>
              </a:spcBef>
              <a:spcAft>
                <a:spcPts val="0"/>
              </a:spcAft>
              <a:buFont typeface="Arial" panose="020B0604020202020204" pitchFamily="34" charset="0"/>
              <a:buChar char="•"/>
            </a:pPr>
            <a:r>
              <a:rPr lang="en-US" sz="1000" b="0" i="0" dirty="0">
                <a:solidFill>
                  <a:srgbClr val="222222"/>
                </a:solidFill>
                <a:effectLst/>
                <a:latin typeface="Calibri" panose="020F0502020204030204" pitchFamily="34" charset="0"/>
              </a:rPr>
              <a:t>Think through examples about past outcomes, milestones, deliverables, and how you interacted and collaborated with others.</a:t>
            </a:r>
          </a:p>
          <a:p>
            <a:pPr marL="171450" marR="0" indent="-171450" algn="l">
              <a:spcBef>
                <a:spcPts val="0"/>
              </a:spcBef>
              <a:spcAft>
                <a:spcPts val="0"/>
              </a:spcAft>
              <a:buFont typeface="Arial" panose="020B0604020202020204" pitchFamily="34" charset="0"/>
              <a:buChar char="•"/>
            </a:pPr>
            <a:r>
              <a:rPr lang="en-US" sz="1000" b="0" i="0" dirty="0">
                <a:solidFill>
                  <a:srgbClr val="222222"/>
                </a:solidFill>
                <a:effectLst/>
                <a:latin typeface="Calibri" panose="020F0502020204030204" pitchFamily="34" charset="0"/>
              </a:rPr>
              <a:t>Microsoft has six core competencies and each interviewer will be assigned 1-2 competencies to focus on during your interview.  Please review the competencies below and have examples prepared from your current/past experience. </a:t>
            </a:r>
          </a:p>
          <a:p>
            <a:pPr marL="742950" marR="0" lvl="1" indent="-285750" algn="l">
              <a:spcBef>
                <a:spcPts val="0"/>
              </a:spcBef>
              <a:spcAft>
                <a:spcPts val="0"/>
              </a:spcAft>
              <a:buFont typeface="Arial" panose="020B0604020202020204" pitchFamily="34" charset="0"/>
              <a:buChar char="•"/>
            </a:pPr>
            <a:r>
              <a:rPr lang="en-US" sz="1000" b="1" i="0" dirty="0">
                <a:solidFill>
                  <a:srgbClr val="222222"/>
                </a:solidFill>
                <a:effectLst/>
                <a:latin typeface="Calibri" panose="020F0502020204030204" pitchFamily="34" charset="0"/>
              </a:rPr>
              <a:t>Adaptability: </a:t>
            </a:r>
            <a:r>
              <a:rPr lang="en-US" sz="1000" b="0" i="0" dirty="0">
                <a:solidFill>
                  <a:srgbClr val="000000"/>
                </a:solidFill>
                <a:effectLst/>
                <a:latin typeface="Calibri" panose="020F0502020204030204" pitchFamily="34" charset="0"/>
              </a:rPr>
              <a:t>Demonstrates curiosity and actively explores options. Responds efficiently to changing demands and circumstances. Functions effectively in ambiguous situations. Maintains a constructive attitude in times of stress.</a:t>
            </a:r>
            <a:r>
              <a:rPr lang="en-US" sz="1000" b="1" i="0" dirty="0">
                <a:solidFill>
                  <a:srgbClr val="222222"/>
                </a:solidFill>
                <a:effectLst/>
                <a:latin typeface="Calibri" panose="020F0502020204030204" pitchFamily="34" charset="0"/>
              </a:rPr>
              <a:t> </a:t>
            </a:r>
            <a:endParaRPr lang="en-US" sz="1000" b="0" i="0" dirty="0">
              <a:solidFill>
                <a:srgbClr val="222222"/>
              </a:solidFill>
              <a:effectLst/>
              <a:latin typeface="Calibri" panose="020F0502020204030204" pitchFamily="34" charset="0"/>
            </a:endParaRPr>
          </a:p>
          <a:p>
            <a:pPr marL="742950" marR="0" lvl="1" indent="-285750" algn="l">
              <a:spcBef>
                <a:spcPts val="0"/>
              </a:spcBef>
              <a:spcAft>
                <a:spcPts val="0"/>
              </a:spcAft>
              <a:buFont typeface="Arial" panose="020B0604020202020204" pitchFamily="34" charset="0"/>
              <a:buChar char="•"/>
            </a:pPr>
            <a:r>
              <a:rPr lang="en-US" sz="1000" b="1" i="0" dirty="0">
                <a:solidFill>
                  <a:srgbClr val="000000"/>
                </a:solidFill>
                <a:effectLst/>
                <a:latin typeface="Calibri" panose="020F0502020204030204" pitchFamily="34" charset="0"/>
              </a:rPr>
              <a:t>Collaboration: </a:t>
            </a:r>
            <a:r>
              <a:rPr lang="en-US" sz="1000" b="0" i="0" dirty="0">
                <a:solidFill>
                  <a:srgbClr val="000000"/>
                </a:solidFill>
                <a:effectLst/>
                <a:latin typeface="Calibri" panose="020F0502020204030204" pitchFamily="34" charset="0"/>
              </a:rPr>
              <a:t>Drives alignment and teamwork within a team, department, or across organizational boundaries. Combines resources and joins efforts to achieve company-wide goals.</a:t>
            </a:r>
            <a:endParaRPr lang="en-US" sz="1000" b="0" i="0" dirty="0">
              <a:solidFill>
                <a:srgbClr val="222222"/>
              </a:solidFill>
              <a:effectLst/>
              <a:latin typeface="Calibri" panose="020F0502020204030204" pitchFamily="34" charset="0"/>
            </a:endParaRPr>
          </a:p>
          <a:p>
            <a:pPr marL="742950" marR="0" lvl="1" indent="-285750" algn="l">
              <a:spcBef>
                <a:spcPts val="0"/>
              </a:spcBef>
              <a:spcAft>
                <a:spcPts val="0"/>
              </a:spcAft>
              <a:buFont typeface="Arial" panose="020B0604020202020204" pitchFamily="34" charset="0"/>
              <a:buChar char="•"/>
            </a:pPr>
            <a:r>
              <a:rPr lang="en-US" sz="1000" b="1" i="0" dirty="0">
                <a:solidFill>
                  <a:srgbClr val="000000"/>
                </a:solidFill>
                <a:effectLst/>
                <a:latin typeface="Calibri" panose="020F0502020204030204" pitchFamily="34" charset="0"/>
              </a:rPr>
              <a:t>Customer Focus: </a:t>
            </a:r>
            <a:r>
              <a:rPr lang="en-US" sz="1000" b="0" i="0" dirty="0">
                <a:solidFill>
                  <a:srgbClr val="000000"/>
                </a:solidFill>
                <a:effectLst/>
                <a:latin typeface="Calibri" panose="020F0502020204030204" pitchFamily="34" charset="0"/>
              </a:rPr>
              <a:t>Anticipates customer needs, and proactively meets and exceeds customer expectations. Recognizes the issues that customers want to resolve, and creates, or facilitates the creation of, products and services to address customer needs.</a:t>
            </a:r>
            <a:endParaRPr lang="en-US" sz="1000" b="0" i="0" dirty="0">
              <a:solidFill>
                <a:srgbClr val="222222"/>
              </a:solidFill>
              <a:effectLst/>
              <a:latin typeface="Calibri" panose="020F0502020204030204" pitchFamily="34" charset="0"/>
            </a:endParaRPr>
          </a:p>
          <a:p>
            <a:pPr marL="742950" marR="0" lvl="1" indent="-285750" algn="l">
              <a:spcBef>
                <a:spcPts val="0"/>
              </a:spcBef>
              <a:spcAft>
                <a:spcPts val="0"/>
              </a:spcAft>
              <a:buFont typeface="Arial" panose="020B0604020202020204" pitchFamily="34" charset="0"/>
              <a:buChar char="•"/>
            </a:pPr>
            <a:r>
              <a:rPr lang="en-US" sz="1000" b="1" i="0" dirty="0">
                <a:solidFill>
                  <a:srgbClr val="000000"/>
                </a:solidFill>
                <a:effectLst/>
                <a:latin typeface="Calibri" panose="020F0502020204030204" pitchFamily="34" charset="0"/>
              </a:rPr>
              <a:t>Drive for Results: </a:t>
            </a:r>
            <a:r>
              <a:rPr lang="en-US" sz="1000" b="0" i="0" dirty="0">
                <a:solidFill>
                  <a:srgbClr val="000000"/>
                </a:solidFill>
                <a:effectLst/>
                <a:latin typeface="Calibri" panose="020F0502020204030204" pitchFamily="34" charset="0"/>
              </a:rPr>
              <a:t>Tenaciously pursues positive outcomes by using effective approaches to solve problems. Delivers on commitments and seeks increasingly challenging work. Takes responsibility and holds others accountable for actions, decisions, and goals.</a:t>
            </a:r>
            <a:endParaRPr lang="en-US" sz="1000" b="0" i="0" dirty="0">
              <a:solidFill>
                <a:srgbClr val="222222"/>
              </a:solidFill>
              <a:effectLst/>
              <a:latin typeface="Calibri" panose="020F0502020204030204" pitchFamily="34" charset="0"/>
            </a:endParaRPr>
          </a:p>
          <a:p>
            <a:pPr marL="742950" marR="0" lvl="1" indent="-285750" algn="l">
              <a:spcBef>
                <a:spcPts val="0"/>
              </a:spcBef>
              <a:spcAft>
                <a:spcPts val="0"/>
              </a:spcAft>
              <a:buFont typeface="Arial" panose="020B0604020202020204" pitchFamily="34" charset="0"/>
              <a:buChar char="•"/>
            </a:pPr>
            <a:r>
              <a:rPr lang="en-US" sz="1000" b="1" i="0" dirty="0">
                <a:solidFill>
                  <a:srgbClr val="000000"/>
                </a:solidFill>
                <a:effectLst/>
                <a:latin typeface="Calibri" panose="020F0502020204030204" pitchFamily="34" charset="0"/>
              </a:rPr>
              <a:t>Influencing for Impact: </a:t>
            </a:r>
            <a:r>
              <a:rPr lang="en-US" sz="1000" b="0" i="0" dirty="0">
                <a:solidFill>
                  <a:srgbClr val="000000"/>
                </a:solidFill>
                <a:effectLst/>
                <a:latin typeface="Calibri" panose="020F0502020204030204" pitchFamily="34" charset="0"/>
              </a:rPr>
              <a:t>Communicates and networks effectively. Successfully persuades and influences others.</a:t>
            </a:r>
            <a:endParaRPr lang="en-US" sz="1000" b="0" i="0" dirty="0">
              <a:solidFill>
                <a:srgbClr val="222222"/>
              </a:solidFill>
              <a:effectLst/>
              <a:latin typeface="Calibri" panose="020F0502020204030204" pitchFamily="34" charset="0"/>
            </a:endParaRPr>
          </a:p>
          <a:p>
            <a:pPr marL="742950" marR="0" lvl="1" indent="-285750" algn="l">
              <a:spcBef>
                <a:spcPts val="0"/>
              </a:spcBef>
              <a:spcAft>
                <a:spcPts val="0"/>
              </a:spcAft>
              <a:buFont typeface="Arial" panose="020B0604020202020204" pitchFamily="34" charset="0"/>
              <a:buChar char="•"/>
            </a:pPr>
            <a:r>
              <a:rPr lang="en-US" sz="1000" b="1" i="0" dirty="0">
                <a:solidFill>
                  <a:srgbClr val="000000"/>
                </a:solidFill>
                <a:effectLst/>
                <a:latin typeface="Calibri" panose="020F0502020204030204" pitchFamily="34" charset="0"/>
              </a:rPr>
              <a:t>Judgement: </a:t>
            </a:r>
            <a:r>
              <a:rPr lang="en-US" sz="1000" b="0" i="0" dirty="0">
                <a:solidFill>
                  <a:srgbClr val="000000"/>
                </a:solidFill>
                <a:effectLst/>
                <a:latin typeface="Calibri" panose="020F0502020204030204" pitchFamily="34" charset="0"/>
              </a:rPr>
              <a:t>Effectively scopes problems. Builds and applies a job-relevant knowledge base. Makes decisions with conviction.</a:t>
            </a:r>
            <a:endParaRPr lang="en-US" sz="1000" b="0" i="0" dirty="0">
              <a:solidFill>
                <a:srgbClr val="222222"/>
              </a:solidFill>
              <a:effectLst/>
              <a:latin typeface="Calibri" panose="020F0502020204030204" pitchFamily="34" charset="0"/>
            </a:endParaRPr>
          </a:p>
          <a:p>
            <a:pPr marL="0" marR="0" algn="just">
              <a:spcBef>
                <a:spcPts val="0"/>
              </a:spcBef>
              <a:spcAft>
                <a:spcPts val="0"/>
              </a:spcAft>
            </a:pPr>
            <a:r>
              <a:rPr lang="en-US" sz="1000" b="0" i="0" dirty="0">
                <a:solidFill>
                  <a:srgbClr val="222222"/>
                </a:solidFill>
                <a:effectLst/>
                <a:latin typeface="Calibri" panose="020F0502020204030204" pitchFamily="34" charset="0"/>
              </a:rPr>
              <a:t> </a:t>
            </a:r>
          </a:p>
          <a:p>
            <a:pPr marL="0" marR="0" algn="l">
              <a:spcBef>
                <a:spcPts val="0"/>
              </a:spcBef>
              <a:spcAft>
                <a:spcPts val="0"/>
              </a:spcAft>
            </a:pPr>
            <a:r>
              <a:rPr lang="en-US" sz="1000" b="1" i="0" dirty="0">
                <a:solidFill>
                  <a:srgbClr val="222222"/>
                </a:solidFill>
                <a:effectLst/>
                <a:latin typeface="Calibri" panose="020F0502020204030204" pitchFamily="34" charset="0"/>
              </a:rPr>
              <a:t>Here are some great links check out before your interviews:</a:t>
            </a:r>
            <a:endParaRPr lang="en-US" sz="1000" b="0" i="0" dirty="0">
              <a:solidFill>
                <a:srgbClr val="222222"/>
              </a:solidFill>
              <a:effectLst/>
              <a:latin typeface="Calibri" panose="020F0502020204030204" pitchFamily="34" charset="0"/>
            </a:endParaRPr>
          </a:p>
          <a:p>
            <a:pPr marL="0" marR="0" algn="l">
              <a:spcBef>
                <a:spcPts val="0"/>
              </a:spcBef>
              <a:spcAft>
                <a:spcPts val="0"/>
              </a:spcAft>
            </a:pPr>
            <a:r>
              <a:rPr lang="en-US" sz="1000" b="0" i="0" dirty="0">
                <a:solidFill>
                  <a:srgbClr val="0000FF"/>
                </a:solidFill>
                <a:effectLst/>
                <a:latin typeface="Calibri" panose="020F0502020204030204" pitchFamily="34" charset="0"/>
                <a:hlinkClick r:id="rId2"/>
              </a:rPr>
              <a:t>Interview Prep Guide</a:t>
            </a:r>
            <a:endParaRPr lang="en-US" sz="1000" b="0" i="0" dirty="0">
              <a:solidFill>
                <a:srgbClr val="222222"/>
              </a:solidFill>
              <a:effectLst/>
              <a:latin typeface="Calibri" panose="020F0502020204030204" pitchFamily="34" charset="0"/>
            </a:endParaRPr>
          </a:p>
          <a:p>
            <a:pPr marL="0" marR="0" algn="l">
              <a:spcBef>
                <a:spcPts val="0"/>
              </a:spcBef>
              <a:spcAft>
                <a:spcPts val="0"/>
              </a:spcAft>
            </a:pPr>
            <a:r>
              <a:rPr lang="en-US" sz="1000" b="0" i="0" dirty="0">
                <a:solidFill>
                  <a:srgbClr val="0000FF"/>
                </a:solidFill>
                <a:effectLst/>
                <a:latin typeface="Calibri" panose="020F0502020204030204" pitchFamily="34" charset="0"/>
                <a:hlinkClick r:id="rId3"/>
              </a:rPr>
              <a:t>Top interview tips for getting hired at Microsoft </a:t>
            </a:r>
            <a:endParaRPr lang="en-US" sz="1000" b="0" i="0" dirty="0">
              <a:solidFill>
                <a:srgbClr val="222222"/>
              </a:solidFill>
              <a:effectLst/>
              <a:latin typeface="Calibri" panose="020F0502020204030204" pitchFamily="34" charset="0"/>
            </a:endParaRPr>
          </a:p>
          <a:p>
            <a:pPr marL="0" marR="0" algn="l">
              <a:spcBef>
                <a:spcPts val="0"/>
              </a:spcBef>
              <a:spcAft>
                <a:spcPts val="0"/>
              </a:spcAft>
            </a:pPr>
            <a:r>
              <a:rPr lang="en-US" sz="1000" b="0" i="0" dirty="0">
                <a:solidFill>
                  <a:srgbClr val="0000FF"/>
                </a:solidFill>
                <a:effectLst/>
                <a:latin typeface="Calibri" panose="020F0502020204030204" pitchFamily="34" charset="0"/>
                <a:hlinkClick r:id="rId4"/>
              </a:rPr>
              <a:t>What’s it like to work at Microsoft?</a:t>
            </a:r>
            <a:endParaRPr lang="en-US" sz="1000" b="0" i="0" dirty="0">
              <a:solidFill>
                <a:srgbClr val="222222"/>
              </a:solidFill>
              <a:effectLst/>
              <a:latin typeface="Calibri" panose="020F0502020204030204" pitchFamily="34" charset="0"/>
            </a:endParaRPr>
          </a:p>
          <a:p>
            <a:pPr marL="0" marR="0" algn="l">
              <a:spcBef>
                <a:spcPts val="0"/>
              </a:spcBef>
              <a:spcAft>
                <a:spcPts val="0"/>
              </a:spcAft>
            </a:pPr>
            <a:r>
              <a:rPr lang="en-US" sz="1000" b="0" i="0" dirty="0">
                <a:solidFill>
                  <a:srgbClr val="0000FF"/>
                </a:solidFill>
                <a:effectLst/>
                <a:latin typeface="Calibri" panose="020F0502020204030204" pitchFamily="34" charset="0"/>
                <a:hlinkClick r:id="rId5"/>
              </a:rPr>
              <a:t>Microsoft Life</a:t>
            </a:r>
            <a:endParaRPr lang="en-US" sz="1000" b="0" i="0" dirty="0">
              <a:solidFill>
                <a:srgbClr val="222222"/>
              </a:solidFill>
              <a:effectLst/>
              <a:latin typeface="Calibri" panose="020F0502020204030204" pitchFamily="34" charset="0"/>
            </a:endParaRPr>
          </a:p>
          <a:p>
            <a:pPr marL="0" marR="0" algn="l">
              <a:spcBef>
                <a:spcPts val="0"/>
              </a:spcBef>
              <a:spcAft>
                <a:spcPts val="0"/>
              </a:spcAft>
            </a:pPr>
            <a:r>
              <a:rPr lang="en-US" sz="1000" b="0" i="0" dirty="0">
                <a:solidFill>
                  <a:srgbClr val="0000FF"/>
                </a:solidFill>
                <a:effectLst/>
                <a:latin typeface="Calibri" panose="020F0502020204030204" pitchFamily="34" charset="0"/>
                <a:hlinkClick r:id="rId6"/>
              </a:rPr>
              <a:t>Microsoft Benefits</a:t>
            </a:r>
            <a:endParaRPr lang="en-US" sz="1000" b="0" i="0" dirty="0">
              <a:solidFill>
                <a:srgbClr val="222222"/>
              </a:solidFill>
              <a:effectLst/>
              <a:latin typeface="Calibri" panose="020F0502020204030204" pitchFamily="34" charset="0"/>
            </a:endParaRPr>
          </a:p>
          <a:p>
            <a:pPr marL="0" marR="0" algn="l">
              <a:spcBef>
                <a:spcPts val="0"/>
              </a:spcBef>
              <a:spcAft>
                <a:spcPts val="0"/>
              </a:spcAft>
            </a:pPr>
            <a:r>
              <a:rPr lang="en-US" sz="1000" b="0" i="0" dirty="0">
                <a:solidFill>
                  <a:srgbClr val="0000FF"/>
                </a:solidFill>
                <a:effectLst/>
                <a:latin typeface="Calibri" panose="020F0502020204030204" pitchFamily="34" charset="0"/>
                <a:hlinkClick r:id="rId7"/>
              </a:rPr>
              <a:t>Microsoft Culture</a:t>
            </a:r>
            <a:endParaRPr lang="en-US" sz="1000" b="0" i="0" dirty="0">
              <a:solidFill>
                <a:srgbClr val="222222"/>
              </a:solidFill>
              <a:effectLst/>
              <a:latin typeface="Calibri" panose="020F0502020204030204" pitchFamily="34" charset="0"/>
            </a:endParaRPr>
          </a:p>
          <a:p>
            <a:pPr marL="0" marR="0" algn="l">
              <a:spcBef>
                <a:spcPts val="0"/>
              </a:spcBef>
              <a:spcAft>
                <a:spcPts val="0"/>
              </a:spcAft>
            </a:pPr>
            <a:r>
              <a:rPr lang="en-US" sz="1000" b="0" i="0" dirty="0">
                <a:solidFill>
                  <a:srgbClr val="0000FF"/>
                </a:solidFill>
                <a:effectLst/>
                <a:latin typeface="Calibri" panose="020F0502020204030204" pitchFamily="34" charset="0"/>
                <a:hlinkClick r:id="rId8"/>
              </a:rPr>
              <a:t>Microsoft CEO Satya Nadella: How I Work</a:t>
            </a:r>
            <a:endParaRPr lang="en-US" sz="1000" b="0" i="0" dirty="0">
              <a:solidFill>
                <a:srgbClr val="222222"/>
              </a:solidFill>
              <a:effectLst/>
              <a:latin typeface="Calibri" panose="020F0502020204030204" pitchFamily="34" charset="0"/>
            </a:endParaRPr>
          </a:p>
          <a:p>
            <a:pPr marL="0" marR="0" algn="l">
              <a:spcBef>
                <a:spcPts val="0"/>
              </a:spcBef>
              <a:spcAft>
                <a:spcPts val="0"/>
              </a:spcAft>
            </a:pPr>
            <a:r>
              <a:rPr lang="en-US" sz="1000" b="0" i="0" dirty="0">
                <a:solidFill>
                  <a:srgbClr val="0000FF"/>
                </a:solidFill>
                <a:effectLst/>
                <a:latin typeface="Calibri" panose="020F0502020204030204" pitchFamily="34" charset="0"/>
                <a:hlinkClick r:id="rId9"/>
              </a:rPr>
              <a:t>I’m Microsoft’s Head Of Talent: Here’s How To Get Hired</a:t>
            </a:r>
            <a:endParaRPr lang="en-US" sz="1000" b="0" i="0" dirty="0">
              <a:solidFill>
                <a:srgbClr val="222222"/>
              </a:solidFill>
              <a:effectLst/>
              <a:latin typeface="Calibri" panose="020F0502020204030204" pitchFamily="34" charset="0"/>
            </a:endParaRPr>
          </a:p>
          <a:p>
            <a:pPr marL="0" marR="0" algn="l">
              <a:spcBef>
                <a:spcPts val="0"/>
              </a:spcBef>
              <a:spcAft>
                <a:spcPts val="0"/>
              </a:spcAft>
            </a:pPr>
            <a:r>
              <a:rPr lang="en-US" sz="1000" b="0" i="0" dirty="0">
                <a:solidFill>
                  <a:srgbClr val="0000FF"/>
                </a:solidFill>
                <a:effectLst/>
                <a:latin typeface="Calibri" panose="020F0502020204030204" pitchFamily="34" charset="0"/>
                <a:hlinkClick r:id="rId10"/>
              </a:rPr>
              <a:t>How to land a job at Microsoft</a:t>
            </a:r>
            <a:endParaRPr lang="en-US" sz="1000" b="0" i="0" dirty="0">
              <a:solidFill>
                <a:srgbClr val="222222"/>
              </a:solidFill>
              <a:effectLst/>
              <a:latin typeface="Calibri" panose="020F0502020204030204" pitchFamily="34" charset="0"/>
            </a:endParaRPr>
          </a:p>
        </p:txBody>
      </p:sp>
    </p:spTree>
    <p:extLst>
      <p:ext uri="{BB962C8B-B14F-4D97-AF65-F5344CB8AC3E}">
        <p14:creationId xmlns:p14="http://schemas.microsoft.com/office/powerpoint/2010/main" val="127146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EDEF82-4C01-7FFA-F3E9-FDBB7E5A1691}"/>
              </a:ext>
            </a:extLst>
          </p:cNvPr>
          <p:cNvSpPr>
            <a:spLocks noChangeArrowheads="1"/>
          </p:cNvSpPr>
          <p:nvPr/>
        </p:nvSpPr>
        <p:spPr bwMode="auto">
          <a:xfrm>
            <a:off x="56148" y="307776"/>
            <a:ext cx="11921289"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Hi Jose,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Below are the interview tips/resources we spoke about over the phone. Let me know if you run into any questions, happy to help! A separate email will be sent shortly requesting your interview availability.</a:t>
            </a:r>
            <a:b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b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We are excited to have you interview with </a:t>
            </a:r>
            <a:r>
              <a:rPr kumimoji="0" lang="en-US" altLang="en-US" sz="10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Meta</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 check out some of our latest projects </a:t>
            </a:r>
            <a:r>
              <a:rPr kumimoji="0" lang="en-US" altLang="en-US" sz="1000" b="0" i="0" u="none" strike="noStrike" cap="none" normalizeH="0" baseline="0" dirty="0">
                <a:ln>
                  <a:noFill/>
                </a:ln>
                <a:solidFill>
                  <a:srgbClr val="1B74E4"/>
                </a:solidFill>
                <a:effectLst/>
                <a:latin typeface="Arial" panose="020B0604020202020204" pitchFamily="34" charset="0"/>
                <a:cs typeface="Arial" panose="020B0604020202020204" pitchFamily="34" charset="0"/>
                <a:hlinkClick r:id="rId2"/>
              </a:rPr>
              <a:t>Here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1B74E4"/>
                </a:solidFill>
                <a:effectLst/>
                <a:latin typeface="Arial" panose="020B0604020202020204" pitchFamily="34" charset="0"/>
                <a:cs typeface="Arial" panose="020B0604020202020204" pitchFamily="34" charset="0"/>
                <a:hlinkClick r:id="rId3"/>
              </a:rPr>
              <a:t>Prep Guide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Coding Resources:</a:t>
            </a:r>
            <a:endParaRPr kumimoji="0" lang="en-US" altLang="en-US" sz="10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Highly recommend picking questions from each of the coding practice sites below, set a timer for 45 minutes: practice writing clean, concise, simple code:</a:t>
            </a:r>
          </a:p>
          <a:p>
            <a:pPr marL="6286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1B74E4"/>
                </a:solidFill>
                <a:effectLst/>
                <a:latin typeface="Arial" panose="020B0604020202020204" pitchFamily="34" charset="0"/>
                <a:cs typeface="Arial" panose="020B0604020202020204" pitchFamily="34" charset="0"/>
                <a:hlinkClick r:id="rId4"/>
              </a:rPr>
              <a:t>http://leetcode.com/</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 code prep question platform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Fundamentals - Algorithms, Data Structures, Recursions, Binary Trees:</a:t>
            </a:r>
            <a:endParaRPr kumimoji="0" lang="en-US" altLang="en-US" sz="10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1" u="none" strike="noStrike" cap="none" normalizeH="0" baseline="0" dirty="0">
                <a:ln>
                  <a:noFill/>
                </a:ln>
                <a:solidFill>
                  <a:srgbClr val="222222"/>
                </a:solidFill>
                <a:effectLst/>
                <a:latin typeface="Arial" panose="020B0604020202020204" pitchFamily="34" charset="0"/>
                <a:cs typeface="Arial" panose="020B0604020202020204" pitchFamily="34" charset="0"/>
              </a:rPr>
              <a:t>Generally,</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avoid solutions with lots of edge cases or huge if/else if/else blocks - deciding between iteration and recursion can be an important step.</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Don’t be afraid to iterate through the problems presented to you - your interviewer is interested in knowing if you understand the problem and can answer it. Remember to leave time to focus on utilizing better data structures and algorithms.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Consider different algorithms and algorithmic techniques such as sorting, divide-and-conquer, recursion, etc.</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Think about data structures, particularly the ones used most often (Array, Stack/Queue, </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Hashset</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Hashmap</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r>
              <a:rPr kumimoji="0" lang="en-US" altLang="en-US" sz="1000" b="0" i="0" u="none" strike="noStrike" cap="none" normalizeH="0" baseline="0" dirty="0" err="1">
                <a:ln>
                  <a:noFill/>
                </a:ln>
                <a:solidFill>
                  <a:srgbClr val="222222"/>
                </a:solidFill>
                <a:effectLst/>
                <a:latin typeface="Arial" panose="020B0604020202020204" pitchFamily="34" charset="0"/>
                <a:cs typeface="Arial" panose="020B0604020202020204" pitchFamily="34" charset="0"/>
              </a:rPr>
              <a:t>Hashtable</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/Dictionary, Tree/Binary Tree, Heap, Graph, etc.)</a:t>
            </a:r>
          </a:p>
          <a:p>
            <a:pPr marL="6286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err="1">
                <a:ln>
                  <a:noFill/>
                </a:ln>
                <a:solidFill>
                  <a:srgbClr val="1B74E4"/>
                </a:solidFill>
                <a:effectLst/>
                <a:latin typeface="Arial" panose="020B0604020202020204" pitchFamily="34" charset="0"/>
                <a:cs typeface="Arial" panose="020B0604020202020204" pitchFamily="34" charset="0"/>
                <a:hlinkClick r:id="rId5"/>
              </a:rPr>
              <a:t>TopCoder</a:t>
            </a:r>
            <a:r>
              <a:rPr kumimoji="0" lang="en-US" altLang="en-US" sz="1000" b="0" i="0" u="none" strike="noStrike" cap="none" normalizeH="0" baseline="0" dirty="0">
                <a:ln>
                  <a:noFill/>
                </a:ln>
                <a:solidFill>
                  <a:srgbClr val="1B74E4"/>
                </a:solidFill>
                <a:effectLst/>
                <a:latin typeface="Arial" panose="020B0604020202020204" pitchFamily="34" charset="0"/>
                <a:cs typeface="Arial" panose="020B0604020202020204" pitchFamily="34" charset="0"/>
                <a:hlinkClick r:id="rId5"/>
              </a:rPr>
              <a:t> Tutorials </a:t>
            </a:r>
            <a:r>
              <a:rPr kumimoji="0" lang="en-US" altLang="en-US" sz="1000" b="0" i="0" u="none" strike="noStrike" cap="none" normalizeH="0" baseline="0" dirty="0" err="1">
                <a:ln>
                  <a:noFill/>
                </a:ln>
                <a:solidFill>
                  <a:srgbClr val="1B74E4"/>
                </a:solidFill>
                <a:effectLst/>
                <a:latin typeface="Arial" panose="020B0604020202020204" pitchFamily="34" charset="0"/>
                <a:cs typeface="Arial" panose="020B0604020202020204" pitchFamily="34" charset="0"/>
                <a:hlinkClick r:id="rId5"/>
              </a:rPr>
              <a:t>Tutorials</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 algorithm tutorials and refresher</a:t>
            </a:r>
          </a:p>
          <a:p>
            <a:pPr marL="6286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1B74E4"/>
                </a:solidFill>
                <a:effectLst/>
                <a:latin typeface="Arial" panose="020B0604020202020204" pitchFamily="34" charset="0"/>
                <a:cs typeface="Arial" panose="020B0604020202020204" pitchFamily="34" charset="0"/>
                <a:hlinkClick r:id="rId6"/>
              </a:rPr>
              <a:t>https://www.hackerrank.com/</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 great for algorithms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Time/Space Complexity</a:t>
            </a:r>
            <a:endParaRPr kumimoji="0" lang="en-US" altLang="en-US" sz="10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Likely at the end of each problem the interviewer will ask about the time and space complexity. Be very comfortable with Big-O analysis of running-time complexity and be prepared to explain the running-time complexity of algorithms you know and are asked to devise.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Algorithm Complexity- Remember you need to know the Big-O as you may be asked about O memory constraints on the complexity of the algorithm you are writing and its running time - O(N^2) to O(N) etc.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_______________________________________________________________</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DURING the Technical Interview:</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Think of the interview as a conversation between you and another engineer. Ask questions and communicate your thoughts- it's about the process you take, thinking through the problem, and using your technical skills to arrive at a solution.</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Ask Clarifying Questions</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 Be sure to state and clarify key assumptions before diving into the code and incorporate any hints/feedback that your receive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Code Quality </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Remember start simple, you can build on it after - as long as the code solves the problem.</a:t>
            </a:r>
          </a:p>
          <a:p>
            <a:pPr marL="6286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You can implement a non-optimal solution and then work on it from there but the more optimal the better.</a:t>
            </a:r>
          </a:p>
          <a:p>
            <a:pPr marL="6286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Think about things like corner cases, code refactoring, and replacement sorting before you start coding.</a:t>
            </a:r>
          </a:p>
          <a:p>
            <a:pPr marL="628650" marR="0" lvl="1"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Run a few examples to check the code and make sure you don’t assume that your code works. Make sure that your code works! Check for edge cases. Check for corner cases.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Test your Code - Proactively test your code throughout your interview. </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Try to identify any bugs in your code and fix them along the way.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Communicate Your Thoughts - </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Think out loud and talk the interviewer through how you are approaching the problem, the solutions being considered, and the possible approaches to get there.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Thank you!</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8926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EDEF82-4C01-7FFA-F3E9-FDBB7E5A1691}"/>
              </a:ext>
            </a:extLst>
          </p:cNvPr>
          <p:cNvSpPr>
            <a:spLocks noChangeArrowheads="1"/>
          </p:cNvSpPr>
          <p:nvPr/>
        </p:nvSpPr>
        <p:spPr bwMode="auto">
          <a:xfrm>
            <a:off x="56148" y="3000821"/>
            <a:ext cx="11921289"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96A087CE-D334-E6B5-24F9-9F58072C1ADB}"/>
              </a:ext>
            </a:extLst>
          </p:cNvPr>
          <p:cNvSpPr>
            <a:spLocks noChangeArrowheads="1"/>
          </p:cNvSpPr>
          <p:nvPr/>
        </p:nvSpPr>
        <p:spPr bwMode="auto">
          <a:xfrm>
            <a:off x="59517" y="136249"/>
            <a:ext cx="11917920" cy="5355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1000" b="0" i="0" dirty="0">
                <a:solidFill>
                  <a:srgbClr val="000000"/>
                </a:solidFill>
                <a:effectLst/>
                <a:latin typeface="Arial" panose="020B0604020202020204" pitchFamily="34" charset="0"/>
              </a:rPr>
              <a:t>Hi Jose,</a:t>
            </a:r>
            <a:endParaRPr lang="en-US" sz="1000" b="0" i="0" dirty="0">
              <a:solidFill>
                <a:srgbClr val="222222"/>
              </a:solidFill>
              <a:effectLst/>
              <a:latin typeface="Arial" panose="020B0604020202020204" pitchFamily="34" charset="0"/>
            </a:endParaRPr>
          </a:p>
          <a:p>
            <a:pPr algn="l"/>
            <a:r>
              <a:rPr lang="en-US" sz="1000" b="0" i="0" dirty="0">
                <a:solidFill>
                  <a:srgbClr val="000000"/>
                </a:solidFill>
                <a:effectLst/>
                <a:latin typeface="Arial" panose="020B0604020202020204" pitchFamily="34" charset="0"/>
              </a:rPr>
              <a:t>We’re excited to connect you with members of our team! To protect the health and well-being of our employees, candidates, and communities, we'll be conducting your interviews virtually. Included in this email are details for your virtual interviews, including information on logistics, what to expect, and how to prepare.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well-being and mental health of everyone in our community – including our candidates –  is important to us. If you’d prefer to reschedule your conversation(s) for a later date for any reason, please don't hesitate to let us know.</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E9D58"/>
                </a:solidFill>
                <a:effectLst/>
                <a:latin typeface="Arial" panose="020B0604020202020204" pitchFamily="34" charset="0"/>
                <a:cs typeface="Arial" panose="020B0604020202020204" pitchFamily="34" charset="0"/>
              </a:rPr>
              <a:t>Before your interview:</a:t>
            </a:r>
            <a:endParaRPr kumimoji="0" lang="en-US" altLang="en-US" sz="6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Let us know you can make it</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by replying all to confirm your interview time.</a:t>
            </a:r>
            <a:endParaRPr kumimoji="0" lang="en-US" altLang="en-US" sz="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Complete our </a:t>
            </a:r>
            <a:r>
              <a:rPr kumimoji="0" lang="en-US" altLang="en-US" sz="1000" b="1"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Employment Application</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(by today if you can!). </a:t>
            </a:r>
            <a:r>
              <a:rPr kumimoji="0" lang="en-US" altLang="en-US" sz="1000" b="1" i="0" u="none" strike="noStrike" cap="none" normalizeH="0" baseline="0" dirty="0">
                <a:ln>
                  <a:noFill/>
                </a:ln>
                <a:solidFill>
                  <a:srgbClr val="202124"/>
                </a:solidFill>
                <a:effectLst/>
                <a:latin typeface="Arial" panose="020B0604020202020204" pitchFamily="34" charset="0"/>
                <a:cs typeface="Arial" panose="020B0604020202020204" pitchFamily="34" charset="0"/>
              </a:rPr>
              <a:t>T</a:t>
            </a:r>
            <a:r>
              <a:rPr kumimoji="0" lang="en-US" altLang="en-US" sz="10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his form is different from the application you may have used to apply to Google and contains a non-disclosure agreement. </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This link should only be clicked once to generate your personal application. It is essential that you submit your application before your interviews and should not take more than 20 minutes. If you are unable to complete the form in one sitting, you can save your work by clicking the </a:t>
            </a:r>
            <a:r>
              <a:rPr kumimoji="0" lang="en-US" altLang="en-US" sz="10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Finish Later</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button. </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Most importantly, please carefully review your information to ensure everything is accurate and complete.</a:t>
            </a:r>
            <a:endParaRPr kumimoji="0" lang="en-US" altLang="en-US" sz="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If you need to reschedule due to an unforeseen emergency, we’re here to help. Please note this may delay your interview process.</a:t>
            </a:r>
            <a:endParaRPr kumimoji="0" lang="en-US" altLang="en-US" sz="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If I'm based in a Google office where my working hours are outside of your scheduled interview time and you require immediate assistance, please contact our Global Candidate Support Team at </a:t>
            </a:r>
            <a:r>
              <a:rPr kumimoji="0" lang="en-US" altLang="en-US" sz="10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3"/>
              </a:rPr>
              <a:t>google-candidate-support@google.com</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Otherwise, I will be happy to assist you the following business day!</a:t>
            </a:r>
            <a:endParaRPr kumimoji="0" lang="en-US" altLang="en-US" sz="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It’s important to us to create an accessible and inclusive workplace for everyone. We are committed to providing accommodations in our recruiting process for candidates with disabilities, mental health conditions, religious beliefs, neurodivergence, or require lactation breaks. If you need accommodations for your interview, please</a:t>
            </a:r>
            <a:r>
              <a:rPr kumimoji="0" lang="en-US" altLang="en-US" sz="10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complete this request form</a:t>
            </a:r>
            <a:r>
              <a:rPr kumimoji="0" lang="en-US" altLang="en-US" sz="10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and our Candidate Accommodations team will connect with you to confidentially discuss your options.</a:t>
            </a:r>
            <a:r>
              <a:rPr kumimoji="0" lang="en-US" altLang="en-US" sz="12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a:t>
            </a:r>
            <a:endParaRPr kumimoji="0" lang="en-US" altLang="en-US" sz="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CC4125"/>
                </a:solidFill>
                <a:effectLst/>
                <a:latin typeface="Arial" panose="020B0604020202020204" pitchFamily="34" charset="0"/>
                <a:cs typeface="Arial" panose="020B0604020202020204" pitchFamily="34" charset="0"/>
              </a:rPr>
              <a:t>How to prepare for your virtual interview:</a:t>
            </a:r>
            <a:endParaRPr kumimoji="0" lang="en-US" altLang="en-US" sz="6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Please review this </a:t>
            </a:r>
            <a:r>
              <a:rPr kumimoji="0" lang="en-US" altLang="en-US" sz="10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5"/>
              </a:rPr>
              <a:t>guide</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for virtual interviewing tips and best practices.</a:t>
            </a:r>
            <a:endParaRPr kumimoji="0" lang="en-US" altLang="en-US" sz="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Unfamiliar with joining </a:t>
            </a:r>
            <a:r>
              <a:rPr kumimoji="0" lang="en-US" altLang="en-US" sz="10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Google Meet</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Here’s a </a:t>
            </a:r>
            <a:r>
              <a:rPr kumimoji="0" lang="en-US" altLang="en-US" sz="1000" b="1"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6"/>
              </a:rPr>
              <a:t>step-by-step guide</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on how to connect. If you’d like to test Google Meet in advance of your interview (checking that your webcam, your sound, and your internet connection work), follow the</a:t>
            </a:r>
            <a:r>
              <a:rPr kumimoji="0" lang="en-US" altLang="en-US" sz="1000" b="1"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7"/>
              </a:rPr>
              <a:t> </a:t>
            </a:r>
            <a:r>
              <a:rPr kumimoji="0" lang="en-US" altLang="en-US" sz="1000" b="1"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8"/>
              </a:rPr>
              <a:t>instructions here</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a:t>
            </a:r>
            <a:endParaRPr kumimoji="0" lang="en-US" altLang="en-US" sz="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Plan to use a laptop or desktop computer. Read about </a:t>
            </a:r>
            <a:r>
              <a:rPr kumimoji="0" lang="en-US" altLang="en-US" sz="1000" b="1"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9"/>
              </a:rPr>
              <a:t>system requirements</a:t>
            </a: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here.</a:t>
            </a:r>
            <a:endParaRPr kumimoji="0" lang="en-US" altLang="en-US" sz="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Please have your phone nearby and accessible; in case of any technical issues, this is how your interviewer will reach you.</a:t>
            </a:r>
            <a:endParaRPr kumimoji="0" lang="en-US" altLang="en-US" sz="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Secure a quiet space with a good, reliable internet connection that is free from distractions (e.g. trash collection, pets, etc.) for the interview, and try to have a neutral, non-distracting background.</a:t>
            </a:r>
            <a:endParaRPr kumimoji="0" lang="en-US" altLang="en-US" sz="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Prepare for your virtual interview as you would for any other kind of interview. For example, we advise that during your interview you do not read from prepared notes.</a:t>
            </a:r>
            <a:endParaRPr kumimoji="0" lang="en-US" altLang="en-US" sz="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3C78D8"/>
                </a:solidFill>
                <a:effectLst/>
                <a:latin typeface="Arial" panose="020B0604020202020204" pitchFamily="34" charset="0"/>
                <a:cs typeface="Arial" panose="020B0604020202020204" pitchFamily="34" charset="0"/>
              </a:rPr>
              <a:t>During your interview:</a:t>
            </a:r>
            <a:endParaRPr kumimoji="0" lang="en-US" altLang="en-US" sz="6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1" i="0" u="none" strike="noStrike" cap="none" normalizeH="0" baseline="0" dirty="0">
                <a:ln>
                  <a:noFill/>
                </a:ln>
                <a:solidFill>
                  <a:srgbClr val="222222"/>
                </a:solidFill>
                <a:effectLst/>
                <a:latin typeface="Arial" panose="020B0604020202020204" pitchFamily="34" charset="0"/>
                <a:cs typeface="Arial" panose="020B0604020202020204" pitchFamily="34" charset="0"/>
              </a:rPr>
              <a:t>Only submit your own work:</a:t>
            </a:r>
            <a:r>
              <a:rPr kumimoji="0" lang="en-US" altLang="en-US" sz="1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We want to learn more about your skills, not someone else’s. Solutions or source code that come from blogs, your friends, coworkers, professors, etc., are not permitted during the interview and may impact your candidacy. Keep in mind that Google’s interview questions are considered intellectual property and should never be shared externally.</a:t>
            </a:r>
            <a:endParaRPr kumimoji="0" lang="en-US" altLang="en-US" sz="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E9D58"/>
                </a:solidFill>
                <a:effectLst/>
                <a:latin typeface="Arial" panose="020B0604020202020204" pitchFamily="34" charset="0"/>
                <a:cs typeface="Arial" panose="020B0604020202020204" pitchFamily="34" charset="0"/>
              </a:rPr>
              <a:t>After your interview:</a:t>
            </a:r>
            <a:endParaRPr kumimoji="0" lang="en-US" altLang="en-US" sz="600" b="0" i="0" u="none" strike="noStrike" cap="none" normalizeH="0" baseline="0" dirty="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Your recruiter will follow up with an update as soon as possible. If anything changes about your candidacy, please do the same for them.</a:t>
            </a:r>
            <a:endParaRPr kumimoji="0" lang="en-US" altLang="en-US" sz="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As a friendly reminder, our interview questions are confidential, so please keep things under wraps.</a:t>
            </a:r>
            <a:endParaRPr kumimoji="0" lang="en-US" altLang="en-US" sz="600" b="0" i="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You may see up to two Googlers shadowing your interview for training purposes. Not to fear—they are perfectly friendly! Please reach out to your recruiter with any questions or concerns.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BF9000"/>
                </a:solidFill>
                <a:effectLst/>
                <a:latin typeface="Arial" panose="020B0604020202020204" pitchFamily="34" charset="0"/>
                <a:cs typeface="Arial" panose="020B0604020202020204" pitchFamily="34" charset="0"/>
              </a:rPr>
              <a:t>Good to know:</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We’re committed to improving the lives of as many people as possible. Check out the information below on how we uphold this commitment internally and externally.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0114886"/>
      </p:ext>
    </p:extLst>
  </p:cSld>
  <p:clrMapOvr>
    <a:masterClrMapping/>
  </p:clrMapOvr>
</p:sld>
</file>

<file path=ppt/theme/theme1.xml><?xml version="1.0" encoding="utf-8"?>
<a:theme xmlns:a="http://schemas.openxmlformats.org/drawingml/2006/main" name="CosineVTI">
  <a:themeElements>
    <a:clrScheme name="AnalogousFromDarkSeedLeftStep">
      <a:dk1>
        <a:srgbClr val="000000"/>
      </a:dk1>
      <a:lt1>
        <a:srgbClr val="FFFFFF"/>
      </a:lt1>
      <a:dk2>
        <a:srgbClr val="213B37"/>
      </a:dk2>
      <a:lt2>
        <a:srgbClr val="E8E5E2"/>
      </a:lt2>
      <a:accent1>
        <a:srgbClr val="2985E7"/>
      </a:accent1>
      <a:accent2>
        <a:srgbClr val="15B4C5"/>
      </a:accent2>
      <a:accent3>
        <a:srgbClr val="20B787"/>
      </a:accent3>
      <a:accent4>
        <a:srgbClr val="14BA40"/>
      </a:accent4>
      <a:accent5>
        <a:srgbClr val="38BA21"/>
      </a:accent5>
      <a:accent6>
        <a:srgbClr val="70B614"/>
      </a:accent6>
      <a:hlink>
        <a:srgbClr val="319332"/>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64</TotalTime>
  <Words>2120</Words>
  <Application>Microsoft Office PowerPoint</Application>
  <PresentationFormat>Widescreen</PresentationFormat>
  <Paragraphs>144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Grandview</vt:lpstr>
      <vt:lpstr>Wingdings</vt:lpstr>
      <vt:lpstr>CosineVTI</vt:lpstr>
      <vt:lpstr>Coding Interview</vt:lpstr>
      <vt:lpstr>Big Tech                 vs        Non-Big Teck</vt:lpstr>
      <vt:lpstr>Big Tech                 vs        Non-Big Teck</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Interview</dc:title>
  <dc:creator>Jose Santos</dc:creator>
  <cp:lastModifiedBy>Jose Santos</cp:lastModifiedBy>
  <cp:revision>1</cp:revision>
  <dcterms:created xsi:type="dcterms:W3CDTF">2024-03-27T06:04:07Z</dcterms:created>
  <dcterms:modified xsi:type="dcterms:W3CDTF">2024-04-06T05:12:30Z</dcterms:modified>
</cp:coreProperties>
</file>