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50" d="100"/>
          <a:sy n="150" d="100"/>
        </p:scale>
        <p:origin x="6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4/24/2024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49614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4/24/2024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06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4/24/2024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519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4/24/2024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2150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4/24/2024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384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4/24/2024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8706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4/24/2024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5689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4/24/2024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8054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4/24/2024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9606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4/24/2024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3707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4/24/2024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7989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4/24/2024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8945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Eyes on a candy">
            <a:extLst>
              <a:ext uri="{FF2B5EF4-FFF2-40B4-BE49-F238E27FC236}">
                <a16:creationId xmlns:a16="http://schemas.microsoft.com/office/drawing/2014/main" id="{178C6BD8-5FF3-C065-E362-A52C5F203E59}"/>
              </a:ext>
            </a:extLst>
          </p:cNvPr>
          <p:cNvPicPr>
            <a:picLocks noChangeAspect="1"/>
          </p:cNvPicPr>
          <p:nvPr/>
        </p:nvPicPr>
        <p:blipFill rotWithShape="1">
          <a:blip r:embed="rId2"/>
          <a:srcRect b="15730"/>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D21F66AB-6D67-4C86-A415-0B6E4EEC5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3811" y="423809"/>
            <a:ext cx="6858002" cy="6010383"/>
          </a:xfrm>
          <a:prstGeom prst="rect">
            <a:avLst/>
          </a:prstGeom>
          <a:gradFill>
            <a:gsLst>
              <a:gs pos="0">
                <a:schemeClr val="bg1">
                  <a:alpha val="0"/>
                </a:schemeClr>
              </a:gs>
              <a:gs pos="46000">
                <a:schemeClr val="bg1">
                  <a:alpha val="46000"/>
                </a:schemeClr>
              </a:gs>
              <a:gs pos="26000">
                <a:schemeClr val="bg1">
                  <a:alpha val="32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048ACC95-53BD-D379-AC83-B98DE00B6F7B}"/>
              </a:ext>
            </a:extLst>
          </p:cNvPr>
          <p:cNvSpPr>
            <a:spLocks noGrp="1"/>
          </p:cNvSpPr>
          <p:nvPr>
            <p:ph type="ctrTitle"/>
          </p:nvPr>
        </p:nvSpPr>
        <p:spPr>
          <a:xfrm>
            <a:off x="438911" y="908651"/>
            <a:ext cx="4937760" cy="3640345"/>
          </a:xfrm>
        </p:spPr>
        <p:txBody>
          <a:bodyPr anchor="t">
            <a:normAutofit/>
          </a:bodyPr>
          <a:lstStyle/>
          <a:p>
            <a:r>
              <a:rPr lang="en-US" sz="6000" dirty="0"/>
              <a:t>Networking</a:t>
            </a:r>
          </a:p>
        </p:txBody>
      </p:sp>
      <p:sp>
        <p:nvSpPr>
          <p:cNvPr id="3" name="Subtitle 2">
            <a:extLst>
              <a:ext uri="{FF2B5EF4-FFF2-40B4-BE49-F238E27FC236}">
                <a16:creationId xmlns:a16="http://schemas.microsoft.com/office/drawing/2014/main" id="{8EB18A4A-CC57-ACBC-66A0-343E5636E994}"/>
              </a:ext>
            </a:extLst>
          </p:cNvPr>
          <p:cNvSpPr>
            <a:spLocks noGrp="1"/>
          </p:cNvSpPr>
          <p:nvPr>
            <p:ph type="subTitle" idx="1"/>
          </p:nvPr>
        </p:nvSpPr>
        <p:spPr>
          <a:xfrm>
            <a:off x="438912" y="4730138"/>
            <a:ext cx="3793200" cy="1129888"/>
          </a:xfrm>
        </p:spPr>
        <p:txBody>
          <a:bodyPr anchor="b">
            <a:normAutofit/>
          </a:bodyPr>
          <a:lstStyle/>
          <a:p>
            <a:r>
              <a:rPr lang="en-US" sz="2200" dirty="0"/>
              <a:t>The Importance</a:t>
            </a:r>
          </a:p>
        </p:txBody>
      </p:sp>
      <p:cxnSp>
        <p:nvCxnSpPr>
          <p:cNvPr id="15" name="Straight Connector 14">
            <a:extLst>
              <a:ext uri="{FF2B5EF4-FFF2-40B4-BE49-F238E27FC236}">
                <a16:creationId xmlns:a16="http://schemas.microsoft.com/office/drawing/2014/main" id="{0B66F5E1-B07D-4718-F4B4-5FCE4B7E8F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4131"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160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10782-0F7F-3E00-CA7A-C733079443FC}"/>
              </a:ext>
            </a:extLst>
          </p:cNvPr>
          <p:cNvSpPr>
            <a:spLocks noGrp="1"/>
          </p:cNvSpPr>
          <p:nvPr>
            <p:ph type="title"/>
          </p:nvPr>
        </p:nvSpPr>
        <p:spPr>
          <a:xfrm>
            <a:off x="733970" y="861629"/>
            <a:ext cx="8641618" cy="621791"/>
          </a:xfrm>
        </p:spPr>
        <p:txBody>
          <a:bodyPr>
            <a:normAutofit fontScale="90000"/>
          </a:bodyPr>
          <a:lstStyle/>
          <a:p>
            <a:pPr>
              <a:lnSpc>
                <a:spcPct val="90000"/>
              </a:lnSpc>
            </a:pPr>
            <a:r>
              <a:rPr lang="en-US" dirty="0"/>
              <a:t>THE IMPORTANCE OF NETWORKING</a:t>
            </a:r>
          </a:p>
        </p:txBody>
      </p:sp>
      <p:cxnSp>
        <p:nvCxnSpPr>
          <p:cNvPr id="30" name="Straight Connector 29">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AECC069D-2A55-3D93-7606-014FC3D2D93C}"/>
              </a:ext>
            </a:extLst>
          </p:cNvPr>
          <p:cNvSpPr>
            <a:spLocks noGrp="1"/>
          </p:cNvSpPr>
          <p:nvPr>
            <p:ph idx="1"/>
          </p:nvPr>
        </p:nvSpPr>
        <p:spPr>
          <a:xfrm>
            <a:off x="262217" y="1636777"/>
            <a:ext cx="7328647" cy="3931920"/>
          </a:xfrm>
        </p:spPr>
        <p:txBody>
          <a:bodyPr>
            <a:normAutofit lnSpcReduction="10000"/>
          </a:bodyPr>
          <a:lstStyle/>
          <a:p>
            <a:pPr>
              <a:lnSpc>
                <a:spcPct val="100000"/>
              </a:lnSpc>
              <a:buFont typeface="+mj-lt"/>
              <a:buAutoNum type="arabicPeriod"/>
            </a:pPr>
            <a:r>
              <a:rPr lang="en-US" sz="1400" b="1" dirty="0"/>
              <a:t>Knowledge Sharing</a:t>
            </a:r>
            <a:r>
              <a:rPr lang="en-US" sz="1400" dirty="0"/>
              <a:t>: Networking allows software engineers to exchange ideas and share knowledge. This can lead to innovative solutions and better decision-making processes.</a:t>
            </a:r>
          </a:p>
          <a:p>
            <a:pPr>
              <a:lnSpc>
                <a:spcPct val="100000"/>
              </a:lnSpc>
              <a:buFont typeface="+mj-lt"/>
              <a:buAutoNum type="arabicPeriod"/>
            </a:pPr>
            <a:r>
              <a:rPr lang="en-US" sz="1400" b="1" dirty="0"/>
              <a:t>Career Opportunities</a:t>
            </a:r>
            <a:r>
              <a:rPr lang="en-US" sz="1400" dirty="0"/>
              <a:t>: Networking can open new job opportunities, collaborations, and partnerships that might not be available otherwise.</a:t>
            </a:r>
          </a:p>
          <a:p>
            <a:pPr>
              <a:lnSpc>
                <a:spcPct val="100000"/>
              </a:lnSpc>
              <a:buFont typeface="+mj-lt"/>
              <a:buAutoNum type="arabicPeriod"/>
            </a:pPr>
            <a:r>
              <a:rPr lang="en-US" sz="1400" b="1" dirty="0"/>
              <a:t>Professional Development</a:t>
            </a:r>
            <a:r>
              <a:rPr lang="en-US" sz="1400" dirty="0"/>
              <a:t>: Through networking, software engineers can learn from the experiences and insights of others, which can contribute to their own professional growth.</a:t>
            </a:r>
          </a:p>
          <a:p>
            <a:pPr>
              <a:lnSpc>
                <a:spcPct val="100000"/>
              </a:lnSpc>
              <a:buFont typeface="+mj-lt"/>
              <a:buAutoNum type="arabicPeriod"/>
            </a:pPr>
            <a:r>
              <a:rPr lang="en-US" sz="1400" b="1" dirty="0"/>
              <a:t>Problem-Solving</a:t>
            </a:r>
            <a:r>
              <a:rPr lang="en-US" sz="1400" dirty="0"/>
              <a:t>: When software engineers' network, they can often find others who have faced similar challenges and can offer insights or advice on how to overcome them.</a:t>
            </a:r>
          </a:p>
          <a:p>
            <a:pPr>
              <a:lnSpc>
                <a:spcPct val="100000"/>
              </a:lnSpc>
              <a:buFont typeface="+mj-lt"/>
              <a:buAutoNum type="arabicPeriod"/>
            </a:pPr>
            <a:r>
              <a:rPr lang="en-US" sz="1400" b="1" dirty="0"/>
              <a:t>Community Building</a:t>
            </a:r>
            <a:r>
              <a:rPr lang="en-US" sz="1400" dirty="0"/>
              <a:t>: Networking helps build a community of professionals who can support each other in their careers. This sense of community can be especially important in fields like software engineering, where the work can sometimes feel isolating.</a:t>
            </a:r>
          </a:p>
          <a:p>
            <a:pPr>
              <a:lnSpc>
                <a:spcPct val="100000"/>
              </a:lnSpc>
              <a:buFont typeface="+mj-lt"/>
              <a:buAutoNum type="arabicPeriod"/>
            </a:pPr>
            <a:r>
              <a:rPr lang="en-US" sz="1400" b="1" dirty="0"/>
              <a:t>Mentorship</a:t>
            </a:r>
            <a:r>
              <a:rPr lang="en-US" sz="1400" dirty="0"/>
              <a:t>: Networking can lead to mentorship opportunities, where less experienced engineers can learn from those who are more seasoned in the field.</a:t>
            </a:r>
          </a:p>
          <a:p>
            <a:pPr marL="0" indent="0">
              <a:lnSpc>
                <a:spcPct val="100000"/>
              </a:lnSpc>
              <a:buNone/>
            </a:pPr>
            <a:r>
              <a:rPr lang="en-US" sz="1400" dirty="0"/>
              <a:t>Networking is not just about taking, but also giving. It’s about building relationships and helping others as well as receiving help.</a:t>
            </a:r>
          </a:p>
          <a:p>
            <a:pPr>
              <a:lnSpc>
                <a:spcPct val="100000"/>
              </a:lnSpc>
            </a:pPr>
            <a:endParaRPr lang="en-US" sz="1100" dirty="0"/>
          </a:p>
        </p:txBody>
      </p:sp>
      <p:pic>
        <p:nvPicPr>
          <p:cNvPr id="25" name="Graphic 24" descr="Social Network">
            <a:extLst>
              <a:ext uri="{FF2B5EF4-FFF2-40B4-BE49-F238E27FC236}">
                <a16:creationId xmlns:a16="http://schemas.microsoft.com/office/drawing/2014/main" id="{574DF339-D444-F761-2F71-B150A40B6B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4560" y="1951854"/>
            <a:ext cx="4202057" cy="4202057"/>
          </a:xfrm>
          <a:prstGeom prst="rect">
            <a:avLst/>
          </a:prstGeom>
        </p:spPr>
      </p:pic>
      <p:pic>
        <p:nvPicPr>
          <p:cNvPr id="5" name="Picture 4" descr="Metallic spheres connected in mesh">
            <a:extLst>
              <a:ext uri="{FF2B5EF4-FFF2-40B4-BE49-F238E27FC236}">
                <a16:creationId xmlns:a16="http://schemas.microsoft.com/office/drawing/2014/main" id="{8A9C5834-7D81-8CB1-7A49-B819BA4401B7}"/>
              </a:ext>
            </a:extLst>
          </p:cNvPr>
          <p:cNvPicPr>
            <a:picLocks noChangeAspect="1"/>
          </p:cNvPicPr>
          <p:nvPr/>
        </p:nvPicPr>
        <p:blipFill rotWithShape="1">
          <a:blip r:embed="rId4"/>
          <a:srcRect l="26056" r="29087" b="-1"/>
          <a:stretch/>
        </p:blipFill>
        <p:spPr>
          <a:xfrm>
            <a:off x="9890312" y="10"/>
            <a:ext cx="2301688" cy="6857990"/>
          </a:xfrm>
          <a:prstGeom prst="rect">
            <a:avLst/>
          </a:prstGeom>
        </p:spPr>
      </p:pic>
    </p:spTree>
    <p:extLst>
      <p:ext uri="{BB962C8B-B14F-4D97-AF65-F5344CB8AC3E}">
        <p14:creationId xmlns:p14="http://schemas.microsoft.com/office/powerpoint/2010/main" val="237243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A5610782-0F7F-3E00-CA7A-C733079443FC}"/>
              </a:ext>
            </a:extLst>
          </p:cNvPr>
          <p:cNvSpPr>
            <a:spLocks noGrp="1"/>
          </p:cNvSpPr>
          <p:nvPr>
            <p:ph type="title"/>
          </p:nvPr>
        </p:nvSpPr>
        <p:spPr>
          <a:xfrm>
            <a:off x="733970" y="861629"/>
            <a:ext cx="8641618" cy="621791"/>
          </a:xfrm>
        </p:spPr>
        <p:txBody>
          <a:bodyPr>
            <a:normAutofit fontScale="90000"/>
          </a:bodyPr>
          <a:lstStyle/>
          <a:p>
            <a:pPr>
              <a:lnSpc>
                <a:spcPct val="90000"/>
              </a:lnSpc>
            </a:pPr>
            <a:r>
              <a:rPr lang="en-US" dirty="0"/>
              <a:t>My experience</a:t>
            </a:r>
          </a:p>
        </p:txBody>
      </p:sp>
      <p:cxnSp>
        <p:nvCxnSpPr>
          <p:cNvPr id="30" name="Straight Connector 29">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AECC069D-2A55-3D93-7606-014FC3D2D93C}"/>
              </a:ext>
            </a:extLst>
          </p:cNvPr>
          <p:cNvSpPr>
            <a:spLocks noGrp="1"/>
          </p:cNvSpPr>
          <p:nvPr>
            <p:ph idx="1"/>
          </p:nvPr>
        </p:nvSpPr>
        <p:spPr>
          <a:xfrm>
            <a:off x="262217" y="1636777"/>
            <a:ext cx="7328647" cy="3931920"/>
          </a:xfrm>
        </p:spPr>
        <p:txBody>
          <a:bodyPr>
            <a:normAutofit/>
          </a:bodyPr>
          <a:lstStyle/>
          <a:p>
            <a:pPr>
              <a:lnSpc>
                <a:spcPct val="100000"/>
              </a:lnSpc>
              <a:buFont typeface="+mj-lt"/>
              <a:buAutoNum type="arabicPeriod"/>
            </a:pPr>
            <a:r>
              <a:rPr lang="en-US" sz="1400" b="1" dirty="0"/>
              <a:t>Friends: </a:t>
            </a:r>
            <a:r>
              <a:rPr lang="en-US" sz="1400" dirty="0"/>
              <a:t>No need to say how much friendship is important and help us in life.</a:t>
            </a:r>
          </a:p>
          <a:p>
            <a:pPr>
              <a:lnSpc>
                <a:spcPct val="100000"/>
              </a:lnSpc>
              <a:buFont typeface="+mj-lt"/>
              <a:buAutoNum type="arabicPeriod"/>
            </a:pPr>
            <a:r>
              <a:rPr lang="en-US" sz="1400" b="1" dirty="0"/>
              <a:t>Jobs</a:t>
            </a:r>
            <a:r>
              <a:rPr lang="en-US" sz="1400" dirty="0"/>
              <a:t>: Multiple times I referred and got referred by former colleagues (friend). Most of the best jobs come from referrals.</a:t>
            </a:r>
          </a:p>
          <a:p>
            <a:pPr>
              <a:lnSpc>
                <a:spcPct val="100000"/>
              </a:lnSpc>
              <a:buFont typeface="+mj-lt"/>
              <a:buAutoNum type="arabicPeriod"/>
            </a:pPr>
            <a:r>
              <a:rPr lang="en-US" sz="1400" b="1" dirty="0"/>
              <a:t>Immigration &amp; VISA</a:t>
            </a:r>
            <a:r>
              <a:rPr lang="en-US" sz="1400" dirty="0"/>
              <a:t>: As part of the immigration process, VISA and Green Card it is required to provide detailed reference letter from former managers and colleagues.</a:t>
            </a:r>
          </a:p>
          <a:p>
            <a:pPr>
              <a:lnSpc>
                <a:spcPct val="100000"/>
              </a:lnSpc>
              <a:buFont typeface="+mj-lt"/>
              <a:buAutoNum type="arabicPeriod"/>
            </a:pPr>
            <a:r>
              <a:rPr lang="en-US" sz="1400" b="1" dirty="0"/>
              <a:t>Business opportunities and Service Referral</a:t>
            </a:r>
            <a:r>
              <a:rPr lang="en-US" sz="1400" dirty="0"/>
              <a:t>: </a:t>
            </a:r>
          </a:p>
          <a:p>
            <a:pPr>
              <a:lnSpc>
                <a:spcPct val="100000"/>
              </a:lnSpc>
              <a:buFont typeface="+mj-lt"/>
              <a:buAutoNum type="arabicPeriod"/>
            </a:pPr>
            <a:endParaRPr lang="en-US" sz="1400" dirty="0"/>
          </a:p>
          <a:p>
            <a:pPr>
              <a:lnSpc>
                <a:spcPct val="100000"/>
              </a:lnSpc>
            </a:pPr>
            <a:endParaRPr lang="en-US" sz="1100" dirty="0"/>
          </a:p>
        </p:txBody>
      </p:sp>
      <p:pic>
        <p:nvPicPr>
          <p:cNvPr id="25" name="Graphic 24" descr="Social Network">
            <a:extLst>
              <a:ext uri="{FF2B5EF4-FFF2-40B4-BE49-F238E27FC236}">
                <a16:creationId xmlns:a16="http://schemas.microsoft.com/office/drawing/2014/main" id="{574DF339-D444-F761-2F71-B150A40B6B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4560" y="1951854"/>
            <a:ext cx="4202057" cy="4202057"/>
          </a:xfrm>
          <a:prstGeom prst="rect">
            <a:avLst/>
          </a:prstGeom>
        </p:spPr>
      </p:pic>
      <p:pic>
        <p:nvPicPr>
          <p:cNvPr id="5" name="Picture 4" descr="Metallic spheres connected in mesh">
            <a:extLst>
              <a:ext uri="{FF2B5EF4-FFF2-40B4-BE49-F238E27FC236}">
                <a16:creationId xmlns:a16="http://schemas.microsoft.com/office/drawing/2014/main" id="{8A9C5834-7D81-8CB1-7A49-B819BA4401B7}"/>
              </a:ext>
            </a:extLst>
          </p:cNvPr>
          <p:cNvPicPr>
            <a:picLocks noChangeAspect="1"/>
          </p:cNvPicPr>
          <p:nvPr/>
        </p:nvPicPr>
        <p:blipFill rotWithShape="1">
          <a:blip r:embed="rId4"/>
          <a:srcRect l="26056" r="29087" b="-1"/>
          <a:stretch/>
        </p:blipFill>
        <p:spPr>
          <a:xfrm>
            <a:off x="9890312" y="10"/>
            <a:ext cx="2301688" cy="6857990"/>
          </a:xfrm>
          <a:prstGeom prst="rect">
            <a:avLst/>
          </a:prstGeom>
        </p:spPr>
      </p:pic>
    </p:spTree>
    <p:extLst>
      <p:ext uri="{BB962C8B-B14F-4D97-AF65-F5344CB8AC3E}">
        <p14:creationId xmlns:p14="http://schemas.microsoft.com/office/powerpoint/2010/main" val="1203435153"/>
      </p:ext>
    </p:extLst>
  </p:cSld>
  <p:clrMapOvr>
    <a:masterClrMapping/>
  </p:clrMapOvr>
</p:sld>
</file>

<file path=ppt/theme/theme1.xml><?xml version="1.0" encoding="utf-8"?>
<a:theme xmlns:a="http://schemas.openxmlformats.org/drawingml/2006/main" name="ChronicleVTI">
  <a:themeElements>
    <a:clrScheme name="AnalogousFromRegularSeed_2SEEDS">
      <a:dk1>
        <a:srgbClr val="000000"/>
      </a:dk1>
      <a:lt1>
        <a:srgbClr val="FFFFFF"/>
      </a:lt1>
      <a:dk2>
        <a:srgbClr val="351E22"/>
      </a:dk2>
      <a:lt2>
        <a:srgbClr val="E8E2E3"/>
      </a:lt2>
      <a:accent1>
        <a:srgbClr val="3BB195"/>
      </a:accent1>
      <a:accent2>
        <a:srgbClr val="47B56D"/>
      </a:accent2>
      <a:accent3>
        <a:srgbClr val="4BACC0"/>
      </a:accent3>
      <a:accent4>
        <a:srgbClr val="B13B81"/>
      </a:accent4>
      <a:accent5>
        <a:srgbClr val="C34D61"/>
      </a:accent5>
      <a:accent6>
        <a:srgbClr val="B1583B"/>
      </a:accent6>
      <a:hlink>
        <a:srgbClr val="BF3F5E"/>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50</TotalTime>
  <Words>278</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Calisto MT</vt:lpstr>
      <vt:lpstr>Univers Condensed</vt:lpstr>
      <vt:lpstr>ChronicleVTI</vt:lpstr>
      <vt:lpstr>Networking</vt:lpstr>
      <vt:lpstr>THE IMPORTANCE OF NETWORKING</vt:lpstr>
      <vt:lpstr>My experience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dc:title>
  <dc:creator>Jose Santos</dc:creator>
  <cp:lastModifiedBy>Jose Santos</cp:lastModifiedBy>
  <cp:revision>1</cp:revision>
  <dcterms:created xsi:type="dcterms:W3CDTF">2024-04-25T02:20:04Z</dcterms:created>
  <dcterms:modified xsi:type="dcterms:W3CDTF">2024-04-25T03:10:46Z</dcterms:modified>
</cp:coreProperties>
</file>