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9" r:id="rId3"/>
    <p:sldId id="257" r:id="rId4"/>
    <p:sldId id="260" r:id="rId5"/>
    <p:sldId id="261" r:id="rId6"/>
    <p:sldId id="262" r:id="rId7"/>
    <p:sldId id="263" r:id="rId8"/>
    <p:sldId id="264" r:id="rId9"/>
    <p:sldId id="265"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F31490-759F-4815-B0EF-6BE45BAEE05D}" v="1078" dt="2024-07-14T00:42:45.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7/13/2024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1693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7/13/2024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3709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7/13/2024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860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7/13/2024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36036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7/13/2024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7339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7/13/2024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4452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7/13/2024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7630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7/13/2024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27835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7/13/2024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9443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7/13/2024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2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7/13/2024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09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7/13/2024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538863"/>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698" r:id="rId4"/>
    <p:sldLayoutId id="2147483699"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odelearn.liv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iramez/IntroToCode_CSharp01" TargetMode="External"/><Relationship Id="rId2" Type="http://schemas.openxmlformats.org/officeDocument/2006/relationships/hyperlink" Target="http://codando.liv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descr="Computer script on a screen">
            <a:extLst>
              <a:ext uri="{FF2B5EF4-FFF2-40B4-BE49-F238E27FC236}">
                <a16:creationId xmlns:a16="http://schemas.microsoft.com/office/drawing/2014/main" id="{0F6BF253-317E-12FB-02FE-E145B599937E}"/>
              </a:ext>
            </a:extLst>
          </p:cNvPr>
          <p:cNvPicPr>
            <a:picLocks noChangeAspect="1"/>
          </p:cNvPicPr>
          <p:nvPr/>
        </p:nvPicPr>
        <p:blipFill rotWithShape="1">
          <a:blip r:embed="rId2">
            <a:alphaModFix amt="60000"/>
          </a:blip>
          <a:srcRect t="6587" r="-3" b="9044"/>
          <a:stretch/>
        </p:blipFill>
        <p:spPr>
          <a:xfrm>
            <a:off x="-4199" y="10"/>
            <a:ext cx="12196199" cy="6857990"/>
          </a:xfrm>
          <a:prstGeom prst="rect">
            <a:avLst/>
          </a:prstGeom>
        </p:spPr>
      </p:pic>
      <p:sp>
        <p:nvSpPr>
          <p:cNvPr id="76" name="Freeform: Shape 75">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661849" y="1921623"/>
            <a:ext cx="6868301" cy="1750731"/>
          </a:xfrm>
        </p:spPr>
        <p:txBody>
          <a:bodyPr anchor="b">
            <a:normAutofit/>
          </a:bodyPr>
          <a:lstStyle/>
          <a:p>
            <a:pPr algn="ctr"/>
            <a:r>
              <a:rPr lang="en-US">
                <a:solidFill>
                  <a:srgbClr val="FFFFFF"/>
                </a:solidFill>
              </a:rPr>
              <a:t>Learning Coding</a:t>
            </a:r>
          </a:p>
        </p:txBody>
      </p:sp>
      <p:sp>
        <p:nvSpPr>
          <p:cNvPr id="3" name="Subtitle 2"/>
          <p:cNvSpPr>
            <a:spLocks noGrp="1"/>
          </p:cNvSpPr>
          <p:nvPr>
            <p:ph type="subTitle" idx="1"/>
          </p:nvPr>
        </p:nvSpPr>
        <p:spPr>
          <a:xfrm>
            <a:off x="4448496" y="4936376"/>
            <a:ext cx="3295006" cy="411738"/>
          </a:xfrm>
        </p:spPr>
        <p:txBody>
          <a:bodyPr vert="horz" lIns="91440" tIns="45720" rIns="91440" bIns="45720" rtlCol="0" anchor="t">
            <a:normAutofit/>
          </a:bodyPr>
          <a:lstStyle/>
          <a:p>
            <a:pPr algn="ctr"/>
            <a:r>
              <a:rPr lang="en-US" dirty="0">
                <a:solidFill>
                  <a:srgbClr val="FFFFFF"/>
                </a:solidFill>
              </a:rPr>
              <a:t>With Kotlin</a:t>
            </a:r>
          </a:p>
        </p:txBody>
      </p:sp>
      <p:cxnSp>
        <p:nvCxnSpPr>
          <p:cNvPr id="77" name="Straight Connector 76">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a:xfrm>
            <a:off x="849760" y="876302"/>
            <a:ext cx="3613382" cy="1086056"/>
          </a:xfrm>
        </p:spPr>
        <p:txBody>
          <a:bodyPr>
            <a:normAutofit/>
          </a:bodyPr>
          <a:lstStyle/>
          <a:p>
            <a:r>
              <a:rPr lang="en-US" dirty="0"/>
              <a:t>Assembly x86</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a:xfrm>
            <a:off x="849758" y="2065984"/>
            <a:ext cx="4048813" cy="3903298"/>
          </a:xfrm>
        </p:spPr>
        <p:txBody>
          <a:bodyPr vert="horz" lIns="91440" tIns="45720" rIns="91440" bIns="45720" rtlCol="0" anchor="t">
            <a:noAutofit/>
          </a:bodyPr>
          <a:lstStyle/>
          <a:p>
            <a:pPr marL="0" indent="0">
              <a:lnSpc>
                <a:spcPct val="140000"/>
              </a:lnSpc>
              <a:spcBef>
                <a:spcPts val="0"/>
              </a:spcBef>
              <a:buNone/>
            </a:pPr>
            <a:r>
              <a:rPr lang="en-US" sz="1000" dirty="0">
                <a:solidFill>
                  <a:schemeClr val="tx1"/>
                </a:solidFill>
                <a:latin typeface="Consolas"/>
                <a:ea typeface="+mn-lt"/>
                <a:cs typeface="+mn-lt"/>
              </a:rPr>
              <a:t>section .data</a:t>
            </a:r>
          </a:p>
          <a:p>
            <a:pPr marL="0" indent="0">
              <a:lnSpc>
                <a:spcPct val="140000"/>
              </a:lnSpc>
              <a:spcBef>
                <a:spcPts val="0"/>
              </a:spcBef>
              <a:buNone/>
            </a:pPr>
            <a:r>
              <a:rPr lang="en-US" sz="1000" dirty="0">
                <a:solidFill>
                  <a:schemeClr val="tx1"/>
                </a:solidFill>
                <a:latin typeface="Consolas"/>
                <a:ea typeface="+mn-lt"/>
                <a:cs typeface="+mn-lt"/>
              </a:rPr>
              <a:t>    numbers </a:t>
            </a:r>
            <a:r>
              <a:rPr lang="en-US" sz="1000" dirty="0" err="1">
                <a:solidFill>
                  <a:schemeClr val="tx1"/>
                </a:solidFill>
                <a:latin typeface="Consolas"/>
                <a:ea typeface="+mn-lt"/>
                <a:cs typeface="+mn-lt"/>
              </a:rPr>
              <a:t>db</a:t>
            </a:r>
            <a:r>
              <a:rPr lang="en-US" sz="1000" dirty="0">
                <a:solidFill>
                  <a:schemeClr val="tx1"/>
                </a:solidFill>
                <a:latin typeface="Consolas"/>
                <a:ea typeface="+mn-lt"/>
                <a:cs typeface="+mn-lt"/>
              </a:rPr>
              <a:t> 50,30,10,55,15,80,75,35,40,90,15,10</a:t>
            </a:r>
          </a:p>
          <a:p>
            <a:pPr marL="0" indent="0">
              <a:lnSpc>
                <a:spcPct val="140000"/>
              </a:lnSpc>
              <a:spcBef>
                <a:spcPts val="0"/>
              </a:spcBef>
              <a:buNone/>
            </a:pPr>
            <a:r>
              <a:rPr lang="en-US" sz="1000" dirty="0">
                <a:solidFill>
                  <a:schemeClr val="tx1"/>
                </a:solidFill>
                <a:latin typeface="Consolas"/>
                <a:ea typeface="+mn-lt"/>
                <a:cs typeface="+mn-lt"/>
              </a:rPr>
              <a:t>    size </a:t>
            </a:r>
            <a:r>
              <a:rPr lang="en-US" sz="1000" dirty="0" err="1">
                <a:solidFill>
                  <a:schemeClr val="tx1"/>
                </a:solidFill>
                <a:latin typeface="Consolas"/>
                <a:ea typeface="+mn-lt"/>
                <a:cs typeface="+mn-lt"/>
              </a:rPr>
              <a:t>equ</a:t>
            </a:r>
            <a:r>
              <a:rPr lang="en-US" sz="1000" dirty="0">
                <a:solidFill>
                  <a:schemeClr val="tx1"/>
                </a:solidFill>
                <a:latin typeface="Consolas"/>
                <a:ea typeface="+mn-lt"/>
                <a:cs typeface="+mn-lt"/>
              </a:rPr>
              <a:t> $-numbers</a:t>
            </a:r>
          </a:p>
          <a:p>
            <a:pPr marL="0" indent="0">
              <a:lnSpc>
                <a:spcPct val="140000"/>
              </a:lnSpc>
              <a:spcBef>
                <a:spcPts val="0"/>
              </a:spcBef>
              <a:buNone/>
            </a:pPr>
            <a:r>
              <a:rPr lang="en-US" sz="1000" dirty="0">
                <a:solidFill>
                  <a:schemeClr val="tx1"/>
                </a:solidFill>
                <a:latin typeface="Consolas"/>
                <a:ea typeface="+mn-lt"/>
                <a:cs typeface="+mn-lt"/>
              </a:rPr>
              <a:t>    maximum </a:t>
            </a:r>
            <a:r>
              <a:rPr lang="en-US" sz="1000" dirty="0" err="1">
                <a:solidFill>
                  <a:schemeClr val="tx1"/>
                </a:solidFill>
                <a:latin typeface="Consolas"/>
                <a:ea typeface="+mn-lt"/>
                <a:cs typeface="+mn-lt"/>
              </a:rPr>
              <a:t>db</a:t>
            </a:r>
            <a:r>
              <a:rPr lang="en-US" sz="1000" dirty="0">
                <a:solidFill>
                  <a:schemeClr val="tx1"/>
                </a:solidFill>
                <a:latin typeface="Consolas"/>
                <a:ea typeface="+mn-lt"/>
                <a:cs typeface="+mn-lt"/>
              </a:rPr>
              <a:t> 0</a:t>
            </a:r>
          </a:p>
          <a:p>
            <a:pPr marL="0" indent="0">
              <a:lnSpc>
                <a:spcPct val="140000"/>
              </a:lnSpc>
              <a:spcBef>
                <a:spcPts val="0"/>
              </a:spcBef>
              <a:buNone/>
            </a:pPr>
            <a:r>
              <a:rPr lang="en-US" sz="1000" dirty="0">
                <a:solidFill>
                  <a:schemeClr val="tx1"/>
                </a:solidFill>
                <a:latin typeface="Consolas"/>
                <a:ea typeface="+mn-lt"/>
                <a:cs typeface="+mn-lt"/>
              </a:rPr>
              <a:t>section .text</a:t>
            </a:r>
          </a:p>
          <a:p>
            <a:pPr marL="0" indent="0">
              <a:lnSpc>
                <a:spcPct val="140000"/>
              </a:lnSpc>
              <a:spcBef>
                <a:spcPts val="0"/>
              </a:spcBef>
              <a:buNone/>
            </a:pPr>
            <a:r>
              <a:rPr lang="en-US" sz="1000" dirty="0">
                <a:solidFill>
                  <a:schemeClr val="tx1"/>
                </a:solidFill>
                <a:latin typeface="Consolas"/>
                <a:ea typeface="+mn-lt"/>
                <a:cs typeface="+mn-lt"/>
              </a:rPr>
              <a:t>    global _start</a:t>
            </a:r>
          </a:p>
          <a:p>
            <a:pPr marL="0" indent="0">
              <a:lnSpc>
                <a:spcPct val="140000"/>
              </a:lnSpc>
              <a:spcBef>
                <a:spcPts val="0"/>
              </a:spcBef>
              <a:buNone/>
            </a:pPr>
            <a:r>
              <a:rPr lang="en-US" sz="1000" dirty="0">
                <a:solidFill>
                  <a:schemeClr val="tx1"/>
                </a:solidFill>
                <a:latin typeface="Consolas"/>
                <a:ea typeface="+mn-lt"/>
                <a:cs typeface="+mn-lt"/>
              </a:rPr>
              <a:t>_start:</a:t>
            </a:r>
            <a:endParaRPr lang="en-US" sz="1000" dirty="0">
              <a:solidFill>
                <a:schemeClr val="tx1"/>
              </a:solidFill>
              <a:latin typeface="Consolas"/>
            </a:endParaRPr>
          </a:p>
          <a:p>
            <a:pPr marL="0" indent="0">
              <a:lnSpc>
                <a:spcPct val="140000"/>
              </a:lnSpc>
              <a:spcBef>
                <a:spcPts val="0"/>
              </a:spcBef>
              <a:buNone/>
            </a:pPr>
            <a:r>
              <a:rPr lang="en-US" sz="1000" dirty="0">
                <a:solidFill>
                  <a:schemeClr val="tx1"/>
                </a:solidFill>
                <a:latin typeface="Consolas"/>
                <a:ea typeface="+mn-lt"/>
                <a:cs typeface="+mn-lt"/>
              </a:rPr>
              <a:t>    ; Initialize maximum to the first number</a:t>
            </a:r>
          </a:p>
          <a:p>
            <a:pPr marL="0" indent="0">
              <a:lnSpc>
                <a:spcPct val="140000"/>
              </a:lnSpc>
              <a:spcBef>
                <a:spcPts val="0"/>
              </a:spcBef>
              <a:buNone/>
            </a:pPr>
            <a:r>
              <a:rPr lang="en-US" sz="1000" dirty="0">
                <a:solidFill>
                  <a:schemeClr val="tx1"/>
                </a:solidFill>
                <a:latin typeface="Consolas"/>
                <a:ea typeface="+mn-lt"/>
                <a:cs typeface="+mn-lt"/>
              </a:rPr>
              <a:t>    mov al, [numbers]</a:t>
            </a:r>
          </a:p>
          <a:p>
            <a:pPr marL="0" indent="0">
              <a:lnSpc>
                <a:spcPct val="140000"/>
              </a:lnSpc>
              <a:spcBef>
                <a:spcPts val="0"/>
              </a:spcBef>
              <a:buNone/>
            </a:pPr>
            <a:r>
              <a:rPr lang="en-US" sz="1000" dirty="0">
                <a:solidFill>
                  <a:schemeClr val="tx1"/>
                </a:solidFill>
                <a:latin typeface="Consolas"/>
                <a:ea typeface="+mn-lt"/>
                <a:cs typeface="+mn-lt"/>
              </a:rPr>
              <a:t>    mov [maximum], al</a:t>
            </a:r>
          </a:p>
          <a:p>
            <a:pPr marL="0" indent="0">
              <a:lnSpc>
                <a:spcPct val="140000"/>
              </a:lnSpc>
              <a:spcBef>
                <a:spcPts val="0"/>
              </a:spcBef>
              <a:buNone/>
            </a:pPr>
            <a:r>
              <a:rPr lang="en-US" sz="1000" dirty="0">
                <a:solidFill>
                  <a:schemeClr val="tx1"/>
                </a:solidFill>
                <a:latin typeface="Consolas"/>
                <a:ea typeface="+mn-lt"/>
                <a:cs typeface="+mn-lt"/>
              </a:rPr>
              <a:t>    ; Loop through each number in the array</a:t>
            </a:r>
          </a:p>
          <a:p>
            <a:pPr marL="0" indent="0">
              <a:lnSpc>
                <a:spcPct val="140000"/>
              </a:lnSpc>
              <a:spcBef>
                <a:spcPts val="0"/>
              </a:spcBef>
              <a:buNone/>
            </a:pPr>
            <a:r>
              <a:rPr lang="en-US" sz="1000" dirty="0">
                <a:solidFill>
                  <a:schemeClr val="tx1"/>
                </a:solidFill>
                <a:latin typeface="Consolas"/>
                <a:ea typeface="+mn-lt"/>
                <a:cs typeface="+mn-lt"/>
              </a:rPr>
              <a:t>    mov </a:t>
            </a:r>
            <a:r>
              <a:rPr lang="en-US" sz="1000" dirty="0" err="1">
                <a:solidFill>
                  <a:schemeClr val="tx1"/>
                </a:solidFill>
                <a:latin typeface="Consolas"/>
                <a:ea typeface="+mn-lt"/>
                <a:cs typeface="+mn-lt"/>
              </a:rPr>
              <a:t>ecx</a:t>
            </a:r>
            <a:r>
              <a:rPr lang="en-US" sz="1000" dirty="0">
                <a:solidFill>
                  <a:schemeClr val="tx1"/>
                </a:solidFill>
                <a:latin typeface="Consolas"/>
                <a:ea typeface="+mn-lt"/>
                <a:cs typeface="+mn-lt"/>
              </a:rPr>
              <a:t>, size</a:t>
            </a:r>
          </a:p>
          <a:p>
            <a:pPr marL="0" indent="0">
              <a:lnSpc>
                <a:spcPct val="140000"/>
              </a:lnSpc>
              <a:spcBef>
                <a:spcPts val="0"/>
              </a:spcBef>
              <a:buNone/>
            </a:pPr>
            <a:r>
              <a:rPr lang="en-US" sz="1000" dirty="0">
                <a:solidFill>
                  <a:schemeClr val="tx1"/>
                </a:solidFill>
                <a:latin typeface="Consolas"/>
                <a:ea typeface="+mn-lt"/>
                <a:cs typeface="+mn-lt"/>
              </a:rPr>
              <a:t>    mov </a:t>
            </a:r>
            <a:r>
              <a:rPr lang="en-US" sz="1000" dirty="0" err="1">
                <a:solidFill>
                  <a:schemeClr val="tx1"/>
                </a:solidFill>
                <a:latin typeface="Consolas"/>
                <a:ea typeface="+mn-lt"/>
                <a:cs typeface="+mn-lt"/>
              </a:rPr>
              <a:t>esi</a:t>
            </a:r>
            <a:r>
              <a:rPr lang="en-US" sz="1000" dirty="0">
                <a:solidFill>
                  <a:schemeClr val="tx1"/>
                </a:solidFill>
                <a:latin typeface="Consolas"/>
                <a:ea typeface="+mn-lt"/>
                <a:cs typeface="+mn-lt"/>
              </a:rPr>
              <a:t>, numbers</a:t>
            </a:r>
          </a:p>
          <a:p>
            <a:pPr marL="0" indent="0">
              <a:lnSpc>
                <a:spcPct val="140000"/>
              </a:lnSpc>
              <a:spcBef>
                <a:spcPts val="0"/>
              </a:spcBef>
              <a:buNone/>
            </a:pPr>
            <a:r>
              <a:rPr lang="en-US" sz="1000" dirty="0">
                <a:solidFill>
                  <a:schemeClr val="tx1"/>
                </a:solidFill>
                <a:latin typeface="Consolas"/>
                <a:ea typeface="+mn-lt"/>
                <a:cs typeface="+mn-lt"/>
              </a:rPr>
              <a:t>.loop:</a:t>
            </a: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lodsb</a:t>
            </a:r>
            <a:endParaRPr lang="en-US" sz="1000" dirty="0">
              <a:solidFill>
                <a:schemeClr val="tx1"/>
              </a:solidFill>
              <a:latin typeface="Consolas"/>
              <a:ea typeface="+mn-lt"/>
              <a:cs typeface="+mn-lt"/>
            </a:endParaRP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cmp</a:t>
            </a:r>
            <a:r>
              <a:rPr lang="en-US" sz="1000" dirty="0">
                <a:solidFill>
                  <a:schemeClr val="tx1"/>
                </a:solidFill>
                <a:latin typeface="Consolas"/>
                <a:ea typeface="+mn-lt"/>
                <a:cs typeface="+mn-lt"/>
              </a:rPr>
              <a:t> al, [maximum]</a:t>
            </a: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jle</a:t>
            </a:r>
            <a:r>
              <a:rPr lang="en-US" sz="1000" dirty="0">
                <a:solidFill>
                  <a:schemeClr val="tx1"/>
                </a:solidFill>
                <a:latin typeface="Consolas"/>
                <a:ea typeface="+mn-lt"/>
                <a:cs typeface="+mn-lt"/>
              </a:rPr>
              <a:t> .continue</a:t>
            </a:r>
          </a:p>
          <a:p>
            <a:pPr marL="0" indent="0">
              <a:lnSpc>
                <a:spcPct val="140000"/>
              </a:lnSpc>
              <a:spcBef>
                <a:spcPts val="0"/>
              </a:spcBef>
              <a:buNone/>
            </a:pPr>
            <a:r>
              <a:rPr lang="en-US" sz="1000" dirty="0">
                <a:solidFill>
                  <a:schemeClr val="tx1"/>
                </a:solidFill>
                <a:latin typeface="Consolas"/>
                <a:ea typeface="+mn-lt"/>
                <a:cs typeface="+mn-lt"/>
              </a:rPr>
              <a:t>    mov [maximum], al</a:t>
            </a:r>
          </a:p>
        </p:txBody>
      </p:sp>
      <p:sp>
        <p:nvSpPr>
          <p:cNvPr id="7" name="Content Placeholder 2">
            <a:extLst>
              <a:ext uri="{FF2B5EF4-FFF2-40B4-BE49-F238E27FC236}">
                <a16:creationId xmlns:a16="http://schemas.microsoft.com/office/drawing/2014/main" id="{4534ECA5-2C1C-0767-1E5C-D565CFB005FB}"/>
              </a:ext>
            </a:extLst>
          </p:cNvPr>
          <p:cNvSpPr txBox="1">
            <a:spLocks/>
          </p:cNvSpPr>
          <p:nvPr/>
        </p:nvSpPr>
        <p:spPr>
          <a:xfrm>
            <a:off x="6212787" y="1884555"/>
            <a:ext cx="4048813" cy="399764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None/>
            </a:pPr>
            <a:r>
              <a:rPr lang="en-US" sz="1000" dirty="0">
                <a:solidFill>
                  <a:schemeClr val="tx1"/>
                </a:solidFill>
                <a:latin typeface="Consolas"/>
                <a:ea typeface="+mn-lt"/>
                <a:cs typeface="+mn-lt"/>
              </a:rPr>
              <a:t>.continue:</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loop .loop</a:t>
            </a:r>
            <a:endParaRPr lang="en-US"/>
          </a:p>
          <a:p>
            <a:pPr marL="0" indent="0">
              <a:lnSpc>
                <a:spcPct val="140000"/>
              </a:lnSpc>
              <a:spcBef>
                <a:spcPts val="0"/>
              </a:spcBef>
              <a:buNone/>
            </a:pPr>
            <a:r>
              <a:rPr lang="en-US" sz="1000" dirty="0">
                <a:solidFill>
                  <a:schemeClr val="tx1"/>
                </a:solidFill>
                <a:latin typeface="Consolas"/>
                <a:ea typeface="+mn-lt"/>
                <a:cs typeface="+mn-lt"/>
              </a:rPr>
              <a:t>    ; Print the maximum number</a:t>
            </a: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eax</a:t>
            </a:r>
            <a:r>
              <a:rPr lang="en-US" sz="1000" dirty="0">
                <a:solidFill>
                  <a:schemeClr val="tx1"/>
                </a:solidFill>
                <a:latin typeface="Consolas"/>
                <a:ea typeface="+mn-lt"/>
                <a:cs typeface="+mn-lt"/>
              </a:rPr>
              <a:t>, 4</a:t>
            </a:r>
            <a:endParaRPr lang="en-US">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ebx</a:t>
            </a:r>
            <a:r>
              <a:rPr lang="en-US" sz="1000" dirty="0">
                <a:solidFill>
                  <a:schemeClr val="tx1"/>
                </a:solidFill>
                <a:latin typeface="Consolas"/>
                <a:ea typeface="+mn-lt"/>
                <a:cs typeface="+mn-lt"/>
              </a:rPr>
              <a:t>, 1</a:t>
            </a: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ecx</a:t>
            </a:r>
            <a:r>
              <a:rPr lang="en-US" sz="1000" dirty="0">
                <a:solidFill>
                  <a:schemeClr val="tx1"/>
                </a:solidFill>
                <a:latin typeface="Consolas"/>
                <a:ea typeface="+mn-lt"/>
                <a:cs typeface="+mn-lt"/>
              </a:rPr>
              <a:t>, maximum</a:t>
            </a: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edx</a:t>
            </a:r>
            <a:r>
              <a:rPr lang="en-US" sz="1000" dirty="0">
                <a:solidFill>
                  <a:schemeClr val="tx1"/>
                </a:solidFill>
                <a:latin typeface="Consolas"/>
                <a:ea typeface="+mn-lt"/>
                <a:cs typeface="+mn-lt"/>
              </a:rPr>
              <a:t>, 1</a:t>
            </a:r>
          </a:p>
          <a:p>
            <a:pPr marL="0" indent="0">
              <a:lnSpc>
                <a:spcPct val="140000"/>
              </a:lnSpc>
              <a:spcBef>
                <a:spcPts val="0"/>
              </a:spcBef>
              <a:buNone/>
            </a:pPr>
            <a:r>
              <a:rPr lang="en-US" sz="1000" dirty="0">
                <a:solidFill>
                  <a:schemeClr val="tx1"/>
                </a:solidFill>
                <a:latin typeface="Consolas"/>
                <a:ea typeface="+mn-lt"/>
                <a:cs typeface="+mn-lt"/>
              </a:rPr>
              <a:t>    int 0x80</a:t>
            </a:r>
            <a:endParaRPr lang="en-US"/>
          </a:p>
          <a:p>
            <a:pPr marL="0" indent="0">
              <a:lnSpc>
                <a:spcPct val="140000"/>
              </a:lnSpc>
              <a:spcBef>
                <a:spcPts val="0"/>
              </a:spcBef>
              <a:buNone/>
            </a:pPr>
            <a:r>
              <a:rPr lang="en-US" sz="1000" dirty="0">
                <a:solidFill>
                  <a:schemeClr val="tx1"/>
                </a:solidFill>
                <a:latin typeface="Consolas"/>
                <a:ea typeface="+mn-lt"/>
                <a:cs typeface="+mn-lt"/>
              </a:rPr>
              <a:t>    ; Exit the program</a:t>
            </a:r>
          </a:p>
          <a:p>
            <a:pPr marL="0" indent="0">
              <a:lnSpc>
                <a:spcPct val="140000"/>
              </a:lnSpc>
              <a:spcBef>
                <a:spcPts val="0"/>
              </a:spcBef>
              <a:buNone/>
            </a:pPr>
            <a:r>
              <a:rPr lang="en-US" sz="1000" dirty="0">
                <a:solidFill>
                  <a:schemeClr val="tx1"/>
                </a:solidFill>
                <a:latin typeface="Consolas"/>
                <a:ea typeface="+mn-lt"/>
                <a:cs typeface="+mn-lt"/>
              </a:rPr>
              <a:t>    mov </a:t>
            </a:r>
            <a:r>
              <a:rPr lang="en-US" sz="1000" err="1">
                <a:solidFill>
                  <a:schemeClr val="tx1"/>
                </a:solidFill>
                <a:latin typeface="Consolas"/>
                <a:ea typeface="+mn-lt"/>
                <a:cs typeface="+mn-lt"/>
              </a:rPr>
              <a:t>eax</a:t>
            </a:r>
            <a:r>
              <a:rPr lang="en-US" sz="1000" dirty="0">
                <a:solidFill>
                  <a:schemeClr val="tx1"/>
                </a:solidFill>
                <a:latin typeface="Consolas"/>
                <a:ea typeface="+mn-lt"/>
                <a:cs typeface="+mn-lt"/>
              </a:rPr>
              <a:t>, 1</a:t>
            </a:r>
          </a:p>
          <a:p>
            <a:pPr marL="0" indent="0">
              <a:lnSpc>
                <a:spcPct val="140000"/>
              </a:lnSpc>
              <a:spcBef>
                <a:spcPts val="0"/>
              </a:spcBef>
              <a:buNone/>
            </a:pPr>
            <a:r>
              <a:rPr lang="en-US" sz="1000" dirty="0">
                <a:solidFill>
                  <a:schemeClr val="tx1"/>
                </a:solidFill>
                <a:latin typeface="Consolas"/>
                <a:ea typeface="+mn-lt"/>
                <a:cs typeface="+mn-lt"/>
              </a:rPr>
              <a:t>    </a:t>
            </a:r>
            <a:r>
              <a:rPr lang="en-US" sz="1000" err="1">
                <a:solidFill>
                  <a:schemeClr val="tx1"/>
                </a:solidFill>
                <a:latin typeface="Consolas"/>
                <a:ea typeface="+mn-lt"/>
                <a:cs typeface="+mn-lt"/>
              </a:rPr>
              <a:t>xor</a:t>
            </a:r>
            <a:r>
              <a:rPr lang="en-US" sz="1000" dirty="0">
                <a:solidFill>
                  <a:schemeClr val="tx1"/>
                </a:solidFill>
                <a:latin typeface="Consolas"/>
                <a:ea typeface="+mn-lt"/>
                <a:cs typeface="+mn-lt"/>
              </a:rPr>
              <a:t> </a:t>
            </a:r>
            <a:r>
              <a:rPr lang="en-US" sz="1000" err="1">
                <a:solidFill>
                  <a:schemeClr val="tx1"/>
                </a:solidFill>
                <a:latin typeface="Consolas"/>
                <a:ea typeface="+mn-lt"/>
                <a:cs typeface="+mn-lt"/>
              </a:rPr>
              <a:t>ebx</a:t>
            </a:r>
            <a:r>
              <a:rPr lang="en-US" sz="1000" dirty="0">
                <a:solidFill>
                  <a:schemeClr val="tx1"/>
                </a:solidFill>
                <a:latin typeface="Consolas"/>
                <a:ea typeface="+mn-lt"/>
                <a:cs typeface="+mn-lt"/>
              </a:rPr>
              <a:t>, </a:t>
            </a:r>
            <a:r>
              <a:rPr lang="en-US" sz="1000" err="1">
                <a:solidFill>
                  <a:schemeClr val="tx1"/>
                </a:solidFill>
                <a:latin typeface="Consolas"/>
                <a:ea typeface="+mn-lt"/>
                <a:cs typeface="+mn-lt"/>
              </a:rPr>
              <a:t>ebx</a:t>
            </a:r>
            <a:endParaRPr lang="en-US" sz="1000">
              <a:solidFill>
                <a:schemeClr val="tx1"/>
              </a:solidFill>
              <a:latin typeface="Consolas"/>
              <a:ea typeface="+mn-lt"/>
              <a:cs typeface="+mn-lt"/>
            </a:endParaRPr>
          </a:p>
          <a:p>
            <a:pPr marL="0" indent="0">
              <a:lnSpc>
                <a:spcPct val="140000"/>
              </a:lnSpc>
              <a:spcBef>
                <a:spcPts val="0"/>
              </a:spcBef>
              <a:buNone/>
            </a:pPr>
            <a:r>
              <a:rPr lang="en-US" sz="1000" dirty="0">
                <a:solidFill>
                  <a:schemeClr val="tx1"/>
                </a:solidFill>
                <a:latin typeface="Consolas"/>
                <a:ea typeface="+mn-lt"/>
                <a:cs typeface="+mn-lt"/>
              </a:rPr>
              <a:t>    int 0x80</a:t>
            </a:r>
            <a:endParaRPr lang="en-US"/>
          </a:p>
          <a:p>
            <a:pPr marL="0" indent="0">
              <a:lnSpc>
                <a:spcPct val="140000"/>
              </a:lnSpc>
              <a:spcBef>
                <a:spcPts val="0"/>
              </a:spcBef>
              <a:buNone/>
            </a:pPr>
            <a:endParaRPr lang="en-US" sz="1000" dirty="0">
              <a:solidFill>
                <a:schemeClr val="tx1"/>
              </a:solidFill>
              <a:latin typeface="Consolas"/>
              <a:ea typeface="+mn-lt"/>
              <a:cs typeface="+mn-lt"/>
            </a:endParaRPr>
          </a:p>
        </p:txBody>
      </p:sp>
    </p:spTree>
    <p:extLst>
      <p:ext uri="{BB962C8B-B14F-4D97-AF65-F5344CB8AC3E}">
        <p14:creationId xmlns:p14="http://schemas.microsoft.com/office/powerpoint/2010/main" val="2143540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a:xfrm>
            <a:off x="849760" y="876302"/>
            <a:ext cx="4984982" cy="1086056"/>
          </a:xfrm>
        </p:spPr>
        <p:txBody>
          <a:bodyPr>
            <a:normAutofit/>
          </a:bodyPr>
          <a:lstStyle/>
          <a:p>
            <a:r>
              <a:rPr lang="en-US" dirty="0"/>
              <a:t>Machine language</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a:xfrm>
            <a:off x="849758" y="2065984"/>
            <a:ext cx="4048813" cy="3903298"/>
          </a:xfrm>
        </p:spPr>
        <p:txBody>
          <a:bodyPr vert="horz" lIns="91440" tIns="45720" rIns="91440" bIns="45720" rtlCol="0" anchor="t">
            <a:noAutofit/>
          </a:bodyPr>
          <a:lstStyle/>
          <a:p>
            <a:pPr marL="0" indent="0">
              <a:lnSpc>
                <a:spcPct val="140000"/>
              </a:lnSpc>
              <a:spcBef>
                <a:spcPts val="0"/>
              </a:spcBef>
              <a:buNone/>
            </a:pPr>
            <a:r>
              <a:rPr lang="en-US" sz="1000" dirty="0">
                <a:solidFill>
                  <a:schemeClr val="tx1"/>
                </a:solidFill>
                <a:latin typeface="Consolas"/>
                <a:ea typeface="+mn-lt"/>
                <a:cs typeface="+mn-lt"/>
              </a:rPr>
              <a:t>01010100 01101111 01110010 01101001 00101101
01100001 01101110 01100100 01101111 00101101
01110011 01101111 01101110 01100101 00101101
01101111 01101110 01100101 00101101 01101111
01101110 01100101 00101101 01101111 01101110
01100101 00101101 01101111 01101110 01100101
01101111 01101110 01100101 00101101 01101111
01101110 01100101 00101101 01101111 01101110
01100101 00101101 01101111 01101110 01100101
01101111 01101110 01100101 00101101 01101111
01101110 01100101 00101101 01101111 01101110
01100101 00101101 01101111 01101110 01100101
01101111 01101110 01100101 00101101 01101111
01101110 01100101 00101101 01101111 01101110
</a:t>
            </a:r>
          </a:p>
        </p:txBody>
      </p:sp>
      <p:sp>
        <p:nvSpPr>
          <p:cNvPr id="5" name="Content Placeholder 2">
            <a:extLst>
              <a:ext uri="{FF2B5EF4-FFF2-40B4-BE49-F238E27FC236}">
                <a16:creationId xmlns:a16="http://schemas.microsoft.com/office/drawing/2014/main" id="{501AD685-FF96-F243-EC7B-E2741A7390B6}"/>
              </a:ext>
            </a:extLst>
          </p:cNvPr>
          <p:cNvSpPr txBox="1">
            <a:spLocks/>
          </p:cNvSpPr>
          <p:nvPr/>
        </p:nvSpPr>
        <p:spPr>
          <a:xfrm>
            <a:off x="5900729" y="2065984"/>
            <a:ext cx="4048813" cy="390329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None/>
            </a:pPr>
            <a:r>
              <a:rPr lang="en-US" sz="1000" dirty="0">
                <a:solidFill>
                  <a:schemeClr val="tx1"/>
                </a:solidFill>
                <a:latin typeface="Consolas"/>
                <a:ea typeface="+mn-lt"/>
                <a:cs typeface="+mn-lt"/>
              </a:rPr>
              <a:t>01100101 00101101 01101111 01101110 01100101
01101111 01101110 01100101 00101101 01101111
01101110 01100101 00101101 01101111 01101110
01100101 00101101 01101111 01101110 01100101
01101111 01101110 01100101 00101101 01101111
01101110 01100101 00101101 01101111 01101110
01100101 00101101 01101111 01101110 01100101
01101111 01101110 01100101 00101101 01101111
01101110 01100101 00101101 01101111 01101110
01100101 00101101 01101111 01101110 01100101
01101111 01101110 01100101 00101101 01101111
01101110 01100101 00101101 01101111 01101110</a:t>
            </a:r>
          </a:p>
        </p:txBody>
      </p:sp>
    </p:spTree>
    <p:extLst>
      <p:ext uri="{BB962C8B-B14F-4D97-AF65-F5344CB8AC3E}">
        <p14:creationId xmlns:p14="http://schemas.microsoft.com/office/powerpoint/2010/main" val="295990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9D95-550C-8482-0528-2791D0FA171E}"/>
              </a:ext>
            </a:extLst>
          </p:cNvPr>
          <p:cNvSpPr>
            <a:spLocks noGrp="1"/>
          </p:cNvSpPr>
          <p:nvPr>
            <p:ph type="title"/>
          </p:nvPr>
        </p:nvSpPr>
        <p:spPr/>
        <p:txBody>
          <a:bodyPr/>
          <a:lstStyle/>
          <a:p>
            <a:r>
              <a:rPr lang="en-US" dirty="0"/>
              <a:t>Course Details</a:t>
            </a:r>
          </a:p>
        </p:txBody>
      </p:sp>
      <p:sp>
        <p:nvSpPr>
          <p:cNvPr id="3" name="Content Placeholder 2">
            <a:extLst>
              <a:ext uri="{FF2B5EF4-FFF2-40B4-BE49-F238E27FC236}">
                <a16:creationId xmlns:a16="http://schemas.microsoft.com/office/drawing/2014/main" id="{34B3A5C1-634F-8A76-5CDB-CD3BB86329A6}"/>
              </a:ext>
            </a:extLst>
          </p:cNvPr>
          <p:cNvSpPr>
            <a:spLocks noGrp="1"/>
          </p:cNvSpPr>
          <p:nvPr>
            <p:ph idx="1"/>
          </p:nvPr>
        </p:nvSpPr>
        <p:spPr/>
        <p:txBody>
          <a:bodyPr vert="horz" lIns="91440" tIns="45720" rIns="91440" bIns="45720" rtlCol="0" anchor="t">
            <a:normAutofit fontScale="92500" lnSpcReduction="20000"/>
          </a:bodyPr>
          <a:lstStyle/>
          <a:p>
            <a:r>
              <a:rPr lang="en-US" dirty="0"/>
              <a:t>URL: </a:t>
            </a:r>
            <a:r>
              <a:rPr lang="en-US" dirty="0">
                <a:hlinkClick r:id="rId2"/>
              </a:rPr>
              <a:t>http://codelearn.live</a:t>
            </a:r>
          </a:p>
          <a:p>
            <a:r>
              <a:rPr lang="en-US" dirty="0"/>
              <a:t>Repository: </a:t>
            </a:r>
            <a:r>
              <a:rPr lang="en-US" dirty="0">
                <a:ea typeface="+mn-lt"/>
                <a:cs typeface="+mn-lt"/>
              </a:rPr>
              <a:t>https://github.com/airamez/learn-coding</a:t>
            </a:r>
            <a:endParaRPr lang="en-US" dirty="0"/>
          </a:p>
          <a:p>
            <a:r>
              <a:rPr lang="en-US" dirty="0"/>
              <a:t>Every Tuesdays and Thursdays at 8pm PST</a:t>
            </a:r>
          </a:p>
          <a:p>
            <a:r>
              <a:rPr lang="en-US" dirty="0"/>
              <a:t>Kotlin as programming language</a:t>
            </a:r>
          </a:p>
          <a:p>
            <a:r>
              <a:rPr lang="en-US" dirty="0"/>
              <a:t>IntelliJ as IDE</a:t>
            </a:r>
          </a:p>
          <a:p>
            <a:r>
              <a:rPr lang="en-US" dirty="0"/>
              <a:t>Focus on fundamentals and practices</a:t>
            </a:r>
          </a:p>
          <a:p>
            <a:r>
              <a:rPr lang="en-US" dirty="0"/>
              <a:t>Light material and heavy on demos and explanations</a:t>
            </a:r>
          </a:p>
          <a:p>
            <a:r>
              <a:rPr lang="en-US" dirty="0"/>
              <a:t>Goal is to cover all content necessary to prepare a Junior Computer Programmer</a:t>
            </a:r>
          </a:p>
          <a:p>
            <a:r>
              <a:rPr lang="en-US" dirty="0"/>
              <a:t>At least 600 hours to cover the basics: 300 hours of class + 300 hours of practices</a:t>
            </a:r>
          </a:p>
          <a:p>
            <a:endParaRPr lang="en-US" dirty="0"/>
          </a:p>
          <a:p>
            <a:endParaRPr lang="en-US" dirty="0"/>
          </a:p>
        </p:txBody>
      </p:sp>
    </p:spTree>
    <p:extLst>
      <p:ext uri="{BB962C8B-B14F-4D97-AF65-F5344CB8AC3E}">
        <p14:creationId xmlns:p14="http://schemas.microsoft.com/office/powerpoint/2010/main" val="224536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4CE1-19B6-9D43-483E-9471F7BB3EFD}"/>
              </a:ext>
            </a:extLst>
          </p:cNvPr>
          <p:cNvSpPr>
            <a:spLocks noGrp="1"/>
          </p:cNvSpPr>
          <p:nvPr>
            <p:ph type="title"/>
          </p:nvPr>
        </p:nvSpPr>
        <p:spPr/>
        <p:txBody>
          <a:bodyPr/>
          <a:lstStyle/>
          <a:p>
            <a:r>
              <a:rPr lang="en-US" dirty="0"/>
              <a:t>Ongoing course in Portuguese</a:t>
            </a:r>
          </a:p>
        </p:txBody>
      </p:sp>
      <p:sp>
        <p:nvSpPr>
          <p:cNvPr id="3" name="Content Placeholder 2">
            <a:extLst>
              <a:ext uri="{FF2B5EF4-FFF2-40B4-BE49-F238E27FC236}">
                <a16:creationId xmlns:a16="http://schemas.microsoft.com/office/drawing/2014/main" id="{EED1E5BB-92AF-6ED5-568B-3433D488BA9A}"/>
              </a:ext>
            </a:extLst>
          </p:cNvPr>
          <p:cNvSpPr>
            <a:spLocks noGrp="1"/>
          </p:cNvSpPr>
          <p:nvPr>
            <p:ph idx="1"/>
          </p:nvPr>
        </p:nvSpPr>
        <p:spPr/>
        <p:txBody>
          <a:bodyPr vert="horz" lIns="91440" tIns="45720" rIns="91440" bIns="45720" rtlCol="0" anchor="t">
            <a:normAutofit/>
          </a:bodyPr>
          <a:lstStyle/>
          <a:p>
            <a:r>
              <a:rPr lang="en-US" dirty="0"/>
              <a:t>I already have a coding course</a:t>
            </a:r>
          </a:p>
          <a:p>
            <a:pPr marL="560070" lvl="1" indent="-285750">
              <a:buFont typeface="Arial"/>
              <a:buChar char="•"/>
            </a:pPr>
            <a:r>
              <a:rPr lang="en-US" i="0" dirty="0"/>
              <a:t>Playlist: </a:t>
            </a:r>
            <a:r>
              <a:rPr lang="en-US" i="0" dirty="0">
                <a:hlinkClick r:id="rId2"/>
              </a:rPr>
              <a:t>http://codando.live</a:t>
            </a:r>
            <a:endParaRPr lang="en-US" i="0" dirty="0"/>
          </a:p>
          <a:p>
            <a:pPr marL="560070" lvl="1" indent="-285750">
              <a:buFont typeface="Arial"/>
              <a:buChar char="•"/>
            </a:pPr>
            <a:r>
              <a:rPr lang="en-US" i="0" dirty="0"/>
              <a:t>Repository: </a:t>
            </a:r>
            <a:r>
              <a:rPr lang="en-US" i="0" dirty="0">
                <a:ea typeface="+mn-lt"/>
                <a:cs typeface="+mn-lt"/>
                <a:hlinkClick r:id="rId3"/>
              </a:rPr>
              <a:t>https://github.com/airamez/IntroToCode_CSharp01</a:t>
            </a:r>
            <a:endParaRPr lang="en-US" i="0" dirty="0"/>
          </a:p>
          <a:p>
            <a:pPr marL="560070" lvl="1" indent="-285750">
              <a:buFont typeface="Arial"/>
              <a:buChar char="•"/>
            </a:pPr>
            <a:r>
              <a:rPr lang="en-US" i="0" dirty="0"/>
              <a:t>C# as programming language</a:t>
            </a:r>
          </a:p>
          <a:p>
            <a:pPr marL="560070" lvl="1" indent="-285750">
              <a:buFont typeface="Arial"/>
              <a:buChar char="•"/>
            </a:pPr>
            <a:r>
              <a:rPr lang="en-US" i="0" dirty="0"/>
              <a:t>VS Code as IDE</a:t>
            </a:r>
          </a:p>
          <a:p>
            <a:pPr marL="560070" lvl="1" indent="-285750">
              <a:buFont typeface="Arial"/>
              <a:buChar char="•"/>
            </a:pPr>
            <a:r>
              <a:rPr lang="en-US" i="0" dirty="0"/>
              <a:t>I speak in Portuguese</a:t>
            </a:r>
          </a:p>
          <a:p>
            <a:pPr marL="560070" lvl="1" indent="-285750">
              <a:buFont typeface="Arial"/>
              <a:buChar char="•"/>
            </a:pPr>
            <a:endParaRPr lang="en-US" i="0" dirty="0"/>
          </a:p>
          <a:p>
            <a:pPr marL="560070" lvl="1" indent="-285750">
              <a:buFont typeface="Arial"/>
              <a:buChar char="•"/>
            </a:pPr>
            <a:endParaRPr lang="en-US" i="0" dirty="0"/>
          </a:p>
          <a:p>
            <a:pPr marL="560070" lvl="1" indent="-285750">
              <a:buFont typeface="Arial"/>
              <a:buChar char="•"/>
            </a:pPr>
            <a:endParaRPr lang="en-US" i="0" dirty="0"/>
          </a:p>
          <a:p>
            <a:pPr lvl="1"/>
            <a:endParaRPr lang="en-US" i="0" dirty="0"/>
          </a:p>
          <a:p>
            <a:pPr lvl="1"/>
            <a:endParaRPr lang="en-US" i="0" dirty="0"/>
          </a:p>
        </p:txBody>
      </p:sp>
    </p:spTree>
    <p:extLst>
      <p:ext uri="{BB962C8B-B14F-4D97-AF65-F5344CB8AC3E}">
        <p14:creationId xmlns:p14="http://schemas.microsoft.com/office/powerpoint/2010/main" val="75820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4CE1-19B6-9D43-483E-9471F7BB3EFD}"/>
              </a:ext>
            </a:extLst>
          </p:cNvPr>
          <p:cNvSpPr>
            <a:spLocks noGrp="1"/>
          </p:cNvSpPr>
          <p:nvPr>
            <p:ph type="title"/>
          </p:nvPr>
        </p:nvSpPr>
        <p:spPr/>
        <p:txBody>
          <a:bodyPr/>
          <a:lstStyle/>
          <a:p>
            <a:r>
              <a:rPr lang="en-US" dirty="0"/>
              <a:t>Application Layers</a:t>
            </a:r>
          </a:p>
        </p:txBody>
      </p:sp>
      <p:sp>
        <p:nvSpPr>
          <p:cNvPr id="3" name="Content Placeholder 2">
            <a:extLst>
              <a:ext uri="{FF2B5EF4-FFF2-40B4-BE49-F238E27FC236}">
                <a16:creationId xmlns:a16="http://schemas.microsoft.com/office/drawing/2014/main" id="{EED1E5BB-92AF-6ED5-568B-3433D488BA9A}"/>
              </a:ext>
            </a:extLst>
          </p:cNvPr>
          <p:cNvSpPr>
            <a:spLocks noGrp="1"/>
          </p:cNvSpPr>
          <p:nvPr>
            <p:ph idx="1"/>
          </p:nvPr>
        </p:nvSpPr>
        <p:spPr>
          <a:xfrm>
            <a:off x="849758" y="2065984"/>
            <a:ext cx="3998867" cy="2776307"/>
          </a:xfrm>
        </p:spPr>
        <p:txBody>
          <a:bodyPr vert="horz" lIns="91440" tIns="45720" rIns="91440" bIns="45720" rtlCol="0" anchor="t">
            <a:normAutofit lnSpcReduction="10000"/>
          </a:bodyPr>
          <a:lstStyle/>
          <a:p>
            <a:r>
              <a:rPr lang="en-US" dirty="0"/>
              <a:t>User Interface (UI) or Front-End</a:t>
            </a:r>
          </a:p>
          <a:p>
            <a:pPr marL="560070" lvl="1" indent="-285750">
              <a:buFont typeface="Arial"/>
              <a:buChar char="•"/>
            </a:pPr>
            <a:r>
              <a:rPr lang="en-US" dirty="0"/>
              <a:t>Console</a:t>
            </a:r>
            <a:endParaRPr lang="en-US" i="0" dirty="0"/>
          </a:p>
          <a:p>
            <a:pPr marL="560070" lvl="1" indent="-285750">
              <a:buFont typeface="Arial"/>
              <a:buChar char="•"/>
            </a:pPr>
            <a:r>
              <a:rPr lang="en-US" dirty="0"/>
              <a:t>Desktop</a:t>
            </a:r>
            <a:endParaRPr lang="en-US" i="0" dirty="0"/>
          </a:p>
          <a:p>
            <a:pPr marL="560070" lvl="1" indent="-285750">
              <a:buFont typeface="Arial"/>
              <a:buChar char="•"/>
            </a:pPr>
            <a:r>
              <a:rPr lang="en-US" dirty="0"/>
              <a:t>Mobile</a:t>
            </a:r>
            <a:endParaRPr lang="en-US" i="0" dirty="0"/>
          </a:p>
          <a:p>
            <a:pPr marL="560070" lvl="1" indent="-285750">
              <a:buFont typeface="Arial"/>
              <a:buChar char="•"/>
            </a:pPr>
            <a:r>
              <a:rPr lang="en-US" dirty="0"/>
              <a:t>Web</a:t>
            </a:r>
            <a:endParaRPr lang="en-US" i="0" dirty="0"/>
          </a:p>
          <a:p>
            <a:pPr marL="560070" lvl="1" indent="-285750">
              <a:buFont typeface="Arial"/>
              <a:buChar char="•"/>
            </a:pPr>
            <a:r>
              <a:rPr lang="en-US" dirty="0"/>
              <a:t>Server-Side</a:t>
            </a:r>
            <a:endParaRPr lang="en-US" i="0" dirty="0"/>
          </a:p>
          <a:p>
            <a:pPr marL="560070" lvl="1" indent="-285750">
              <a:buFont typeface="Arial"/>
              <a:buChar char="•"/>
            </a:pPr>
            <a:r>
              <a:rPr lang="en-US" dirty="0"/>
              <a:t>Data</a:t>
            </a:r>
            <a:endParaRPr lang="en-US" i="0" dirty="0"/>
          </a:p>
          <a:p>
            <a:endParaRPr lang="en-US" dirty="0"/>
          </a:p>
          <a:p>
            <a:pPr marL="560070" lvl="1" indent="-285750">
              <a:buFont typeface="Arial"/>
              <a:buChar char="•"/>
            </a:pPr>
            <a:endParaRPr lang="en-US" sz="2000" dirty="0"/>
          </a:p>
          <a:p>
            <a:pPr marL="560070" lvl="1" indent="-285750">
              <a:buFont typeface="Arial"/>
              <a:buChar char="•"/>
            </a:pPr>
            <a:endParaRPr lang="en-US" sz="2000" dirty="0"/>
          </a:p>
          <a:p>
            <a:pPr marL="560070" lvl="1" indent="-285750">
              <a:buFont typeface="Arial"/>
              <a:buChar char="•"/>
            </a:pPr>
            <a:endParaRPr lang="en-US" sz="2000" dirty="0"/>
          </a:p>
          <a:p>
            <a:pPr lvl="1"/>
            <a:endParaRPr lang="en-US" sz="2000" dirty="0"/>
          </a:p>
          <a:p>
            <a:pPr lvl="1"/>
            <a:endParaRPr lang="en-US" sz="2000" dirty="0"/>
          </a:p>
        </p:txBody>
      </p:sp>
      <p:pic>
        <p:nvPicPr>
          <p:cNvPr id="5" name="Picture 4" descr="A screenshot of a computer&#10;&#10;Description automatically generated">
            <a:extLst>
              <a:ext uri="{FF2B5EF4-FFF2-40B4-BE49-F238E27FC236}">
                <a16:creationId xmlns:a16="http://schemas.microsoft.com/office/drawing/2014/main" id="{482B7382-A8AE-1AA7-109E-A92AC021461F}"/>
              </a:ext>
            </a:extLst>
          </p:cNvPr>
          <p:cNvPicPr>
            <a:picLocks noChangeAspect="1"/>
          </p:cNvPicPr>
          <p:nvPr/>
        </p:nvPicPr>
        <p:blipFill>
          <a:blip r:embed="rId2"/>
          <a:stretch>
            <a:fillRect/>
          </a:stretch>
        </p:blipFill>
        <p:spPr>
          <a:xfrm>
            <a:off x="8683650" y="0"/>
            <a:ext cx="3507658" cy="235643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7D3387C-A998-FAD9-C278-F29DAA68B134}"/>
              </a:ext>
            </a:extLst>
          </p:cNvPr>
          <p:cNvPicPr>
            <a:picLocks noChangeAspect="1"/>
          </p:cNvPicPr>
          <p:nvPr/>
        </p:nvPicPr>
        <p:blipFill>
          <a:blip r:embed="rId3"/>
          <a:stretch>
            <a:fillRect/>
          </a:stretch>
        </p:blipFill>
        <p:spPr>
          <a:xfrm>
            <a:off x="8683497" y="2356436"/>
            <a:ext cx="3514368" cy="2465295"/>
          </a:xfrm>
          <a:prstGeom prst="rect">
            <a:avLst/>
          </a:prstGeom>
        </p:spPr>
      </p:pic>
      <p:pic>
        <p:nvPicPr>
          <p:cNvPr id="7" name="Picture 6" descr="A screen shot of a phone&#10;&#10;Description automatically generated">
            <a:extLst>
              <a:ext uri="{FF2B5EF4-FFF2-40B4-BE49-F238E27FC236}">
                <a16:creationId xmlns:a16="http://schemas.microsoft.com/office/drawing/2014/main" id="{A6667A2D-1AA4-8FE6-9F18-71C42D545E3D}"/>
              </a:ext>
            </a:extLst>
          </p:cNvPr>
          <p:cNvPicPr>
            <a:picLocks noChangeAspect="1"/>
          </p:cNvPicPr>
          <p:nvPr/>
        </p:nvPicPr>
        <p:blipFill>
          <a:blip r:embed="rId4"/>
          <a:stretch>
            <a:fillRect/>
          </a:stretch>
        </p:blipFill>
        <p:spPr>
          <a:xfrm>
            <a:off x="6322720" y="840"/>
            <a:ext cx="2357637" cy="4813647"/>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D7BD44B5-ACC8-1FA2-DF1D-7B630B2C7033}"/>
              </a:ext>
            </a:extLst>
          </p:cNvPr>
          <p:cNvPicPr>
            <a:picLocks noChangeAspect="1"/>
          </p:cNvPicPr>
          <p:nvPr/>
        </p:nvPicPr>
        <p:blipFill>
          <a:blip r:embed="rId5"/>
          <a:stretch>
            <a:fillRect/>
          </a:stretch>
        </p:blipFill>
        <p:spPr>
          <a:xfrm>
            <a:off x="7504739" y="4299733"/>
            <a:ext cx="4680857" cy="2555191"/>
          </a:xfrm>
          <a:prstGeom prst="rect">
            <a:avLst/>
          </a:prstGeom>
        </p:spPr>
      </p:pic>
    </p:spTree>
    <p:extLst>
      <p:ext uri="{BB962C8B-B14F-4D97-AF65-F5344CB8AC3E}">
        <p14:creationId xmlns:p14="http://schemas.microsoft.com/office/powerpoint/2010/main" val="1004172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A8F6-7CBA-EDF7-434D-83F1FEF20C38}"/>
              </a:ext>
            </a:extLst>
          </p:cNvPr>
          <p:cNvSpPr>
            <a:spLocks noGrp="1"/>
          </p:cNvSpPr>
          <p:nvPr>
            <p:ph type="title"/>
          </p:nvPr>
        </p:nvSpPr>
        <p:spPr/>
        <p:txBody>
          <a:bodyPr/>
          <a:lstStyle/>
          <a:p>
            <a:r>
              <a:rPr lang="en-US" dirty="0"/>
              <a:t>Data Processing Model</a:t>
            </a:r>
          </a:p>
        </p:txBody>
      </p:sp>
      <p:sp>
        <p:nvSpPr>
          <p:cNvPr id="3" name="Content Placeholder 2">
            <a:extLst>
              <a:ext uri="{FF2B5EF4-FFF2-40B4-BE49-F238E27FC236}">
                <a16:creationId xmlns:a16="http://schemas.microsoft.com/office/drawing/2014/main" id="{AA231051-EE07-B470-C212-3393BA41DFA5}"/>
              </a:ext>
            </a:extLst>
          </p:cNvPr>
          <p:cNvSpPr>
            <a:spLocks noGrp="1"/>
          </p:cNvSpPr>
          <p:nvPr>
            <p:ph idx="1"/>
          </p:nvPr>
        </p:nvSpPr>
        <p:spPr/>
        <p:txBody>
          <a:bodyPr vert="horz" lIns="91440" tIns="45720" rIns="91440" bIns="45720" rtlCol="0" anchor="t">
            <a:normAutofit/>
          </a:bodyPr>
          <a:lstStyle/>
          <a:p>
            <a:r>
              <a:rPr lang="en-US" dirty="0"/>
              <a:t>Input (data)</a:t>
            </a:r>
          </a:p>
          <a:p>
            <a:r>
              <a:rPr lang="en-US" dirty="0"/>
              <a:t>Processing</a:t>
            </a:r>
          </a:p>
          <a:p>
            <a:r>
              <a:rPr lang="en-US" dirty="0"/>
              <a:t>Output (information)</a:t>
            </a:r>
          </a:p>
        </p:txBody>
      </p:sp>
    </p:spTree>
    <p:extLst>
      <p:ext uri="{BB962C8B-B14F-4D97-AF65-F5344CB8AC3E}">
        <p14:creationId xmlns:p14="http://schemas.microsoft.com/office/powerpoint/2010/main" val="369493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2143-9490-8744-CF6B-DDCF577A6E18}"/>
              </a:ext>
            </a:extLst>
          </p:cNvPr>
          <p:cNvSpPr>
            <a:spLocks noGrp="1"/>
          </p:cNvSpPr>
          <p:nvPr>
            <p:ph type="title"/>
          </p:nvPr>
        </p:nvSpPr>
        <p:spPr/>
        <p:txBody>
          <a:bodyPr/>
          <a:lstStyle/>
          <a:p>
            <a:r>
              <a:rPr lang="en-US" dirty="0"/>
              <a:t>Algorithm x Program</a:t>
            </a:r>
          </a:p>
        </p:txBody>
      </p:sp>
      <p:sp>
        <p:nvSpPr>
          <p:cNvPr id="3" name="Content Placeholder 2">
            <a:extLst>
              <a:ext uri="{FF2B5EF4-FFF2-40B4-BE49-F238E27FC236}">
                <a16:creationId xmlns:a16="http://schemas.microsoft.com/office/drawing/2014/main" id="{221FDD2F-0A06-F861-8D08-4D5E902BAEB5}"/>
              </a:ext>
            </a:extLst>
          </p:cNvPr>
          <p:cNvSpPr>
            <a:spLocks noGrp="1"/>
          </p:cNvSpPr>
          <p:nvPr>
            <p:ph idx="1"/>
          </p:nvPr>
        </p:nvSpPr>
        <p:spPr/>
        <p:txBody>
          <a:bodyPr vert="horz" lIns="91440" tIns="45720" rIns="91440" bIns="45720" rtlCol="0" anchor="t">
            <a:normAutofit/>
          </a:bodyPr>
          <a:lstStyle/>
          <a:p>
            <a:r>
              <a:rPr lang="en-US" dirty="0"/>
              <a:t>Algorithm: An algorithm is a step-by-step procedure or a set of rules to solve a specific problem or accomplish a certain task in computing. It’s like a recipe that describes the exact steps needed for a computer to solve a problem or reach a goal.</a:t>
            </a:r>
          </a:p>
          <a:p>
            <a:r>
              <a:rPr lang="en-US" dirty="0"/>
              <a:t>Program: A program, also known as software, is a set of instructions written in a programming language that is used to control the behavior of a machine, often a computer. In essence, a program tells the computer what to do and how to do it.</a:t>
            </a:r>
          </a:p>
          <a:p>
            <a:r>
              <a:rPr lang="en-US" dirty="0"/>
              <a:t>A program has to be translate before it can be executed</a:t>
            </a:r>
          </a:p>
          <a:p>
            <a:r>
              <a:rPr lang="en-US" dirty="0"/>
              <a:t>Program source =&gt; Compiler =&gt; Executable code (machine language)</a:t>
            </a:r>
          </a:p>
          <a:p>
            <a:endParaRPr lang="en-US" dirty="0"/>
          </a:p>
        </p:txBody>
      </p:sp>
    </p:spTree>
    <p:extLst>
      <p:ext uri="{BB962C8B-B14F-4D97-AF65-F5344CB8AC3E}">
        <p14:creationId xmlns:p14="http://schemas.microsoft.com/office/powerpoint/2010/main" val="340175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p:txBody>
          <a:bodyPr>
            <a:normAutofit/>
          </a:bodyPr>
          <a:lstStyle/>
          <a:p>
            <a:r>
              <a:rPr lang="en-US" dirty="0"/>
              <a:t>Finding the maximum number in a list</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p:txBody>
          <a:bodyPr vert="horz" lIns="91440" tIns="45720" rIns="91440" bIns="45720" rtlCol="0" anchor="t">
            <a:normAutofit/>
          </a:bodyPr>
          <a:lstStyle/>
          <a:p>
            <a:r>
              <a:rPr lang="en-US" dirty="0"/>
              <a:t>Algorithm</a:t>
            </a:r>
          </a:p>
          <a:p>
            <a:pPr marL="560070" lvl="1" indent="-285750">
              <a:buFont typeface="Arial"/>
              <a:buChar char="•"/>
            </a:pPr>
            <a:r>
              <a:rPr lang="en-US" dirty="0"/>
              <a:t>Set the maximum to the first number in the list.</a:t>
            </a:r>
            <a:endParaRPr lang="en-US" i="0" dirty="0"/>
          </a:p>
          <a:p>
            <a:pPr marL="560070" lvl="1" indent="-285750">
              <a:buFont typeface="Arial"/>
              <a:buChar char="•"/>
            </a:pPr>
            <a:r>
              <a:rPr lang="en-US" dirty="0"/>
              <a:t>For each number in the list:</a:t>
            </a:r>
            <a:endParaRPr lang="en-US" i="0" dirty="0"/>
          </a:p>
          <a:p>
            <a:pPr marL="834390" lvl="4" indent="-285750">
              <a:spcBef>
                <a:spcPts val="1000"/>
              </a:spcBef>
              <a:buFont typeface="Arial" panose="020B0604020202020204" pitchFamily="34" charset="0"/>
              <a:buChar char="•"/>
            </a:pPr>
            <a:r>
              <a:rPr lang="en-US" sz="1800" i="1" dirty="0"/>
              <a:t>If the current number is greater than the maximum, update the maximum with the current number.</a:t>
            </a:r>
          </a:p>
          <a:p>
            <a:pPr marL="560070" lvl="1" indent="-285750">
              <a:buFont typeface="Arial"/>
              <a:buChar char="•"/>
            </a:pPr>
            <a:r>
              <a:rPr lang="en-US" dirty="0"/>
              <a:t>The maximum is the largest number in the list.</a:t>
            </a:r>
            <a:endParaRPr lang="en-US" i="0" dirty="0"/>
          </a:p>
          <a:p>
            <a:pPr marL="560070" lvl="1" indent="-285750">
              <a:buFont typeface="Arial"/>
              <a:buChar char="•"/>
            </a:pPr>
            <a:r>
              <a:rPr lang="en-US" dirty="0"/>
              <a:t>List: 50, 30, 10, 55, 15, 80, 75, 35, 40, 90, 15, 10</a:t>
            </a:r>
            <a:endParaRPr lang="en-US" i="0" dirty="0"/>
          </a:p>
          <a:p>
            <a:pPr marL="560070" lvl="1" indent="-285750">
              <a:buFont typeface="Arial"/>
              <a:buChar char="•"/>
            </a:pPr>
            <a:r>
              <a:rPr lang="en-US" dirty="0"/>
              <a:t>Max:?</a:t>
            </a:r>
            <a:endParaRPr lang="en-US" i="0" dirty="0"/>
          </a:p>
        </p:txBody>
      </p:sp>
    </p:spTree>
    <p:extLst>
      <p:ext uri="{BB962C8B-B14F-4D97-AF65-F5344CB8AC3E}">
        <p14:creationId xmlns:p14="http://schemas.microsoft.com/office/powerpoint/2010/main" val="157664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a:xfrm>
            <a:off x="849760" y="876302"/>
            <a:ext cx="2757040" cy="1086056"/>
          </a:xfrm>
        </p:spPr>
        <p:txBody>
          <a:bodyPr>
            <a:normAutofit/>
          </a:bodyPr>
          <a:lstStyle/>
          <a:p>
            <a:r>
              <a:rPr lang="en-US" dirty="0"/>
              <a:t>Python</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a:xfrm>
            <a:off x="849758" y="2087755"/>
            <a:ext cx="4556814" cy="3903298"/>
          </a:xfrm>
        </p:spPr>
        <p:txBody>
          <a:bodyPr vert="horz" lIns="91440" tIns="45720" rIns="91440" bIns="45720" rtlCol="0" anchor="t">
            <a:noAutofit/>
          </a:bodyPr>
          <a:lstStyle/>
          <a:p>
            <a:pPr marL="0" indent="0">
              <a:lnSpc>
                <a:spcPct val="140000"/>
              </a:lnSpc>
              <a:spcBef>
                <a:spcPts val="0"/>
              </a:spcBef>
              <a:buNone/>
            </a:pPr>
            <a:r>
              <a:rPr lang="en-US" sz="1000" dirty="0">
                <a:solidFill>
                  <a:schemeClr val="tx1"/>
                </a:solidFill>
                <a:latin typeface="Consolas"/>
                <a:ea typeface="+mn-lt"/>
                <a:cs typeface="+mn-lt"/>
              </a:rPr>
              <a:t>def </a:t>
            </a:r>
            <a:r>
              <a:rPr lang="en-US" sz="1000" dirty="0" err="1">
                <a:solidFill>
                  <a:schemeClr val="tx1"/>
                </a:solidFill>
                <a:latin typeface="Consolas"/>
                <a:ea typeface="+mn-lt"/>
                <a:cs typeface="+mn-lt"/>
              </a:rPr>
              <a:t>find_maximum</a:t>
            </a:r>
            <a:r>
              <a:rPr lang="en-US" sz="1000" dirty="0">
                <a:solidFill>
                  <a:schemeClr val="tx1"/>
                </a:solidFill>
                <a:latin typeface="Consolas"/>
                <a:ea typeface="+mn-lt"/>
                <a:cs typeface="+mn-lt"/>
              </a:rPr>
              <a:t>(numbers):
    maximum = numbers[0]
    for num in numbers:
        if num &gt; maximum:
            maximum = num
    return maximum
</a:t>
            </a:r>
          </a:p>
          <a:p>
            <a:pPr marL="0" indent="0">
              <a:lnSpc>
                <a:spcPct val="140000"/>
              </a:lnSpc>
              <a:spcBef>
                <a:spcPts val="0"/>
              </a:spcBef>
              <a:buNone/>
            </a:pPr>
            <a:r>
              <a:rPr lang="en-US" sz="1000" dirty="0">
                <a:solidFill>
                  <a:schemeClr val="tx1"/>
                </a:solidFill>
                <a:latin typeface="Consolas"/>
                <a:ea typeface="+mn-lt"/>
                <a:cs typeface="+mn-lt"/>
              </a:rPr>
              <a:t>numbers = [50,30,10,55,15,80,75,35,40,90,15,10]
print(</a:t>
            </a:r>
            <a:r>
              <a:rPr lang="en-US" sz="1000" dirty="0" err="1">
                <a:solidFill>
                  <a:schemeClr val="tx1"/>
                </a:solidFill>
                <a:latin typeface="Consolas"/>
                <a:ea typeface="+mn-lt"/>
                <a:cs typeface="+mn-lt"/>
              </a:rPr>
              <a:t>find_maximum</a:t>
            </a:r>
            <a:r>
              <a:rPr lang="en-US" sz="1000" dirty="0">
                <a:solidFill>
                  <a:schemeClr val="tx1"/>
                </a:solidFill>
                <a:latin typeface="Consolas"/>
                <a:ea typeface="+mn-lt"/>
                <a:cs typeface="+mn-lt"/>
              </a:rPr>
              <a:t>(numbers))</a:t>
            </a:r>
            <a:endParaRPr lang="en-US">
              <a:solidFill>
                <a:schemeClr val="tx1"/>
              </a:solidFill>
            </a:endParaRPr>
          </a:p>
        </p:txBody>
      </p:sp>
      <p:sp>
        <p:nvSpPr>
          <p:cNvPr id="5" name="Title 1">
            <a:extLst>
              <a:ext uri="{FF2B5EF4-FFF2-40B4-BE49-F238E27FC236}">
                <a16:creationId xmlns:a16="http://schemas.microsoft.com/office/drawing/2014/main" id="{9D390288-C710-8DE1-C032-4C66866FC675}"/>
              </a:ext>
            </a:extLst>
          </p:cNvPr>
          <p:cNvSpPr txBox="1">
            <a:spLocks/>
          </p:cNvSpPr>
          <p:nvPr/>
        </p:nvSpPr>
        <p:spPr>
          <a:xfrm>
            <a:off x="6582903" y="905331"/>
            <a:ext cx="2103897" cy="108605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dirty="0"/>
              <a:t>Kotlin</a:t>
            </a:r>
          </a:p>
        </p:txBody>
      </p:sp>
      <p:sp>
        <p:nvSpPr>
          <p:cNvPr id="7" name="Content Placeholder 2">
            <a:extLst>
              <a:ext uri="{FF2B5EF4-FFF2-40B4-BE49-F238E27FC236}">
                <a16:creationId xmlns:a16="http://schemas.microsoft.com/office/drawing/2014/main" id="{320E9A49-D764-D45D-8273-B526291C28D2}"/>
              </a:ext>
            </a:extLst>
          </p:cNvPr>
          <p:cNvSpPr txBox="1">
            <a:spLocks/>
          </p:cNvSpPr>
          <p:nvPr/>
        </p:nvSpPr>
        <p:spPr>
          <a:xfrm>
            <a:off x="6582901" y="2087756"/>
            <a:ext cx="5275269" cy="390329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fun </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(numbers: List&lt;Int&gt;): Int {</a:t>
            </a:r>
            <a:endParaRPr lang="en-US" dirty="0">
              <a:solidFill>
                <a:schemeClr val="tx1"/>
              </a:solidFill>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var maximum = numbers[0]</a:t>
            </a:r>
            <a:endParaRPr lang="en-US" sz="1000">
              <a:solidFill>
                <a:schemeClr val="tx1"/>
              </a:solidFill>
              <a:latin typeface="Consolas"/>
              <a:ea typeface="+mn-lt"/>
              <a:cs typeface="+mn-lt"/>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for (num in numbers) {</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if (num &gt; maximum) {</a:t>
            </a:r>
            <a:endParaRPr lang="en-US" sz="1000">
              <a:solidFill>
                <a:schemeClr val="tx1"/>
              </a:solidFill>
              <a:latin typeface="Consolas"/>
              <a:ea typeface="+mn-lt"/>
              <a:cs typeface="+mn-lt"/>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maximum = num</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return maximum</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a:t>
            </a:r>
          </a:p>
          <a:p>
            <a:pPr marL="0" indent="0">
              <a:lnSpc>
                <a:spcPct val="140000"/>
              </a:lnSpc>
              <a:spcBef>
                <a:spcPts val="0"/>
              </a:spcBef>
              <a:buFont typeface="Arial" panose="020B0604020202020204" pitchFamily="34" charset="0"/>
              <a:buNone/>
            </a:pPr>
            <a:endParaRPr lang="en-US" sz="1000" dirty="0">
              <a:solidFill>
                <a:schemeClr val="tx1"/>
              </a:solidFill>
              <a:latin typeface="Consolas"/>
              <a:ea typeface="+mn-lt"/>
              <a:cs typeface="+mn-lt"/>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fun main() {</a:t>
            </a: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val</a:t>
            </a:r>
            <a:r>
              <a:rPr lang="en-US" sz="1000" dirty="0">
                <a:solidFill>
                  <a:schemeClr val="tx1"/>
                </a:solidFill>
                <a:latin typeface="Consolas"/>
                <a:ea typeface="+mn-lt"/>
                <a:cs typeface="+mn-lt"/>
              </a:rPr>
              <a:t> numbers = </a:t>
            </a:r>
            <a:r>
              <a:rPr lang="en-US" sz="1000" dirty="0" err="1">
                <a:solidFill>
                  <a:schemeClr val="tx1"/>
                </a:solidFill>
                <a:latin typeface="Consolas"/>
                <a:ea typeface="+mn-lt"/>
                <a:cs typeface="+mn-lt"/>
              </a:rPr>
              <a:t>listOf</a:t>
            </a:r>
            <a:r>
              <a:rPr lang="en-US" sz="1000" dirty="0">
                <a:solidFill>
                  <a:schemeClr val="tx1"/>
                </a:solidFill>
                <a:latin typeface="Consolas"/>
                <a:ea typeface="+mn-lt"/>
                <a:cs typeface="+mn-lt"/>
              </a:rPr>
              <a:t>(50,30,10,55,15,80,75,35,40,90,15,10)</a:t>
            </a:r>
            <a:endParaRPr lang="en-US" dirty="0">
              <a:solidFill>
                <a:schemeClr val="tx1"/>
              </a:solidFill>
            </a:endParaRP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println</a:t>
            </a:r>
            <a:r>
              <a:rPr lang="en-US" sz="1000" dirty="0">
                <a:solidFill>
                  <a:schemeClr val="tx1"/>
                </a:solidFill>
                <a:latin typeface="Consolas"/>
                <a:ea typeface="+mn-lt"/>
                <a:cs typeface="+mn-lt"/>
              </a:rPr>
              <a:t>(</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(numbers))  // Output: 9</a:t>
            </a:r>
          </a:p>
          <a:p>
            <a:pPr marL="0" indent="0">
              <a:lnSpc>
                <a:spcPct val="140000"/>
              </a:lnSpc>
              <a:spcBef>
                <a:spcPts val="0"/>
              </a:spcBef>
              <a:buFont typeface="Arial" panose="020B0604020202020204" pitchFamily="34" charset="0"/>
              <a:buNone/>
            </a:pPr>
            <a:r>
              <a:rPr lang="en-US" sz="1000" dirty="0">
                <a:solidFill>
                  <a:schemeClr val="tx1"/>
                </a:solidFill>
                <a:latin typeface="Consolas"/>
                <a:ea typeface="+mn-lt"/>
                <a:cs typeface="+mn-lt"/>
              </a:rPr>
              <a:t>}</a:t>
            </a:r>
          </a:p>
          <a:p>
            <a:pPr marL="0" indent="0">
              <a:lnSpc>
                <a:spcPct val="140000"/>
              </a:lnSpc>
              <a:spcBef>
                <a:spcPts val="0"/>
              </a:spcBef>
              <a:buFont typeface="Arial" panose="020B0604020202020204" pitchFamily="34" charset="0"/>
              <a:buNone/>
            </a:pPr>
            <a:endParaRPr lang="en-US" sz="1000" dirty="0">
              <a:solidFill>
                <a:schemeClr val="tx1"/>
              </a:solidFill>
              <a:latin typeface="Consolas"/>
              <a:ea typeface="+mn-lt"/>
              <a:cs typeface="+mn-lt"/>
            </a:endParaRPr>
          </a:p>
          <a:p>
            <a:pPr marL="0" indent="0">
              <a:lnSpc>
                <a:spcPct val="140000"/>
              </a:lnSpc>
              <a:spcBef>
                <a:spcPts val="0"/>
              </a:spcBef>
              <a:buFont typeface="Arial" panose="020B0604020202020204" pitchFamily="34" charset="0"/>
              <a:buNone/>
            </a:pPr>
            <a:endParaRPr lang="en-US" sz="1000" dirty="0">
              <a:solidFill>
                <a:schemeClr val="tx1"/>
              </a:solidFill>
              <a:latin typeface="Consolas"/>
              <a:ea typeface="+mn-lt"/>
              <a:cs typeface="+mn-lt"/>
            </a:endParaRPr>
          </a:p>
        </p:txBody>
      </p:sp>
    </p:spTree>
    <p:extLst>
      <p:ext uri="{BB962C8B-B14F-4D97-AF65-F5344CB8AC3E}">
        <p14:creationId xmlns:p14="http://schemas.microsoft.com/office/powerpoint/2010/main" val="120264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1FE1-0369-1BEE-FACA-8CDC0488FF01}"/>
              </a:ext>
            </a:extLst>
          </p:cNvPr>
          <p:cNvSpPr>
            <a:spLocks noGrp="1"/>
          </p:cNvSpPr>
          <p:nvPr>
            <p:ph type="title"/>
          </p:nvPr>
        </p:nvSpPr>
        <p:spPr>
          <a:xfrm>
            <a:off x="849760" y="876302"/>
            <a:ext cx="1487040" cy="1086056"/>
          </a:xfrm>
        </p:spPr>
        <p:txBody>
          <a:bodyPr>
            <a:normAutofit/>
          </a:bodyPr>
          <a:lstStyle/>
          <a:p>
            <a:r>
              <a:rPr lang="en-US" dirty="0"/>
              <a:t>C#</a:t>
            </a:r>
          </a:p>
        </p:txBody>
      </p:sp>
      <p:sp>
        <p:nvSpPr>
          <p:cNvPr id="3" name="Content Placeholder 2">
            <a:extLst>
              <a:ext uri="{FF2B5EF4-FFF2-40B4-BE49-F238E27FC236}">
                <a16:creationId xmlns:a16="http://schemas.microsoft.com/office/drawing/2014/main" id="{287EBED2-09A6-270B-DE78-D1E9631F875F}"/>
              </a:ext>
            </a:extLst>
          </p:cNvPr>
          <p:cNvSpPr>
            <a:spLocks noGrp="1"/>
          </p:cNvSpPr>
          <p:nvPr>
            <p:ph idx="1"/>
          </p:nvPr>
        </p:nvSpPr>
        <p:spPr>
          <a:xfrm>
            <a:off x="849758" y="2065984"/>
            <a:ext cx="4535041" cy="3903298"/>
          </a:xfrm>
        </p:spPr>
        <p:txBody>
          <a:bodyPr vert="horz" lIns="91440" tIns="45720" rIns="91440" bIns="45720" rtlCol="0" anchor="t">
            <a:noAutofit/>
          </a:bodyPr>
          <a:lstStyle/>
          <a:p>
            <a:pPr marL="0" indent="0">
              <a:lnSpc>
                <a:spcPct val="140000"/>
              </a:lnSpc>
              <a:spcBef>
                <a:spcPts val="0"/>
              </a:spcBef>
              <a:buNone/>
            </a:pPr>
            <a:r>
              <a:rPr lang="en-US" sz="1000" dirty="0">
                <a:solidFill>
                  <a:schemeClr val="tx1"/>
                </a:solidFill>
                <a:latin typeface="Consolas"/>
                <a:ea typeface="+mn-lt"/>
                <a:cs typeface="+mn-lt"/>
              </a:rPr>
              <a:t>public class Program {</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static int </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(int[] numbers) {</a:t>
            </a:r>
          </a:p>
          <a:p>
            <a:pPr marL="0" indent="0">
              <a:lnSpc>
                <a:spcPct val="140000"/>
              </a:lnSpc>
              <a:spcBef>
                <a:spcPts val="0"/>
              </a:spcBef>
              <a:buNone/>
            </a:pPr>
            <a:r>
              <a:rPr lang="en-US" sz="1000" dirty="0">
                <a:solidFill>
                  <a:schemeClr val="tx1"/>
                </a:solidFill>
                <a:latin typeface="Consolas"/>
                <a:ea typeface="+mn-lt"/>
                <a:cs typeface="+mn-lt"/>
              </a:rPr>
              <a:t>    int maximum = numbers[0];</a:t>
            </a:r>
          </a:p>
          <a:p>
            <a:pPr marL="0" indent="0">
              <a:lnSpc>
                <a:spcPct val="140000"/>
              </a:lnSpc>
              <a:spcBef>
                <a:spcPts val="0"/>
              </a:spcBef>
              <a:buNone/>
            </a:pPr>
            <a:r>
              <a:rPr lang="en-US" sz="1000" dirty="0">
                <a:solidFill>
                  <a:schemeClr val="tx1"/>
                </a:solidFill>
                <a:latin typeface="Consolas"/>
                <a:ea typeface="+mn-lt"/>
                <a:cs typeface="+mn-lt"/>
              </a:rPr>
              <a:t>    foreach (int num in numbers) {</a:t>
            </a:r>
          </a:p>
          <a:p>
            <a:pPr marL="0" indent="0">
              <a:lnSpc>
                <a:spcPct val="140000"/>
              </a:lnSpc>
              <a:spcBef>
                <a:spcPts val="0"/>
              </a:spcBef>
              <a:buNone/>
            </a:pPr>
            <a:r>
              <a:rPr lang="en-US" sz="1000" dirty="0">
                <a:solidFill>
                  <a:schemeClr val="tx1"/>
                </a:solidFill>
                <a:latin typeface="Consolas"/>
                <a:ea typeface="+mn-lt"/>
                <a:cs typeface="+mn-lt"/>
              </a:rPr>
              <a:t>      if (num &gt; maximum) {</a:t>
            </a:r>
          </a:p>
          <a:p>
            <a:pPr marL="0" indent="0">
              <a:lnSpc>
                <a:spcPct val="140000"/>
              </a:lnSpc>
              <a:spcBef>
                <a:spcPts val="0"/>
              </a:spcBef>
              <a:buNone/>
            </a:pPr>
            <a:r>
              <a:rPr lang="en-US" sz="1000" dirty="0">
                <a:solidFill>
                  <a:schemeClr val="tx1"/>
                </a:solidFill>
                <a:latin typeface="Consolas"/>
                <a:ea typeface="+mn-lt"/>
                <a:cs typeface="+mn-lt"/>
              </a:rPr>
              <a:t>        maximum = num;</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return maximum;</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a:t>
            </a:r>
            <a:endParaRPr lang="en-US" dirty="0">
              <a:solidFill>
                <a:schemeClr val="tx1"/>
              </a:solidFill>
              <a:latin typeface="Georgia Pro Light"/>
              <a:ea typeface="+mn-lt"/>
              <a:cs typeface="+mn-lt"/>
            </a:endParaRPr>
          </a:p>
          <a:p>
            <a:pPr marL="0" indent="0">
              <a:lnSpc>
                <a:spcPct val="140000"/>
              </a:lnSpc>
              <a:spcBef>
                <a:spcPts val="0"/>
              </a:spcBef>
              <a:buNone/>
            </a:pPr>
            <a:r>
              <a:rPr lang="en-US" sz="1000" dirty="0">
                <a:solidFill>
                  <a:schemeClr val="tx1"/>
                </a:solidFill>
                <a:latin typeface="Consolas"/>
                <a:ea typeface="+mn-lt"/>
                <a:cs typeface="+mn-lt"/>
              </a:rPr>
              <a:t>  public static void Main() {</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int[] numbers ={50,30,10,55,15,80,75,35,40,90,15,10};</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Console.WriteLine</a:t>
            </a:r>
            <a:r>
              <a:rPr lang="en-US" sz="1000" dirty="0">
                <a:solidFill>
                  <a:schemeClr val="tx1"/>
                </a:solidFill>
                <a:latin typeface="Consolas"/>
                <a:ea typeface="+mn-lt"/>
                <a:cs typeface="+mn-lt"/>
              </a:rPr>
              <a:t>(</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(numbers));</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a:t>
            </a:r>
            <a:endParaRPr lang="en-US" dirty="0">
              <a:solidFill>
                <a:schemeClr val="tx1"/>
              </a:solidFill>
            </a:endParaRPr>
          </a:p>
          <a:p>
            <a:pPr marL="0" indent="0">
              <a:lnSpc>
                <a:spcPct val="140000"/>
              </a:lnSpc>
              <a:spcBef>
                <a:spcPts val="0"/>
              </a:spcBef>
              <a:buNone/>
            </a:pPr>
            <a:endParaRPr lang="en-US" sz="1000" dirty="0">
              <a:solidFill>
                <a:schemeClr val="tx1"/>
              </a:solidFill>
              <a:latin typeface="Consolas"/>
              <a:ea typeface="+mn-lt"/>
              <a:cs typeface="+mn-lt"/>
            </a:endParaRPr>
          </a:p>
        </p:txBody>
      </p:sp>
      <p:sp>
        <p:nvSpPr>
          <p:cNvPr id="5" name="Title 1">
            <a:extLst>
              <a:ext uri="{FF2B5EF4-FFF2-40B4-BE49-F238E27FC236}">
                <a16:creationId xmlns:a16="http://schemas.microsoft.com/office/drawing/2014/main" id="{35783D99-612F-114B-D1AD-7B0ABF583B1C}"/>
              </a:ext>
            </a:extLst>
          </p:cNvPr>
          <p:cNvSpPr txBox="1">
            <a:spLocks/>
          </p:cNvSpPr>
          <p:nvPr/>
        </p:nvSpPr>
        <p:spPr>
          <a:xfrm>
            <a:off x="6212789" y="694873"/>
            <a:ext cx="1487040" cy="108605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dirty="0"/>
              <a:t>Java</a:t>
            </a:r>
          </a:p>
        </p:txBody>
      </p:sp>
      <p:sp>
        <p:nvSpPr>
          <p:cNvPr id="7" name="Content Placeholder 2">
            <a:extLst>
              <a:ext uri="{FF2B5EF4-FFF2-40B4-BE49-F238E27FC236}">
                <a16:creationId xmlns:a16="http://schemas.microsoft.com/office/drawing/2014/main" id="{4534ECA5-2C1C-0767-1E5C-D565CFB005FB}"/>
              </a:ext>
            </a:extLst>
          </p:cNvPr>
          <p:cNvSpPr txBox="1">
            <a:spLocks/>
          </p:cNvSpPr>
          <p:nvPr/>
        </p:nvSpPr>
        <p:spPr>
          <a:xfrm>
            <a:off x="6212787" y="1884555"/>
            <a:ext cx="5130127" cy="3903298"/>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spcBef>
                <a:spcPts val="0"/>
              </a:spcBef>
              <a:buNone/>
            </a:pPr>
            <a:r>
              <a:rPr lang="en-US" sz="1000" dirty="0">
                <a:solidFill>
                  <a:schemeClr val="tx1"/>
                </a:solidFill>
                <a:latin typeface="Consolas"/>
                <a:ea typeface="+mn-lt"/>
                <a:cs typeface="+mn-lt"/>
              </a:rPr>
              <a:t>public class Program {</a:t>
            </a:r>
          </a:p>
          <a:p>
            <a:pPr marL="0" indent="0">
              <a:lnSpc>
                <a:spcPct val="140000"/>
              </a:lnSpc>
              <a:spcBef>
                <a:spcPts val="0"/>
              </a:spcBef>
              <a:buNone/>
            </a:pPr>
            <a:r>
              <a:rPr lang="en-US" sz="1000" dirty="0">
                <a:solidFill>
                  <a:schemeClr val="tx1"/>
                </a:solidFill>
                <a:latin typeface="Consolas"/>
                <a:ea typeface="+mn-lt"/>
                <a:cs typeface="+mn-lt"/>
              </a:rPr>
              <a:t>  static int </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(int[] numbers) {</a:t>
            </a:r>
          </a:p>
          <a:p>
            <a:pPr marL="0" indent="0">
              <a:lnSpc>
                <a:spcPct val="140000"/>
              </a:lnSpc>
              <a:spcBef>
                <a:spcPts val="0"/>
              </a:spcBef>
              <a:buNone/>
            </a:pPr>
            <a:r>
              <a:rPr lang="en-US" sz="1000" dirty="0">
                <a:solidFill>
                  <a:schemeClr val="tx1"/>
                </a:solidFill>
                <a:latin typeface="Consolas"/>
                <a:ea typeface="+mn-lt"/>
                <a:cs typeface="+mn-lt"/>
              </a:rPr>
              <a:t>    int maximum = numbers[0];</a:t>
            </a:r>
          </a:p>
          <a:p>
            <a:pPr marL="0" indent="0">
              <a:lnSpc>
                <a:spcPct val="140000"/>
              </a:lnSpc>
              <a:spcBef>
                <a:spcPts val="0"/>
              </a:spcBef>
              <a:buNone/>
            </a:pPr>
            <a:r>
              <a:rPr lang="en-US" sz="1000" dirty="0">
                <a:solidFill>
                  <a:schemeClr val="tx1"/>
                </a:solidFill>
                <a:latin typeface="Consolas"/>
                <a:ea typeface="+mn-lt"/>
                <a:cs typeface="+mn-lt"/>
              </a:rPr>
              <a:t>    for (int num : numbers) {</a:t>
            </a:r>
          </a:p>
          <a:p>
            <a:pPr marL="0" indent="0">
              <a:lnSpc>
                <a:spcPct val="140000"/>
              </a:lnSpc>
              <a:spcBef>
                <a:spcPts val="0"/>
              </a:spcBef>
              <a:buNone/>
            </a:pPr>
            <a:r>
              <a:rPr lang="en-US" sz="1000" dirty="0">
                <a:solidFill>
                  <a:schemeClr val="tx1"/>
                </a:solidFill>
                <a:latin typeface="Consolas"/>
                <a:ea typeface="+mn-lt"/>
                <a:cs typeface="+mn-lt"/>
              </a:rPr>
              <a:t>      if (num &gt; maximum) {</a:t>
            </a:r>
          </a:p>
          <a:p>
            <a:pPr marL="0" indent="0">
              <a:lnSpc>
                <a:spcPct val="140000"/>
              </a:lnSpc>
              <a:spcBef>
                <a:spcPts val="0"/>
              </a:spcBef>
              <a:buNone/>
            </a:pPr>
            <a:r>
              <a:rPr lang="en-US" sz="1000" dirty="0">
                <a:solidFill>
                  <a:schemeClr val="tx1"/>
                </a:solidFill>
                <a:latin typeface="Consolas"/>
                <a:ea typeface="+mn-lt"/>
                <a:cs typeface="+mn-lt"/>
              </a:rPr>
              <a:t>        maximum = num;</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return maximum;</a:t>
            </a:r>
          </a:p>
          <a:p>
            <a:pPr marL="0" indent="0">
              <a:lnSpc>
                <a:spcPct val="140000"/>
              </a:lnSpc>
              <a:spcBef>
                <a:spcPts val="0"/>
              </a:spcBef>
              <a:buNone/>
            </a:pPr>
            <a:r>
              <a:rPr lang="en-US" sz="1000" dirty="0">
                <a:solidFill>
                  <a:schemeClr val="tx1"/>
                </a:solidFill>
                <a:latin typeface="Consolas"/>
                <a:ea typeface="+mn-lt"/>
                <a:cs typeface="+mn-lt"/>
              </a:rPr>
              <a:t>  }</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  public static void main(String[] </a:t>
            </a:r>
            <a:r>
              <a:rPr lang="en-US" sz="1000" dirty="0" err="1">
                <a:solidFill>
                  <a:schemeClr val="tx1"/>
                </a:solidFill>
                <a:latin typeface="Consolas"/>
                <a:ea typeface="+mn-lt"/>
                <a:cs typeface="+mn-lt"/>
              </a:rPr>
              <a:t>args</a:t>
            </a:r>
            <a:r>
              <a:rPr lang="en-US" sz="1000" dirty="0">
                <a:solidFill>
                  <a:schemeClr val="tx1"/>
                </a:solidFill>
                <a:latin typeface="Consolas"/>
                <a:ea typeface="+mn-lt"/>
                <a:cs typeface="+mn-lt"/>
              </a:rPr>
              <a:t>) {</a:t>
            </a:r>
            <a:endParaRPr lang="en-US" sz="1000">
              <a:solidFill>
                <a:schemeClr val="tx1"/>
              </a:solidFill>
              <a:latin typeface="Consolas"/>
              <a:ea typeface="+mn-lt"/>
              <a:cs typeface="+mn-lt"/>
            </a:endParaRPr>
          </a:p>
          <a:p>
            <a:pPr marL="0" indent="0">
              <a:lnSpc>
                <a:spcPct val="140000"/>
              </a:lnSpc>
              <a:spcBef>
                <a:spcPts val="0"/>
              </a:spcBef>
              <a:buNone/>
            </a:pPr>
            <a:r>
              <a:rPr lang="en-US" sz="1000" dirty="0">
                <a:solidFill>
                  <a:schemeClr val="tx1"/>
                </a:solidFill>
                <a:latin typeface="Consolas"/>
                <a:ea typeface="+mn-lt"/>
                <a:cs typeface="+mn-lt"/>
              </a:rPr>
              <a:t>    int[] numbers = {50,30,10,55,15,80,75,35,40,90,15,10};</a:t>
            </a:r>
            <a:endParaRPr lang="en-US" dirty="0">
              <a:solidFill>
                <a:schemeClr val="tx1"/>
              </a:solidFill>
            </a:endParaRPr>
          </a:p>
          <a:p>
            <a:pPr marL="0" indent="0">
              <a:lnSpc>
                <a:spcPct val="140000"/>
              </a:lnSpc>
              <a:spcBef>
                <a:spcPts val="0"/>
              </a:spcBef>
              <a:buNone/>
            </a:pPr>
            <a:r>
              <a:rPr lang="en-US" sz="1000" dirty="0">
                <a:solidFill>
                  <a:schemeClr val="tx1"/>
                </a:solidFill>
                <a:latin typeface="Consolas"/>
                <a:ea typeface="+mn-lt"/>
                <a:cs typeface="+mn-lt"/>
              </a:rPr>
              <a:t>    </a:t>
            </a:r>
            <a:r>
              <a:rPr lang="en-US" sz="1000" dirty="0" err="1">
                <a:solidFill>
                  <a:schemeClr val="tx1"/>
                </a:solidFill>
                <a:latin typeface="Consolas"/>
                <a:ea typeface="+mn-lt"/>
                <a:cs typeface="+mn-lt"/>
              </a:rPr>
              <a:t>System.out.println</a:t>
            </a:r>
            <a:r>
              <a:rPr lang="en-US" sz="1000" dirty="0">
                <a:solidFill>
                  <a:schemeClr val="tx1"/>
                </a:solidFill>
                <a:latin typeface="Consolas"/>
                <a:ea typeface="+mn-lt"/>
                <a:cs typeface="+mn-lt"/>
              </a:rPr>
              <a:t>(</a:t>
            </a:r>
            <a:r>
              <a:rPr lang="en-US" sz="1000" dirty="0" err="1">
                <a:solidFill>
                  <a:schemeClr val="tx1"/>
                </a:solidFill>
                <a:latin typeface="Consolas"/>
                <a:ea typeface="+mn-lt"/>
                <a:cs typeface="+mn-lt"/>
              </a:rPr>
              <a:t>findMaximum</a:t>
            </a:r>
            <a:r>
              <a:rPr lang="en-US" sz="1000" dirty="0">
                <a:solidFill>
                  <a:schemeClr val="tx1"/>
                </a:solidFill>
                <a:latin typeface="Consolas"/>
                <a:ea typeface="+mn-lt"/>
                <a:cs typeface="+mn-lt"/>
              </a:rPr>
              <a:t>(numbers));</a:t>
            </a:r>
          </a:p>
          <a:p>
            <a:pPr marL="0" indent="0">
              <a:lnSpc>
                <a:spcPct val="140000"/>
              </a:lnSpc>
              <a:spcBef>
                <a:spcPts val="0"/>
              </a:spcBef>
              <a:buNone/>
            </a:pPr>
            <a:r>
              <a:rPr lang="en-US" sz="1000" dirty="0">
                <a:solidFill>
                  <a:schemeClr val="tx1"/>
                </a:solidFill>
                <a:latin typeface="Consolas"/>
                <a:ea typeface="+mn-lt"/>
                <a:cs typeface="+mn-lt"/>
              </a:rPr>
              <a:t>  }</a:t>
            </a:r>
          </a:p>
          <a:p>
            <a:pPr marL="0" indent="0">
              <a:lnSpc>
                <a:spcPct val="140000"/>
              </a:lnSpc>
              <a:spcBef>
                <a:spcPts val="0"/>
              </a:spcBef>
              <a:buNone/>
            </a:pPr>
            <a:r>
              <a:rPr lang="en-US" sz="1000" dirty="0">
                <a:solidFill>
                  <a:schemeClr val="tx1"/>
                </a:solidFill>
                <a:latin typeface="Consolas"/>
                <a:ea typeface="+mn-lt"/>
                <a:cs typeface="+mn-lt"/>
              </a:rPr>
              <a:t>}</a:t>
            </a:r>
          </a:p>
          <a:p>
            <a:pPr marL="0" indent="0">
              <a:lnSpc>
                <a:spcPct val="140000"/>
              </a:lnSpc>
              <a:spcBef>
                <a:spcPts val="0"/>
              </a:spcBef>
              <a:buNone/>
            </a:pPr>
            <a:endParaRPr lang="en-US" sz="1000" dirty="0">
              <a:solidFill>
                <a:schemeClr val="tx1"/>
              </a:solidFill>
              <a:latin typeface="Consolas"/>
              <a:ea typeface="+mn-lt"/>
              <a:cs typeface="+mn-lt"/>
            </a:endParaRPr>
          </a:p>
          <a:p>
            <a:pPr marL="0" indent="0">
              <a:lnSpc>
                <a:spcPct val="140000"/>
              </a:lnSpc>
              <a:spcBef>
                <a:spcPts val="0"/>
              </a:spcBef>
              <a:buNone/>
            </a:pPr>
            <a:endParaRPr lang="en-US" sz="1000" dirty="0">
              <a:solidFill>
                <a:schemeClr val="tx1"/>
              </a:solidFill>
              <a:latin typeface="Consolas"/>
              <a:ea typeface="+mn-lt"/>
              <a:cs typeface="+mn-lt"/>
            </a:endParaRPr>
          </a:p>
        </p:txBody>
      </p:sp>
    </p:spTree>
    <p:extLst>
      <p:ext uri="{BB962C8B-B14F-4D97-AF65-F5344CB8AC3E}">
        <p14:creationId xmlns:p14="http://schemas.microsoft.com/office/powerpoint/2010/main" val="2140247242"/>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1D2334"/>
      </a:dk2>
      <a:lt2>
        <a:srgbClr val="E3E8E2"/>
      </a:lt2>
      <a:accent1>
        <a:srgbClr val="B93FD1"/>
      </a:accent1>
      <a:accent2>
        <a:srgbClr val="6A2DBF"/>
      </a:accent2>
      <a:accent3>
        <a:srgbClr val="3F3FD1"/>
      </a:accent3>
      <a:accent4>
        <a:srgbClr val="2D6ABF"/>
      </a:accent4>
      <a:accent5>
        <a:srgbClr val="3CAFC6"/>
      </a:accent5>
      <a:accent6>
        <a:srgbClr val="2BB693"/>
      </a:accent6>
      <a:hlink>
        <a:srgbClr val="3B8AB2"/>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VaultVTI</vt:lpstr>
      <vt:lpstr>Learning Coding</vt:lpstr>
      <vt:lpstr>Course Details</vt:lpstr>
      <vt:lpstr>Ongoing course in Portuguese</vt:lpstr>
      <vt:lpstr>Application Layers</vt:lpstr>
      <vt:lpstr>Data Processing Model</vt:lpstr>
      <vt:lpstr>Algorithm x Program</vt:lpstr>
      <vt:lpstr>Finding the maximum number in a list</vt:lpstr>
      <vt:lpstr>Python</vt:lpstr>
      <vt:lpstr>C#</vt:lpstr>
      <vt:lpstr>Assembly x86</vt:lpstr>
      <vt:lpstr>Machine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365</cp:revision>
  <dcterms:created xsi:type="dcterms:W3CDTF">2024-07-13T23:01:04Z</dcterms:created>
  <dcterms:modified xsi:type="dcterms:W3CDTF">2024-07-14T00:52:44Z</dcterms:modified>
</cp:coreProperties>
</file>