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69" r:id="rId3"/>
    <p:sldId id="259" r:id="rId4"/>
    <p:sldId id="257"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3EB2FA-51A6-40AD-A167-4522F0B12A82}" v="7" dt="2024-07-17T02:27:26.166"/>
    <p1510:client id="{F2475B57-705E-414F-AB10-E7AC113480C5}" v="86" dt="2024-07-17T02:38:0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1693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3709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860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603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7339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452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7630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783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9443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2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7/16/2024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09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7/16/2024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53886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698" r:id="rId4"/>
    <p:sldLayoutId id="2147483699"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iramez/IntroToCode_CSharp01" TargetMode="External"/><Relationship Id="rId2" Type="http://schemas.openxmlformats.org/officeDocument/2006/relationships/hyperlink" Target="http://codando.l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descr="Computer script on a screen">
            <a:extLst>
              <a:ext uri="{FF2B5EF4-FFF2-40B4-BE49-F238E27FC236}">
                <a16:creationId xmlns:a16="http://schemas.microsoft.com/office/drawing/2014/main" id="{0F6BF253-317E-12FB-02FE-E145B599937E}"/>
              </a:ext>
            </a:extLst>
          </p:cNvPr>
          <p:cNvPicPr>
            <a:picLocks noChangeAspect="1"/>
          </p:cNvPicPr>
          <p:nvPr/>
        </p:nvPicPr>
        <p:blipFill rotWithShape="1">
          <a:blip r:embed="rId2">
            <a:alphaModFix amt="60000"/>
          </a:blip>
          <a:srcRect t="6587" r="-3" b="9044"/>
          <a:stretch/>
        </p:blipFill>
        <p:spPr>
          <a:xfrm>
            <a:off x="-4199" y="10"/>
            <a:ext cx="12196199" cy="6857990"/>
          </a:xfrm>
          <a:prstGeom prst="rect">
            <a:avLst/>
          </a:prstGeom>
        </p:spPr>
      </p:pic>
      <p:sp>
        <p:nvSpPr>
          <p:cNvPr id="76" name="Freeform: Shape 75">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661849" y="1921623"/>
            <a:ext cx="6868301" cy="1750731"/>
          </a:xfrm>
        </p:spPr>
        <p:txBody>
          <a:bodyPr anchor="b">
            <a:normAutofit/>
          </a:bodyPr>
          <a:lstStyle/>
          <a:p>
            <a:pPr algn="ctr"/>
            <a:r>
              <a:rPr lang="en-US">
                <a:solidFill>
                  <a:srgbClr val="FFFFFF"/>
                </a:solidFill>
              </a:rPr>
              <a:t>Learning Coding</a:t>
            </a:r>
          </a:p>
        </p:txBody>
      </p:sp>
      <p:sp>
        <p:nvSpPr>
          <p:cNvPr id="3" name="Subtitle 2"/>
          <p:cNvSpPr>
            <a:spLocks noGrp="1"/>
          </p:cNvSpPr>
          <p:nvPr>
            <p:ph type="subTitle" idx="1"/>
          </p:nvPr>
        </p:nvSpPr>
        <p:spPr>
          <a:xfrm>
            <a:off x="4448496" y="4936376"/>
            <a:ext cx="3295006" cy="411738"/>
          </a:xfrm>
        </p:spPr>
        <p:txBody>
          <a:bodyPr vert="horz" lIns="91440" tIns="45720" rIns="91440" bIns="45720" rtlCol="0" anchor="t">
            <a:normAutofit/>
          </a:bodyPr>
          <a:lstStyle/>
          <a:p>
            <a:pPr algn="ctr"/>
            <a:r>
              <a:rPr lang="en-US" dirty="0">
                <a:solidFill>
                  <a:srgbClr val="FFFFFF"/>
                </a:solidFill>
              </a:rPr>
              <a:t>With Python</a:t>
            </a:r>
          </a:p>
        </p:txBody>
      </p:sp>
      <p:cxnSp>
        <p:nvCxnSpPr>
          <p:cNvPr id="77" name="Straight Connector 76">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1487040" cy="1086056"/>
          </a:xfrm>
        </p:spPr>
        <p:txBody>
          <a:bodyPr>
            <a:normAutofit/>
          </a:bodyPr>
          <a:lstStyle/>
          <a:p>
            <a:r>
              <a:rPr lang="en-US" dirty="0"/>
              <a:t>C#</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535041"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public class Program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static int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(int[] numbers) {</a:t>
            </a:r>
          </a:p>
          <a:p>
            <a:pPr marL="0" indent="0">
              <a:lnSpc>
                <a:spcPct val="140000"/>
              </a:lnSpc>
              <a:spcBef>
                <a:spcPts val="0"/>
              </a:spcBef>
              <a:buNone/>
            </a:pPr>
            <a:r>
              <a:rPr lang="en-US" sz="1000" dirty="0">
                <a:solidFill>
                  <a:schemeClr val="tx1"/>
                </a:solidFill>
                <a:latin typeface="Consolas"/>
                <a:ea typeface="+mn-lt"/>
                <a:cs typeface="+mn-lt"/>
              </a:rPr>
              <a:t>    int maximum = numbers[0];</a:t>
            </a:r>
          </a:p>
          <a:p>
            <a:pPr marL="0" indent="0">
              <a:lnSpc>
                <a:spcPct val="140000"/>
              </a:lnSpc>
              <a:spcBef>
                <a:spcPts val="0"/>
              </a:spcBef>
              <a:buNone/>
            </a:pPr>
            <a:r>
              <a:rPr lang="en-US" sz="1000" dirty="0">
                <a:solidFill>
                  <a:schemeClr val="tx1"/>
                </a:solidFill>
                <a:latin typeface="Consolas"/>
                <a:ea typeface="+mn-lt"/>
                <a:cs typeface="+mn-lt"/>
              </a:rPr>
              <a:t>    foreach (int num in numbers) {</a:t>
            </a:r>
          </a:p>
          <a:p>
            <a:pPr marL="0" indent="0">
              <a:lnSpc>
                <a:spcPct val="140000"/>
              </a:lnSpc>
              <a:spcBef>
                <a:spcPts val="0"/>
              </a:spcBef>
              <a:buNone/>
            </a:pPr>
            <a:r>
              <a:rPr lang="en-US" sz="1000" dirty="0">
                <a:solidFill>
                  <a:schemeClr val="tx1"/>
                </a:solidFill>
                <a:latin typeface="Consolas"/>
                <a:ea typeface="+mn-lt"/>
                <a:cs typeface="+mn-lt"/>
              </a:rPr>
              <a:t>      if (num &gt; maximum) {</a:t>
            </a:r>
          </a:p>
          <a:p>
            <a:pPr marL="0" indent="0">
              <a:lnSpc>
                <a:spcPct val="140000"/>
              </a:lnSpc>
              <a:spcBef>
                <a:spcPts val="0"/>
              </a:spcBef>
              <a:buNone/>
            </a:pPr>
            <a:r>
              <a:rPr lang="en-US" sz="1000" dirty="0">
                <a:solidFill>
                  <a:schemeClr val="tx1"/>
                </a:solidFill>
                <a:latin typeface="Consolas"/>
                <a:ea typeface="+mn-lt"/>
                <a:cs typeface="+mn-lt"/>
              </a:rPr>
              <a:t>        maximum = num;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return maximum;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endParaRPr lang="en-US" dirty="0">
              <a:solidFill>
                <a:schemeClr val="tx1"/>
              </a:solidFill>
              <a:latin typeface="Georgia Pro Light"/>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public static void Main()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int[] numbers ={50,30,10,55,15,80,75,35,40,90,15,10};</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Console.WriteLine</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a:t>
            </a:r>
            <a:endParaRPr lang="en-US" dirty="0">
              <a:solidFill>
                <a:schemeClr val="tx1"/>
              </a:solidFill>
            </a:endParaRPr>
          </a:p>
          <a:p>
            <a:pPr marL="0" indent="0">
              <a:lnSpc>
                <a:spcPct val="140000"/>
              </a:lnSpc>
              <a:spcBef>
                <a:spcPts val="0"/>
              </a:spcBef>
              <a:buNone/>
            </a:pPr>
            <a:endParaRPr lang="en-US" sz="1000" dirty="0">
              <a:solidFill>
                <a:schemeClr val="tx1"/>
              </a:solidFill>
              <a:latin typeface="Consolas"/>
              <a:ea typeface="+mn-lt"/>
              <a:cs typeface="+mn-lt"/>
            </a:endParaRPr>
          </a:p>
        </p:txBody>
      </p:sp>
      <p:sp>
        <p:nvSpPr>
          <p:cNvPr id="5" name="Title 1">
            <a:extLst>
              <a:ext uri="{FF2B5EF4-FFF2-40B4-BE49-F238E27FC236}">
                <a16:creationId xmlns:a16="http://schemas.microsoft.com/office/drawing/2014/main" id="{35783D99-612F-114B-D1AD-7B0ABF583B1C}"/>
              </a:ext>
            </a:extLst>
          </p:cNvPr>
          <p:cNvSpPr txBox="1">
            <a:spLocks/>
          </p:cNvSpPr>
          <p:nvPr/>
        </p:nvSpPr>
        <p:spPr>
          <a:xfrm>
            <a:off x="6212789" y="694873"/>
            <a:ext cx="148704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Java</a:t>
            </a:r>
          </a:p>
        </p:txBody>
      </p:sp>
      <p:sp>
        <p:nvSpPr>
          <p:cNvPr id="7" name="Content Placeholder 2">
            <a:extLst>
              <a:ext uri="{FF2B5EF4-FFF2-40B4-BE49-F238E27FC236}">
                <a16:creationId xmlns:a16="http://schemas.microsoft.com/office/drawing/2014/main" id="{4534ECA5-2C1C-0767-1E5C-D565CFB005FB}"/>
              </a:ext>
            </a:extLst>
          </p:cNvPr>
          <p:cNvSpPr txBox="1">
            <a:spLocks/>
          </p:cNvSpPr>
          <p:nvPr/>
        </p:nvSpPr>
        <p:spPr>
          <a:xfrm>
            <a:off x="6212787" y="1884555"/>
            <a:ext cx="5130127"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public class Program {</a:t>
            </a:r>
          </a:p>
          <a:p>
            <a:pPr marL="0" indent="0">
              <a:lnSpc>
                <a:spcPct val="140000"/>
              </a:lnSpc>
              <a:spcBef>
                <a:spcPts val="0"/>
              </a:spcBef>
              <a:buNone/>
            </a:pPr>
            <a:r>
              <a:rPr lang="en-US" sz="1000" dirty="0">
                <a:solidFill>
                  <a:schemeClr val="tx1"/>
                </a:solidFill>
                <a:latin typeface="Consolas"/>
                <a:ea typeface="+mn-lt"/>
                <a:cs typeface="+mn-lt"/>
              </a:rPr>
              <a:t>  static int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(int[] numbers) {</a:t>
            </a:r>
          </a:p>
          <a:p>
            <a:pPr marL="0" indent="0">
              <a:lnSpc>
                <a:spcPct val="140000"/>
              </a:lnSpc>
              <a:spcBef>
                <a:spcPts val="0"/>
              </a:spcBef>
              <a:buNone/>
            </a:pPr>
            <a:r>
              <a:rPr lang="en-US" sz="1000" dirty="0">
                <a:solidFill>
                  <a:schemeClr val="tx1"/>
                </a:solidFill>
                <a:latin typeface="Consolas"/>
                <a:ea typeface="+mn-lt"/>
                <a:cs typeface="+mn-lt"/>
              </a:rPr>
              <a:t>    int maximum = numbers[0];</a:t>
            </a:r>
          </a:p>
          <a:p>
            <a:pPr marL="0" indent="0">
              <a:lnSpc>
                <a:spcPct val="140000"/>
              </a:lnSpc>
              <a:spcBef>
                <a:spcPts val="0"/>
              </a:spcBef>
              <a:buNone/>
            </a:pPr>
            <a:r>
              <a:rPr lang="en-US" sz="1000" dirty="0">
                <a:solidFill>
                  <a:schemeClr val="tx1"/>
                </a:solidFill>
                <a:latin typeface="Consolas"/>
                <a:ea typeface="+mn-lt"/>
                <a:cs typeface="+mn-lt"/>
              </a:rPr>
              <a:t>    for (int num : numbers) {</a:t>
            </a:r>
          </a:p>
          <a:p>
            <a:pPr marL="0" indent="0">
              <a:lnSpc>
                <a:spcPct val="140000"/>
              </a:lnSpc>
              <a:spcBef>
                <a:spcPts val="0"/>
              </a:spcBef>
              <a:buNone/>
            </a:pPr>
            <a:r>
              <a:rPr lang="en-US" sz="1000" dirty="0">
                <a:solidFill>
                  <a:schemeClr val="tx1"/>
                </a:solidFill>
                <a:latin typeface="Consolas"/>
                <a:ea typeface="+mn-lt"/>
                <a:cs typeface="+mn-lt"/>
              </a:rPr>
              <a:t>      if (num &gt; maximum) {</a:t>
            </a:r>
          </a:p>
          <a:p>
            <a:pPr marL="0" indent="0">
              <a:lnSpc>
                <a:spcPct val="140000"/>
              </a:lnSpc>
              <a:spcBef>
                <a:spcPts val="0"/>
              </a:spcBef>
              <a:buNone/>
            </a:pPr>
            <a:r>
              <a:rPr lang="en-US" sz="1000" dirty="0">
                <a:solidFill>
                  <a:schemeClr val="tx1"/>
                </a:solidFill>
                <a:latin typeface="Consolas"/>
                <a:ea typeface="+mn-lt"/>
                <a:cs typeface="+mn-lt"/>
              </a:rPr>
              <a:t>        maximum = num;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return maximum;</a:t>
            </a:r>
          </a:p>
          <a:p>
            <a:pPr marL="0" indent="0">
              <a:lnSpc>
                <a:spcPct val="140000"/>
              </a:lnSpc>
              <a:spcBef>
                <a:spcPts val="0"/>
              </a:spcBef>
              <a:buNone/>
            </a:pPr>
            <a:r>
              <a:rPr lang="en-US" sz="1000" dirty="0">
                <a:solidFill>
                  <a:schemeClr val="tx1"/>
                </a:solidFill>
                <a:latin typeface="Consolas"/>
                <a:ea typeface="+mn-lt"/>
                <a:cs typeface="+mn-lt"/>
              </a:rPr>
              <a:t>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public static void main(String[] </a:t>
            </a:r>
            <a:r>
              <a:rPr lang="en-US" sz="1000" dirty="0" err="1">
                <a:solidFill>
                  <a:schemeClr val="tx1"/>
                </a:solidFill>
                <a:latin typeface="Consolas"/>
                <a:ea typeface="+mn-lt"/>
                <a:cs typeface="+mn-lt"/>
              </a:rPr>
              <a:t>args</a:t>
            </a:r>
            <a:r>
              <a:rPr lang="en-US" sz="1000" dirty="0">
                <a:solidFill>
                  <a:schemeClr val="tx1"/>
                </a:solidFill>
                <a:latin typeface="Consolas"/>
                <a:ea typeface="+mn-lt"/>
                <a:cs typeface="+mn-lt"/>
              </a:rPr>
              <a:t>) {</a:t>
            </a:r>
            <a:endParaRPr lang="en-US" sz="100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int[] numbers = {50,30,10,55,15,80,75,35,40,90,15,10};</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System.out.println</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a:t>
            </a:r>
          </a:p>
          <a:p>
            <a:pPr marL="0" indent="0">
              <a:lnSpc>
                <a:spcPct val="140000"/>
              </a:lnSpc>
              <a:spcBef>
                <a:spcPts val="0"/>
              </a:spcBef>
              <a:buNone/>
            </a:pPr>
            <a:endParaRPr lang="en-US" sz="1000" dirty="0">
              <a:solidFill>
                <a:schemeClr val="tx1"/>
              </a:solidFill>
              <a:latin typeface="Consolas"/>
              <a:ea typeface="+mn-lt"/>
              <a:cs typeface="+mn-lt"/>
            </a:endParaRPr>
          </a:p>
          <a:p>
            <a:pPr marL="0" indent="0">
              <a:lnSpc>
                <a:spcPct val="140000"/>
              </a:lnSpc>
              <a:spcBef>
                <a:spcPts val="0"/>
              </a:spcBef>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214024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3613382" cy="1086056"/>
          </a:xfrm>
        </p:spPr>
        <p:txBody>
          <a:bodyPr>
            <a:normAutofit/>
          </a:bodyPr>
          <a:lstStyle/>
          <a:p>
            <a:r>
              <a:rPr lang="en-US" dirty="0"/>
              <a:t>Assembly x86</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048813"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section .data</a:t>
            </a:r>
          </a:p>
          <a:p>
            <a:pPr marL="0" indent="0">
              <a:lnSpc>
                <a:spcPct val="140000"/>
              </a:lnSpc>
              <a:spcBef>
                <a:spcPts val="0"/>
              </a:spcBef>
              <a:buNone/>
            </a:pPr>
            <a:r>
              <a:rPr lang="en-US" sz="1000" dirty="0">
                <a:solidFill>
                  <a:schemeClr val="tx1"/>
                </a:solidFill>
                <a:latin typeface="Consolas"/>
                <a:ea typeface="+mn-lt"/>
                <a:cs typeface="+mn-lt"/>
              </a:rPr>
              <a:t>    numbers </a:t>
            </a:r>
            <a:r>
              <a:rPr lang="en-US" sz="1000" dirty="0" err="1">
                <a:solidFill>
                  <a:schemeClr val="tx1"/>
                </a:solidFill>
                <a:latin typeface="Consolas"/>
                <a:ea typeface="+mn-lt"/>
                <a:cs typeface="+mn-lt"/>
              </a:rPr>
              <a:t>db</a:t>
            </a:r>
            <a:r>
              <a:rPr lang="en-US" sz="1000" dirty="0">
                <a:solidFill>
                  <a:schemeClr val="tx1"/>
                </a:solidFill>
                <a:latin typeface="Consolas"/>
                <a:ea typeface="+mn-lt"/>
                <a:cs typeface="+mn-lt"/>
              </a:rPr>
              <a:t> 50,30,10,55,15,80,75,35,40,90,15,10</a:t>
            </a:r>
          </a:p>
          <a:p>
            <a:pPr marL="0" indent="0">
              <a:lnSpc>
                <a:spcPct val="140000"/>
              </a:lnSpc>
              <a:spcBef>
                <a:spcPts val="0"/>
              </a:spcBef>
              <a:buNone/>
            </a:pPr>
            <a:r>
              <a:rPr lang="en-US" sz="1000" dirty="0">
                <a:solidFill>
                  <a:schemeClr val="tx1"/>
                </a:solidFill>
                <a:latin typeface="Consolas"/>
                <a:ea typeface="+mn-lt"/>
                <a:cs typeface="+mn-lt"/>
              </a:rPr>
              <a:t>    size </a:t>
            </a:r>
            <a:r>
              <a:rPr lang="en-US" sz="1000" dirty="0" err="1">
                <a:solidFill>
                  <a:schemeClr val="tx1"/>
                </a:solidFill>
                <a:latin typeface="Consolas"/>
                <a:ea typeface="+mn-lt"/>
                <a:cs typeface="+mn-lt"/>
              </a:rPr>
              <a:t>equ</a:t>
            </a:r>
            <a:r>
              <a:rPr lang="en-US" sz="1000" dirty="0">
                <a:solidFill>
                  <a:schemeClr val="tx1"/>
                </a:solidFill>
                <a:latin typeface="Consolas"/>
                <a:ea typeface="+mn-lt"/>
                <a:cs typeface="+mn-lt"/>
              </a:rPr>
              <a:t> $-numbers</a:t>
            </a:r>
          </a:p>
          <a:p>
            <a:pPr marL="0" indent="0">
              <a:lnSpc>
                <a:spcPct val="140000"/>
              </a:lnSpc>
              <a:spcBef>
                <a:spcPts val="0"/>
              </a:spcBef>
              <a:buNone/>
            </a:pPr>
            <a:r>
              <a:rPr lang="en-US" sz="1000" dirty="0">
                <a:solidFill>
                  <a:schemeClr val="tx1"/>
                </a:solidFill>
                <a:latin typeface="Consolas"/>
                <a:ea typeface="+mn-lt"/>
                <a:cs typeface="+mn-lt"/>
              </a:rPr>
              <a:t>    maximum </a:t>
            </a:r>
            <a:r>
              <a:rPr lang="en-US" sz="1000" dirty="0" err="1">
                <a:solidFill>
                  <a:schemeClr val="tx1"/>
                </a:solidFill>
                <a:latin typeface="Consolas"/>
                <a:ea typeface="+mn-lt"/>
                <a:cs typeface="+mn-lt"/>
              </a:rPr>
              <a:t>db</a:t>
            </a:r>
            <a:r>
              <a:rPr lang="en-US" sz="1000" dirty="0">
                <a:solidFill>
                  <a:schemeClr val="tx1"/>
                </a:solidFill>
                <a:latin typeface="Consolas"/>
                <a:ea typeface="+mn-lt"/>
                <a:cs typeface="+mn-lt"/>
              </a:rPr>
              <a:t> 0</a:t>
            </a:r>
          </a:p>
          <a:p>
            <a:pPr marL="0" indent="0">
              <a:lnSpc>
                <a:spcPct val="140000"/>
              </a:lnSpc>
              <a:spcBef>
                <a:spcPts val="0"/>
              </a:spcBef>
              <a:buNone/>
            </a:pPr>
            <a:r>
              <a:rPr lang="en-US" sz="1000" dirty="0">
                <a:solidFill>
                  <a:schemeClr val="tx1"/>
                </a:solidFill>
                <a:latin typeface="Consolas"/>
                <a:ea typeface="+mn-lt"/>
                <a:cs typeface="+mn-lt"/>
              </a:rPr>
              <a:t>section .text</a:t>
            </a:r>
          </a:p>
          <a:p>
            <a:pPr marL="0" indent="0">
              <a:lnSpc>
                <a:spcPct val="140000"/>
              </a:lnSpc>
              <a:spcBef>
                <a:spcPts val="0"/>
              </a:spcBef>
              <a:buNone/>
            </a:pPr>
            <a:r>
              <a:rPr lang="en-US" sz="1000" dirty="0">
                <a:solidFill>
                  <a:schemeClr val="tx1"/>
                </a:solidFill>
                <a:latin typeface="Consolas"/>
                <a:ea typeface="+mn-lt"/>
                <a:cs typeface="+mn-lt"/>
              </a:rPr>
              <a:t>    global _start</a:t>
            </a:r>
          </a:p>
          <a:p>
            <a:pPr marL="0" indent="0">
              <a:lnSpc>
                <a:spcPct val="140000"/>
              </a:lnSpc>
              <a:spcBef>
                <a:spcPts val="0"/>
              </a:spcBef>
              <a:buNone/>
            </a:pPr>
            <a:r>
              <a:rPr lang="en-US" sz="1000" dirty="0">
                <a:solidFill>
                  <a:schemeClr val="tx1"/>
                </a:solidFill>
                <a:latin typeface="Consolas"/>
                <a:ea typeface="+mn-lt"/>
                <a:cs typeface="+mn-lt"/>
              </a:rPr>
              <a:t>_start:</a:t>
            </a:r>
            <a:endParaRPr lang="en-US" sz="1000" dirty="0">
              <a:solidFill>
                <a:schemeClr val="tx1"/>
              </a:solidFill>
              <a:latin typeface="Consolas"/>
            </a:endParaRPr>
          </a:p>
          <a:p>
            <a:pPr marL="0" indent="0">
              <a:lnSpc>
                <a:spcPct val="140000"/>
              </a:lnSpc>
              <a:spcBef>
                <a:spcPts val="0"/>
              </a:spcBef>
              <a:buNone/>
            </a:pPr>
            <a:r>
              <a:rPr lang="en-US" sz="1000" dirty="0">
                <a:solidFill>
                  <a:schemeClr val="tx1"/>
                </a:solidFill>
                <a:latin typeface="Consolas"/>
                <a:ea typeface="+mn-lt"/>
                <a:cs typeface="+mn-lt"/>
              </a:rPr>
              <a:t>    ; Initialize maximum to the first number</a:t>
            </a:r>
          </a:p>
          <a:p>
            <a:pPr marL="0" indent="0">
              <a:lnSpc>
                <a:spcPct val="140000"/>
              </a:lnSpc>
              <a:spcBef>
                <a:spcPts val="0"/>
              </a:spcBef>
              <a:buNone/>
            </a:pPr>
            <a:r>
              <a:rPr lang="en-US" sz="1000" dirty="0">
                <a:solidFill>
                  <a:schemeClr val="tx1"/>
                </a:solidFill>
                <a:latin typeface="Consolas"/>
                <a:ea typeface="+mn-lt"/>
                <a:cs typeface="+mn-lt"/>
              </a:rPr>
              <a:t>    mov al, [numbers]</a:t>
            </a:r>
          </a:p>
          <a:p>
            <a:pPr marL="0" indent="0">
              <a:lnSpc>
                <a:spcPct val="140000"/>
              </a:lnSpc>
              <a:spcBef>
                <a:spcPts val="0"/>
              </a:spcBef>
              <a:buNone/>
            </a:pPr>
            <a:r>
              <a:rPr lang="en-US" sz="1000" dirty="0">
                <a:solidFill>
                  <a:schemeClr val="tx1"/>
                </a:solidFill>
                <a:latin typeface="Consolas"/>
                <a:ea typeface="+mn-lt"/>
                <a:cs typeface="+mn-lt"/>
              </a:rPr>
              <a:t>    mov [maximum], al</a:t>
            </a:r>
          </a:p>
          <a:p>
            <a:pPr marL="0" indent="0">
              <a:lnSpc>
                <a:spcPct val="140000"/>
              </a:lnSpc>
              <a:spcBef>
                <a:spcPts val="0"/>
              </a:spcBef>
              <a:buNone/>
            </a:pPr>
            <a:r>
              <a:rPr lang="en-US" sz="1000" dirty="0">
                <a:solidFill>
                  <a:schemeClr val="tx1"/>
                </a:solidFill>
                <a:latin typeface="Consolas"/>
                <a:ea typeface="+mn-lt"/>
                <a:cs typeface="+mn-lt"/>
              </a:rPr>
              <a:t>    ; Loop through each number in the array</a:t>
            </a:r>
          </a:p>
          <a:p>
            <a:pPr marL="0" indent="0">
              <a:lnSpc>
                <a:spcPct val="140000"/>
              </a:lnSpc>
              <a:spcBef>
                <a:spcPts val="0"/>
              </a:spcBef>
              <a:buNone/>
            </a:pPr>
            <a:r>
              <a:rPr lang="en-US" sz="1000" dirty="0">
                <a:solidFill>
                  <a:schemeClr val="tx1"/>
                </a:solidFill>
                <a:latin typeface="Consolas"/>
                <a:ea typeface="+mn-lt"/>
                <a:cs typeface="+mn-lt"/>
              </a:rPr>
              <a:t>    mov </a:t>
            </a:r>
            <a:r>
              <a:rPr lang="en-US" sz="1000" dirty="0" err="1">
                <a:solidFill>
                  <a:schemeClr val="tx1"/>
                </a:solidFill>
                <a:latin typeface="Consolas"/>
                <a:ea typeface="+mn-lt"/>
                <a:cs typeface="+mn-lt"/>
              </a:rPr>
              <a:t>ecx</a:t>
            </a:r>
            <a:r>
              <a:rPr lang="en-US" sz="1000" dirty="0">
                <a:solidFill>
                  <a:schemeClr val="tx1"/>
                </a:solidFill>
                <a:latin typeface="Consolas"/>
                <a:ea typeface="+mn-lt"/>
                <a:cs typeface="+mn-lt"/>
              </a:rPr>
              <a:t>, size</a:t>
            </a:r>
          </a:p>
          <a:p>
            <a:pPr marL="0" indent="0">
              <a:lnSpc>
                <a:spcPct val="140000"/>
              </a:lnSpc>
              <a:spcBef>
                <a:spcPts val="0"/>
              </a:spcBef>
              <a:buNone/>
            </a:pPr>
            <a:r>
              <a:rPr lang="en-US" sz="1000" dirty="0">
                <a:solidFill>
                  <a:schemeClr val="tx1"/>
                </a:solidFill>
                <a:latin typeface="Consolas"/>
                <a:ea typeface="+mn-lt"/>
                <a:cs typeface="+mn-lt"/>
              </a:rPr>
              <a:t>    mov </a:t>
            </a:r>
            <a:r>
              <a:rPr lang="en-US" sz="1000" dirty="0" err="1">
                <a:solidFill>
                  <a:schemeClr val="tx1"/>
                </a:solidFill>
                <a:latin typeface="Consolas"/>
                <a:ea typeface="+mn-lt"/>
                <a:cs typeface="+mn-lt"/>
              </a:rPr>
              <a:t>esi</a:t>
            </a:r>
            <a:r>
              <a:rPr lang="en-US" sz="1000" dirty="0">
                <a:solidFill>
                  <a:schemeClr val="tx1"/>
                </a:solidFill>
                <a:latin typeface="Consolas"/>
                <a:ea typeface="+mn-lt"/>
                <a:cs typeface="+mn-lt"/>
              </a:rPr>
              <a:t>, numbers</a:t>
            </a:r>
          </a:p>
          <a:p>
            <a:pPr marL="0" indent="0">
              <a:lnSpc>
                <a:spcPct val="140000"/>
              </a:lnSpc>
              <a:spcBef>
                <a:spcPts val="0"/>
              </a:spcBef>
              <a:buNone/>
            </a:pPr>
            <a:r>
              <a:rPr lang="en-US" sz="1000" dirty="0">
                <a:solidFill>
                  <a:schemeClr val="tx1"/>
                </a:solidFill>
                <a:latin typeface="Consolas"/>
                <a:ea typeface="+mn-lt"/>
                <a:cs typeface="+mn-lt"/>
              </a:rPr>
              <a:t>.loop:</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lodsb</a:t>
            </a:r>
            <a:endParaRPr lang="en-US" sz="1000" dirty="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cmp</a:t>
            </a:r>
            <a:r>
              <a:rPr lang="en-US" sz="1000" dirty="0">
                <a:solidFill>
                  <a:schemeClr val="tx1"/>
                </a:solidFill>
                <a:latin typeface="Consolas"/>
                <a:ea typeface="+mn-lt"/>
                <a:cs typeface="+mn-lt"/>
              </a:rPr>
              <a:t> al, [maximum]</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jle</a:t>
            </a:r>
            <a:r>
              <a:rPr lang="en-US" sz="1000" dirty="0">
                <a:solidFill>
                  <a:schemeClr val="tx1"/>
                </a:solidFill>
                <a:latin typeface="Consolas"/>
                <a:ea typeface="+mn-lt"/>
                <a:cs typeface="+mn-lt"/>
              </a:rPr>
              <a:t> .continue</a:t>
            </a:r>
          </a:p>
          <a:p>
            <a:pPr marL="0" indent="0">
              <a:lnSpc>
                <a:spcPct val="140000"/>
              </a:lnSpc>
              <a:spcBef>
                <a:spcPts val="0"/>
              </a:spcBef>
              <a:buNone/>
            </a:pPr>
            <a:r>
              <a:rPr lang="en-US" sz="1000" dirty="0">
                <a:solidFill>
                  <a:schemeClr val="tx1"/>
                </a:solidFill>
                <a:latin typeface="Consolas"/>
                <a:ea typeface="+mn-lt"/>
                <a:cs typeface="+mn-lt"/>
              </a:rPr>
              <a:t>    mov [maximum], al</a:t>
            </a:r>
          </a:p>
        </p:txBody>
      </p:sp>
      <p:sp>
        <p:nvSpPr>
          <p:cNvPr id="7" name="Content Placeholder 2">
            <a:extLst>
              <a:ext uri="{FF2B5EF4-FFF2-40B4-BE49-F238E27FC236}">
                <a16:creationId xmlns:a16="http://schemas.microsoft.com/office/drawing/2014/main" id="{4534ECA5-2C1C-0767-1E5C-D565CFB005FB}"/>
              </a:ext>
            </a:extLst>
          </p:cNvPr>
          <p:cNvSpPr txBox="1">
            <a:spLocks/>
          </p:cNvSpPr>
          <p:nvPr/>
        </p:nvSpPr>
        <p:spPr>
          <a:xfrm>
            <a:off x="6212787" y="1884555"/>
            <a:ext cx="4048813" cy="399764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.continue:</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loop .loop</a:t>
            </a:r>
            <a:endParaRPr lang="en-US"/>
          </a:p>
          <a:p>
            <a:pPr marL="0" indent="0">
              <a:lnSpc>
                <a:spcPct val="140000"/>
              </a:lnSpc>
              <a:spcBef>
                <a:spcPts val="0"/>
              </a:spcBef>
              <a:buNone/>
            </a:pPr>
            <a:r>
              <a:rPr lang="en-US" sz="1000" dirty="0">
                <a:solidFill>
                  <a:schemeClr val="tx1"/>
                </a:solidFill>
                <a:latin typeface="Consolas"/>
                <a:ea typeface="+mn-lt"/>
                <a:cs typeface="+mn-lt"/>
              </a:rPr>
              <a:t>    ; Print the maximum number</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eax</a:t>
            </a:r>
            <a:r>
              <a:rPr lang="en-US" sz="1000" dirty="0">
                <a:solidFill>
                  <a:schemeClr val="tx1"/>
                </a:solidFill>
                <a:latin typeface="Consolas"/>
                <a:ea typeface="+mn-lt"/>
                <a:cs typeface="+mn-lt"/>
              </a:rPr>
              <a:t>, 4</a:t>
            </a:r>
            <a:endParaRPr lang="en-US">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ebx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ecx</a:t>
            </a:r>
            <a:r>
              <a:rPr lang="en-US" sz="1000" dirty="0">
                <a:solidFill>
                  <a:schemeClr val="tx1"/>
                </a:solidFill>
                <a:latin typeface="Consolas"/>
                <a:ea typeface="+mn-lt"/>
                <a:cs typeface="+mn-lt"/>
              </a:rPr>
              <a:t>, maximum</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edx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int 0x80</a:t>
            </a:r>
            <a:endParaRPr lang="en-US"/>
          </a:p>
          <a:p>
            <a:pPr marL="0" indent="0">
              <a:lnSpc>
                <a:spcPct val="140000"/>
              </a:lnSpc>
              <a:spcBef>
                <a:spcPts val="0"/>
              </a:spcBef>
              <a:buNone/>
            </a:pPr>
            <a:r>
              <a:rPr lang="en-US" sz="1000" dirty="0">
                <a:solidFill>
                  <a:schemeClr val="tx1"/>
                </a:solidFill>
                <a:latin typeface="Consolas"/>
                <a:ea typeface="+mn-lt"/>
                <a:cs typeface="+mn-lt"/>
              </a:rPr>
              <a:t>    ; Exit the program</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eax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a:t>
            </a:r>
            <a:r>
              <a:rPr lang="en-US" sz="1000" err="1">
                <a:solidFill>
                  <a:schemeClr val="tx1"/>
                </a:solidFill>
                <a:latin typeface="Consolas"/>
                <a:ea typeface="+mn-lt"/>
                <a:cs typeface="+mn-lt"/>
              </a:rPr>
              <a:t>xor</a:t>
            </a:r>
            <a:r>
              <a:rPr lang="en-US" sz="1000" dirty="0">
                <a:solidFill>
                  <a:schemeClr val="tx1"/>
                </a:solidFill>
                <a:latin typeface="Consolas"/>
                <a:ea typeface="+mn-lt"/>
                <a:cs typeface="+mn-lt"/>
              </a:rPr>
              <a:t> </a:t>
            </a:r>
            <a:r>
              <a:rPr lang="en-US" sz="1000" err="1">
                <a:solidFill>
                  <a:schemeClr val="tx1"/>
                </a:solidFill>
                <a:latin typeface="Consolas"/>
                <a:ea typeface="+mn-lt"/>
                <a:cs typeface="+mn-lt"/>
              </a:rPr>
              <a:t>ebx</a:t>
            </a:r>
            <a:r>
              <a:rPr lang="en-US" sz="1000" dirty="0">
                <a:solidFill>
                  <a:schemeClr val="tx1"/>
                </a:solidFill>
                <a:latin typeface="Consolas"/>
                <a:ea typeface="+mn-lt"/>
                <a:cs typeface="+mn-lt"/>
              </a:rPr>
              <a:t>, </a:t>
            </a:r>
            <a:r>
              <a:rPr lang="en-US" sz="1000" err="1">
                <a:solidFill>
                  <a:schemeClr val="tx1"/>
                </a:solidFill>
                <a:latin typeface="Consolas"/>
                <a:ea typeface="+mn-lt"/>
                <a:cs typeface="+mn-lt"/>
              </a:rPr>
              <a:t>ebx</a:t>
            </a:r>
            <a:endParaRPr lang="en-US" sz="100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int 0x80</a:t>
            </a:r>
            <a:endParaRPr lang="en-US"/>
          </a:p>
          <a:p>
            <a:pPr marL="0" indent="0">
              <a:lnSpc>
                <a:spcPct val="140000"/>
              </a:lnSpc>
              <a:spcBef>
                <a:spcPts val="0"/>
              </a:spcBef>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21435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4984982" cy="1086056"/>
          </a:xfrm>
        </p:spPr>
        <p:txBody>
          <a:bodyPr>
            <a:normAutofit/>
          </a:bodyPr>
          <a:lstStyle/>
          <a:p>
            <a:r>
              <a:rPr lang="en-US" dirty="0"/>
              <a:t>Machine language</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048813"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01010100 01101111 01110010 01101001 00101101
01100001 01101110 01100100 01101111 00101101
01110011 01101111 01101110 01100101 00101101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a:t>
            </a:r>
          </a:p>
        </p:txBody>
      </p:sp>
      <p:sp>
        <p:nvSpPr>
          <p:cNvPr id="5" name="Content Placeholder 2">
            <a:extLst>
              <a:ext uri="{FF2B5EF4-FFF2-40B4-BE49-F238E27FC236}">
                <a16:creationId xmlns:a16="http://schemas.microsoft.com/office/drawing/2014/main" id="{501AD685-FF96-F243-EC7B-E2741A7390B6}"/>
              </a:ext>
            </a:extLst>
          </p:cNvPr>
          <p:cNvSpPr txBox="1">
            <a:spLocks/>
          </p:cNvSpPr>
          <p:nvPr/>
        </p:nvSpPr>
        <p:spPr>
          <a:xfrm>
            <a:off x="5900729" y="2065984"/>
            <a:ext cx="4048813"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a:t>
            </a:r>
          </a:p>
        </p:txBody>
      </p:sp>
    </p:spTree>
    <p:extLst>
      <p:ext uri="{BB962C8B-B14F-4D97-AF65-F5344CB8AC3E}">
        <p14:creationId xmlns:p14="http://schemas.microsoft.com/office/powerpoint/2010/main" val="295990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439-EB02-E1F5-0B77-573CEC669976}"/>
              </a:ext>
            </a:extLst>
          </p:cNvPr>
          <p:cNvSpPr>
            <a:spLocks noGrp="1"/>
          </p:cNvSpPr>
          <p:nvPr>
            <p:ph type="title"/>
          </p:nvPr>
        </p:nvSpPr>
        <p:spPr/>
        <p:txBody>
          <a:bodyPr/>
          <a:lstStyle/>
          <a:p>
            <a:r>
              <a:rPr lang="en-US" dirty="0"/>
              <a:t>Overview</a:t>
            </a:r>
          </a:p>
        </p:txBody>
      </p:sp>
      <p:sp>
        <p:nvSpPr>
          <p:cNvPr id="4" name="TextBox 3">
            <a:extLst>
              <a:ext uri="{FF2B5EF4-FFF2-40B4-BE49-F238E27FC236}">
                <a16:creationId xmlns:a16="http://schemas.microsoft.com/office/drawing/2014/main" id="{3E996CDB-45D0-D903-AA9E-8B67E61160A1}"/>
              </a:ext>
            </a:extLst>
          </p:cNvPr>
          <p:cNvSpPr txBox="1"/>
          <p:nvPr/>
        </p:nvSpPr>
        <p:spPr>
          <a:xfrm>
            <a:off x="851483" y="1970014"/>
            <a:ext cx="1042611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 Empower every person to be able to code</a:t>
            </a:r>
            <a:endParaRPr lang="en-US"/>
          </a:p>
          <a:p>
            <a:r>
              <a:rPr lang="en-US" dirty="0"/>
              <a:t> - Material prepared on the go</a:t>
            </a:r>
          </a:p>
          <a:p>
            <a:r>
              <a:rPr lang="en-US" dirty="0"/>
              <a:t> - Light Material focused of demonstration and practices</a:t>
            </a:r>
          </a:p>
          <a:p>
            <a:r>
              <a:rPr lang="en-US" dirty="0"/>
              <a:t> - Aiming to be a live book</a:t>
            </a:r>
          </a:p>
          <a:p>
            <a:r>
              <a:rPr lang="en-US" dirty="0"/>
              <a:t> - Not just a Kotlin course. Concepts can be applied to any language</a:t>
            </a:r>
          </a:p>
          <a:p>
            <a:r>
              <a:rPr lang="en-US" dirty="0"/>
              <a:t> - Software Engineering basic concepts overviews</a:t>
            </a:r>
          </a:p>
          <a:p>
            <a:r>
              <a:rPr lang="en-US" dirty="0"/>
              <a:t> - Some tips about the area, interviewing and best practices</a:t>
            </a:r>
          </a:p>
          <a:p>
            <a:r>
              <a:rPr lang="en-US" dirty="0"/>
              <a:t> - Focused on fundamentals and essential concepts</a:t>
            </a:r>
          </a:p>
          <a:p>
            <a:r>
              <a:rPr lang="en-US" dirty="0"/>
              <a:t> - Skip some complex and not so common features</a:t>
            </a:r>
          </a:p>
          <a:p>
            <a:r>
              <a:rPr lang="en-US" dirty="0"/>
              <a:t> - Not easy, but I will simplify as much as possible</a:t>
            </a:r>
          </a:p>
          <a:p>
            <a:r>
              <a:rPr lang="en-US" dirty="0"/>
              <a:t> - Need to focus, review and practices</a:t>
            </a:r>
          </a:p>
          <a:p>
            <a:r>
              <a:rPr lang="en-US" dirty="0"/>
              <a:t> - Lots of practices, exercises and homework's</a:t>
            </a:r>
          </a:p>
          <a:p>
            <a:r>
              <a:rPr lang="en-US" dirty="0"/>
              <a:t> - Analogy with a gym :)</a:t>
            </a:r>
          </a:p>
        </p:txBody>
      </p:sp>
    </p:spTree>
    <p:extLst>
      <p:ext uri="{BB962C8B-B14F-4D97-AF65-F5344CB8AC3E}">
        <p14:creationId xmlns:p14="http://schemas.microsoft.com/office/powerpoint/2010/main" val="349225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9D95-550C-8482-0528-2791D0FA171E}"/>
              </a:ext>
            </a:extLst>
          </p:cNvPr>
          <p:cNvSpPr>
            <a:spLocks noGrp="1"/>
          </p:cNvSpPr>
          <p:nvPr>
            <p:ph type="title"/>
          </p:nvPr>
        </p:nvSpPr>
        <p:spPr/>
        <p:txBody>
          <a:bodyPr/>
          <a:lstStyle/>
          <a:p>
            <a:r>
              <a:rPr lang="en-US" dirty="0"/>
              <a:t>Course Details</a:t>
            </a:r>
          </a:p>
        </p:txBody>
      </p:sp>
      <p:sp>
        <p:nvSpPr>
          <p:cNvPr id="3" name="Content Placeholder 2">
            <a:extLst>
              <a:ext uri="{FF2B5EF4-FFF2-40B4-BE49-F238E27FC236}">
                <a16:creationId xmlns:a16="http://schemas.microsoft.com/office/drawing/2014/main" id="{34B3A5C1-634F-8A76-5CDB-CD3BB86329A6}"/>
              </a:ext>
            </a:extLst>
          </p:cNvPr>
          <p:cNvSpPr>
            <a:spLocks noGrp="1"/>
          </p:cNvSpPr>
          <p:nvPr>
            <p:ph idx="1"/>
          </p:nvPr>
        </p:nvSpPr>
        <p:spPr/>
        <p:txBody>
          <a:bodyPr vert="horz" lIns="91440" tIns="45720" rIns="91440" bIns="45720" rtlCol="0" anchor="t">
            <a:normAutofit fontScale="92500" lnSpcReduction="20000"/>
          </a:bodyPr>
          <a:lstStyle/>
          <a:p>
            <a:r>
              <a:rPr lang="en-US" dirty="0"/>
              <a:t>URL: </a:t>
            </a:r>
            <a:r>
              <a:rPr lang="en-US"/>
              <a:t>http://codelearn.live</a:t>
            </a:r>
          </a:p>
          <a:p>
            <a:r>
              <a:rPr lang="en-US"/>
              <a:t>Repository: </a:t>
            </a:r>
            <a:r>
              <a:rPr lang="en-US">
                <a:ea typeface="+mn-lt"/>
                <a:cs typeface="+mn-lt"/>
              </a:rPr>
              <a:t>https://github.com/airamez/learn-coding-python</a:t>
            </a:r>
            <a:endParaRPr lang="en-US"/>
          </a:p>
          <a:p>
            <a:r>
              <a:rPr lang="en-US" dirty="0"/>
              <a:t>Every Tuesdays and Thursdays at 8pm PST</a:t>
            </a:r>
          </a:p>
          <a:p>
            <a:r>
              <a:rPr lang="en-US" dirty="0"/>
              <a:t>Kotlin as programming language</a:t>
            </a:r>
          </a:p>
          <a:p>
            <a:r>
              <a:rPr lang="en-US" dirty="0"/>
              <a:t>VS Code as IDE</a:t>
            </a:r>
          </a:p>
          <a:p>
            <a:r>
              <a:rPr lang="en-US" dirty="0"/>
              <a:t>Focus on fundamentals and practices</a:t>
            </a:r>
          </a:p>
          <a:p>
            <a:r>
              <a:rPr lang="en-US" dirty="0"/>
              <a:t>Light material and heavy on demos and explanations</a:t>
            </a:r>
          </a:p>
          <a:p>
            <a:r>
              <a:rPr lang="en-US" dirty="0"/>
              <a:t>Goal is to cover all content necessary to prepare a Junior Computer Programmer</a:t>
            </a:r>
          </a:p>
          <a:p>
            <a:r>
              <a:rPr lang="en-US" dirty="0"/>
              <a:t>At least 600 hours to cover the basics: 300 hours of class + 300 hours of practices</a:t>
            </a:r>
          </a:p>
          <a:p>
            <a:endParaRPr lang="en-US" dirty="0"/>
          </a:p>
          <a:p>
            <a:endParaRPr lang="en-US" dirty="0"/>
          </a:p>
        </p:txBody>
      </p:sp>
    </p:spTree>
    <p:extLst>
      <p:ext uri="{BB962C8B-B14F-4D97-AF65-F5344CB8AC3E}">
        <p14:creationId xmlns:p14="http://schemas.microsoft.com/office/powerpoint/2010/main" val="224536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4CE1-19B6-9D43-483E-9471F7BB3EFD}"/>
              </a:ext>
            </a:extLst>
          </p:cNvPr>
          <p:cNvSpPr>
            <a:spLocks noGrp="1"/>
          </p:cNvSpPr>
          <p:nvPr>
            <p:ph type="title"/>
          </p:nvPr>
        </p:nvSpPr>
        <p:spPr/>
        <p:txBody>
          <a:bodyPr/>
          <a:lstStyle/>
          <a:p>
            <a:r>
              <a:rPr lang="en-US" dirty="0"/>
              <a:t>Ongoing course in Portuguese</a:t>
            </a:r>
          </a:p>
        </p:txBody>
      </p:sp>
      <p:sp>
        <p:nvSpPr>
          <p:cNvPr id="3" name="Content Placeholder 2">
            <a:extLst>
              <a:ext uri="{FF2B5EF4-FFF2-40B4-BE49-F238E27FC236}">
                <a16:creationId xmlns:a16="http://schemas.microsoft.com/office/drawing/2014/main" id="{EED1E5BB-92AF-6ED5-568B-3433D488BA9A}"/>
              </a:ext>
            </a:extLst>
          </p:cNvPr>
          <p:cNvSpPr>
            <a:spLocks noGrp="1"/>
          </p:cNvSpPr>
          <p:nvPr>
            <p:ph idx="1"/>
          </p:nvPr>
        </p:nvSpPr>
        <p:spPr/>
        <p:txBody>
          <a:bodyPr vert="horz" lIns="91440" tIns="45720" rIns="91440" bIns="45720" rtlCol="0" anchor="t">
            <a:normAutofit/>
          </a:bodyPr>
          <a:lstStyle/>
          <a:p>
            <a:r>
              <a:rPr lang="en-US" dirty="0"/>
              <a:t>I already have a coding course</a:t>
            </a:r>
          </a:p>
          <a:p>
            <a:pPr marL="560070" lvl="1" indent="-285750">
              <a:buFont typeface="Arial"/>
              <a:buChar char="•"/>
            </a:pPr>
            <a:r>
              <a:rPr lang="en-US" i="0" dirty="0"/>
              <a:t>Playlist: </a:t>
            </a:r>
            <a:r>
              <a:rPr lang="en-US" i="0" dirty="0">
                <a:hlinkClick r:id="rId2"/>
              </a:rPr>
              <a:t>http://codando.live</a:t>
            </a:r>
            <a:endParaRPr lang="en-US" i="0" dirty="0"/>
          </a:p>
          <a:p>
            <a:pPr marL="560070" lvl="1" indent="-285750">
              <a:buFont typeface="Arial"/>
              <a:buChar char="•"/>
            </a:pPr>
            <a:r>
              <a:rPr lang="en-US" i="0" dirty="0"/>
              <a:t>Repository: </a:t>
            </a:r>
            <a:r>
              <a:rPr lang="en-US" i="0" dirty="0">
                <a:ea typeface="+mn-lt"/>
                <a:cs typeface="+mn-lt"/>
                <a:hlinkClick r:id="rId3"/>
              </a:rPr>
              <a:t>https://github.com/airamez/IntroToCode_CSharp01</a:t>
            </a:r>
            <a:endParaRPr lang="en-US" i="0" dirty="0"/>
          </a:p>
          <a:p>
            <a:pPr marL="560070" lvl="1" indent="-285750">
              <a:buFont typeface="Arial"/>
              <a:buChar char="•"/>
            </a:pPr>
            <a:r>
              <a:rPr lang="en-US" i="0" dirty="0"/>
              <a:t>C# as programming language</a:t>
            </a:r>
          </a:p>
          <a:p>
            <a:pPr marL="560070" lvl="1" indent="-285750">
              <a:buFont typeface="Arial"/>
              <a:buChar char="•"/>
            </a:pPr>
            <a:r>
              <a:rPr lang="en-US" i="0" dirty="0"/>
              <a:t>VS Code as IDE</a:t>
            </a:r>
          </a:p>
          <a:p>
            <a:pPr marL="560070" lvl="1" indent="-285750">
              <a:buFont typeface="Arial"/>
              <a:buChar char="•"/>
            </a:pPr>
            <a:r>
              <a:rPr lang="en-US" i="0" dirty="0"/>
              <a:t>I speak in Portuguese</a:t>
            </a:r>
          </a:p>
          <a:p>
            <a:pPr marL="560070" lvl="1" indent="-285750">
              <a:buFont typeface="Arial"/>
              <a:buChar char="•"/>
            </a:pPr>
            <a:endParaRPr lang="en-US" i="0" dirty="0"/>
          </a:p>
          <a:p>
            <a:pPr marL="560070" lvl="1" indent="-285750">
              <a:buFont typeface="Arial"/>
              <a:buChar char="•"/>
            </a:pPr>
            <a:endParaRPr lang="en-US" i="0" dirty="0"/>
          </a:p>
          <a:p>
            <a:pPr marL="560070" lvl="1" indent="-285750">
              <a:buFont typeface="Arial"/>
              <a:buChar char="•"/>
            </a:pPr>
            <a:endParaRPr lang="en-US" i="0" dirty="0"/>
          </a:p>
          <a:p>
            <a:pPr lvl="1"/>
            <a:endParaRPr lang="en-US" i="0" dirty="0"/>
          </a:p>
          <a:p>
            <a:pPr lvl="1"/>
            <a:endParaRPr lang="en-US" i="0" dirty="0"/>
          </a:p>
        </p:txBody>
      </p:sp>
    </p:spTree>
    <p:extLst>
      <p:ext uri="{BB962C8B-B14F-4D97-AF65-F5344CB8AC3E}">
        <p14:creationId xmlns:p14="http://schemas.microsoft.com/office/powerpoint/2010/main" val="75820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4CE1-19B6-9D43-483E-9471F7BB3EFD}"/>
              </a:ext>
            </a:extLst>
          </p:cNvPr>
          <p:cNvSpPr>
            <a:spLocks noGrp="1"/>
          </p:cNvSpPr>
          <p:nvPr>
            <p:ph type="title"/>
          </p:nvPr>
        </p:nvSpPr>
        <p:spPr/>
        <p:txBody>
          <a:bodyPr/>
          <a:lstStyle/>
          <a:p>
            <a:r>
              <a:rPr lang="en-US" dirty="0"/>
              <a:t>Application Layers</a:t>
            </a:r>
          </a:p>
        </p:txBody>
      </p:sp>
      <p:sp>
        <p:nvSpPr>
          <p:cNvPr id="3" name="Content Placeholder 2">
            <a:extLst>
              <a:ext uri="{FF2B5EF4-FFF2-40B4-BE49-F238E27FC236}">
                <a16:creationId xmlns:a16="http://schemas.microsoft.com/office/drawing/2014/main" id="{EED1E5BB-92AF-6ED5-568B-3433D488BA9A}"/>
              </a:ext>
            </a:extLst>
          </p:cNvPr>
          <p:cNvSpPr>
            <a:spLocks noGrp="1"/>
          </p:cNvSpPr>
          <p:nvPr>
            <p:ph idx="1"/>
          </p:nvPr>
        </p:nvSpPr>
        <p:spPr>
          <a:xfrm>
            <a:off x="849758" y="2065984"/>
            <a:ext cx="3998867" cy="2776307"/>
          </a:xfrm>
        </p:spPr>
        <p:txBody>
          <a:bodyPr vert="horz" lIns="91440" tIns="45720" rIns="91440" bIns="45720" rtlCol="0" anchor="t">
            <a:normAutofit lnSpcReduction="10000"/>
          </a:bodyPr>
          <a:lstStyle/>
          <a:p>
            <a:r>
              <a:rPr lang="en-US" dirty="0"/>
              <a:t>User Interface (UI) or Front-End</a:t>
            </a:r>
          </a:p>
          <a:p>
            <a:pPr marL="560070" lvl="1" indent="-285750">
              <a:buFont typeface="Arial"/>
              <a:buChar char="•"/>
            </a:pPr>
            <a:r>
              <a:rPr lang="en-US" dirty="0"/>
              <a:t>Console</a:t>
            </a:r>
            <a:endParaRPr lang="en-US" i="0" dirty="0"/>
          </a:p>
          <a:p>
            <a:pPr marL="560070" lvl="1" indent="-285750">
              <a:buFont typeface="Arial"/>
              <a:buChar char="•"/>
            </a:pPr>
            <a:r>
              <a:rPr lang="en-US" dirty="0"/>
              <a:t>Desktop</a:t>
            </a:r>
            <a:endParaRPr lang="en-US" i="0" dirty="0"/>
          </a:p>
          <a:p>
            <a:pPr marL="560070" lvl="1" indent="-285750">
              <a:buFont typeface="Arial"/>
              <a:buChar char="•"/>
            </a:pPr>
            <a:r>
              <a:rPr lang="en-US" dirty="0"/>
              <a:t>Mobile</a:t>
            </a:r>
            <a:endParaRPr lang="en-US" i="0" dirty="0"/>
          </a:p>
          <a:p>
            <a:pPr marL="560070" lvl="1" indent="-285750">
              <a:buFont typeface="Arial"/>
              <a:buChar char="•"/>
            </a:pPr>
            <a:r>
              <a:rPr lang="en-US" dirty="0"/>
              <a:t>Web</a:t>
            </a:r>
            <a:endParaRPr lang="en-US" i="0" dirty="0"/>
          </a:p>
          <a:p>
            <a:pPr marL="560070" lvl="1" indent="-285750">
              <a:buFont typeface="Arial"/>
              <a:buChar char="•"/>
            </a:pPr>
            <a:r>
              <a:rPr lang="en-US" dirty="0"/>
              <a:t>Server-Side</a:t>
            </a:r>
            <a:endParaRPr lang="en-US" i="0" dirty="0"/>
          </a:p>
          <a:p>
            <a:pPr marL="560070" lvl="1" indent="-285750">
              <a:buFont typeface="Arial"/>
              <a:buChar char="•"/>
            </a:pPr>
            <a:r>
              <a:rPr lang="en-US" dirty="0"/>
              <a:t>Data</a:t>
            </a:r>
            <a:endParaRPr lang="en-US" i="0" dirty="0"/>
          </a:p>
          <a:p>
            <a:endParaRPr lang="en-US" dirty="0"/>
          </a:p>
          <a:p>
            <a:pPr marL="560070" lvl="1" indent="-285750">
              <a:buFont typeface="Arial"/>
              <a:buChar char="•"/>
            </a:pPr>
            <a:endParaRPr lang="en-US" sz="2000" dirty="0"/>
          </a:p>
          <a:p>
            <a:pPr marL="560070" lvl="1" indent="-285750">
              <a:buFont typeface="Arial"/>
              <a:buChar char="•"/>
            </a:pPr>
            <a:endParaRPr lang="en-US" sz="2000" dirty="0"/>
          </a:p>
          <a:p>
            <a:pPr marL="560070" lvl="1" indent="-285750">
              <a:buFont typeface="Arial"/>
              <a:buChar char="•"/>
            </a:pPr>
            <a:endParaRPr lang="en-US" sz="2000" dirty="0"/>
          </a:p>
          <a:p>
            <a:pPr lvl="1"/>
            <a:endParaRPr lang="en-US" sz="2000" dirty="0"/>
          </a:p>
          <a:p>
            <a:pPr lvl="1"/>
            <a:endParaRPr lang="en-US" sz="2000" dirty="0"/>
          </a:p>
        </p:txBody>
      </p:sp>
      <p:pic>
        <p:nvPicPr>
          <p:cNvPr id="5" name="Picture 4" descr="A screenshot of a computer&#10;&#10;Description automatically generated">
            <a:extLst>
              <a:ext uri="{FF2B5EF4-FFF2-40B4-BE49-F238E27FC236}">
                <a16:creationId xmlns:a16="http://schemas.microsoft.com/office/drawing/2014/main" id="{482B7382-A8AE-1AA7-109E-A92AC021461F}"/>
              </a:ext>
            </a:extLst>
          </p:cNvPr>
          <p:cNvPicPr>
            <a:picLocks noChangeAspect="1"/>
          </p:cNvPicPr>
          <p:nvPr/>
        </p:nvPicPr>
        <p:blipFill>
          <a:blip r:embed="rId2"/>
          <a:stretch>
            <a:fillRect/>
          </a:stretch>
        </p:blipFill>
        <p:spPr>
          <a:xfrm>
            <a:off x="8683650" y="0"/>
            <a:ext cx="3507658" cy="235643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7D3387C-A998-FAD9-C278-F29DAA68B134}"/>
              </a:ext>
            </a:extLst>
          </p:cNvPr>
          <p:cNvPicPr>
            <a:picLocks noChangeAspect="1"/>
          </p:cNvPicPr>
          <p:nvPr/>
        </p:nvPicPr>
        <p:blipFill>
          <a:blip r:embed="rId3"/>
          <a:stretch>
            <a:fillRect/>
          </a:stretch>
        </p:blipFill>
        <p:spPr>
          <a:xfrm>
            <a:off x="8683497" y="2356436"/>
            <a:ext cx="3514368" cy="2465295"/>
          </a:xfrm>
          <a:prstGeom prst="rect">
            <a:avLst/>
          </a:prstGeom>
        </p:spPr>
      </p:pic>
      <p:pic>
        <p:nvPicPr>
          <p:cNvPr id="7" name="Picture 6" descr="A screen shot of a phone&#10;&#10;Description automatically generated">
            <a:extLst>
              <a:ext uri="{FF2B5EF4-FFF2-40B4-BE49-F238E27FC236}">
                <a16:creationId xmlns:a16="http://schemas.microsoft.com/office/drawing/2014/main" id="{A6667A2D-1AA4-8FE6-9F18-71C42D545E3D}"/>
              </a:ext>
            </a:extLst>
          </p:cNvPr>
          <p:cNvPicPr>
            <a:picLocks noChangeAspect="1"/>
          </p:cNvPicPr>
          <p:nvPr/>
        </p:nvPicPr>
        <p:blipFill>
          <a:blip r:embed="rId4"/>
          <a:stretch>
            <a:fillRect/>
          </a:stretch>
        </p:blipFill>
        <p:spPr>
          <a:xfrm>
            <a:off x="6322720" y="840"/>
            <a:ext cx="2357637" cy="481364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7BD44B5-ACC8-1FA2-DF1D-7B630B2C7033}"/>
              </a:ext>
            </a:extLst>
          </p:cNvPr>
          <p:cNvPicPr>
            <a:picLocks noChangeAspect="1"/>
          </p:cNvPicPr>
          <p:nvPr/>
        </p:nvPicPr>
        <p:blipFill>
          <a:blip r:embed="rId5"/>
          <a:stretch>
            <a:fillRect/>
          </a:stretch>
        </p:blipFill>
        <p:spPr>
          <a:xfrm>
            <a:off x="7504739" y="4299733"/>
            <a:ext cx="4680857" cy="2555191"/>
          </a:xfrm>
          <a:prstGeom prst="rect">
            <a:avLst/>
          </a:prstGeom>
        </p:spPr>
      </p:pic>
    </p:spTree>
    <p:extLst>
      <p:ext uri="{BB962C8B-B14F-4D97-AF65-F5344CB8AC3E}">
        <p14:creationId xmlns:p14="http://schemas.microsoft.com/office/powerpoint/2010/main" val="100417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A8F6-7CBA-EDF7-434D-83F1FEF20C38}"/>
              </a:ext>
            </a:extLst>
          </p:cNvPr>
          <p:cNvSpPr>
            <a:spLocks noGrp="1"/>
          </p:cNvSpPr>
          <p:nvPr>
            <p:ph type="title"/>
          </p:nvPr>
        </p:nvSpPr>
        <p:spPr/>
        <p:txBody>
          <a:bodyPr/>
          <a:lstStyle/>
          <a:p>
            <a:r>
              <a:rPr lang="en-US" dirty="0"/>
              <a:t>Data Processing Model</a:t>
            </a:r>
          </a:p>
        </p:txBody>
      </p:sp>
      <p:sp>
        <p:nvSpPr>
          <p:cNvPr id="3" name="Content Placeholder 2">
            <a:extLst>
              <a:ext uri="{FF2B5EF4-FFF2-40B4-BE49-F238E27FC236}">
                <a16:creationId xmlns:a16="http://schemas.microsoft.com/office/drawing/2014/main" id="{AA231051-EE07-B470-C212-3393BA41DFA5}"/>
              </a:ext>
            </a:extLst>
          </p:cNvPr>
          <p:cNvSpPr>
            <a:spLocks noGrp="1"/>
          </p:cNvSpPr>
          <p:nvPr>
            <p:ph idx="1"/>
          </p:nvPr>
        </p:nvSpPr>
        <p:spPr/>
        <p:txBody>
          <a:bodyPr vert="horz" lIns="91440" tIns="45720" rIns="91440" bIns="45720" rtlCol="0" anchor="t">
            <a:normAutofit/>
          </a:bodyPr>
          <a:lstStyle/>
          <a:p>
            <a:r>
              <a:rPr lang="en-US" dirty="0"/>
              <a:t>Input (data)</a:t>
            </a:r>
          </a:p>
          <a:p>
            <a:r>
              <a:rPr lang="en-US" dirty="0"/>
              <a:t>Processing</a:t>
            </a:r>
          </a:p>
          <a:p>
            <a:r>
              <a:rPr lang="en-US" dirty="0"/>
              <a:t>Output (information)</a:t>
            </a:r>
          </a:p>
        </p:txBody>
      </p:sp>
    </p:spTree>
    <p:extLst>
      <p:ext uri="{BB962C8B-B14F-4D97-AF65-F5344CB8AC3E}">
        <p14:creationId xmlns:p14="http://schemas.microsoft.com/office/powerpoint/2010/main" val="369493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2143-9490-8744-CF6B-DDCF577A6E18}"/>
              </a:ext>
            </a:extLst>
          </p:cNvPr>
          <p:cNvSpPr>
            <a:spLocks noGrp="1"/>
          </p:cNvSpPr>
          <p:nvPr>
            <p:ph type="title"/>
          </p:nvPr>
        </p:nvSpPr>
        <p:spPr/>
        <p:txBody>
          <a:bodyPr/>
          <a:lstStyle/>
          <a:p>
            <a:r>
              <a:rPr lang="en-US" dirty="0"/>
              <a:t>Algorithm x Program</a:t>
            </a:r>
          </a:p>
        </p:txBody>
      </p:sp>
      <p:sp>
        <p:nvSpPr>
          <p:cNvPr id="3" name="Content Placeholder 2">
            <a:extLst>
              <a:ext uri="{FF2B5EF4-FFF2-40B4-BE49-F238E27FC236}">
                <a16:creationId xmlns:a16="http://schemas.microsoft.com/office/drawing/2014/main" id="{221FDD2F-0A06-F861-8D08-4D5E902BAEB5}"/>
              </a:ext>
            </a:extLst>
          </p:cNvPr>
          <p:cNvSpPr>
            <a:spLocks noGrp="1"/>
          </p:cNvSpPr>
          <p:nvPr>
            <p:ph idx="1"/>
          </p:nvPr>
        </p:nvSpPr>
        <p:spPr/>
        <p:txBody>
          <a:bodyPr vert="horz" lIns="91440" tIns="45720" rIns="91440" bIns="45720" rtlCol="0" anchor="t">
            <a:normAutofit/>
          </a:bodyPr>
          <a:lstStyle/>
          <a:p>
            <a:r>
              <a:rPr lang="en-US" dirty="0"/>
              <a:t>Algorithm: An algorithm is a step-by-step procedure or a set of rules to solve a specific problem or accomplish a certain task in computing. It’s like a recipe that describes the exact steps needed for a computer to solve a problem or reach a goal.</a:t>
            </a:r>
          </a:p>
          <a:p>
            <a:r>
              <a:rPr lang="en-US" dirty="0"/>
              <a:t>Program: A program, also known as software, is a set of instructions written in a programming language that is used to control the behavior of a machine, often a computer. In essence, a program tells the computer what to do and how to do it.</a:t>
            </a:r>
          </a:p>
          <a:p>
            <a:r>
              <a:rPr lang="en-US" dirty="0"/>
              <a:t>A program has to be translate before it can be executed</a:t>
            </a:r>
          </a:p>
          <a:p>
            <a:r>
              <a:rPr lang="en-US" dirty="0"/>
              <a:t>Program source =&gt; Compiler =&gt; Executable code (machine language)</a:t>
            </a:r>
          </a:p>
          <a:p>
            <a:endParaRPr lang="en-US" dirty="0"/>
          </a:p>
        </p:txBody>
      </p:sp>
    </p:spTree>
    <p:extLst>
      <p:ext uri="{BB962C8B-B14F-4D97-AF65-F5344CB8AC3E}">
        <p14:creationId xmlns:p14="http://schemas.microsoft.com/office/powerpoint/2010/main" val="340175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p:txBody>
          <a:bodyPr>
            <a:normAutofit/>
          </a:bodyPr>
          <a:lstStyle/>
          <a:p>
            <a:r>
              <a:rPr lang="en-US" dirty="0"/>
              <a:t>Finding the maximum number in a list</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p:txBody>
          <a:bodyPr vert="horz" lIns="91440" tIns="45720" rIns="91440" bIns="45720" rtlCol="0" anchor="t">
            <a:normAutofit/>
          </a:bodyPr>
          <a:lstStyle/>
          <a:p>
            <a:r>
              <a:rPr lang="en-US" dirty="0"/>
              <a:t>Algorithm</a:t>
            </a:r>
          </a:p>
          <a:p>
            <a:pPr marL="560070" lvl="1" indent="-285750">
              <a:buFont typeface="Arial"/>
              <a:buChar char="•"/>
            </a:pPr>
            <a:r>
              <a:rPr lang="en-US" dirty="0"/>
              <a:t>Set the maximum to the first number in the list.</a:t>
            </a:r>
            <a:endParaRPr lang="en-US" i="0" dirty="0"/>
          </a:p>
          <a:p>
            <a:pPr marL="560070" lvl="1" indent="-285750">
              <a:buFont typeface="Arial"/>
              <a:buChar char="•"/>
            </a:pPr>
            <a:r>
              <a:rPr lang="en-US" dirty="0"/>
              <a:t>For each number in the list:</a:t>
            </a:r>
            <a:endParaRPr lang="en-US" i="0" dirty="0"/>
          </a:p>
          <a:p>
            <a:pPr marL="834390" lvl="4" indent="-285750">
              <a:spcBef>
                <a:spcPts val="1000"/>
              </a:spcBef>
              <a:buFont typeface="Arial" panose="020B0604020202020204" pitchFamily="34" charset="0"/>
              <a:buChar char="•"/>
            </a:pPr>
            <a:r>
              <a:rPr lang="en-US" sz="1800" i="1" dirty="0"/>
              <a:t>If the current number is greater than the maximum, update the maximum with the current number.</a:t>
            </a:r>
          </a:p>
          <a:p>
            <a:pPr marL="560070" lvl="1" indent="-285750">
              <a:buFont typeface="Arial"/>
              <a:buChar char="•"/>
            </a:pPr>
            <a:r>
              <a:rPr lang="en-US" dirty="0"/>
              <a:t>The maximum is the largest number in the list.</a:t>
            </a:r>
            <a:endParaRPr lang="en-US" i="0" dirty="0"/>
          </a:p>
          <a:p>
            <a:pPr marL="560070" lvl="1" indent="-285750">
              <a:buFont typeface="Arial"/>
              <a:buChar char="•"/>
            </a:pPr>
            <a:r>
              <a:rPr lang="en-US" dirty="0"/>
              <a:t>List: 50, 30, 10, 55, 15, 80, 75, 35, 40, 90, 15, 10</a:t>
            </a:r>
            <a:endParaRPr lang="en-US" i="0" dirty="0"/>
          </a:p>
          <a:p>
            <a:pPr marL="560070" lvl="1" indent="-285750">
              <a:buFont typeface="Arial"/>
              <a:buChar char="•"/>
            </a:pPr>
            <a:r>
              <a:rPr lang="en-US" dirty="0"/>
              <a:t>Max:?</a:t>
            </a:r>
            <a:endParaRPr lang="en-US" i="0" dirty="0"/>
          </a:p>
        </p:txBody>
      </p:sp>
    </p:spTree>
    <p:extLst>
      <p:ext uri="{BB962C8B-B14F-4D97-AF65-F5344CB8AC3E}">
        <p14:creationId xmlns:p14="http://schemas.microsoft.com/office/powerpoint/2010/main" val="157664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2757040" cy="1086056"/>
          </a:xfrm>
        </p:spPr>
        <p:txBody>
          <a:bodyPr>
            <a:normAutofit/>
          </a:bodyPr>
          <a:lstStyle/>
          <a:p>
            <a:r>
              <a:rPr lang="en-US" dirty="0"/>
              <a:t>Python</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87755"/>
            <a:ext cx="4556814"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def </a:t>
            </a:r>
            <a:r>
              <a:rPr lang="en-US" sz="1000" dirty="0" err="1">
                <a:solidFill>
                  <a:schemeClr val="tx1"/>
                </a:solidFill>
                <a:latin typeface="Consolas"/>
                <a:ea typeface="+mn-lt"/>
                <a:cs typeface="+mn-lt"/>
              </a:rPr>
              <a:t>find_maximum</a:t>
            </a:r>
            <a:r>
              <a:rPr lang="en-US" sz="1000" dirty="0">
                <a:solidFill>
                  <a:schemeClr val="tx1"/>
                </a:solidFill>
                <a:latin typeface="Consolas"/>
                <a:ea typeface="+mn-lt"/>
                <a:cs typeface="+mn-lt"/>
              </a:rPr>
              <a:t>(numbers):
    maximum = numbers[0]
    for num in numbers:
        if num &gt; maximum:
            maximum = num
    return maximum
</a:t>
            </a:r>
          </a:p>
          <a:p>
            <a:pPr marL="0" indent="0">
              <a:lnSpc>
                <a:spcPct val="140000"/>
              </a:lnSpc>
              <a:spcBef>
                <a:spcPts val="0"/>
              </a:spcBef>
              <a:buNone/>
            </a:pPr>
            <a:r>
              <a:rPr lang="en-US" sz="1000" dirty="0">
                <a:solidFill>
                  <a:schemeClr val="tx1"/>
                </a:solidFill>
                <a:latin typeface="Consolas"/>
                <a:ea typeface="+mn-lt"/>
                <a:cs typeface="+mn-lt"/>
              </a:rPr>
              <a:t>numbers = [50,30,10,55,15,80,75,35,40,90,15,10]
print(</a:t>
            </a:r>
            <a:r>
              <a:rPr lang="en-US" sz="1000" dirty="0" err="1">
                <a:solidFill>
                  <a:schemeClr val="tx1"/>
                </a:solidFill>
                <a:latin typeface="Consolas"/>
                <a:ea typeface="+mn-lt"/>
                <a:cs typeface="+mn-lt"/>
              </a:rPr>
              <a:t>find_maximum</a:t>
            </a:r>
            <a:r>
              <a:rPr lang="en-US" sz="1000" dirty="0">
                <a:solidFill>
                  <a:schemeClr val="tx1"/>
                </a:solidFill>
                <a:latin typeface="Consolas"/>
                <a:ea typeface="+mn-lt"/>
                <a:cs typeface="+mn-lt"/>
              </a:rPr>
              <a:t>(numbers))</a:t>
            </a:r>
            <a:endParaRPr lang="en-US">
              <a:solidFill>
                <a:schemeClr val="tx1"/>
              </a:solidFill>
            </a:endParaRPr>
          </a:p>
        </p:txBody>
      </p:sp>
      <p:sp>
        <p:nvSpPr>
          <p:cNvPr id="5" name="Title 1">
            <a:extLst>
              <a:ext uri="{FF2B5EF4-FFF2-40B4-BE49-F238E27FC236}">
                <a16:creationId xmlns:a16="http://schemas.microsoft.com/office/drawing/2014/main" id="{9D390288-C710-8DE1-C032-4C66866FC675}"/>
              </a:ext>
            </a:extLst>
          </p:cNvPr>
          <p:cNvSpPr txBox="1">
            <a:spLocks/>
          </p:cNvSpPr>
          <p:nvPr/>
        </p:nvSpPr>
        <p:spPr>
          <a:xfrm>
            <a:off x="6582903" y="905331"/>
            <a:ext cx="2103897"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Kotlin</a:t>
            </a:r>
          </a:p>
        </p:txBody>
      </p:sp>
      <p:sp>
        <p:nvSpPr>
          <p:cNvPr id="7" name="Content Placeholder 2">
            <a:extLst>
              <a:ext uri="{FF2B5EF4-FFF2-40B4-BE49-F238E27FC236}">
                <a16:creationId xmlns:a16="http://schemas.microsoft.com/office/drawing/2014/main" id="{320E9A49-D764-D45D-8273-B526291C28D2}"/>
              </a:ext>
            </a:extLst>
          </p:cNvPr>
          <p:cNvSpPr txBox="1">
            <a:spLocks/>
          </p:cNvSpPr>
          <p:nvPr/>
        </p:nvSpPr>
        <p:spPr>
          <a:xfrm>
            <a:off x="6582901" y="2087756"/>
            <a:ext cx="5275269"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fun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 List&lt;Int&gt;): Int {</a:t>
            </a:r>
            <a:endParaRPr lang="en-US" dirty="0">
              <a:solidFill>
                <a:schemeClr val="tx1"/>
              </a:solidFill>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var maximum = numbers[0]</a:t>
            </a:r>
            <a:endParaRPr lang="en-US" sz="100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for (num in numbers)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if (num &gt; maximum) {</a:t>
            </a:r>
            <a:endParaRPr lang="en-US" sz="100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maximum = num</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return maximum</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a:t>
            </a: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fun main() {</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val</a:t>
            </a:r>
            <a:r>
              <a:rPr lang="en-US" sz="1000" dirty="0">
                <a:solidFill>
                  <a:schemeClr val="tx1"/>
                </a:solidFill>
                <a:latin typeface="Consolas"/>
                <a:ea typeface="+mn-lt"/>
                <a:cs typeface="+mn-lt"/>
              </a:rPr>
              <a:t> numbers = </a:t>
            </a:r>
            <a:r>
              <a:rPr lang="en-US" sz="1000" dirty="0" err="1">
                <a:solidFill>
                  <a:schemeClr val="tx1"/>
                </a:solidFill>
                <a:latin typeface="Consolas"/>
                <a:ea typeface="+mn-lt"/>
                <a:cs typeface="+mn-lt"/>
              </a:rPr>
              <a:t>listOf</a:t>
            </a:r>
            <a:r>
              <a:rPr lang="en-US" sz="1000" dirty="0">
                <a:solidFill>
                  <a:schemeClr val="tx1"/>
                </a:solidFill>
                <a:latin typeface="Consolas"/>
                <a:ea typeface="+mn-lt"/>
                <a:cs typeface="+mn-lt"/>
              </a:rPr>
              <a:t>(50,30,10,55,15,80,75,35,40,90,15,10)</a:t>
            </a:r>
            <a:endParaRPr lang="en-US" dirty="0">
              <a:solidFill>
                <a:schemeClr val="tx1"/>
              </a:solidFill>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println</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  // Output: 9</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a:t>
            </a: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1202647790"/>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VaultVTI</vt:lpstr>
      <vt:lpstr>Learning Coding</vt:lpstr>
      <vt:lpstr>Overview</vt:lpstr>
      <vt:lpstr>Course Details</vt:lpstr>
      <vt:lpstr>Ongoing course in Portuguese</vt:lpstr>
      <vt:lpstr>Application Layers</vt:lpstr>
      <vt:lpstr>Data Processing Model</vt:lpstr>
      <vt:lpstr>Algorithm x Program</vt:lpstr>
      <vt:lpstr>Finding the maximum number in a list</vt:lpstr>
      <vt:lpstr>Python</vt:lpstr>
      <vt:lpstr>C#</vt:lpstr>
      <vt:lpstr>Assembly x86</vt:lpstr>
      <vt:lpstr>Machine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403</cp:revision>
  <dcterms:created xsi:type="dcterms:W3CDTF">2024-07-13T23:01:04Z</dcterms:created>
  <dcterms:modified xsi:type="dcterms:W3CDTF">2024-07-17T02:38:36Z</dcterms:modified>
</cp:coreProperties>
</file>