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A6Iuku+WxGmkWR+JvO0h90Iwf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3eb05dd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3eb05d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3eb05dd35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3eb05dd3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3eb05dd35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3eb05dd3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3eb05dd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3eb05dd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3eb05dd3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3eb05dd3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3eb05dd3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3eb05dd3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3eb05dd3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3eb05dd3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263eb05dd35_0_10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263eb05dd35_0_10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3" name="Google Shape;83;g263eb05dd35_0_100"/>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63eb05dd35_0_0"/>
          <p:cNvSpPr txBox="1"/>
          <p:nvPr>
            <p:ph type="ctrTitle"/>
          </p:nvPr>
        </p:nvSpPr>
        <p:spPr>
          <a:xfrm>
            <a:off x="-72450" y="171900"/>
            <a:ext cx="12192000" cy="315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1300"/>
              <a:buNone/>
            </a:pPr>
            <a:r>
              <a:rPr lang="en-US" sz="4800"/>
              <a:t>Analyzing Multi-Head Self-Attention: Specialized Heads Do the Heavy Lifting, the Rest Can Be Pruned  </a:t>
            </a:r>
            <a:endParaRPr sz="4800"/>
          </a:p>
        </p:txBody>
      </p:sp>
      <p:sp>
        <p:nvSpPr>
          <p:cNvPr id="89" name="Google Shape;89;g263eb05dd35_0_0"/>
          <p:cNvSpPr txBox="1"/>
          <p:nvPr>
            <p:ph idx="1" type="subTitle"/>
          </p:nvPr>
        </p:nvSpPr>
        <p:spPr>
          <a:xfrm>
            <a:off x="477500" y="4447300"/>
            <a:ext cx="11360700" cy="1622700"/>
          </a:xfrm>
          <a:prstGeom prst="rect">
            <a:avLst/>
          </a:prstGeom>
        </p:spPr>
        <p:txBody>
          <a:bodyPr anchorCtr="0" anchor="t" bIns="45700" lIns="91425" spcFirstLastPara="1" rIns="91425" wrap="square" tIns="45700">
            <a:normAutofit/>
          </a:bodyPr>
          <a:lstStyle/>
          <a:p>
            <a:pPr indent="0" lvl="0" marL="0" rtl="0" algn="ctr">
              <a:lnSpc>
                <a:spcPct val="80000"/>
              </a:lnSpc>
              <a:spcBef>
                <a:spcPts val="1000"/>
              </a:spcBef>
              <a:spcAft>
                <a:spcPts val="0"/>
              </a:spcAft>
              <a:buClr>
                <a:schemeClr val="dk1"/>
              </a:buClr>
              <a:buSzPts val="1400"/>
              <a:buFont typeface="Arial"/>
              <a:buNone/>
            </a:pPr>
            <a:r>
              <a:rPr lang="en-US" sz="3100">
                <a:solidFill>
                  <a:schemeClr val="dk1"/>
                </a:solidFill>
              </a:rPr>
              <a:t>Jagruti Airao (202211031)</a:t>
            </a:r>
            <a:endParaRPr sz="3100">
              <a:solidFill>
                <a:schemeClr val="dk1"/>
              </a:solidFill>
            </a:endParaRPr>
          </a:p>
          <a:p>
            <a:pPr indent="0" lvl="0" marL="0" rtl="0" algn="ctr">
              <a:lnSpc>
                <a:spcPct val="80000"/>
              </a:lnSpc>
              <a:spcBef>
                <a:spcPts val="1000"/>
              </a:spcBef>
              <a:spcAft>
                <a:spcPts val="0"/>
              </a:spcAft>
              <a:buClr>
                <a:schemeClr val="dk1"/>
              </a:buClr>
              <a:buSzPts val="1400"/>
              <a:buFont typeface="Arial"/>
              <a:buNone/>
            </a:pPr>
            <a:r>
              <a:rPr lang="en-US" sz="3100">
                <a:solidFill>
                  <a:schemeClr val="dk1"/>
                </a:solidFill>
              </a:rPr>
              <a:t>Pranshu Parate(202211063)</a:t>
            </a:r>
            <a:endParaRPr sz="3100">
              <a:solidFill>
                <a:schemeClr val="dk1"/>
              </a:solidFill>
            </a:endParaRPr>
          </a:p>
          <a:p>
            <a:pPr indent="0" lvl="0" marL="0" rtl="0" algn="ctr">
              <a:lnSpc>
                <a:spcPct val="80000"/>
              </a:lnSpc>
              <a:spcBef>
                <a:spcPts val="1000"/>
              </a:spcBef>
              <a:spcAft>
                <a:spcPts val="0"/>
              </a:spcAft>
              <a:buClr>
                <a:schemeClr val="dk1"/>
              </a:buClr>
              <a:buSzPts val="1400"/>
              <a:buFont typeface="Arial"/>
              <a:buNone/>
            </a:pPr>
            <a:r>
              <a:rPr lang="en-US" sz="3100">
                <a:solidFill>
                  <a:schemeClr val="dk1"/>
                </a:solidFill>
              </a:rPr>
              <a:t>Naila Nausin(202211064)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63eb05dd35_0_255"/>
          <p:cNvSpPr txBox="1"/>
          <p:nvPr>
            <p:ph type="title"/>
          </p:nvPr>
        </p:nvSpPr>
        <p:spPr>
          <a:xfrm>
            <a:off x="200150" y="2042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145" name="Google Shape;145;g263eb05dd35_0_255"/>
          <p:cNvSpPr txBox="1"/>
          <p:nvPr>
            <p:ph idx="1" type="body"/>
          </p:nvPr>
        </p:nvSpPr>
        <p:spPr>
          <a:xfrm>
            <a:off x="200150" y="1675525"/>
            <a:ext cx="11153700" cy="45012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Clr>
                <a:schemeClr val="dk1"/>
              </a:buClr>
              <a:buSzPts val="275"/>
              <a:buFont typeface="Arial"/>
              <a:buNone/>
            </a:pPr>
            <a:r>
              <a:rPr lang="en-US" sz="6268"/>
              <a:t>WMT Parallel Multilingual Corpus</a:t>
            </a:r>
            <a:endParaRPr sz="6268"/>
          </a:p>
          <a:p>
            <a:pPr indent="0" lvl="0" marL="0" rtl="0" algn="l">
              <a:spcBef>
                <a:spcPts val="1000"/>
              </a:spcBef>
              <a:spcAft>
                <a:spcPts val="0"/>
              </a:spcAft>
              <a:buClr>
                <a:schemeClr val="dk1"/>
              </a:buClr>
              <a:buSzPts val="275"/>
              <a:buFont typeface="Arial"/>
              <a:buNone/>
            </a:pPr>
            <a:r>
              <a:t/>
            </a:r>
            <a:endParaRPr sz="6268"/>
          </a:p>
          <a:p>
            <a:pPr indent="0" lvl="0" marL="0" rtl="0" algn="l">
              <a:spcBef>
                <a:spcPts val="1000"/>
              </a:spcBef>
              <a:spcAft>
                <a:spcPts val="0"/>
              </a:spcAft>
              <a:buClr>
                <a:schemeClr val="dk1"/>
              </a:buClr>
              <a:buSzPts val="275"/>
              <a:buFont typeface="Arial"/>
              <a:buNone/>
            </a:pPr>
            <a:r>
              <a:rPr lang="en-US" sz="6268"/>
              <a:t>Overview: Transformer machine translation models are trained using a carefully selected set of parallel sentence pairs called the WMT Multilingual Parallel Corpus. It comprises translations into three target languages—French, German, and Russian—with an emphasis on English as the source language.</a:t>
            </a:r>
            <a:endParaRPr sz="6268"/>
          </a:p>
          <a:p>
            <a:pPr indent="0" lvl="0" marL="0" rtl="0" algn="l">
              <a:spcBef>
                <a:spcPts val="1000"/>
              </a:spcBef>
              <a:spcAft>
                <a:spcPts val="0"/>
              </a:spcAft>
              <a:buClr>
                <a:schemeClr val="dk1"/>
              </a:buClr>
              <a:buSzPts val="275"/>
              <a:buFont typeface="Arial"/>
              <a:buNone/>
            </a:pPr>
            <a:r>
              <a:rPr lang="en-US" sz="6268"/>
              <a:t>Contents:</a:t>
            </a:r>
            <a:endParaRPr sz="6268"/>
          </a:p>
          <a:p>
            <a:pPr indent="0" lvl="0" marL="0" rtl="0" algn="l">
              <a:spcBef>
                <a:spcPts val="1000"/>
              </a:spcBef>
              <a:spcAft>
                <a:spcPts val="0"/>
              </a:spcAft>
              <a:buNone/>
            </a:pPr>
            <a:r>
              <a:rPr lang="en-US" sz="6268"/>
              <a:t>Languages: </a:t>
            </a:r>
            <a:endParaRPr sz="6268"/>
          </a:p>
          <a:p>
            <a:pPr indent="0" lvl="0" marL="0" rtl="0" algn="l">
              <a:spcBef>
                <a:spcPts val="1000"/>
              </a:spcBef>
              <a:spcAft>
                <a:spcPts val="0"/>
              </a:spcAft>
              <a:buClr>
                <a:schemeClr val="dk1"/>
              </a:buClr>
              <a:buSzPts val="275"/>
              <a:buFont typeface="Arial"/>
              <a:buNone/>
            </a:pPr>
            <a:r>
              <a:rPr lang="en-US" sz="6268"/>
              <a:t>[Source] English</a:t>
            </a:r>
            <a:endParaRPr sz="6268"/>
          </a:p>
          <a:p>
            <a:pPr indent="0" lvl="0" marL="0" rtl="0" algn="l">
              <a:spcBef>
                <a:spcPts val="1000"/>
              </a:spcBef>
              <a:spcAft>
                <a:spcPts val="0"/>
              </a:spcAft>
              <a:buClr>
                <a:schemeClr val="dk1"/>
              </a:buClr>
              <a:buSzPts val="275"/>
              <a:buFont typeface="Arial"/>
              <a:buNone/>
            </a:pPr>
            <a:r>
              <a:rPr lang="en-US" sz="6268"/>
              <a:t>(Target) Russian</a:t>
            </a:r>
            <a:endParaRPr sz="6268"/>
          </a:p>
          <a:p>
            <a:pPr indent="0" lvl="0" marL="0" rtl="0" algn="l">
              <a:spcBef>
                <a:spcPts val="1000"/>
              </a:spcBef>
              <a:spcAft>
                <a:spcPts val="0"/>
              </a:spcAft>
              <a:buClr>
                <a:schemeClr val="dk1"/>
              </a:buClr>
              <a:buSzPts val="275"/>
              <a:buFont typeface="Arial"/>
              <a:buNone/>
            </a:pPr>
            <a:r>
              <a:rPr lang="en-US" sz="6268"/>
              <a:t>(Target) German</a:t>
            </a:r>
            <a:endParaRPr sz="6268"/>
          </a:p>
          <a:p>
            <a:pPr indent="0" lvl="0" marL="0" rtl="0" algn="l">
              <a:spcBef>
                <a:spcPts val="1000"/>
              </a:spcBef>
              <a:spcAft>
                <a:spcPts val="0"/>
              </a:spcAft>
              <a:buNone/>
            </a:pPr>
            <a:r>
              <a:rPr lang="en-US" sz="6268"/>
              <a:t>(Target) French</a:t>
            </a:r>
            <a:endParaRPr sz="6268"/>
          </a:p>
          <a:p>
            <a:pPr indent="0" lvl="0" marL="0" rtl="0" algn="l">
              <a:spcBef>
                <a:spcPts val="1000"/>
              </a:spcBef>
              <a:spcAft>
                <a:spcPts val="0"/>
              </a:spcAft>
              <a:buClr>
                <a:schemeClr val="dk1"/>
              </a:buClr>
              <a:buSzPts val="275"/>
              <a:buFont typeface="Arial"/>
              <a:buNone/>
            </a:pPr>
            <a:r>
              <a:t/>
            </a:r>
            <a:endParaRPr sz="6268"/>
          </a:p>
          <a:p>
            <a:pPr indent="0" lvl="0" marL="0" rtl="0" algn="l">
              <a:spcBef>
                <a:spcPts val="1000"/>
              </a:spcBef>
              <a:spcAft>
                <a:spcPts val="0"/>
              </a:spcAft>
              <a:buNone/>
            </a:pPr>
            <a:r>
              <a:rPr lang="en-US" sz="6268"/>
              <a:t>For every language combination, there are 2.5 million parallel phrase pairs in the data.</a:t>
            </a:r>
            <a:endParaRPr sz="6268"/>
          </a:p>
          <a:p>
            <a:pPr indent="0" lvl="0" marL="0" rtl="0" algn="l">
              <a:spcBef>
                <a:spcPts val="1000"/>
              </a:spcBef>
              <a:spcAft>
                <a:spcPts val="0"/>
              </a:spcAft>
              <a:buClr>
                <a:schemeClr val="dk1"/>
              </a:buClr>
              <a:buSzPts val="275"/>
              <a:buFont typeface="Arial"/>
              <a:buNone/>
            </a:pPr>
            <a:r>
              <a:t/>
            </a:r>
            <a:endParaRPr sz="6268"/>
          </a:p>
          <a:p>
            <a:pPr indent="0" lvl="0" marL="0" rtl="0" algn="l">
              <a:spcBef>
                <a:spcPts val="1000"/>
              </a:spcBef>
              <a:spcAft>
                <a:spcPts val="0"/>
              </a:spcAft>
              <a:buClr>
                <a:schemeClr val="dk1"/>
              </a:buClr>
              <a:buSzPts val="275"/>
              <a:buFont typeface="Arial"/>
              <a:buNone/>
            </a:pPr>
            <a:r>
              <a:rPr lang="en-US" sz="6268"/>
              <a:t>An extra fifty thousand English sentences for assessment (WMT EN-FR).</a:t>
            </a:r>
            <a:endParaRPr sz="6268"/>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63eb05dd35_0_261"/>
          <p:cNvSpPr txBox="1"/>
          <p:nvPr>
            <p:ph type="title"/>
          </p:nvPr>
        </p:nvSpPr>
        <p:spPr>
          <a:xfrm>
            <a:off x="367800" y="2537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Description:</a:t>
            </a:r>
            <a:endParaRPr/>
          </a:p>
        </p:txBody>
      </p:sp>
      <p:sp>
        <p:nvSpPr>
          <p:cNvPr id="151" name="Google Shape;151;g263eb05dd35_0_261"/>
          <p:cNvSpPr txBox="1"/>
          <p:nvPr>
            <p:ph idx="1" type="body"/>
          </p:nvPr>
        </p:nvSpPr>
        <p:spPr>
          <a:xfrm>
            <a:off x="187775" y="1825625"/>
            <a:ext cx="11166000" cy="4351200"/>
          </a:xfrm>
          <a:prstGeom prst="rect">
            <a:avLst/>
          </a:prstGeom>
        </p:spPr>
        <p:txBody>
          <a:bodyPr anchorCtr="0" anchor="t" bIns="45700" lIns="91425" spcFirstLastPara="1" rIns="91425" wrap="square" tIns="45700">
            <a:normAutofit fontScale="62500" lnSpcReduction="10000"/>
          </a:bodyPr>
          <a:lstStyle/>
          <a:p>
            <a:pPr indent="0" lvl="0" marL="0" rtl="0" algn="l">
              <a:spcBef>
                <a:spcPts val="1000"/>
              </a:spcBef>
              <a:spcAft>
                <a:spcPts val="0"/>
              </a:spcAft>
              <a:buClr>
                <a:schemeClr val="dk1"/>
              </a:buClr>
              <a:buSzPct val="39285"/>
              <a:buFont typeface="Arial"/>
              <a:buNone/>
            </a:pPr>
            <a:r>
              <a:rPr lang="en-US"/>
              <a:t>A sizable compilation of television and film subtitles from the OpenSubtitles platform is known as the </a:t>
            </a:r>
            <a:r>
              <a:rPr lang="en-US"/>
              <a:t>OpenSubtitles 2018</a:t>
            </a:r>
            <a:r>
              <a:rPr lang="en-US"/>
              <a:t> corpus. A service called OpenSubtitles offers multilingual subtitles for a large selection of films and TV series. Subtitles from this platform are extracted and aggregated to build the OpenSubtitles2018 corpus.</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Among the </a:t>
            </a:r>
            <a:r>
              <a:rPr lang="en-US"/>
              <a:t>OpenSubtitles 2018</a:t>
            </a:r>
            <a:r>
              <a:rPr lang="en-US"/>
              <a:t> </a:t>
            </a:r>
            <a:r>
              <a:rPr lang="en-US"/>
              <a:t>corpus</a:t>
            </a:r>
            <a:r>
              <a:rPr lang="en-US"/>
              <a:t> salient characteristics are:</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Content: It includes subtitles for a wide variety of films and TV shows. For a variety of natural language processing applications, such as machine translation, this makes it an invaluable tool.</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Multilingual: The subtitles are accessible in a number of languages, which reflects the international and multilingual scope of the films and television programmes they cover.</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Size: The corpus offers a significant amount of parallel text data and is quite large. </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Pruning Encoder Heads</a:t>
            </a:r>
            <a:endParaRPr/>
          </a:p>
        </p:txBody>
      </p:sp>
      <p:pic>
        <p:nvPicPr>
          <p:cNvPr id="157" name="Google Shape;157;p9"/>
          <p:cNvPicPr preferRelativeResize="0"/>
          <p:nvPr>
            <p:ph idx="1" type="body"/>
          </p:nvPr>
        </p:nvPicPr>
        <p:blipFill rotWithShape="1">
          <a:blip r:embed="rId3">
            <a:alphaModFix/>
          </a:blip>
          <a:srcRect b="0" l="0" r="0" t="0"/>
          <a:stretch/>
        </p:blipFill>
        <p:spPr>
          <a:xfrm>
            <a:off x="1076960" y="1747423"/>
            <a:ext cx="9733280" cy="43708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Pruning all types of attention heads</a:t>
            </a:r>
            <a:endParaRPr/>
          </a:p>
        </p:txBody>
      </p:sp>
      <p:pic>
        <p:nvPicPr>
          <p:cNvPr id="163" name="Google Shape;163;p10"/>
          <p:cNvPicPr preferRelativeResize="0"/>
          <p:nvPr>
            <p:ph idx="1" type="body"/>
          </p:nvPr>
        </p:nvPicPr>
        <p:blipFill rotWithShape="1">
          <a:blip r:embed="rId3">
            <a:alphaModFix/>
          </a:blip>
          <a:srcRect b="0" l="0" r="0" t="0"/>
          <a:stretch/>
        </p:blipFill>
        <p:spPr>
          <a:xfrm>
            <a:off x="1605280" y="1575926"/>
            <a:ext cx="9286240" cy="50153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3eb05dd35_0_5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1600"/>
              </a:spcAft>
              <a:buClr>
                <a:schemeClr val="dk1"/>
              </a:buClr>
              <a:buSzPts val="1500"/>
              <a:buFont typeface="Arial"/>
              <a:buNone/>
            </a:pPr>
            <a:r>
              <a:rPr lang="en-US" sz="3100"/>
              <a:t>CONCLUSION</a:t>
            </a:r>
            <a:r>
              <a:rPr lang="en-US" sz="3100"/>
              <a:t>:</a:t>
            </a:r>
            <a:endParaRPr sz="4500"/>
          </a:p>
        </p:txBody>
      </p:sp>
      <p:sp>
        <p:nvSpPr>
          <p:cNvPr id="169" name="Google Shape;169;g263eb05dd35_0_5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500"/>
              <a:buFont typeface="Arial"/>
              <a:buNone/>
            </a:pPr>
            <a:r>
              <a:t/>
            </a:r>
            <a:endParaRPr/>
          </a:p>
          <a:p>
            <a:pPr indent="0" lvl="0" marL="0" rtl="0" algn="l">
              <a:spcBef>
                <a:spcPts val="1000"/>
              </a:spcBef>
              <a:spcAft>
                <a:spcPts val="0"/>
              </a:spcAft>
              <a:buClr>
                <a:schemeClr val="dk1"/>
              </a:buClr>
              <a:buSzPts val="1500"/>
              <a:buFont typeface="Arial"/>
              <a:buNone/>
            </a:pPr>
            <a:r>
              <a:rPr lang="en-US">
                <a:solidFill>
                  <a:srgbClr val="000000"/>
                </a:solidFill>
              </a:rPr>
              <a:t>• Only a small subset of heads are important for translation;</a:t>
            </a:r>
            <a:endParaRPr>
              <a:solidFill>
                <a:srgbClr val="000000"/>
              </a:solidFill>
            </a:endParaRPr>
          </a:p>
          <a:p>
            <a:pPr indent="0" lvl="0" marL="0" rtl="0" algn="l">
              <a:spcBef>
                <a:spcPts val="1000"/>
              </a:spcBef>
              <a:spcAft>
                <a:spcPts val="0"/>
              </a:spcAft>
              <a:buClr>
                <a:schemeClr val="dk1"/>
              </a:buClr>
              <a:buSzPts val="1500"/>
              <a:buFont typeface="Arial"/>
              <a:buNone/>
            </a:pPr>
            <a:r>
              <a:rPr lang="en-US">
                <a:solidFill>
                  <a:srgbClr val="000000"/>
                </a:solidFill>
              </a:rPr>
              <a:t>Important heads have one or more specialized and interpretable functions in the model;</a:t>
            </a:r>
            <a:endParaRPr>
              <a:solidFill>
                <a:srgbClr val="000000"/>
              </a:solidFill>
            </a:endParaRPr>
          </a:p>
          <a:p>
            <a:pPr indent="0" lvl="0" marL="0" rtl="0" algn="l">
              <a:spcBef>
                <a:spcPts val="1000"/>
              </a:spcBef>
              <a:spcAft>
                <a:spcPts val="0"/>
              </a:spcAft>
              <a:buClr>
                <a:schemeClr val="dk1"/>
              </a:buClr>
              <a:buSzPts val="1500"/>
              <a:buFont typeface="Arial"/>
              <a:buNone/>
            </a:pPr>
            <a:r>
              <a:rPr lang="en-US">
                <a:solidFill>
                  <a:srgbClr val="000000"/>
                </a:solidFill>
              </a:rPr>
              <a:t>• Our novel pruning method removes the vast majority of heads without seriously affecting performance.</a:t>
            </a:r>
            <a:endParaRPr>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63eb05dd35_0_104"/>
          <p:cNvSpPr txBox="1"/>
          <p:nvPr>
            <p:ph type="title"/>
          </p:nvPr>
        </p:nvSpPr>
        <p:spPr>
          <a:xfrm>
            <a:off x="554133" y="791156"/>
            <a:ext cx="1514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References</a:t>
            </a:r>
            <a:endParaRPr/>
          </a:p>
        </p:txBody>
      </p:sp>
      <p:sp>
        <p:nvSpPr>
          <p:cNvPr id="175" name="Google Shape;175;g263eb05dd35_0_104"/>
          <p:cNvSpPr txBox="1"/>
          <p:nvPr>
            <p:ph idx="1" type="body"/>
          </p:nvPr>
        </p:nvSpPr>
        <p:spPr>
          <a:xfrm>
            <a:off x="415600" y="1536633"/>
            <a:ext cx="11360700" cy="5177100"/>
          </a:xfrm>
          <a:prstGeom prst="rect">
            <a:avLst/>
          </a:prstGeom>
        </p:spPr>
        <p:txBody>
          <a:bodyPr anchorCtr="0" anchor="t" bIns="45700" lIns="91425" spcFirstLastPara="1" rIns="91425" wrap="square" tIns="45700">
            <a:normAutofit/>
          </a:bodyPr>
          <a:lstStyle/>
          <a:p>
            <a:pPr indent="-438150" lvl="0" marL="609600" rtl="0" algn="l">
              <a:spcBef>
                <a:spcPts val="1000"/>
              </a:spcBef>
              <a:spcAft>
                <a:spcPts val="0"/>
              </a:spcAft>
              <a:buClr>
                <a:schemeClr val="dk1"/>
              </a:buClr>
              <a:buSzPts val="2100"/>
              <a:buChar char="•"/>
            </a:pPr>
            <a:r>
              <a:rPr lang="en-US" sz="2100">
                <a:solidFill>
                  <a:schemeClr val="dk1"/>
                </a:solidFill>
              </a:rPr>
              <a:t>Sebastian Bach, Alexander Binder, Grégoire Montavon, Frederick Klauschen, Klaus-Robert Müller, and Wojciech Samek. 2015. On pixel-wise explanations for non-linear classifier decisions by layer-wise relevance propagation. PloS one, 10(7):e0130140. </a:t>
            </a:r>
            <a:endParaRPr sz="2100">
              <a:solidFill>
                <a:schemeClr val="dk1"/>
              </a:solidFill>
            </a:endParaRPr>
          </a:p>
          <a:p>
            <a:pPr indent="0" lvl="0" marL="609600" rtl="0" algn="l">
              <a:spcBef>
                <a:spcPts val="1000"/>
              </a:spcBef>
              <a:spcAft>
                <a:spcPts val="0"/>
              </a:spcAft>
              <a:buNone/>
            </a:pPr>
            <a:r>
              <a:t/>
            </a:r>
            <a:endParaRPr sz="2100">
              <a:solidFill>
                <a:schemeClr val="dk1"/>
              </a:solidFill>
            </a:endParaRPr>
          </a:p>
          <a:p>
            <a:pPr indent="-438150" lvl="0" marL="609600" rtl="0" algn="l">
              <a:spcBef>
                <a:spcPts val="1000"/>
              </a:spcBef>
              <a:spcAft>
                <a:spcPts val="0"/>
              </a:spcAft>
              <a:buClr>
                <a:schemeClr val="dk1"/>
              </a:buClr>
              <a:buSzPts val="2100"/>
              <a:buChar char="•"/>
            </a:pPr>
            <a:r>
              <a:rPr lang="en-US" sz="2100">
                <a:solidFill>
                  <a:schemeClr val="dk1"/>
                </a:solidFill>
              </a:rPr>
              <a:t>Anthony Bau, Yonatan Belinkov, Hassan Sajjad, Nadir Durrani, Fahim Dalvi, and James Glass. 2019. Identifying and controlling important neurons in neural machine translation. In International Conference on Learning Representations, New Orleans.</a:t>
            </a:r>
            <a:endParaRPr sz="2100">
              <a:solidFill>
                <a:schemeClr val="dk1"/>
              </a:solidFill>
            </a:endParaRPr>
          </a:p>
          <a:p>
            <a:pPr indent="0" lvl="0" marL="609600" rtl="0" algn="l">
              <a:spcBef>
                <a:spcPts val="1000"/>
              </a:spcBef>
              <a:spcAft>
                <a:spcPts val="0"/>
              </a:spcAft>
              <a:buNone/>
            </a:pPr>
            <a:r>
              <a:t/>
            </a:r>
            <a:endParaRPr sz="2100">
              <a:solidFill>
                <a:schemeClr val="dk1"/>
              </a:solidFill>
            </a:endParaRPr>
          </a:p>
          <a:p>
            <a:pPr indent="-438150" lvl="0" marL="609600" rtl="0" algn="l">
              <a:spcBef>
                <a:spcPts val="1000"/>
              </a:spcBef>
              <a:spcAft>
                <a:spcPts val="0"/>
              </a:spcAft>
              <a:buClr>
                <a:schemeClr val="dk1"/>
              </a:buClr>
              <a:buSzPts val="2100"/>
              <a:buChar char="•"/>
            </a:pPr>
            <a:r>
              <a:rPr lang="en-US" sz="2100">
                <a:solidFill>
                  <a:schemeClr val="dk1"/>
                </a:solidFill>
              </a:rPr>
              <a:t>Yonatan Belinkov, Nadir Durrani, Fahim Dalvi, Hassan Sajjad, and James Glass. 2017a. What do neural machine translation models learn about morphology? In Proceedings of the 55th Annual Meeting of the Association for Computational Linguistics (Volume 1: Long Papers), pages 861–872. Association for Computational Linguistics. </a:t>
            </a:r>
            <a:endParaRPr sz="2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63eb05dd35_0_154"/>
          <p:cNvSpPr txBox="1"/>
          <p:nvPr>
            <p:ph type="title"/>
          </p:nvPr>
        </p:nvSpPr>
        <p:spPr>
          <a:xfrm>
            <a:off x="554133" y="791156"/>
            <a:ext cx="1514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500"/>
              <a:buFont typeface="Arial"/>
              <a:buNone/>
            </a:pPr>
            <a:r>
              <a:rPr b="1" lang="en-US" u="sng"/>
              <a:t>References</a:t>
            </a:r>
            <a:endParaRPr b="1" u="sng"/>
          </a:p>
        </p:txBody>
      </p:sp>
      <p:sp>
        <p:nvSpPr>
          <p:cNvPr id="181" name="Google Shape;181;g263eb05dd35_0_154"/>
          <p:cNvSpPr txBox="1"/>
          <p:nvPr>
            <p:ph idx="1" type="body"/>
          </p:nvPr>
        </p:nvSpPr>
        <p:spPr>
          <a:xfrm>
            <a:off x="415600" y="1536633"/>
            <a:ext cx="11360700" cy="5090400"/>
          </a:xfrm>
          <a:prstGeom prst="rect">
            <a:avLst/>
          </a:prstGeom>
        </p:spPr>
        <p:txBody>
          <a:bodyPr anchorCtr="0" anchor="t" bIns="45700" lIns="91425" spcFirstLastPara="1" rIns="91425" wrap="square" tIns="45700">
            <a:normAutofit lnSpcReduction="10000"/>
          </a:bodyPr>
          <a:lstStyle/>
          <a:p>
            <a:pPr indent="-438150" lvl="0" marL="609600" rtl="0" algn="l">
              <a:lnSpc>
                <a:spcPct val="105000"/>
              </a:lnSpc>
              <a:spcBef>
                <a:spcPts val="1000"/>
              </a:spcBef>
              <a:spcAft>
                <a:spcPts val="0"/>
              </a:spcAft>
              <a:buClr>
                <a:schemeClr val="dk1"/>
              </a:buClr>
              <a:buSzPts val="2100"/>
              <a:buChar char="•"/>
            </a:pPr>
            <a:r>
              <a:rPr lang="en-US" sz="2100">
                <a:solidFill>
                  <a:schemeClr val="dk1"/>
                </a:solidFill>
              </a:rPr>
              <a:t>Arianna Bisazza and Clara Tump. 2018. The lazy encoder: A fine-grained analysis of the role of morphology in neural machine translation. In Proceedings of the 2018 Conference on Empirical Methods in Natural Language Processing, pages 2871–2876, Brussels, Belgium. Association for Computational Linguistics.</a:t>
            </a:r>
            <a:endParaRPr sz="2100">
              <a:solidFill>
                <a:schemeClr val="dk1"/>
              </a:solidFill>
            </a:endParaRPr>
          </a:p>
          <a:p>
            <a:pPr indent="0" lvl="0" marL="609600" rtl="0" algn="l">
              <a:lnSpc>
                <a:spcPct val="105000"/>
              </a:lnSpc>
              <a:spcBef>
                <a:spcPts val="1000"/>
              </a:spcBef>
              <a:spcAft>
                <a:spcPts val="0"/>
              </a:spcAft>
              <a:buNone/>
            </a:pPr>
            <a:r>
              <a:t/>
            </a:r>
            <a:endParaRPr sz="2100">
              <a:solidFill>
                <a:schemeClr val="dk1"/>
              </a:solidFill>
            </a:endParaRPr>
          </a:p>
          <a:p>
            <a:pPr indent="-438150" lvl="0" marL="609600" rtl="0" algn="l">
              <a:lnSpc>
                <a:spcPct val="105000"/>
              </a:lnSpc>
              <a:spcBef>
                <a:spcPts val="1000"/>
              </a:spcBef>
              <a:spcAft>
                <a:spcPts val="0"/>
              </a:spcAft>
              <a:buClr>
                <a:schemeClr val="dk1"/>
              </a:buClr>
              <a:buSzPts val="2100"/>
              <a:buChar char="•"/>
            </a:pPr>
            <a:r>
              <a:rPr lang="en-US" sz="2100">
                <a:solidFill>
                  <a:schemeClr val="dk1"/>
                </a:solidFill>
              </a:rPr>
              <a:t>Ondˇrej Bojar, Christian Federmann, Mark Fishel, Yvette Graham, Barry Haddow, Matthias Huck, Philipp Koehn, and Christof Monz. 2018. Findings of the 2018 conference on machine translation (wmt18). In Proceedings of the Third Conference on Machine Translation, Volume 2: Shared Task Papers, pages 272–307, Belgium, Brussels. Association for Computational Linguistics.</a:t>
            </a:r>
            <a:endParaRPr sz="2100">
              <a:solidFill>
                <a:schemeClr val="dk1"/>
              </a:solidFill>
            </a:endParaRPr>
          </a:p>
          <a:p>
            <a:pPr indent="0" lvl="0" marL="609600" rtl="0" algn="l">
              <a:lnSpc>
                <a:spcPct val="105000"/>
              </a:lnSpc>
              <a:spcBef>
                <a:spcPts val="1000"/>
              </a:spcBef>
              <a:spcAft>
                <a:spcPts val="0"/>
              </a:spcAft>
              <a:buNone/>
            </a:pPr>
            <a:r>
              <a:t/>
            </a:r>
            <a:endParaRPr sz="2100">
              <a:solidFill>
                <a:schemeClr val="dk1"/>
              </a:solidFill>
            </a:endParaRPr>
          </a:p>
          <a:p>
            <a:pPr indent="-438150" lvl="0" marL="609600" rtl="0" algn="l">
              <a:lnSpc>
                <a:spcPct val="105000"/>
              </a:lnSpc>
              <a:spcBef>
                <a:spcPts val="1000"/>
              </a:spcBef>
              <a:spcAft>
                <a:spcPts val="0"/>
              </a:spcAft>
              <a:buClr>
                <a:schemeClr val="dk1"/>
              </a:buClr>
              <a:buSzPts val="2100"/>
              <a:buChar char="•"/>
            </a:pPr>
            <a:r>
              <a:rPr lang="en-US" sz="2100">
                <a:solidFill>
                  <a:schemeClr val="dk1"/>
                </a:solidFill>
              </a:rPr>
              <a:t>Fahim Dalvi, Nadir Durrani, Hassan Sajjad, Yonatan Belinkov, and Stephan Vogel. 2017. Understanding and improving morphological learning in the neural machine translation decoder. In Proceedings of the Eighth International Joint Conference on Natural Language Processing (Volume 1: Long Papers), pages 142–151. Asian Federation of Natural Language Processing</a:t>
            </a:r>
            <a:endParaRPr sz="2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63eb05dd35_0_204"/>
          <p:cNvSpPr txBox="1"/>
          <p:nvPr>
            <p:ph type="title"/>
          </p:nvPr>
        </p:nvSpPr>
        <p:spPr>
          <a:xfrm>
            <a:off x="554133" y="791156"/>
            <a:ext cx="1514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7" name="Google Shape;187;g263eb05dd35_0_204"/>
          <p:cNvSpPr txBox="1"/>
          <p:nvPr>
            <p:ph idx="1" type="body"/>
          </p:nvPr>
        </p:nvSpPr>
        <p:spPr>
          <a:xfrm>
            <a:off x="554133" y="2048844"/>
            <a:ext cx="15147600" cy="607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8" name="Google Shape;188;g263eb05dd35_0_204"/>
          <p:cNvPicPr preferRelativeResize="0"/>
          <p:nvPr/>
        </p:nvPicPr>
        <p:blipFill>
          <a:blip r:embed="rId3">
            <a:alphaModFix/>
          </a:blip>
          <a:stretch>
            <a:fillRect/>
          </a:stretch>
        </p:blipFill>
        <p:spPr>
          <a:xfrm>
            <a:off x="-406333" y="-218467"/>
            <a:ext cx="12659568" cy="70189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589281"/>
            <a:ext cx="9144000" cy="10109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Motivation</a:t>
            </a:r>
            <a:endParaRPr/>
          </a:p>
        </p:txBody>
      </p:sp>
      <p:sp>
        <p:nvSpPr>
          <p:cNvPr id="95" name="Google Shape;95;p1"/>
          <p:cNvSpPr txBox="1"/>
          <p:nvPr>
            <p:ph idx="1" type="subTitle"/>
          </p:nvPr>
        </p:nvSpPr>
        <p:spPr>
          <a:xfrm>
            <a:off x="934720" y="1696720"/>
            <a:ext cx="10556240" cy="4389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a:p>
            <a:pPr indent="-381000" lvl="0" marL="457200" rtl="0" algn="l">
              <a:lnSpc>
                <a:spcPct val="90000"/>
              </a:lnSpc>
              <a:spcBef>
                <a:spcPts val="1000"/>
              </a:spcBef>
              <a:spcAft>
                <a:spcPts val="0"/>
              </a:spcAft>
              <a:buSzPts val="2400"/>
              <a:buChar char="●"/>
            </a:pPr>
            <a:r>
              <a:rPr lang="en-US"/>
              <a:t>The authors aim to investigate the importance of individual attention heads in encoder to the overall performance of the model and analyze the roles played by them.</a:t>
            </a:r>
            <a:endParaRPr/>
          </a:p>
          <a:p>
            <a:pPr indent="-381000" lvl="0" marL="457200" rtl="0" algn="l">
              <a:lnSpc>
                <a:spcPct val="90000"/>
              </a:lnSpc>
              <a:spcBef>
                <a:spcPts val="0"/>
              </a:spcBef>
              <a:spcAft>
                <a:spcPts val="0"/>
              </a:spcAft>
              <a:buSzPts val="2400"/>
              <a:buChar char="●"/>
            </a:pPr>
            <a:r>
              <a:rPr lang="en-US"/>
              <a:t>Performance of the model with 8 heads is almost 1 BLEU point higher than that of a model of the same size with single-head attention</a:t>
            </a:r>
            <a:endParaRPr/>
          </a:p>
          <a:p>
            <a:pPr indent="-381000" lvl="0" marL="457200" rtl="0" algn="l">
              <a:lnSpc>
                <a:spcPct val="90000"/>
              </a:lnSpc>
              <a:spcBef>
                <a:spcPts val="0"/>
              </a:spcBef>
              <a:spcAft>
                <a:spcPts val="0"/>
              </a:spcAft>
              <a:buSzPts val="2400"/>
              <a:buChar char="●"/>
            </a:pPr>
            <a:r>
              <a:rPr lang="en-US"/>
              <a:t>Previous analysis of multi-head attention considered the average of attention weights over all heads at a given position or focused only on the maximum attention weights</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101" name="Google Shape;1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Analyzing the role and significance of different attention heads in multi-head self-attention mechanisms.</a:t>
            </a:r>
            <a:endParaRPr/>
          </a:p>
          <a:p>
            <a:pPr indent="-228600" lvl="0" marL="228600" rtl="0" algn="l">
              <a:lnSpc>
                <a:spcPct val="90000"/>
              </a:lnSpc>
              <a:spcBef>
                <a:spcPts val="1000"/>
              </a:spcBef>
              <a:spcAft>
                <a:spcPts val="0"/>
              </a:spcAft>
              <a:buClr>
                <a:schemeClr val="dk1"/>
              </a:buClr>
              <a:buSzPts val="2800"/>
              <a:buChar char="•"/>
            </a:pPr>
            <a:r>
              <a:rPr lang="en-US"/>
              <a:t>The authors investigate the attention matrices of the heads and categorize them into three types: positional heads, syntactic heads, and heads that point to rare words in the sentence.</a:t>
            </a:r>
            <a:endParaRPr/>
          </a:p>
          <a:p>
            <a:pPr indent="-228600" lvl="0" marL="228600" rtl="0" algn="l">
              <a:lnSpc>
                <a:spcPct val="90000"/>
              </a:lnSpc>
              <a:spcBef>
                <a:spcPts val="1000"/>
              </a:spcBef>
              <a:spcAft>
                <a:spcPts val="0"/>
              </a:spcAft>
              <a:buClr>
                <a:schemeClr val="dk1"/>
              </a:buClr>
              <a:buSzPts val="2800"/>
              <a:buChar char="•"/>
            </a:pPr>
            <a:r>
              <a:rPr lang="en-US"/>
              <a:t>The goal is to understand the contribution of different attention heads and determine if some heads can be pruned without significantly affecting the performance of the model.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8903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Approach:</a:t>
            </a:r>
            <a:br>
              <a:rPr lang="en-US"/>
            </a:br>
            <a:r>
              <a:rPr lang="en-US"/>
              <a:t>1. Identifying Important Heads:</a:t>
            </a:r>
            <a:br>
              <a:rPr lang="en-US"/>
            </a:br>
            <a:endParaRPr/>
          </a:p>
        </p:txBody>
      </p:sp>
      <p:sp>
        <p:nvSpPr>
          <p:cNvPr id="107" name="Google Shape;107;p3"/>
          <p:cNvSpPr txBox="1"/>
          <p:nvPr>
            <p:ph idx="1" type="body"/>
          </p:nvPr>
        </p:nvSpPr>
        <p:spPr>
          <a:xfrm>
            <a:off x="838200" y="2357119"/>
            <a:ext cx="10515600" cy="38198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“Confidence” of head is defined as the average of its maximum attention weight excluding the end of sentence symbol, where average is taken over tokens in a set of sentences used for evaluation (development set).</a:t>
            </a:r>
            <a:endParaRPr/>
          </a:p>
          <a:p>
            <a:pPr indent="0" lvl="0" marL="0" rtl="0" algn="l">
              <a:lnSpc>
                <a:spcPct val="90000"/>
              </a:lnSpc>
              <a:spcBef>
                <a:spcPts val="1000"/>
              </a:spcBef>
              <a:spcAft>
                <a:spcPts val="0"/>
              </a:spcAft>
              <a:buClr>
                <a:schemeClr val="dk1"/>
              </a:buClr>
              <a:buSzPts val="2800"/>
              <a:buNone/>
            </a:pPr>
            <a:r>
              <a:rPr lang="en-US"/>
              <a:t>LRP to evaluate the degree to which different heads at each layer contribute to the top-1 logit predicted by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b="0" l="0" r="0" t="0"/>
          <a:stretch/>
        </p:blipFill>
        <p:spPr>
          <a:xfrm>
            <a:off x="1920240" y="1645528"/>
            <a:ext cx="8524240" cy="39627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Characterizing Heads</a:t>
            </a:r>
            <a:endParaRPr/>
          </a:p>
        </p:txBody>
      </p:sp>
      <p:sp>
        <p:nvSpPr>
          <p:cNvPr id="118" name="Google Shape;11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Positional Head: A head is referred as “positional” if at least 90% of the time its maximum attention weight is assigned to a specific relative position (in practice either -1 or +1, i.e. attention to adjacent tokens).</a:t>
            </a:r>
            <a:endParaRPr/>
          </a:p>
          <a:p>
            <a:pPr indent="-228600" lvl="0" marL="228600" rtl="0" algn="l">
              <a:lnSpc>
                <a:spcPct val="90000"/>
              </a:lnSpc>
              <a:spcBef>
                <a:spcPts val="1000"/>
              </a:spcBef>
              <a:spcAft>
                <a:spcPts val="0"/>
              </a:spcAft>
              <a:buClr>
                <a:schemeClr val="dk1"/>
              </a:buClr>
              <a:buSzPct val="100000"/>
              <a:buChar char="•"/>
            </a:pPr>
            <a:r>
              <a:rPr lang="en-US"/>
              <a:t>Syntactic Heads: the Transformer’s encoder may be responsible for disambiguating the syntactic structure of the source sentence. We therefore wish to know whether a head attends to tokens corresponding to any of the major syntactic relations in a sentence. The evaluation metric used is referred to as "accuracy." For each attention head, the accuracy is calculated based on how often it assigns its maximum attention weight to a token involved in a specific dependency relation. The evaluation considers both directions of the dependency relation. a head is “syntactic” if its accuracy is at least 10% higher than the baseline that looks at the most frequent relative position for this dependency relation.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1838960" y="1534855"/>
            <a:ext cx="8696960" cy="38696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Rare words</a:t>
            </a:r>
            <a:endParaRPr/>
          </a:p>
        </p:txBody>
      </p:sp>
      <p:sp>
        <p:nvSpPr>
          <p:cNvPr id="129" name="Google Shape;12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head in the first layer is judged to be much more important to the model’s predictions than any other heads in this layer.</a:t>
            </a:r>
            <a:endParaRPr/>
          </a:p>
          <a:p>
            <a:pPr indent="-228600" lvl="0" marL="228600" rtl="0" algn="l">
              <a:lnSpc>
                <a:spcPct val="90000"/>
              </a:lnSpc>
              <a:spcBef>
                <a:spcPts val="1000"/>
              </a:spcBef>
              <a:spcAft>
                <a:spcPts val="0"/>
              </a:spcAft>
              <a:buClr>
                <a:schemeClr val="dk1"/>
              </a:buClr>
              <a:buSzPts val="2800"/>
              <a:buChar char="•"/>
            </a:pPr>
            <a:r>
              <a:rPr lang="en-US"/>
              <a:t>This head points to the least frequent tokens in a sentence.</a:t>
            </a:r>
            <a:endParaRPr/>
          </a:p>
        </p:txBody>
      </p:sp>
      <p:pic>
        <p:nvPicPr>
          <p:cNvPr id="130" name="Google Shape;130;p7"/>
          <p:cNvPicPr preferRelativeResize="0"/>
          <p:nvPr/>
        </p:nvPicPr>
        <p:blipFill rotWithShape="1">
          <a:blip r:embed="rId3">
            <a:alphaModFix/>
          </a:blip>
          <a:srcRect b="0" l="0" r="0" t="0"/>
          <a:stretch/>
        </p:blipFill>
        <p:spPr>
          <a:xfrm>
            <a:off x="4104640" y="3428999"/>
            <a:ext cx="4297679" cy="302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Pruning Attention Heads</a:t>
            </a:r>
            <a:endParaRPr/>
          </a:p>
        </p:txBody>
      </p:sp>
      <p:pic>
        <p:nvPicPr>
          <p:cNvPr id="136" name="Google Shape;136;p8"/>
          <p:cNvPicPr preferRelativeResize="0"/>
          <p:nvPr>
            <p:ph idx="1" type="body"/>
          </p:nvPr>
        </p:nvPicPr>
        <p:blipFill rotWithShape="1">
          <a:blip r:embed="rId3">
            <a:alphaModFix/>
          </a:blip>
          <a:srcRect b="0" l="0" r="0" t="0"/>
          <a:stretch/>
        </p:blipFill>
        <p:spPr>
          <a:xfrm>
            <a:off x="1104194" y="1690688"/>
            <a:ext cx="4946124" cy="514032"/>
          </a:xfrm>
          <a:prstGeom prst="rect">
            <a:avLst/>
          </a:prstGeom>
          <a:noFill/>
          <a:ln>
            <a:noFill/>
          </a:ln>
        </p:spPr>
      </p:pic>
      <p:sp>
        <p:nvSpPr>
          <p:cNvPr id="137" name="Google Shape;137;p8"/>
          <p:cNvSpPr txBox="1"/>
          <p:nvPr/>
        </p:nvSpPr>
        <p:spPr>
          <a:xfrm>
            <a:off x="1104194" y="2425780"/>
            <a:ext cx="939108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gi are parameters specific to heads and are independent of the input (i.e. the sentence).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Hard Concrete distributions is a parameterized family of mixed discrete-continuous distributions over the closed interval [0, 1]. The distributions have non-zero probability mass at 0 and 1, P(gi = 0|φi) and P(gi = 1|φi), where φi are the distribution parameters.</a:t>
            </a:r>
            <a:endParaRPr sz="1800">
              <a:solidFill>
                <a:schemeClr val="dk1"/>
              </a:solidFill>
              <a:latin typeface="Calibri"/>
              <a:ea typeface="Calibri"/>
              <a:cs typeface="Calibri"/>
              <a:sym typeface="Calibri"/>
            </a:endParaRPr>
          </a:p>
        </p:txBody>
      </p:sp>
      <p:pic>
        <p:nvPicPr>
          <p:cNvPr id="138" name="Google Shape;138;p8"/>
          <p:cNvPicPr preferRelativeResize="0"/>
          <p:nvPr/>
        </p:nvPicPr>
        <p:blipFill rotWithShape="1">
          <a:blip r:embed="rId4">
            <a:alphaModFix/>
          </a:blip>
          <a:srcRect b="0" l="0" r="0" t="0"/>
          <a:stretch/>
        </p:blipFill>
        <p:spPr>
          <a:xfrm>
            <a:off x="4392237" y="4139408"/>
            <a:ext cx="3128175" cy="828832"/>
          </a:xfrm>
          <a:prstGeom prst="rect">
            <a:avLst/>
          </a:prstGeom>
          <a:noFill/>
          <a:ln>
            <a:noFill/>
          </a:ln>
        </p:spPr>
      </p:pic>
      <p:pic>
        <p:nvPicPr>
          <p:cNvPr id="139" name="Google Shape;139;p8"/>
          <p:cNvPicPr preferRelativeResize="0"/>
          <p:nvPr/>
        </p:nvPicPr>
        <p:blipFill rotWithShape="1">
          <a:blip r:embed="rId5">
            <a:alphaModFix/>
          </a:blip>
          <a:srcRect b="0" l="0" r="0" t="0"/>
          <a:stretch/>
        </p:blipFill>
        <p:spPr>
          <a:xfrm>
            <a:off x="3527522" y="5289232"/>
            <a:ext cx="5683420" cy="8288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2023-12-15T05:15:45Z</dcterms:created>
  <dc:creator>Jagruti Airao</dc:creator>
</cp:coreProperties>
</file>