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jwiPIzA1w2vXQpiUa3MjV42Sc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399602-717B-4BA6-B3C5-755441C37AEC}">
  <a:tblStyle styleId="{03399602-717B-4BA6-B3C5-755441C37AE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6f7fc9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6f7fc9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6f7fc986e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6f7fc98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6f7fc986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6f7fc986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2a6f7fc986e_0_112"/>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2a6f7fc986e_0_112"/>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3" name="Google Shape;83;g2a6f7fc986e_0_112"/>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rxiv.org/pdf/1910.02677.pdf" TargetMode="External"/><Relationship Id="rId4" Type="http://schemas.openxmlformats.org/officeDocument/2006/relationships/hyperlink" Target="https://direct.mit.edu/coli/article/44/4/659/1610/Automatic-Text-Simplification" TargetMode="External"/><Relationship Id="rId5" Type="http://schemas.openxmlformats.org/officeDocument/2006/relationships/hyperlink" Target="https://arxiv.org/pdf/1910.10683v4.pdf" TargetMode="External"/><Relationship Id="rId6" Type="http://schemas.openxmlformats.org/officeDocument/2006/relationships/hyperlink" Target="https://ceur-ws.org/Vol-3497/paper-25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6f7fc986e_0_0"/>
          <p:cNvSpPr txBox="1"/>
          <p:nvPr>
            <p:ph type="ctrTitle"/>
          </p:nvPr>
        </p:nvSpPr>
        <p:spPr>
          <a:xfrm>
            <a:off x="61850" y="9"/>
            <a:ext cx="12192000" cy="3183600"/>
          </a:xfrm>
          <a:prstGeom prst="rect">
            <a:avLst/>
          </a:prstGeom>
        </p:spPr>
        <p:txBody>
          <a:bodyPr anchorCtr="0" anchor="b" bIns="45700" lIns="91425" spcFirstLastPara="1" rIns="91425" wrap="square" tIns="45700">
            <a:noAutofit/>
          </a:bodyPr>
          <a:lstStyle/>
          <a:p>
            <a:pPr indent="0" lvl="0" marL="1828800" rtl="0" algn="l">
              <a:lnSpc>
                <a:spcPct val="115000"/>
              </a:lnSpc>
              <a:spcBef>
                <a:spcPts val="0"/>
              </a:spcBef>
              <a:spcAft>
                <a:spcPts val="0"/>
              </a:spcAft>
              <a:buClr>
                <a:schemeClr val="dk1"/>
              </a:buClr>
              <a:buSzPts val="1100"/>
              <a:buFont typeface="Arial"/>
              <a:buNone/>
            </a:pPr>
            <a:r>
              <a:rPr lang="en-US" sz="5200">
                <a:latin typeface="Roboto"/>
                <a:ea typeface="Roboto"/>
                <a:cs typeface="Roboto"/>
                <a:sym typeface="Roboto"/>
              </a:rPr>
              <a:t>Research Paper Simplification</a:t>
            </a:r>
            <a:endParaRPr sz="5200">
              <a:latin typeface="Roboto"/>
              <a:ea typeface="Roboto"/>
              <a:cs typeface="Roboto"/>
              <a:sym typeface="Roboto"/>
            </a:endParaRPr>
          </a:p>
          <a:p>
            <a:pPr indent="0" lvl="0" marL="0" rtl="0" algn="l">
              <a:spcBef>
                <a:spcPts val="0"/>
              </a:spcBef>
              <a:spcAft>
                <a:spcPts val="0"/>
              </a:spcAft>
              <a:buSzPts val="1300"/>
              <a:buNone/>
            </a:pPr>
            <a:r>
              <a:rPr lang="en-US" sz="5000"/>
              <a:t> </a:t>
            </a:r>
            <a:endParaRPr sz="5000"/>
          </a:p>
        </p:txBody>
      </p:sp>
      <p:sp>
        <p:nvSpPr>
          <p:cNvPr id="89" name="Google Shape;89;g2a6f7fc986e_0_0"/>
          <p:cNvSpPr txBox="1"/>
          <p:nvPr>
            <p:ph idx="1" type="subTitle"/>
          </p:nvPr>
        </p:nvSpPr>
        <p:spPr>
          <a:xfrm>
            <a:off x="477500" y="4447300"/>
            <a:ext cx="11360700" cy="1622700"/>
          </a:xfrm>
          <a:prstGeom prst="rect">
            <a:avLst/>
          </a:prstGeom>
        </p:spPr>
        <p:txBody>
          <a:bodyPr anchorCtr="0" anchor="t" bIns="45700" lIns="91425" spcFirstLastPara="1" rIns="91425" wrap="square" tIns="45700">
            <a:normAutofit/>
          </a:bodyPr>
          <a:lstStyle/>
          <a:p>
            <a:pPr indent="0" lvl="0" marL="0" rtl="0" algn="ctr">
              <a:lnSpc>
                <a:spcPct val="80000"/>
              </a:lnSpc>
              <a:spcBef>
                <a:spcPts val="1000"/>
              </a:spcBef>
              <a:spcAft>
                <a:spcPts val="0"/>
              </a:spcAft>
              <a:buNone/>
            </a:pPr>
            <a:r>
              <a:rPr lang="en-US" sz="3100">
                <a:solidFill>
                  <a:schemeClr val="dk1"/>
                </a:solidFill>
              </a:rPr>
              <a:t>Jagruti Airao (202211031)</a:t>
            </a:r>
            <a:endParaRPr sz="3100">
              <a:solidFill>
                <a:schemeClr val="dk1"/>
              </a:solidFill>
            </a:endParaRPr>
          </a:p>
          <a:p>
            <a:pPr indent="0" lvl="0" marL="0" rtl="0" algn="ctr">
              <a:lnSpc>
                <a:spcPct val="80000"/>
              </a:lnSpc>
              <a:spcBef>
                <a:spcPts val="1000"/>
              </a:spcBef>
              <a:spcAft>
                <a:spcPts val="0"/>
              </a:spcAft>
              <a:buNone/>
            </a:pPr>
            <a:r>
              <a:rPr lang="en-US" sz="3100">
                <a:solidFill>
                  <a:schemeClr val="dk1"/>
                </a:solidFill>
              </a:rPr>
              <a:t>Pranshu Parate(202211063)</a:t>
            </a:r>
            <a:endParaRPr sz="3100">
              <a:solidFill>
                <a:schemeClr val="dk1"/>
              </a:solidFill>
            </a:endParaRPr>
          </a:p>
          <a:p>
            <a:pPr indent="0" lvl="0" marL="0" rtl="0" algn="ctr">
              <a:lnSpc>
                <a:spcPct val="80000"/>
              </a:lnSpc>
              <a:spcBef>
                <a:spcPts val="1000"/>
              </a:spcBef>
              <a:spcAft>
                <a:spcPts val="0"/>
              </a:spcAft>
              <a:buNone/>
            </a:pPr>
            <a:r>
              <a:rPr lang="en-US" sz="3100">
                <a:solidFill>
                  <a:schemeClr val="dk1"/>
                </a:solidFill>
              </a:rPr>
              <a:t>Naila Nausin(202211064)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472123"/>
            <a:ext cx="9144000" cy="6251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u="sng"/>
              <a:t>Problem Formulation</a:t>
            </a:r>
            <a:endParaRPr b="1" u="sng"/>
          </a:p>
        </p:txBody>
      </p:sp>
      <p:sp>
        <p:nvSpPr>
          <p:cNvPr id="95" name="Google Shape;95;p1"/>
          <p:cNvSpPr txBox="1"/>
          <p:nvPr>
            <p:ph idx="1" type="subTitle"/>
          </p:nvPr>
        </p:nvSpPr>
        <p:spPr>
          <a:xfrm>
            <a:off x="1524000" y="1798320"/>
            <a:ext cx="9144000" cy="41605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Text Simplification (TS) is essentially a task in natural language generation, wherein the produced text exhibits decreased complexity in both vocabulary and sentence structure. Despite these simplifications, the goal is to retain the original information and meaning intact.</a:t>
            </a:r>
            <a:endParaRPr/>
          </a:p>
          <a:p>
            <a:pPr indent="0" lvl="0" marL="0" rtl="0" algn="l">
              <a:lnSpc>
                <a:spcPct val="90000"/>
              </a:lnSpc>
              <a:spcBef>
                <a:spcPts val="1000"/>
              </a:spcBef>
              <a:spcAft>
                <a:spcPts val="0"/>
              </a:spcAft>
              <a:buClr>
                <a:schemeClr val="dk1"/>
              </a:buClr>
              <a:buSzPts val="2400"/>
              <a:buNone/>
            </a:pPr>
            <a:r>
              <a:rPr lang="en-US"/>
              <a:t>TS serves as a valuable preprocessing step to enhance the outcomes of various NLP tasks. Examples include parsing, information extraction, question generation, and text summarization.</a:t>
            </a:r>
            <a:endParaRPr/>
          </a:p>
          <a:p>
            <a:pPr indent="0" lvl="0" marL="0" rtl="0" algn="l">
              <a:lnSpc>
                <a:spcPct val="90000"/>
              </a:lnSpc>
              <a:spcBef>
                <a:spcPts val="1000"/>
              </a:spcBef>
              <a:spcAft>
                <a:spcPts val="0"/>
              </a:spcAft>
              <a:buClr>
                <a:schemeClr val="dk1"/>
              </a:buClr>
              <a:buSzPts val="2400"/>
              <a:buNone/>
            </a:pPr>
            <a:r>
              <a:rPr lang="en-US"/>
              <a:t>We used T5 model, which is a sequence-tosequence Transformer-based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dk1"/>
              </a:buClr>
              <a:buSzPts val="4400"/>
              <a:buFont typeface="Calibri"/>
              <a:buNone/>
            </a:pPr>
            <a:r>
              <a:rPr b="1" lang="en-US" sz="4900" u="sng"/>
              <a:t>Model Architecture</a:t>
            </a:r>
            <a:endParaRPr b="1" sz="4900" u="sng"/>
          </a:p>
        </p:txBody>
      </p:sp>
      <p:sp>
        <p:nvSpPr>
          <p:cNvPr id="101" name="Google Shape;1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fine-tune the T5 pre-trained model, incorporating a controllable mechanism for Text Simplification. T5, known as A Unified Text-to-Text Transfer Transformer, has demonstrated effectiveness in various tasks, including supervised and unsupervised ones such as machine translation, document summarization, question answering, classification tasks, and reading comprehension.</a:t>
            </a:r>
            <a:endParaRPr/>
          </a:p>
          <a:p>
            <a:pPr indent="-228600" lvl="0" marL="228600" rtl="0" algn="l">
              <a:lnSpc>
                <a:spcPct val="90000"/>
              </a:lnSpc>
              <a:spcBef>
                <a:spcPts val="1000"/>
              </a:spcBef>
              <a:spcAft>
                <a:spcPts val="0"/>
              </a:spcAft>
              <a:buClr>
                <a:schemeClr val="dk1"/>
              </a:buClr>
              <a:buSzPts val="2800"/>
              <a:buChar char="•"/>
            </a:pPr>
            <a:r>
              <a:rPr lang="en-US"/>
              <a:t>Additionally, it employs BERT-style token and span masking. In our work, we specifically utilized the t5 base model for this purpose.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5000" u="sng"/>
              <a:t>Control Tokens</a:t>
            </a:r>
            <a:endParaRPr b="1" sz="5000" u="sng"/>
          </a:p>
        </p:txBody>
      </p:sp>
      <p:sp>
        <p:nvSpPr>
          <p:cNvPr id="107" name="Google Shape;107;p3"/>
          <p:cNvSpPr txBox="1"/>
          <p:nvPr>
            <p:ph idx="1" type="body"/>
          </p:nvPr>
        </p:nvSpPr>
        <p:spPr>
          <a:xfrm>
            <a:off x="467360" y="1825624"/>
            <a:ext cx="11419840" cy="494093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Control tokens are employed to regulate various facets of simplification, encompassing compression ratio (#Chars), paraphrasing (Levenshtein similarity), lexical complexity (word rank), and syntactic complexity (the depth of dependency tree).</a:t>
            </a:r>
            <a:endParaRPr/>
          </a:p>
          <a:p>
            <a:pPr indent="-228600" lvl="0" marL="228600" rtl="0" algn="l">
              <a:lnSpc>
                <a:spcPct val="90000"/>
              </a:lnSpc>
              <a:spcBef>
                <a:spcPts val="1000"/>
              </a:spcBef>
              <a:spcAft>
                <a:spcPts val="0"/>
              </a:spcAft>
              <a:buClr>
                <a:schemeClr val="dk1"/>
              </a:buClr>
              <a:buSzPts val="2800"/>
              <a:buChar char="•"/>
            </a:pPr>
            <a:r>
              <a:rPr lang="en-US"/>
              <a:t>Character length ratio (#Chars): The ratio of the number of characters in the target sentence to that of the source sentence - 0.95</a:t>
            </a:r>
            <a:endParaRPr/>
          </a:p>
          <a:p>
            <a:pPr indent="-228600" lvl="0" marL="228600" rtl="0" algn="l">
              <a:lnSpc>
                <a:spcPct val="90000"/>
              </a:lnSpc>
              <a:spcBef>
                <a:spcPts val="1000"/>
              </a:spcBef>
              <a:spcAft>
                <a:spcPts val="0"/>
              </a:spcAft>
              <a:buClr>
                <a:schemeClr val="dk1"/>
              </a:buClr>
              <a:buSzPts val="2800"/>
              <a:buChar char="•"/>
            </a:pPr>
            <a:r>
              <a:rPr lang="en-US"/>
              <a:t>LevSim (L): Normalized character-level Levenshtein similarity between the source and target sentences - 0.75</a:t>
            </a:r>
            <a:endParaRPr/>
          </a:p>
          <a:p>
            <a:pPr indent="-228600" lvl="0" marL="228600" rtl="0" algn="l">
              <a:lnSpc>
                <a:spcPct val="90000"/>
              </a:lnSpc>
              <a:spcBef>
                <a:spcPts val="1000"/>
              </a:spcBef>
              <a:spcAft>
                <a:spcPts val="0"/>
              </a:spcAft>
              <a:buClr>
                <a:schemeClr val="dk1"/>
              </a:buClr>
              <a:buSzPts val="2800"/>
              <a:buChar char="•"/>
            </a:pPr>
            <a:r>
              <a:rPr lang="en-US"/>
              <a:t>WordRank (WR): Inverse frequency order of all words in the target sentence divided by that of the source sentence - 0.95</a:t>
            </a:r>
            <a:endParaRPr/>
          </a:p>
          <a:p>
            <a:pPr indent="-228600" lvl="0" marL="228600" rtl="0" algn="l">
              <a:lnSpc>
                <a:spcPct val="90000"/>
              </a:lnSpc>
              <a:spcBef>
                <a:spcPts val="1000"/>
              </a:spcBef>
              <a:spcAft>
                <a:spcPts val="0"/>
              </a:spcAft>
              <a:buClr>
                <a:schemeClr val="dk1"/>
              </a:buClr>
              <a:buSzPts val="2800"/>
              <a:buChar char="•"/>
            </a:pPr>
            <a:r>
              <a:rPr lang="en-US"/>
              <a:t> DepTreeDepth (DTD): Maximum depth of the dependency tree of the target sentence divided by that of the source sentence - 0.85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800" u="sng"/>
              <a:t>Rationale behind the architecture</a:t>
            </a:r>
            <a:endParaRPr b="1" sz="4800" u="sng"/>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use of control tokens, as defined by [Martin], in the context of sentence simplification is intended to govern various aspects of the simplification process. </a:t>
            </a:r>
            <a:endParaRPr/>
          </a:p>
          <a:p>
            <a:pPr indent="-228600" lvl="0" marL="228600" rtl="0" algn="l">
              <a:lnSpc>
                <a:spcPct val="90000"/>
              </a:lnSpc>
              <a:spcBef>
                <a:spcPts val="1000"/>
              </a:spcBef>
              <a:spcAft>
                <a:spcPts val="0"/>
              </a:spcAft>
              <a:buClr>
                <a:schemeClr val="dk1"/>
              </a:buClr>
              <a:buSzPct val="100000"/>
              <a:buChar char="•"/>
            </a:pPr>
            <a:r>
              <a:rPr lang="en-US"/>
              <a:t>These control tokens are designed to regulate specific factors such as compression ratio (#Chars), paraphrasing (Levenshtein similarity), lexical complexity (word rank), and syntactic complexity (the depth of the dependency tree). </a:t>
            </a:r>
            <a:endParaRPr/>
          </a:p>
          <a:p>
            <a:pPr indent="-228600" lvl="0" marL="228600" rtl="0" algn="l">
              <a:lnSpc>
                <a:spcPct val="90000"/>
              </a:lnSpc>
              <a:spcBef>
                <a:spcPts val="1000"/>
              </a:spcBef>
              <a:spcAft>
                <a:spcPts val="0"/>
              </a:spcAft>
              <a:buClr>
                <a:schemeClr val="dk1"/>
              </a:buClr>
              <a:buSzPct val="100000"/>
              <a:buChar char="•"/>
            </a:pPr>
            <a:r>
              <a:rPr lang="en-US"/>
              <a:t>Leveraging the T5 (Text-to-Text Transfer Transformer) model, particularly the T5-Base variant, is justified by its demonstrated proficiency across various Natural Language Processing (NLP) tasks, including translation and summarization. This model's versatility makes it a promising and effective choice for the task of sentence simplification.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600" u="sng"/>
              <a:t>Specifics</a:t>
            </a:r>
            <a:r>
              <a:rPr b="1" i="0" lang="en-US" sz="4600" u="sng">
                <a:latin typeface="Roboto"/>
                <a:ea typeface="Roboto"/>
                <a:cs typeface="Roboto"/>
                <a:sym typeface="Roboto"/>
              </a:rPr>
              <a:t> </a:t>
            </a:r>
            <a:r>
              <a:rPr b="1" lang="en-US" sz="4600" u="sng"/>
              <a:t>of</a:t>
            </a:r>
            <a:r>
              <a:rPr b="1" i="0" lang="en-US" sz="4600" u="sng">
                <a:latin typeface="Roboto"/>
                <a:ea typeface="Roboto"/>
                <a:cs typeface="Roboto"/>
                <a:sym typeface="Roboto"/>
              </a:rPr>
              <a:t> </a:t>
            </a:r>
            <a:r>
              <a:rPr b="1" lang="en-US" sz="4600" u="sng"/>
              <a:t>the</a:t>
            </a:r>
            <a:r>
              <a:rPr b="1" i="0" lang="en-US" sz="4600" u="sng">
                <a:latin typeface="Roboto"/>
                <a:ea typeface="Roboto"/>
                <a:cs typeface="Roboto"/>
                <a:sym typeface="Roboto"/>
              </a:rPr>
              <a:t> </a:t>
            </a:r>
            <a:r>
              <a:rPr b="1" lang="en-US" sz="4600" u="sng"/>
              <a:t>model</a:t>
            </a:r>
            <a:r>
              <a:rPr b="1" i="0" lang="en-US" sz="4600" u="sng">
                <a:latin typeface="Roboto"/>
                <a:ea typeface="Roboto"/>
                <a:cs typeface="Roboto"/>
                <a:sym typeface="Roboto"/>
              </a:rPr>
              <a:t> </a:t>
            </a:r>
            <a:r>
              <a:rPr b="1" lang="en-US" sz="4600" u="sng"/>
              <a:t>architecture</a:t>
            </a:r>
            <a:endParaRPr b="1" sz="4600" u="sng"/>
          </a:p>
        </p:txBody>
      </p:sp>
      <p:sp>
        <p:nvSpPr>
          <p:cNvPr id="119" name="Google Shape;1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Batch-size: 8</a:t>
            </a:r>
            <a:endParaRPr/>
          </a:p>
          <a:p>
            <a:pPr indent="-228600" lvl="0" marL="228600" rtl="0" algn="l">
              <a:lnSpc>
                <a:spcPct val="90000"/>
              </a:lnSpc>
              <a:spcBef>
                <a:spcPts val="1000"/>
              </a:spcBef>
              <a:spcAft>
                <a:spcPts val="0"/>
              </a:spcAft>
              <a:buClr>
                <a:schemeClr val="dk1"/>
              </a:buClr>
              <a:buSzPts val="2800"/>
              <a:buChar char="•"/>
            </a:pPr>
            <a:r>
              <a:rPr lang="en-US"/>
              <a:t>Epochs: 5</a:t>
            </a:r>
            <a:endParaRPr/>
          </a:p>
          <a:p>
            <a:pPr indent="-228600" lvl="0" marL="228600" rtl="0" algn="l">
              <a:lnSpc>
                <a:spcPct val="90000"/>
              </a:lnSpc>
              <a:spcBef>
                <a:spcPts val="1000"/>
              </a:spcBef>
              <a:spcAft>
                <a:spcPts val="0"/>
              </a:spcAft>
              <a:buClr>
                <a:schemeClr val="dk1"/>
              </a:buClr>
              <a:buSzPts val="2800"/>
              <a:buChar char="•"/>
            </a:pPr>
            <a:r>
              <a:rPr lang="en-US"/>
              <a:t>Max. token size: 256</a:t>
            </a:r>
            <a:endParaRPr/>
          </a:p>
          <a:p>
            <a:pPr indent="-228600" lvl="0" marL="228600" rtl="0" algn="l">
              <a:lnSpc>
                <a:spcPct val="90000"/>
              </a:lnSpc>
              <a:spcBef>
                <a:spcPts val="1000"/>
              </a:spcBef>
              <a:spcAft>
                <a:spcPts val="0"/>
              </a:spcAft>
              <a:buClr>
                <a:schemeClr val="dk1"/>
              </a:buClr>
              <a:buSzPts val="2800"/>
              <a:buChar char="•"/>
            </a:pPr>
            <a:r>
              <a:rPr lang="en-US"/>
              <a:t>Learning Rate: 3e-4</a:t>
            </a:r>
            <a:endParaRPr/>
          </a:p>
          <a:p>
            <a:pPr indent="-228600" lvl="0" marL="228600" rtl="0" algn="l">
              <a:lnSpc>
                <a:spcPct val="90000"/>
              </a:lnSpc>
              <a:spcBef>
                <a:spcPts val="1000"/>
              </a:spcBef>
              <a:spcAft>
                <a:spcPts val="0"/>
              </a:spcAft>
              <a:buClr>
                <a:schemeClr val="dk1"/>
              </a:buClr>
              <a:buSzPts val="2800"/>
              <a:buChar char="•"/>
            </a:pPr>
            <a:r>
              <a:rPr lang="en-US"/>
              <a:t>Optimizer: AdamW optimizer</a:t>
            </a:r>
            <a:endParaRPr/>
          </a:p>
          <a:p>
            <a:pPr indent="-228600" lvl="0" marL="228600" rtl="0" algn="l">
              <a:lnSpc>
                <a:spcPct val="90000"/>
              </a:lnSpc>
              <a:spcBef>
                <a:spcPts val="1000"/>
              </a:spcBef>
              <a:spcAft>
                <a:spcPts val="0"/>
              </a:spcAft>
              <a:buClr>
                <a:schemeClr val="dk1"/>
              </a:buClr>
              <a:buSzPts val="2800"/>
              <a:buChar char="•"/>
            </a:pPr>
            <a:r>
              <a:rPr lang="en-US"/>
              <a:t>Loss- Function: Cross-Entropy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900" u="sng"/>
              <a:t>Results</a:t>
            </a:r>
            <a:endParaRPr b="1" sz="4900" u="sng"/>
          </a:p>
        </p:txBody>
      </p:sp>
      <p:graphicFrame>
        <p:nvGraphicFramePr>
          <p:cNvPr id="125" name="Google Shape;125;p6"/>
          <p:cNvGraphicFramePr/>
          <p:nvPr/>
        </p:nvGraphicFramePr>
        <p:xfrm>
          <a:off x="1049020" y="4439920"/>
          <a:ext cx="3000000" cy="3000000"/>
        </p:xfrm>
        <a:graphic>
          <a:graphicData uri="http://schemas.openxmlformats.org/drawingml/2006/table">
            <a:tbl>
              <a:tblPr bandRow="1" firstRow="1">
                <a:noFill/>
                <a:tableStyleId>{03399602-717B-4BA6-B3C5-755441C37AEC}</a:tableStyleId>
              </a:tblPr>
              <a:tblGrid>
                <a:gridCol w="2628900"/>
                <a:gridCol w="2628900"/>
                <a:gridCol w="2628900"/>
                <a:gridCol w="2628900"/>
              </a:tblGrid>
              <a:tr h="811225">
                <a:tc>
                  <a:txBody>
                    <a:bodyPr/>
                    <a:lstStyle/>
                    <a:p>
                      <a:pPr indent="0" lvl="0" marL="0" marR="0" rtl="0" algn="l">
                        <a:spcBef>
                          <a:spcPts val="0"/>
                        </a:spcBef>
                        <a:spcAft>
                          <a:spcPts val="0"/>
                        </a:spcAft>
                        <a:buNone/>
                      </a:pPr>
                      <a:r>
                        <a:rPr lang="en-US" sz="1800" u="none" cap="none" strike="noStrike"/>
                        <a:t>Dataset</a:t>
                      </a:r>
                      <a:endParaRPr/>
                    </a:p>
                  </a:txBody>
                  <a:tcPr marT="45725" marB="45725" marR="91450" marL="91450"/>
                </a:tc>
                <a:tc>
                  <a:txBody>
                    <a:bodyPr/>
                    <a:lstStyle/>
                    <a:p>
                      <a:pPr indent="0" lvl="0" marL="0" marR="0" rtl="0" algn="l">
                        <a:spcBef>
                          <a:spcPts val="0"/>
                        </a:spcBef>
                        <a:spcAft>
                          <a:spcPts val="0"/>
                        </a:spcAft>
                        <a:buNone/>
                      </a:pPr>
                      <a:r>
                        <a:rPr lang="en-US" sz="1800"/>
                        <a:t>BLEU</a:t>
                      </a:r>
                      <a:endParaRPr/>
                    </a:p>
                  </a:txBody>
                  <a:tcPr marT="45725" marB="45725" marR="91450" marL="91450"/>
                </a:tc>
                <a:tc>
                  <a:txBody>
                    <a:bodyPr/>
                    <a:lstStyle/>
                    <a:p>
                      <a:pPr indent="0" lvl="0" marL="0" marR="0" rtl="0" algn="l">
                        <a:spcBef>
                          <a:spcPts val="0"/>
                        </a:spcBef>
                        <a:spcAft>
                          <a:spcPts val="0"/>
                        </a:spcAft>
                        <a:buNone/>
                      </a:pPr>
                      <a:r>
                        <a:rPr lang="en-US" sz="1800"/>
                        <a:t>SARI</a:t>
                      </a:r>
                      <a:endParaRPr/>
                    </a:p>
                  </a:txBody>
                  <a:tcPr marT="45725" marB="45725" marR="91450" marL="91450"/>
                </a:tc>
                <a:tc>
                  <a:txBody>
                    <a:bodyPr/>
                    <a:lstStyle/>
                    <a:p>
                      <a:pPr indent="0" lvl="0" marL="0" marR="0" rtl="0" algn="l">
                        <a:spcBef>
                          <a:spcPts val="0"/>
                        </a:spcBef>
                        <a:spcAft>
                          <a:spcPts val="0"/>
                        </a:spcAft>
                        <a:buNone/>
                      </a:pPr>
                      <a:r>
                        <a:rPr lang="en-US" sz="1800"/>
                        <a:t>FKGL</a:t>
                      </a:r>
                      <a:endParaRPr/>
                    </a:p>
                  </a:txBody>
                  <a:tcPr marT="45725" marB="45725" marR="91450" marL="91450"/>
                </a:tc>
              </a:tr>
              <a:tr h="811225">
                <a:tc>
                  <a:txBody>
                    <a:bodyPr/>
                    <a:lstStyle/>
                    <a:p>
                      <a:pPr indent="0" lvl="0" marL="0" marR="0" rtl="0" algn="l">
                        <a:spcBef>
                          <a:spcPts val="0"/>
                        </a:spcBef>
                        <a:spcAft>
                          <a:spcPts val="0"/>
                        </a:spcAft>
                        <a:buNone/>
                      </a:pPr>
                      <a:r>
                        <a:rPr lang="en-US" sz="1800"/>
                        <a:t>ASSET</a:t>
                      </a:r>
                      <a:endParaRPr/>
                    </a:p>
                  </a:txBody>
                  <a:tcPr marT="45725" marB="45725" marR="91450" marL="91450"/>
                </a:tc>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37.28</a:t>
                      </a:r>
                      <a:endParaRPr/>
                    </a:p>
                  </a:txBody>
                  <a:tcPr marT="45725" marB="45725" marR="91450" marL="91450"/>
                </a:tc>
                <a:tc>
                  <a:txBody>
                    <a:bodyPr/>
                    <a:lstStyle/>
                    <a:p>
                      <a:pPr indent="0" lvl="0" marL="0" marR="0" rtl="0" algn="l">
                        <a:spcBef>
                          <a:spcPts val="0"/>
                        </a:spcBef>
                        <a:spcAft>
                          <a:spcPts val="0"/>
                        </a:spcAft>
                        <a:buNone/>
                      </a:pPr>
                      <a:r>
                        <a:rPr lang="en-US" sz="1800"/>
                        <a:t>12.1</a:t>
                      </a:r>
                      <a:endParaRPr/>
                    </a:p>
                  </a:txBody>
                  <a:tcPr marT="45725" marB="45725" marR="91450" marL="91450"/>
                </a:tc>
              </a:tr>
            </a:tbl>
          </a:graphicData>
        </a:graphic>
      </p:graphicFrame>
      <p:sp>
        <p:nvSpPr>
          <p:cNvPr id="126" name="Google Shape;126;p6"/>
          <p:cNvSpPr txBox="1"/>
          <p:nvPr/>
        </p:nvSpPr>
        <p:spPr>
          <a:xfrm>
            <a:off x="1049020" y="1554480"/>
            <a:ext cx="102082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BLEU: (Bilingual Evaluation Understudy), a metric developed to measure the overlap of ngrams between machine-generated translations and multiple reference translations , was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used to gauge the linguistic quality of the simplified sentences in our context.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SARI :  (System output, Automatic and Reference Inputs) It assesses text simplification by comparing system outputs to references and the source sentence, measuring the quality of added, deleted, and retained words on a lexical level.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FKGL: (Flesch-Kincaid Grade Level), a readability test that calculates a score based on the average number of syllables per word and the average number of words per sentence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a6f7fc986e_0_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5000" u="sng">
                <a:latin typeface="Arial"/>
                <a:ea typeface="Arial"/>
                <a:cs typeface="Arial"/>
                <a:sym typeface="Arial"/>
              </a:rPr>
              <a:t>References</a:t>
            </a:r>
            <a:endParaRPr b="1" sz="6600" u="sng"/>
          </a:p>
        </p:txBody>
      </p:sp>
      <p:sp>
        <p:nvSpPr>
          <p:cNvPr id="132" name="Google Shape;132;g2a6f7fc986e_0_5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3">
                  <a:extLst>
                    <a:ext uri="{A12FA001-AC4F-418D-AE19-62706E023703}">
                      <ahyp:hlinkClr val="tx"/>
                    </a:ext>
                  </a:extLst>
                </a:hlinkClick>
              </a:rPr>
              <a:t>https://arxiv.org/pdf/1910.02677.pdf</a:t>
            </a:r>
            <a:endParaRPr sz="2100" u="sng">
              <a:solidFill>
                <a:srgbClr val="1155CC"/>
              </a:solidFill>
              <a:latin typeface="Arial"/>
              <a:ea typeface="Arial"/>
              <a:cs typeface="Arial"/>
              <a:sym typeface="Arial"/>
            </a:endParaRPr>
          </a:p>
          <a:p>
            <a:pPr indent="0" lvl="0" marL="457200" rtl="0" algn="l">
              <a:spcBef>
                <a:spcPts val="1000"/>
              </a:spcBef>
              <a:spcAft>
                <a:spcPts val="0"/>
              </a:spcAft>
              <a:buNone/>
            </a:pPr>
            <a:r>
              <a:t/>
            </a:r>
            <a:endParaRPr sz="2100" u="sng">
              <a:solidFill>
                <a:srgbClr val="1155CC"/>
              </a:solidFill>
              <a:latin typeface="Arial"/>
              <a:ea typeface="Arial"/>
              <a:cs typeface="Arial"/>
              <a:sym typeface="Arial"/>
            </a:endParaRPr>
          </a:p>
          <a:p>
            <a:pPr indent="-361950" lvl="0" marL="457200" rtl="0" algn="l">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4">
                  <a:extLst>
                    <a:ext uri="{A12FA001-AC4F-418D-AE19-62706E023703}">
                      <ahyp:hlinkClr val="tx"/>
                    </a:ext>
                  </a:extLst>
                </a:hlinkClick>
              </a:rPr>
              <a:t>https://direct.mit.edu/coli/article/44/4/659/1610/Automatic-Text-Simplification</a:t>
            </a:r>
            <a:endParaRPr sz="2100" u="sng">
              <a:solidFill>
                <a:srgbClr val="1155CC"/>
              </a:solidFill>
              <a:latin typeface="Arial"/>
              <a:ea typeface="Arial"/>
              <a:cs typeface="Arial"/>
              <a:sym typeface="Arial"/>
            </a:endParaRPr>
          </a:p>
          <a:p>
            <a:pPr indent="0" lvl="0" marL="457200" rtl="0" algn="l">
              <a:spcBef>
                <a:spcPts val="1000"/>
              </a:spcBef>
              <a:spcAft>
                <a:spcPts val="0"/>
              </a:spcAft>
              <a:buNone/>
            </a:pPr>
            <a:r>
              <a:t/>
            </a:r>
            <a:endParaRPr sz="2100" u="sng">
              <a:solidFill>
                <a:srgbClr val="1155CC"/>
              </a:solidFill>
              <a:latin typeface="Arial"/>
              <a:ea typeface="Arial"/>
              <a:cs typeface="Arial"/>
              <a:sym typeface="Arial"/>
            </a:endParaRPr>
          </a:p>
          <a:p>
            <a:pPr indent="-361950" lvl="0" marL="457200" rtl="0" algn="l">
              <a:spcBef>
                <a:spcPts val="1000"/>
              </a:spcBef>
              <a:spcAft>
                <a:spcPts val="0"/>
              </a:spcAft>
              <a:buSzPts val="2100"/>
              <a:buFont typeface="Arial"/>
              <a:buChar char="•"/>
            </a:pPr>
            <a:r>
              <a:rPr lang="en-US" sz="2100" u="sng">
                <a:solidFill>
                  <a:srgbClr val="1155CC"/>
                </a:solidFill>
                <a:latin typeface="Arial"/>
                <a:ea typeface="Arial"/>
                <a:cs typeface="Arial"/>
                <a:sym typeface="Arial"/>
                <a:hlinkClick r:id="rId5">
                  <a:extLst>
                    <a:ext uri="{A12FA001-AC4F-418D-AE19-62706E023703}">
                      <ahyp:hlinkClr val="tx"/>
                    </a:ext>
                  </a:extLst>
                </a:hlinkClick>
              </a:rPr>
              <a:t>https://arxiv.org/pdf/1910.10683v4.pdf</a:t>
            </a:r>
            <a:endParaRPr sz="2100" u="sng">
              <a:solidFill>
                <a:srgbClr val="1155CC"/>
              </a:solidFill>
              <a:latin typeface="Arial"/>
              <a:ea typeface="Arial"/>
              <a:cs typeface="Arial"/>
              <a:sym typeface="Arial"/>
            </a:endParaRPr>
          </a:p>
          <a:p>
            <a:pPr indent="0" lvl="0" marL="457200" rtl="0" algn="l">
              <a:spcBef>
                <a:spcPts val="1000"/>
              </a:spcBef>
              <a:spcAft>
                <a:spcPts val="0"/>
              </a:spcAft>
              <a:buNone/>
            </a:pPr>
            <a:r>
              <a:t/>
            </a:r>
            <a:endParaRPr sz="2400">
              <a:latin typeface="Arial"/>
              <a:ea typeface="Arial"/>
              <a:cs typeface="Arial"/>
              <a:sym typeface="Arial"/>
            </a:endParaRPr>
          </a:p>
          <a:p>
            <a:pPr indent="-381000" lvl="0" marL="457200" rtl="0" algn="l">
              <a:spcBef>
                <a:spcPts val="1000"/>
              </a:spcBef>
              <a:spcAft>
                <a:spcPts val="0"/>
              </a:spcAft>
              <a:buSzPts val="2400"/>
              <a:buFont typeface="Arial"/>
              <a:buChar char="•"/>
            </a:pPr>
            <a:r>
              <a:rPr lang="en-US" sz="2400" u="sng">
                <a:solidFill>
                  <a:srgbClr val="1155CC"/>
                </a:solidFill>
                <a:highlight>
                  <a:srgbClr val="FFFFFF"/>
                </a:highlight>
                <a:latin typeface="Arial"/>
                <a:ea typeface="Arial"/>
                <a:cs typeface="Arial"/>
                <a:sym typeface="Arial"/>
                <a:hlinkClick r:id="rId6">
                  <a:extLst>
                    <a:ext uri="{A12FA001-AC4F-418D-AE19-62706E023703}">
                      <ahyp:hlinkClr val="tx"/>
                    </a:ext>
                  </a:extLst>
                </a:hlinkClick>
              </a:rPr>
              <a:t>https://ceur-ws.org/Vol-3497/paper-251.pdf</a:t>
            </a:r>
            <a:endParaRPr sz="4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6f7fc986e_0_6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8" name="Google Shape;138;g2a6f7fc986e_0_6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9" name="Google Shape;139;g2a6f7fc986e_0_61"/>
          <p:cNvPicPr preferRelativeResize="0"/>
          <p:nvPr/>
        </p:nvPicPr>
        <p:blipFill>
          <a:blip r:embed="rId3">
            <a:alphaModFix/>
          </a:blip>
          <a:stretch>
            <a:fillRect/>
          </a:stretch>
        </p:blipFill>
        <p:spPr>
          <a:xfrm>
            <a:off x="-406333" y="-218467"/>
            <a:ext cx="12659568" cy="70189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2023-12-14T16:39:07Z</dcterms:created>
  <dc:creator>Jagruti Airao</dc:creator>
</cp:coreProperties>
</file>