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jwiPIzA1w2vXQpiUa3MjV42Sc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399602-717B-4BA6-B3C5-755441C37AEC}">
  <a:tblStyle styleId="{03399602-717B-4BA6-B3C5-755441C37AE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a6f7fc98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a6f7fc98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6f7fc986e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6f7fc986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6f7fc986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6f7fc986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g2a6f7fc986e_0_112"/>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g2a6f7fc986e_0_112"/>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3" name="Google Shape;83;g2a6f7fc986e_0_112"/>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yoywjvkrr.vmaker.com/record/GXghsV6iRcoAx5J7"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1910.02677.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eur-ws.org/Vol-3497/paper-251.pdf" TargetMode="External"/><Relationship Id="rId5" Type="http://schemas.openxmlformats.org/officeDocument/2006/relationships/hyperlink" Target="https://arxiv.org/pdf/1910.10683v4.pdf" TargetMode="External"/><Relationship Id="rId4" Type="http://schemas.openxmlformats.org/officeDocument/2006/relationships/hyperlink" Target="https://direct.mit.edu/coli/article/44/4/659/1610/Automatic-Text-Simplif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2a6f7fc986e_0_0"/>
          <p:cNvSpPr txBox="1">
            <a:spLocks noGrp="1"/>
          </p:cNvSpPr>
          <p:nvPr>
            <p:ph type="ctrTitle"/>
          </p:nvPr>
        </p:nvSpPr>
        <p:spPr>
          <a:xfrm>
            <a:off x="61850" y="9"/>
            <a:ext cx="12192000" cy="3183600"/>
          </a:xfrm>
          <a:prstGeom prst="rect">
            <a:avLst/>
          </a:prstGeom>
        </p:spPr>
        <p:txBody>
          <a:bodyPr spcFirstLastPara="1" wrap="square" lIns="91425" tIns="45700" rIns="91425" bIns="45700" anchor="b" anchorCtr="0">
            <a:noAutofit/>
          </a:bodyPr>
          <a:lstStyle/>
          <a:p>
            <a:pPr marL="1828800" lvl="0" indent="0" algn="l" rtl="0">
              <a:lnSpc>
                <a:spcPct val="115000"/>
              </a:lnSpc>
              <a:spcBef>
                <a:spcPts val="0"/>
              </a:spcBef>
              <a:spcAft>
                <a:spcPts val="0"/>
              </a:spcAft>
              <a:buClr>
                <a:schemeClr val="dk1"/>
              </a:buClr>
              <a:buSzPts val="1100"/>
              <a:buFont typeface="Arial"/>
              <a:buNone/>
            </a:pPr>
            <a:r>
              <a:rPr lang="en-US" sz="5200">
                <a:latin typeface="Roboto"/>
                <a:ea typeface="Roboto"/>
                <a:cs typeface="Roboto"/>
                <a:sym typeface="Roboto"/>
              </a:rPr>
              <a:t>Research Paper Simplification</a:t>
            </a:r>
            <a:endParaRPr sz="5200">
              <a:latin typeface="Roboto"/>
              <a:ea typeface="Roboto"/>
              <a:cs typeface="Roboto"/>
              <a:sym typeface="Roboto"/>
            </a:endParaRPr>
          </a:p>
          <a:p>
            <a:pPr marL="0" lvl="0" indent="0" algn="l" rtl="0">
              <a:spcBef>
                <a:spcPts val="0"/>
              </a:spcBef>
              <a:spcAft>
                <a:spcPts val="0"/>
              </a:spcAft>
              <a:buSzPts val="1300"/>
              <a:buNone/>
            </a:pPr>
            <a:r>
              <a:rPr lang="en-US" sz="5000"/>
              <a:t> </a:t>
            </a:r>
            <a:endParaRPr sz="5000"/>
          </a:p>
        </p:txBody>
      </p:sp>
      <p:sp>
        <p:nvSpPr>
          <p:cNvPr id="89" name="Google Shape;89;g2a6f7fc986e_0_0"/>
          <p:cNvSpPr txBox="1">
            <a:spLocks noGrp="1"/>
          </p:cNvSpPr>
          <p:nvPr>
            <p:ph type="subTitle" idx="1"/>
          </p:nvPr>
        </p:nvSpPr>
        <p:spPr>
          <a:xfrm>
            <a:off x="477500" y="4447300"/>
            <a:ext cx="11360700" cy="1622700"/>
          </a:xfrm>
          <a:prstGeom prst="rect">
            <a:avLst/>
          </a:prstGeom>
        </p:spPr>
        <p:txBody>
          <a:bodyPr spcFirstLastPara="1" wrap="square" lIns="91425" tIns="45700" rIns="91425" bIns="45700" anchor="t" anchorCtr="0">
            <a:normAutofit/>
          </a:bodyPr>
          <a:lstStyle/>
          <a:p>
            <a:pPr marL="0" lvl="0" indent="0" algn="ctr" rtl="0">
              <a:lnSpc>
                <a:spcPct val="80000"/>
              </a:lnSpc>
              <a:spcBef>
                <a:spcPts val="1000"/>
              </a:spcBef>
              <a:spcAft>
                <a:spcPts val="0"/>
              </a:spcAft>
              <a:buNone/>
            </a:pPr>
            <a:r>
              <a:rPr lang="en-US" sz="3100">
                <a:solidFill>
                  <a:schemeClr val="dk1"/>
                </a:solidFill>
              </a:rPr>
              <a:t>Jagruti Airao (202211031)</a:t>
            </a:r>
            <a:endParaRPr sz="3100">
              <a:solidFill>
                <a:schemeClr val="dk1"/>
              </a:solidFill>
            </a:endParaRPr>
          </a:p>
          <a:p>
            <a:pPr marL="0" lvl="0" indent="0" algn="ctr" rtl="0">
              <a:lnSpc>
                <a:spcPct val="80000"/>
              </a:lnSpc>
              <a:spcBef>
                <a:spcPts val="1000"/>
              </a:spcBef>
              <a:spcAft>
                <a:spcPts val="0"/>
              </a:spcAft>
              <a:buNone/>
            </a:pPr>
            <a:r>
              <a:rPr lang="en-US" sz="3100">
                <a:solidFill>
                  <a:schemeClr val="dk1"/>
                </a:solidFill>
              </a:rPr>
              <a:t>Pranshu Parate(202211063)</a:t>
            </a:r>
            <a:endParaRPr sz="3100">
              <a:solidFill>
                <a:schemeClr val="dk1"/>
              </a:solidFill>
            </a:endParaRPr>
          </a:p>
          <a:p>
            <a:pPr marL="0" lvl="0" indent="0" algn="ctr" rtl="0">
              <a:lnSpc>
                <a:spcPct val="80000"/>
              </a:lnSpc>
              <a:spcBef>
                <a:spcPts val="1000"/>
              </a:spcBef>
              <a:spcAft>
                <a:spcPts val="0"/>
              </a:spcAft>
              <a:buNone/>
            </a:pPr>
            <a:r>
              <a:rPr lang="en-US" sz="3100">
                <a:solidFill>
                  <a:schemeClr val="dk1"/>
                </a:solidFill>
              </a:rPr>
              <a:t>Naila Nausin(202211064)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a6f7fc986e_0_6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8" name="Google Shape;138;g2a6f7fc986e_0_6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39" name="Google Shape;139;g2a6f7fc986e_0_61"/>
          <p:cNvPicPr preferRelativeResize="0"/>
          <p:nvPr/>
        </p:nvPicPr>
        <p:blipFill>
          <a:blip r:embed="rId3">
            <a:alphaModFix/>
          </a:blip>
          <a:stretch>
            <a:fillRect/>
          </a:stretch>
        </p:blipFill>
        <p:spPr>
          <a:xfrm>
            <a:off x="-406333" y="-218467"/>
            <a:ext cx="12659568" cy="70189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524000" y="472123"/>
            <a:ext cx="9144000" cy="62515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u="sng"/>
              <a:t>Problem Formulation</a:t>
            </a:r>
            <a:endParaRPr b="1" u="sng"/>
          </a:p>
        </p:txBody>
      </p:sp>
      <p:sp>
        <p:nvSpPr>
          <p:cNvPr id="95" name="Google Shape;95;p1"/>
          <p:cNvSpPr txBox="1">
            <a:spLocks noGrp="1"/>
          </p:cNvSpPr>
          <p:nvPr>
            <p:ph type="subTitle" idx="1"/>
          </p:nvPr>
        </p:nvSpPr>
        <p:spPr>
          <a:xfrm>
            <a:off x="1524000" y="1798320"/>
            <a:ext cx="9144000" cy="41605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Text Simplification (TS) is essentially a task in natural language generation, wherein the produced text exhibits decreased complexity in both vocabulary and sentence structure. Despite these simplifications, the goal is to retain the original information and meaning intact.</a:t>
            </a:r>
            <a:endParaRPr/>
          </a:p>
          <a:p>
            <a:pPr marL="0" lvl="0" indent="0" algn="l" rtl="0">
              <a:lnSpc>
                <a:spcPct val="90000"/>
              </a:lnSpc>
              <a:spcBef>
                <a:spcPts val="1000"/>
              </a:spcBef>
              <a:spcAft>
                <a:spcPts val="0"/>
              </a:spcAft>
              <a:buClr>
                <a:schemeClr val="dk1"/>
              </a:buClr>
              <a:buSzPts val="2400"/>
              <a:buNone/>
            </a:pPr>
            <a:r>
              <a:rPr lang="en-US"/>
              <a:t>TS serves as a valuable preprocessing step to enhance the outcomes of various NLP tasks. Examples include parsing, information extraction, question generation, and text summarization.</a:t>
            </a:r>
            <a:endParaRPr/>
          </a:p>
          <a:p>
            <a:pPr marL="0" lvl="0" indent="0" algn="l" rtl="0">
              <a:lnSpc>
                <a:spcPct val="90000"/>
              </a:lnSpc>
              <a:spcBef>
                <a:spcPts val="1000"/>
              </a:spcBef>
              <a:spcAft>
                <a:spcPts val="0"/>
              </a:spcAft>
              <a:buClr>
                <a:schemeClr val="dk1"/>
              </a:buClr>
              <a:buSzPts val="2400"/>
              <a:buNone/>
            </a:pPr>
            <a:r>
              <a:rPr lang="en-US"/>
              <a:t>We used T5 model, which is a sequence-tosequence Transformer-based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Clr>
                <a:schemeClr val="dk1"/>
              </a:buClr>
              <a:buSzPts val="4400"/>
              <a:buFont typeface="Calibri"/>
              <a:buNone/>
            </a:pPr>
            <a:r>
              <a:rPr lang="en-US" sz="4900" b="1" u="sng"/>
              <a:t>Model Architecture</a:t>
            </a:r>
            <a:endParaRPr sz="4900" b="1" u="sng"/>
          </a:p>
        </p:txBody>
      </p:sp>
      <p:sp>
        <p:nvSpPr>
          <p:cNvPr id="101" name="Google Shape;1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We fine-tune the T5 pre-trained model, incorporating a controllable mechanism for Text Simplification. T5, known as A Unified Text-to-Text Transfer Transformer, has demonstrated effectiveness in various tasks, including supervised and unsupervised ones such as machine translation, document summarization, question answering, classification tasks, and reading comprehension.</a:t>
            </a:r>
            <a:endParaRPr/>
          </a:p>
          <a:p>
            <a:pPr marL="228600" lvl="0" indent="-228600" algn="l" rtl="0">
              <a:lnSpc>
                <a:spcPct val="90000"/>
              </a:lnSpc>
              <a:spcBef>
                <a:spcPts val="1000"/>
              </a:spcBef>
              <a:spcAft>
                <a:spcPts val="0"/>
              </a:spcAft>
              <a:buClr>
                <a:schemeClr val="dk1"/>
              </a:buClr>
              <a:buSzPts val="2800"/>
              <a:buChar char="•"/>
            </a:pPr>
            <a:r>
              <a:rPr lang="en-US"/>
              <a:t>Additionally, it employs BERT-style token and span masking. In our work, we specifically utilized the t5 base model for this purpose.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5000" b="1" u="sng"/>
              <a:t>Control Tokens</a:t>
            </a:r>
            <a:endParaRPr sz="5000" b="1" u="sng"/>
          </a:p>
        </p:txBody>
      </p:sp>
      <p:sp>
        <p:nvSpPr>
          <p:cNvPr id="107" name="Google Shape;107;p3"/>
          <p:cNvSpPr txBox="1">
            <a:spLocks noGrp="1"/>
          </p:cNvSpPr>
          <p:nvPr>
            <p:ph type="body" idx="1"/>
          </p:nvPr>
        </p:nvSpPr>
        <p:spPr>
          <a:xfrm>
            <a:off x="467360" y="1825624"/>
            <a:ext cx="11419840" cy="494093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Control tokens are employed to regulate various facets of simplification, encompassing compression ratio (#Chars), paraphrasing (Levenshtein similarity), lexical complexity (word rank), and syntactic complexity (the depth of dependency tree).</a:t>
            </a:r>
            <a:endParaRPr/>
          </a:p>
          <a:p>
            <a:pPr marL="228600" lvl="0" indent="-228600" algn="l" rtl="0">
              <a:lnSpc>
                <a:spcPct val="90000"/>
              </a:lnSpc>
              <a:spcBef>
                <a:spcPts val="1000"/>
              </a:spcBef>
              <a:spcAft>
                <a:spcPts val="0"/>
              </a:spcAft>
              <a:buClr>
                <a:schemeClr val="dk1"/>
              </a:buClr>
              <a:buSzPts val="2800"/>
              <a:buChar char="•"/>
            </a:pPr>
            <a:r>
              <a:rPr lang="en-US"/>
              <a:t>Character length ratio (#Chars): The ratio of the number of characters in the target sentence to that of the source sentence - 0.95</a:t>
            </a:r>
            <a:endParaRPr/>
          </a:p>
          <a:p>
            <a:pPr marL="228600" lvl="0" indent="-228600" algn="l" rtl="0">
              <a:lnSpc>
                <a:spcPct val="90000"/>
              </a:lnSpc>
              <a:spcBef>
                <a:spcPts val="1000"/>
              </a:spcBef>
              <a:spcAft>
                <a:spcPts val="0"/>
              </a:spcAft>
              <a:buClr>
                <a:schemeClr val="dk1"/>
              </a:buClr>
              <a:buSzPts val="2800"/>
              <a:buChar char="•"/>
            </a:pPr>
            <a:r>
              <a:rPr lang="en-US"/>
              <a:t>LevSim (L): Normalized character-level Levenshtein similarity between the source and target sentences - 0.75</a:t>
            </a:r>
            <a:endParaRPr/>
          </a:p>
          <a:p>
            <a:pPr marL="228600" lvl="0" indent="-228600" algn="l" rtl="0">
              <a:lnSpc>
                <a:spcPct val="90000"/>
              </a:lnSpc>
              <a:spcBef>
                <a:spcPts val="1000"/>
              </a:spcBef>
              <a:spcAft>
                <a:spcPts val="0"/>
              </a:spcAft>
              <a:buClr>
                <a:schemeClr val="dk1"/>
              </a:buClr>
              <a:buSzPts val="2800"/>
              <a:buChar char="•"/>
            </a:pPr>
            <a:r>
              <a:rPr lang="en-US"/>
              <a:t>WordRank (WR): Inverse frequency order of all words in the target sentence divided by that of the source sentence - 0.95</a:t>
            </a:r>
            <a:endParaRPr/>
          </a:p>
          <a:p>
            <a:pPr marL="228600" lvl="0" indent="-228600" algn="l" rtl="0">
              <a:lnSpc>
                <a:spcPct val="90000"/>
              </a:lnSpc>
              <a:spcBef>
                <a:spcPts val="1000"/>
              </a:spcBef>
              <a:spcAft>
                <a:spcPts val="0"/>
              </a:spcAft>
              <a:buClr>
                <a:schemeClr val="dk1"/>
              </a:buClr>
              <a:buSzPts val="2800"/>
              <a:buChar char="•"/>
            </a:pPr>
            <a:r>
              <a:rPr lang="en-US"/>
              <a:t> DepTreeDepth (DTD): Maximum depth of the dependency tree of the target sentence divided by that of the source sentence - 0.85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800" b="1" u="sng"/>
              <a:t>Rationale behind the architecture</a:t>
            </a:r>
            <a:endParaRPr sz="4800" b="1" u="sng"/>
          </a:p>
        </p:txBody>
      </p:sp>
      <p:sp>
        <p:nvSpPr>
          <p:cNvPr id="113" name="Google Shape;11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The use of control tokens, as defined by [Martin], in the context of sentence simplification is intended to govern various aspects of the simplification process. </a:t>
            </a:r>
            <a:endParaRPr/>
          </a:p>
          <a:p>
            <a:pPr marL="228600" lvl="0" indent="-228600" algn="l" rtl="0">
              <a:lnSpc>
                <a:spcPct val="90000"/>
              </a:lnSpc>
              <a:spcBef>
                <a:spcPts val="1000"/>
              </a:spcBef>
              <a:spcAft>
                <a:spcPts val="0"/>
              </a:spcAft>
              <a:buClr>
                <a:schemeClr val="dk1"/>
              </a:buClr>
              <a:buSzPct val="100000"/>
              <a:buChar char="•"/>
            </a:pPr>
            <a:r>
              <a:rPr lang="en-US"/>
              <a:t>These control tokens are designed to regulate specific factors such as compression ratio (#Chars), paraphrasing (Levenshtein similarity), lexical complexity (word rank), and syntactic complexity (the depth of the dependency tree). </a:t>
            </a:r>
            <a:endParaRPr/>
          </a:p>
          <a:p>
            <a:pPr marL="228600" lvl="0" indent="-228600" algn="l" rtl="0">
              <a:lnSpc>
                <a:spcPct val="90000"/>
              </a:lnSpc>
              <a:spcBef>
                <a:spcPts val="1000"/>
              </a:spcBef>
              <a:spcAft>
                <a:spcPts val="0"/>
              </a:spcAft>
              <a:buClr>
                <a:schemeClr val="dk1"/>
              </a:buClr>
              <a:buSzPct val="100000"/>
              <a:buChar char="•"/>
            </a:pPr>
            <a:r>
              <a:rPr lang="en-US"/>
              <a:t>Leveraging the T5 (Text-to-Text Transfer Transformer) model, particularly the T5-Base variant, is justified by its demonstrated proficiency across various Natural Language Processing (NLP) tasks, including translation and summarization. This model's versatility makes it a promising and effective choice for the task of sentence simplification.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600" b="1" u="sng"/>
              <a:t>Specifics</a:t>
            </a:r>
            <a:r>
              <a:rPr lang="en-US" sz="4600" b="1" i="0" u="sng">
                <a:latin typeface="Roboto"/>
                <a:ea typeface="Roboto"/>
                <a:cs typeface="Roboto"/>
                <a:sym typeface="Roboto"/>
              </a:rPr>
              <a:t> </a:t>
            </a:r>
            <a:r>
              <a:rPr lang="en-US" sz="4600" b="1" u="sng"/>
              <a:t>of</a:t>
            </a:r>
            <a:r>
              <a:rPr lang="en-US" sz="4600" b="1" i="0" u="sng">
                <a:latin typeface="Roboto"/>
                <a:ea typeface="Roboto"/>
                <a:cs typeface="Roboto"/>
                <a:sym typeface="Roboto"/>
              </a:rPr>
              <a:t> </a:t>
            </a:r>
            <a:r>
              <a:rPr lang="en-US" sz="4600" b="1" u="sng"/>
              <a:t>the</a:t>
            </a:r>
            <a:r>
              <a:rPr lang="en-US" sz="4600" b="1" i="0" u="sng">
                <a:latin typeface="Roboto"/>
                <a:ea typeface="Roboto"/>
                <a:cs typeface="Roboto"/>
                <a:sym typeface="Roboto"/>
              </a:rPr>
              <a:t> </a:t>
            </a:r>
            <a:r>
              <a:rPr lang="en-US" sz="4600" b="1" u="sng"/>
              <a:t>model</a:t>
            </a:r>
            <a:r>
              <a:rPr lang="en-US" sz="4600" b="1" i="0" u="sng">
                <a:latin typeface="Roboto"/>
                <a:ea typeface="Roboto"/>
                <a:cs typeface="Roboto"/>
                <a:sym typeface="Roboto"/>
              </a:rPr>
              <a:t> </a:t>
            </a:r>
            <a:r>
              <a:rPr lang="en-US" sz="4600" b="1" u="sng"/>
              <a:t>architecture</a:t>
            </a:r>
            <a:endParaRPr sz="4600" b="1" u="sng"/>
          </a:p>
        </p:txBody>
      </p:sp>
      <p:sp>
        <p:nvSpPr>
          <p:cNvPr id="119" name="Google Shape;1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Batch-size: 8</a:t>
            </a:r>
            <a:endParaRPr/>
          </a:p>
          <a:p>
            <a:pPr marL="228600" lvl="0" indent="-228600" algn="l" rtl="0">
              <a:lnSpc>
                <a:spcPct val="90000"/>
              </a:lnSpc>
              <a:spcBef>
                <a:spcPts val="1000"/>
              </a:spcBef>
              <a:spcAft>
                <a:spcPts val="0"/>
              </a:spcAft>
              <a:buClr>
                <a:schemeClr val="dk1"/>
              </a:buClr>
              <a:buSzPts val="2800"/>
              <a:buChar char="•"/>
            </a:pPr>
            <a:r>
              <a:rPr lang="en-US"/>
              <a:t>Epochs: 5</a:t>
            </a:r>
            <a:endParaRPr/>
          </a:p>
          <a:p>
            <a:pPr marL="228600" lvl="0" indent="-228600" algn="l" rtl="0">
              <a:lnSpc>
                <a:spcPct val="90000"/>
              </a:lnSpc>
              <a:spcBef>
                <a:spcPts val="1000"/>
              </a:spcBef>
              <a:spcAft>
                <a:spcPts val="0"/>
              </a:spcAft>
              <a:buClr>
                <a:schemeClr val="dk1"/>
              </a:buClr>
              <a:buSzPts val="2800"/>
              <a:buChar char="•"/>
            </a:pPr>
            <a:r>
              <a:rPr lang="en-US"/>
              <a:t>Max. token size: 256</a:t>
            </a:r>
            <a:endParaRPr/>
          </a:p>
          <a:p>
            <a:pPr marL="228600" lvl="0" indent="-228600" algn="l" rtl="0">
              <a:lnSpc>
                <a:spcPct val="90000"/>
              </a:lnSpc>
              <a:spcBef>
                <a:spcPts val="1000"/>
              </a:spcBef>
              <a:spcAft>
                <a:spcPts val="0"/>
              </a:spcAft>
              <a:buClr>
                <a:schemeClr val="dk1"/>
              </a:buClr>
              <a:buSzPts val="2800"/>
              <a:buChar char="•"/>
            </a:pPr>
            <a:r>
              <a:rPr lang="en-US"/>
              <a:t>Learning Rate: 3e-4</a:t>
            </a:r>
            <a:endParaRPr/>
          </a:p>
          <a:p>
            <a:pPr marL="228600" lvl="0" indent="-228600" algn="l" rtl="0">
              <a:lnSpc>
                <a:spcPct val="90000"/>
              </a:lnSpc>
              <a:spcBef>
                <a:spcPts val="1000"/>
              </a:spcBef>
              <a:spcAft>
                <a:spcPts val="0"/>
              </a:spcAft>
              <a:buClr>
                <a:schemeClr val="dk1"/>
              </a:buClr>
              <a:buSzPts val="2800"/>
              <a:buChar char="•"/>
            </a:pPr>
            <a:r>
              <a:rPr lang="en-US"/>
              <a:t>Optimizer: AdamW optimizer</a:t>
            </a:r>
            <a:endParaRPr/>
          </a:p>
          <a:p>
            <a:pPr marL="228600" lvl="0" indent="-228600" algn="l" rtl="0">
              <a:lnSpc>
                <a:spcPct val="90000"/>
              </a:lnSpc>
              <a:spcBef>
                <a:spcPts val="1000"/>
              </a:spcBef>
              <a:spcAft>
                <a:spcPts val="0"/>
              </a:spcAft>
              <a:buClr>
                <a:schemeClr val="dk1"/>
              </a:buClr>
              <a:buSzPts val="2800"/>
              <a:buChar char="•"/>
            </a:pPr>
            <a:r>
              <a:rPr lang="en-US"/>
              <a:t>Loss- Function: Cross-Entropy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900" b="1" u="sng"/>
              <a:t>Results</a:t>
            </a:r>
            <a:endParaRPr sz="4900" b="1" u="sng"/>
          </a:p>
        </p:txBody>
      </p:sp>
      <p:graphicFrame>
        <p:nvGraphicFramePr>
          <p:cNvPr id="125" name="Google Shape;125;p6"/>
          <p:cNvGraphicFramePr/>
          <p:nvPr/>
        </p:nvGraphicFramePr>
        <p:xfrm>
          <a:off x="1049020" y="4439920"/>
          <a:ext cx="10515600" cy="1622450"/>
        </p:xfrm>
        <a:graphic>
          <a:graphicData uri="http://schemas.openxmlformats.org/drawingml/2006/table">
            <a:tbl>
              <a:tblPr firstRow="1" bandRow="1">
                <a:noFill/>
                <a:tableStyleId>{03399602-717B-4BA6-B3C5-755441C37AEC}</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811225">
                <a:tc>
                  <a:txBody>
                    <a:bodyPr/>
                    <a:lstStyle/>
                    <a:p>
                      <a:pPr marL="0" marR="0" lvl="0" indent="0" algn="l" rtl="0">
                        <a:spcBef>
                          <a:spcPts val="0"/>
                        </a:spcBef>
                        <a:spcAft>
                          <a:spcPts val="0"/>
                        </a:spcAft>
                        <a:buNone/>
                      </a:pPr>
                      <a:r>
                        <a:rPr lang="en-US" sz="1800" u="none" strike="noStrike" cap="none"/>
                        <a:t>Dataset</a:t>
                      </a:r>
                      <a:endParaRPr/>
                    </a:p>
                  </a:txBody>
                  <a:tcPr marL="91450" marR="91450" marT="45725" marB="45725"/>
                </a:tc>
                <a:tc>
                  <a:txBody>
                    <a:bodyPr/>
                    <a:lstStyle/>
                    <a:p>
                      <a:pPr marL="0" marR="0" lvl="0" indent="0" algn="l" rtl="0">
                        <a:spcBef>
                          <a:spcPts val="0"/>
                        </a:spcBef>
                        <a:spcAft>
                          <a:spcPts val="0"/>
                        </a:spcAft>
                        <a:buNone/>
                      </a:pPr>
                      <a:r>
                        <a:rPr lang="en-US" sz="1800"/>
                        <a:t>BLEU</a:t>
                      </a:r>
                      <a:endParaRPr/>
                    </a:p>
                  </a:txBody>
                  <a:tcPr marL="91450" marR="91450" marT="45725" marB="45725"/>
                </a:tc>
                <a:tc>
                  <a:txBody>
                    <a:bodyPr/>
                    <a:lstStyle/>
                    <a:p>
                      <a:pPr marL="0" marR="0" lvl="0" indent="0" algn="l" rtl="0">
                        <a:spcBef>
                          <a:spcPts val="0"/>
                        </a:spcBef>
                        <a:spcAft>
                          <a:spcPts val="0"/>
                        </a:spcAft>
                        <a:buNone/>
                      </a:pPr>
                      <a:r>
                        <a:rPr lang="en-US" sz="1800"/>
                        <a:t>SARI</a:t>
                      </a:r>
                      <a:endParaRPr/>
                    </a:p>
                  </a:txBody>
                  <a:tcPr marL="91450" marR="91450" marT="45725" marB="45725"/>
                </a:tc>
                <a:tc>
                  <a:txBody>
                    <a:bodyPr/>
                    <a:lstStyle/>
                    <a:p>
                      <a:pPr marL="0" marR="0" lvl="0" indent="0" algn="l" rtl="0">
                        <a:spcBef>
                          <a:spcPts val="0"/>
                        </a:spcBef>
                        <a:spcAft>
                          <a:spcPts val="0"/>
                        </a:spcAft>
                        <a:buNone/>
                      </a:pPr>
                      <a:r>
                        <a:rPr lang="en-US" sz="1800"/>
                        <a:t>FKGL</a:t>
                      </a:r>
                      <a:endParaRPr/>
                    </a:p>
                  </a:txBody>
                  <a:tcPr marL="91450" marR="91450" marT="45725" marB="45725"/>
                </a:tc>
                <a:extLst>
                  <a:ext uri="{0D108BD9-81ED-4DB2-BD59-A6C34878D82A}">
                    <a16:rowId xmlns:a16="http://schemas.microsoft.com/office/drawing/2014/main" val="10000"/>
                  </a:ext>
                </a:extLst>
              </a:tr>
              <a:tr h="811225">
                <a:tc>
                  <a:txBody>
                    <a:bodyPr/>
                    <a:lstStyle/>
                    <a:p>
                      <a:pPr marL="0" marR="0" lvl="0" indent="0" algn="l" rtl="0">
                        <a:spcBef>
                          <a:spcPts val="0"/>
                        </a:spcBef>
                        <a:spcAft>
                          <a:spcPts val="0"/>
                        </a:spcAft>
                        <a:buNone/>
                      </a:pPr>
                      <a:r>
                        <a:rPr lang="en-US" sz="1800"/>
                        <a:t>ASSET</a:t>
                      </a:r>
                      <a:endParaRPr/>
                    </a:p>
                  </a:txBody>
                  <a:tcPr marL="91450" marR="91450" marT="45725" marB="45725"/>
                </a:tc>
                <a:tc>
                  <a:txBody>
                    <a:bodyPr/>
                    <a:lstStyle/>
                    <a:p>
                      <a:pPr marL="0" marR="0" lvl="0" indent="0" algn="l" rtl="0">
                        <a:spcBef>
                          <a:spcPts val="0"/>
                        </a:spcBef>
                        <a:spcAft>
                          <a:spcPts val="0"/>
                        </a:spcAft>
                        <a:buNone/>
                      </a:pPr>
                      <a:r>
                        <a:rPr lang="en-US" sz="1800"/>
                        <a:t>0.8</a:t>
                      </a:r>
                      <a:endParaRPr/>
                    </a:p>
                  </a:txBody>
                  <a:tcPr marL="91450" marR="91450" marT="45725" marB="45725"/>
                </a:tc>
                <a:tc>
                  <a:txBody>
                    <a:bodyPr/>
                    <a:lstStyle/>
                    <a:p>
                      <a:pPr marL="0" marR="0" lvl="0" indent="0" algn="l" rtl="0">
                        <a:spcBef>
                          <a:spcPts val="0"/>
                        </a:spcBef>
                        <a:spcAft>
                          <a:spcPts val="0"/>
                        </a:spcAft>
                        <a:buNone/>
                      </a:pPr>
                      <a:r>
                        <a:rPr lang="en-US" sz="1800"/>
                        <a:t>37.28</a:t>
                      </a:r>
                      <a:endParaRPr/>
                    </a:p>
                  </a:txBody>
                  <a:tcPr marL="91450" marR="91450" marT="45725" marB="45725"/>
                </a:tc>
                <a:tc>
                  <a:txBody>
                    <a:bodyPr/>
                    <a:lstStyle/>
                    <a:p>
                      <a:pPr marL="0" marR="0" lvl="0" indent="0" algn="l" rtl="0">
                        <a:spcBef>
                          <a:spcPts val="0"/>
                        </a:spcBef>
                        <a:spcAft>
                          <a:spcPts val="0"/>
                        </a:spcAft>
                        <a:buNone/>
                      </a:pPr>
                      <a:r>
                        <a:rPr lang="en-US" sz="1800"/>
                        <a:t>12.1</a:t>
                      </a:r>
                      <a:endParaRPr/>
                    </a:p>
                  </a:txBody>
                  <a:tcPr marL="91450" marR="91450" marT="45725" marB="45725"/>
                </a:tc>
                <a:extLst>
                  <a:ext uri="{0D108BD9-81ED-4DB2-BD59-A6C34878D82A}">
                    <a16:rowId xmlns:a16="http://schemas.microsoft.com/office/drawing/2014/main" val="10001"/>
                  </a:ext>
                </a:extLst>
              </a:tr>
            </a:tbl>
          </a:graphicData>
        </a:graphic>
      </p:graphicFrame>
      <p:sp>
        <p:nvSpPr>
          <p:cNvPr id="126" name="Google Shape;126;p6"/>
          <p:cNvSpPr txBox="1"/>
          <p:nvPr/>
        </p:nvSpPr>
        <p:spPr>
          <a:xfrm>
            <a:off x="1049020" y="1554480"/>
            <a:ext cx="1020826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BLEU: (Bilingual Evaluation Understudy), a metric developed to measure the overlap of ngrams between machine-generated translations and multiple reference translations , was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used to gauge the linguistic quality of the simplified sentences in our context.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SARI :  (System output, Automatic and Reference Inputs) It assesses text simplification by comparing system outputs to references and the source sentence, measuring the quality of added, deleted, and retained words on a lexical level.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FKGL: (Flesch-Kincaid Grade Level), a readability test that calculates a score based on the average number of syllables per word and the average number of words per sentence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4419-6A36-C41C-AD26-4689FFB5BF10}"/>
              </a:ext>
            </a:extLst>
          </p:cNvPr>
          <p:cNvSpPr>
            <a:spLocks noGrp="1"/>
          </p:cNvSpPr>
          <p:nvPr>
            <p:ph type="title"/>
          </p:nvPr>
        </p:nvSpPr>
        <p:spPr/>
        <p:txBody>
          <a:bodyPr/>
          <a:lstStyle/>
          <a:p>
            <a:r>
              <a:rPr lang="en-US" dirty="0"/>
              <a:t>LINK OF THE VIDEO</a:t>
            </a:r>
            <a:endParaRPr lang="en-IN" dirty="0"/>
          </a:p>
        </p:txBody>
      </p:sp>
      <p:sp>
        <p:nvSpPr>
          <p:cNvPr id="3" name="Text Placeholder 2">
            <a:extLst>
              <a:ext uri="{FF2B5EF4-FFF2-40B4-BE49-F238E27FC236}">
                <a16:creationId xmlns:a16="http://schemas.microsoft.com/office/drawing/2014/main" id="{6582E0B4-D30C-A978-DD6C-4417323DEE74}"/>
              </a:ext>
            </a:extLst>
          </p:cNvPr>
          <p:cNvSpPr>
            <a:spLocks noGrp="1"/>
          </p:cNvSpPr>
          <p:nvPr>
            <p:ph type="body" idx="1"/>
          </p:nvPr>
        </p:nvSpPr>
        <p:spPr/>
        <p:txBody>
          <a:bodyPr/>
          <a:lstStyle/>
          <a:p>
            <a:r>
              <a:rPr lang="en-IN" dirty="0">
                <a:hlinkClick r:id="rId2"/>
              </a:rPr>
              <a:t>CODE OF PROJECT VIDEO</a:t>
            </a:r>
            <a:endParaRPr lang="en-IN" dirty="0"/>
          </a:p>
        </p:txBody>
      </p:sp>
    </p:spTree>
    <p:extLst>
      <p:ext uri="{BB962C8B-B14F-4D97-AF65-F5344CB8AC3E}">
        <p14:creationId xmlns:p14="http://schemas.microsoft.com/office/powerpoint/2010/main" val="2569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a6f7fc986e_0_5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US" sz="5000" b="1" u="sng">
                <a:latin typeface="Arial"/>
                <a:ea typeface="Arial"/>
                <a:cs typeface="Arial"/>
                <a:sym typeface="Arial"/>
              </a:rPr>
              <a:t>References</a:t>
            </a:r>
            <a:endParaRPr sz="6600" b="1" u="sng"/>
          </a:p>
        </p:txBody>
      </p:sp>
      <p:sp>
        <p:nvSpPr>
          <p:cNvPr id="132" name="Google Shape;132;g2a6f7fc986e_0_5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61950" algn="l" rtl="0">
              <a:spcBef>
                <a:spcPts val="1000"/>
              </a:spcBef>
              <a:spcAft>
                <a:spcPts val="0"/>
              </a:spcAft>
              <a:buSzPts val="2100"/>
              <a:buFont typeface="Arial"/>
              <a:buChar char="•"/>
            </a:pPr>
            <a:r>
              <a:rPr lang="en-US" sz="21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https://arxiv.org/pdf/1910.02677.pdf</a:t>
            </a:r>
            <a:endParaRPr sz="2100" u="sng">
              <a:solidFill>
                <a:srgbClr val="1155CC"/>
              </a:solidFill>
              <a:latin typeface="Arial"/>
              <a:ea typeface="Arial"/>
              <a:cs typeface="Arial"/>
              <a:sym typeface="Arial"/>
            </a:endParaRPr>
          </a:p>
          <a:p>
            <a:pPr marL="457200" lvl="0" indent="0" algn="l" rtl="0">
              <a:spcBef>
                <a:spcPts val="1000"/>
              </a:spcBef>
              <a:spcAft>
                <a:spcPts val="0"/>
              </a:spcAft>
              <a:buNone/>
            </a:pPr>
            <a:endParaRPr sz="2100" u="sng">
              <a:solidFill>
                <a:srgbClr val="1155CC"/>
              </a:solidFill>
              <a:latin typeface="Arial"/>
              <a:ea typeface="Arial"/>
              <a:cs typeface="Arial"/>
              <a:sym typeface="Arial"/>
            </a:endParaRPr>
          </a:p>
          <a:p>
            <a:pPr marL="457200" lvl="0" indent="-361950" algn="l" rtl="0">
              <a:spcBef>
                <a:spcPts val="1000"/>
              </a:spcBef>
              <a:spcAft>
                <a:spcPts val="0"/>
              </a:spcAft>
              <a:buSzPts val="2100"/>
              <a:buFont typeface="Arial"/>
              <a:buChar char="•"/>
            </a:pPr>
            <a:r>
              <a:rPr lang="en-US" sz="21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https://direct.mit.edu/coli/article/44/4/659/1610/Automatic-Text-Simplification</a:t>
            </a:r>
            <a:endParaRPr sz="2100" u="sng">
              <a:solidFill>
                <a:srgbClr val="1155CC"/>
              </a:solidFill>
              <a:latin typeface="Arial"/>
              <a:ea typeface="Arial"/>
              <a:cs typeface="Arial"/>
              <a:sym typeface="Arial"/>
            </a:endParaRPr>
          </a:p>
          <a:p>
            <a:pPr marL="457200" lvl="0" indent="0" algn="l" rtl="0">
              <a:spcBef>
                <a:spcPts val="1000"/>
              </a:spcBef>
              <a:spcAft>
                <a:spcPts val="0"/>
              </a:spcAft>
              <a:buNone/>
            </a:pPr>
            <a:endParaRPr sz="2100" u="sng">
              <a:solidFill>
                <a:srgbClr val="1155CC"/>
              </a:solidFill>
              <a:latin typeface="Arial"/>
              <a:ea typeface="Arial"/>
              <a:cs typeface="Arial"/>
              <a:sym typeface="Arial"/>
            </a:endParaRPr>
          </a:p>
          <a:p>
            <a:pPr marL="457200" lvl="0" indent="-361950" algn="l" rtl="0">
              <a:spcBef>
                <a:spcPts val="1000"/>
              </a:spcBef>
              <a:spcAft>
                <a:spcPts val="0"/>
              </a:spcAft>
              <a:buSzPts val="2100"/>
              <a:buFont typeface="Arial"/>
              <a:buChar char="•"/>
            </a:pPr>
            <a:r>
              <a:rPr lang="en-US" sz="2100" u="sng">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https://arxiv.org/pdf/1910.10683v4.pdf</a:t>
            </a:r>
            <a:endParaRPr sz="2100" u="sng">
              <a:solidFill>
                <a:srgbClr val="1155CC"/>
              </a:solidFill>
              <a:latin typeface="Arial"/>
              <a:ea typeface="Arial"/>
              <a:cs typeface="Arial"/>
              <a:sym typeface="Arial"/>
            </a:endParaRPr>
          </a:p>
          <a:p>
            <a:pPr marL="457200" lvl="0" indent="0" algn="l" rtl="0">
              <a:spcBef>
                <a:spcPts val="1000"/>
              </a:spcBef>
              <a:spcAft>
                <a:spcPts val="0"/>
              </a:spcAft>
              <a:buNone/>
            </a:pPr>
            <a:endParaRPr sz="2400">
              <a:latin typeface="Arial"/>
              <a:ea typeface="Arial"/>
              <a:cs typeface="Arial"/>
              <a:sym typeface="Arial"/>
            </a:endParaRPr>
          </a:p>
          <a:p>
            <a:pPr marL="457200" lvl="0" indent="-381000" algn="l" rtl="0">
              <a:spcBef>
                <a:spcPts val="1000"/>
              </a:spcBef>
              <a:spcAft>
                <a:spcPts val="0"/>
              </a:spcAft>
              <a:buSzPts val="2400"/>
              <a:buFont typeface="Arial"/>
              <a:buChar char="•"/>
            </a:pPr>
            <a:r>
              <a:rPr lang="en-US" sz="2400" u="sng">
                <a:solidFill>
                  <a:srgbClr val="1155CC"/>
                </a:solidFill>
                <a:highlight>
                  <a:srgbClr val="FFFFFF"/>
                </a:highlight>
                <a:latin typeface="Arial"/>
                <a:ea typeface="Arial"/>
                <a:cs typeface="Arial"/>
                <a:sym typeface="Arial"/>
                <a:hlinkClick r:id="rId6">
                  <a:extLst>
                    <a:ext uri="{A12FA001-AC4F-418D-AE19-62706E023703}">
                      <ahyp:hlinkClr xmlns:ahyp="http://schemas.microsoft.com/office/drawing/2018/hyperlinkcolor" val="tx"/>
                    </a:ext>
                  </a:extLst>
                </a:hlinkClick>
              </a:rPr>
              <a:t>https://ceur-ws.org/Vol-3497/paper-251.pdf</a:t>
            </a:r>
            <a:endParaRPr sz="41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648</Words>
  <Application>Microsoft Office PowerPoint</Application>
  <PresentationFormat>Widescreen</PresentationFormat>
  <Paragraphs>57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Arial</vt:lpstr>
      <vt:lpstr>Roboto</vt:lpstr>
      <vt:lpstr>Office Theme</vt:lpstr>
      <vt:lpstr>Research Paper Simplification  </vt:lpstr>
      <vt:lpstr>Problem Formulation</vt:lpstr>
      <vt:lpstr>Model Architecture</vt:lpstr>
      <vt:lpstr>Control Tokens</vt:lpstr>
      <vt:lpstr>Rationale behind the architecture</vt:lpstr>
      <vt:lpstr>Specifics of the model architecture</vt:lpstr>
      <vt:lpstr>Results</vt:lpstr>
      <vt:lpstr>LINK OF THE VIDEO</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 Simplification</dc:title>
  <dc:creator>Jagruti Airao</dc:creator>
  <cp:lastModifiedBy>Jagruti Airao</cp:lastModifiedBy>
  <cp:revision>1</cp:revision>
  <dcterms:created xsi:type="dcterms:W3CDTF">2023-12-14T16:39:07Z</dcterms:created>
  <dcterms:modified xsi:type="dcterms:W3CDTF">2023-12-15T10:10:59Z</dcterms:modified>
</cp:coreProperties>
</file>