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8" r:id="rId4"/>
    <p:sldId id="267" r:id="rId5"/>
    <p:sldId id="270" r:id="rId6"/>
    <p:sldId id="279" r:id="rId7"/>
    <p:sldId id="281" r:id="rId8"/>
    <p:sldId id="280" r:id="rId9"/>
    <p:sldId id="282" r:id="rId10"/>
    <p:sldId id="283" r:id="rId11"/>
    <p:sldId id="27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1837C2F-4A71-4FDC-A743-9FAFE6349F50}">
          <p14:sldIdLst>
            <p14:sldId id="264"/>
            <p14:sldId id="265"/>
            <p14:sldId id="268"/>
            <p14:sldId id="267"/>
            <p14:sldId id="270"/>
            <p14:sldId id="279"/>
            <p14:sldId id="281"/>
            <p14:sldId id="280"/>
            <p14:sldId id="282"/>
            <p14:sldId id="28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Rg st="1" end="11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F828"/>
    <a:srgbClr val="FFFFFF"/>
    <a:srgbClr val="001C54"/>
    <a:srgbClr val="00224F"/>
    <a:srgbClr val="00153E"/>
    <a:srgbClr val="00133A"/>
    <a:srgbClr val="153553"/>
    <a:srgbClr val="262626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ru-RU" sz="4400" b="1" i="0" u="none" strike="noStrike" kern="1200" cap="all" spc="50" baseline="0">
                <a:solidFill>
                  <a:schemeClr val="bg1"/>
                </a:solidFill>
                <a:latin typeface="Palatino Linotype" panose="0204050205050503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ru-RU" sz="1800" kern="1200" baseline="0" dirty="0">
                <a:solidFill>
                  <a:schemeClr val="bg1"/>
                </a:solidFill>
                <a:latin typeface="Palatino Linotype" panose="02040502050505030304" pitchFamily="18" charset="0"/>
                <a:ea typeface="+mn-ea"/>
                <a:cs typeface="Times New Roman" panose="02020603050405020304" pitchFamily="18" charset="0"/>
              </a:rPr>
              <a:t>Объём рынка мобильных приложений 
и встроенных платных услуг в России, млрд $</a:t>
            </a:r>
          </a:p>
        </c:rich>
      </c:tx>
      <c:layout>
        <c:manualLayout>
          <c:xMode val="edge"/>
          <c:yMode val="edge"/>
          <c:x val="0.15393140863466986"/>
          <c:y val="7.975257861437743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ru-RU" sz="4400" b="1" i="0" u="none" strike="noStrike" kern="1200" cap="all" spc="50" baseline="0">
              <a:solidFill>
                <a:schemeClr val="bg1"/>
              </a:solidFill>
              <a:latin typeface="Palatino Linotype" panose="0204050205050503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5253727148681256"/>
          <c:y val="0.2084311663029656"/>
          <c:w val="0.30012058665218244"/>
          <c:h val="0.55124291567891737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043675138350989"/>
          <c:y val="0.30723351701545337"/>
          <c:w val="9.6657592371985374E-2"/>
          <c:h val="0.289879690827930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ru-RU" sz="1800" b="1" i="0" u="none" strike="noStrike" kern="1200" cap="all" spc="50" baseline="0">
              <a:solidFill>
                <a:schemeClr val="bg1"/>
              </a:solidFill>
              <a:latin typeface="Palatino Linotype" panose="0204050205050503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6F13-BECF-48A6-BA53-C76CAB760797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0E27-4833-45F9-A67E-A5874514A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90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wipe/>
      </p:transition>
    </mc:Choice>
    <mc:Fallback xmlns="">
      <p:transition spd="slow" advClick="0" advTm="5000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6F13-BECF-48A6-BA53-C76CAB760797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0E27-4833-45F9-A67E-A5874514A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81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wipe/>
      </p:transition>
    </mc:Choice>
    <mc:Fallback xmlns="">
      <p:transition spd="slow" advClick="0" advTm="5000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6F13-BECF-48A6-BA53-C76CAB760797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0E27-4833-45F9-A67E-A5874514A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07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wipe/>
      </p:transition>
    </mc:Choice>
    <mc:Fallback xmlns="">
      <p:transition spd="slow" advClick="0" advTm="5000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6F13-BECF-48A6-BA53-C76CAB760797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0E27-4833-45F9-A67E-A5874514A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84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wipe/>
      </p:transition>
    </mc:Choice>
    <mc:Fallback xmlns="">
      <p:transition spd="slow" advClick="0" advTm="5000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6F13-BECF-48A6-BA53-C76CAB760797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0E27-4833-45F9-A67E-A5874514A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04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wipe/>
      </p:transition>
    </mc:Choice>
    <mc:Fallback xmlns="">
      <p:transition spd="slow" advClick="0" advTm="5000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6F13-BECF-48A6-BA53-C76CAB760797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0E27-4833-45F9-A67E-A5874514A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86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wipe/>
      </p:transition>
    </mc:Choice>
    <mc:Fallback xmlns="">
      <p:transition spd="slow" advClick="0" advTm="5000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6F13-BECF-48A6-BA53-C76CAB760797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0E27-4833-45F9-A67E-A5874514A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18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wipe/>
      </p:transition>
    </mc:Choice>
    <mc:Fallback xmlns="">
      <p:transition spd="slow" advClick="0" advTm="5000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6F13-BECF-48A6-BA53-C76CAB760797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0E27-4833-45F9-A67E-A5874514A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60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wipe/>
      </p:transition>
    </mc:Choice>
    <mc:Fallback xmlns="">
      <p:transition spd="slow" advClick="0" advTm="5000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6F13-BECF-48A6-BA53-C76CAB760797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0E27-4833-45F9-A67E-A5874514A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1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wipe/>
      </p:transition>
    </mc:Choice>
    <mc:Fallback xmlns="">
      <p:transition spd="slow" advClick="0" advTm="5000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6F13-BECF-48A6-BA53-C76CAB760797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0E27-4833-45F9-A67E-A5874514A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8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wipe/>
      </p:transition>
    </mc:Choice>
    <mc:Fallback xmlns="">
      <p:transition spd="slow" advClick="0" advTm="5000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6F13-BECF-48A6-BA53-C76CAB760797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0E27-4833-45F9-A67E-A5874514A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47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wipe/>
      </p:transition>
    </mc:Choice>
    <mc:Fallback xmlns="">
      <p:transition spd="slow" advClick="0" advTm="5000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26F13-BECF-48A6-BA53-C76CAB760797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10E27-4833-45F9-A67E-A5874514A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27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wipe/>
      </p:transition>
    </mc:Choice>
    <mc:Fallback xmlns="">
      <p:transition spd="slow" advClick="0" advTm="5000">
        <p:wip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838200" y="600150"/>
            <a:ext cx="10515600" cy="31426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палетки</a:t>
            </a:r>
            <a:endParaRPr lang="en-US" sz="8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ПО</a:t>
            </a:r>
            <a:r>
              <a:rPr lang="en-US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kMWD</a:t>
            </a:r>
            <a:r>
              <a:rPr lang="ru-RU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60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burintekh_logo new">
            <a:extLst>
              <a:ext uri="{FF2B5EF4-FFF2-40B4-BE49-F238E27FC236}">
                <a16:creationId xmlns:a16="http://schemas.microsoft.com/office/drawing/2014/main" xmlns="" id="{61E2D0E2-052A-468E-B7ED-0AA1E9321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8" t="25764" r="6706" b="65462"/>
          <a:stretch>
            <a:fillRect/>
          </a:stretch>
        </p:blipFill>
        <p:spPr bwMode="auto">
          <a:xfrm>
            <a:off x="1577455" y="4208929"/>
            <a:ext cx="9037090" cy="1125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636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wipe/>
      </p:transition>
    </mc:Choice>
    <mc:Fallback xmlns="">
      <p:transition spd="slow" advClick="0" advTm="5000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133" y="426174"/>
            <a:ext cx="351693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rgbClr val="FF000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   ОБО МНЕ</a:t>
            </a:r>
            <a:endParaRPr lang="ru-RU" sz="4400" dirty="0">
              <a:solidFill>
                <a:srgbClr val="FF0000"/>
              </a:solidFill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5717" y="1697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 descr="C:\Users\Регина\Desktop\5.jpg"/>
          <p:cNvPicPr/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804167" y="1697801"/>
            <a:ext cx="3094869" cy="3213924"/>
          </a:xfrm>
          <a:prstGeom prst="ellipse">
            <a:avLst/>
          </a:prstGeom>
          <a:effectLst>
            <a:innerShdw blurRad="419100">
              <a:prstClr val="black"/>
            </a:innerShdw>
          </a:effectLst>
        </p:spPr>
      </p:pic>
      <p:sp>
        <p:nvSpPr>
          <p:cNvPr id="7" name="TextBox 6"/>
          <p:cNvSpPr txBox="1"/>
          <p:nvPr/>
        </p:nvSpPr>
        <p:spPr>
          <a:xfrm>
            <a:off x="4500586" y="1697801"/>
            <a:ext cx="76338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ru-RU" sz="2400" b="1" dirty="0" smtClean="0">
                <a:solidFill>
                  <a:schemeClr val="bg1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Профессия </a:t>
            </a:r>
            <a:r>
              <a:rPr lang="ru-RU" sz="2400" b="1" dirty="0" smtClean="0">
                <a:solidFill>
                  <a:schemeClr val="bg1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основная: </a:t>
            </a:r>
          </a:p>
          <a:p>
            <a:pPr marL="0" lvl="1"/>
            <a:r>
              <a:rPr lang="ru-RU" sz="2400" b="1" dirty="0" smtClean="0">
                <a:solidFill>
                  <a:schemeClr val="bg1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Ведущий инженер технической и технологической поддержки при бурении</a:t>
            </a:r>
          </a:p>
          <a:p>
            <a:pPr marL="0" lvl="1"/>
            <a:endParaRPr lang="ru-RU" sz="2400" b="1" dirty="0" smtClean="0">
              <a:solidFill>
                <a:schemeClr val="bg1"/>
              </a:solidFill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marL="0" lvl="1"/>
            <a:r>
              <a:rPr lang="ru-RU" sz="2400" b="1" dirty="0" smtClean="0">
                <a:solidFill>
                  <a:schemeClr val="bg1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Профессия дополнительная : </a:t>
            </a:r>
            <a:endParaRPr lang="ru-RU" sz="2400" b="1" dirty="0" smtClean="0">
              <a:solidFill>
                <a:schemeClr val="bg1"/>
              </a:solidFill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marL="0" lvl="1"/>
            <a:r>
              <a:rPr lang="ru-RU" sz="2400" b="1" dirty="0" smtClean="0">
                <a:solidFill>
                  <a:schemeClr val="bg1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Аналитик </a:t>
            </a:r>
            <a:r>
              <a:rPr lang="ru-RU" sz="2400" b="1" dirty="0" smtClean="0">
                <a:solidFill>
                  <a:schemeClr val="bg1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данных </a:t>
            </a:r>
          </a:p>
          <a:p>
            <a:pPr marL="0" lvl="1"/>
            <a:endParaRPr lang="ru-RU" sz="2400" b="1" dirty="0" smtClean="0">
              <a:solidFill>
                <a:schemeClr val="bg1"/>
              </a:solidFill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marL="0" lvl="1"/>
            <a:r>
              <a:rPr lang="ru-RU" sz="2400" b="1" dirty="0" smtClean="0">
                <a:solidFill>
                  <a:schemeClr val="bg1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Есть </a:t>
            </a:r>
            <a:r>
              <a:rPr lang="ru-RU" sz="2400" b="1" dirty="0" smtClean="0">
                <a:solidFill>
                  <a:schemeClr val="bg1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семья, сильно замотивирован, организован и целеустремлён. Есть своя история.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409978" y="4911725"/>
            <a:ext cx="5523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ru-RU" b="1" dirty="0" smtClean="0">
                <a:solidFill>
                  <a:schemeClr val="bg1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Ахметзянов Айрат Анварович</a:t>
            </a:r>
          </a:p>
          <a:p>
            <a:pPr marL="0" lvl="1" algn="ctr"/>
            <a:r>
              <a:rPr lang="ru-RU" b="1" dirty="0" smtClean="0">
                <a:solidFill>
                  <a:schemeClr val="bg1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(автор)</a:t>
            </a:r>
            <a:endParaRPr lang="ru-RU" b="1" dirty="0" smtClean="0">
              <a:solidFill>
                <a:schemeClr val="bg1"/>
              </a:solidFill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marL="0" lvl="1" algn="ctr"/>
            <a:r>
              <a:rPr lang="ru-RU" b="1" dirty="0" smtClean="0">
                <a:solidFill>
                  <a:schemeClr val="bg1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33 </a:t>
            </a:r>
            <a:r>
              <a:rPr lang="ru-RU" b="1" dirty="0" smtClean="0">
                <a:solidFill>
                  <a:schemeClr val="bg1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года</a:t>
            </a:r>
          </a:p>
          <a:p>
            <a:endParaRPr lang="ru-RU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V="1">
            <a:off x="382100" y="1228299"/>
            <a:ext cx="4199324" cy="19128"/>
          </a:xfrm>
          <a:prstGeom prst="line">
            <a:avLst/>
          </a:prstGeom>
          <a:ln w="28575" cmpd="sng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02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wipe/>
      </p:transition>
    </mc:Choice>
    <mc:Fallback xmlns="">
      <p:transition spd="slow" advClick="0" advTm="500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3995" y="734716"/>
            <a:ext cx="486806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4400" dirty="0">
              <a:solidFill>
                <a:schemeClr val="bg1"/>
              </a:solidFill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405717" y="1697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A124515-E1E1-4B69-981B-E3024387CE36}"/>
              </a:ext>
            </a:extLst>
          </p:cNvPr>
          <p:cNvSpPr txBox="1"/>
          <p:nvPr/>
        </p:nvSpPr>
        <p:spPr>
          <a:xfrm>
            <a:off x="923365" y="3044279"/>
            <a:ext cx="103452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i="1" dirty="0">
                <a:solidFill>
                  <a:schemeClr val="bg1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88539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wipe/>
      </p:transition>
    </mc:Choice>
    <mc:Fallback xmlns="">
      <p:transition spd="slow" advClick="0" advTm="5000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4677" y="693039"/>
            <a:ext cx="372165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FF000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ПРОБЛЕМА</a:t>
            </a: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405717" y="1697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1976" y="4395430"/>
            <a:ext cx="320611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ru-RU" sz="2400" b="1" i="1" dirty="0">
                <a:solidFill>
                  <a:schemeClr val="bg1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Распечатка и сканирование каждой «палетки» после бурения </a:t>
            </a:r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8227907" y="4477453"/>
            <a:ext cx="2942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ru-RU" sz="2400" i="1" dirty="0">
                <a:solidFill>
                  <a:schemeClr val="bg1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Бумажное хранение и ведение «палеток»</a:t>
            </a:r>
          </a:p>
          <a:p>
            <a:pPr marL="0" lvl="1"/>
            <a:endParaRPr lang="ru-RU" sz="2400" dirty="0">
              <a:solidFill>
                <a:schemeClr val="bg1"/>
              </a:solidFill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381600" y="4398154"/>
            <a:ext cx="34287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ru-RU" sz="2400" dirty="0">
                <a:solidFill>
                  <a:schemeClr val="bg1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Отсутствие в дата-базе этих данных. </a:t>
            </a:r>
          </a:p>
          <a:p>
            <a:pPr marL="0" lvl="1" algn="ctr"/>
            <a:r>
              <a:rPr lang="ru-RU" sz="2400" dirty="0">
                <a:solidFill>
                  <a:schemeClr val="bg1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Как работали на кусту?</a:t>
            </a:r>
            <a:endParaRPr lang="ru-RU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863995" y="1539240"/>
            <a:ext cx="3721653" cy="8436"/>
          </a:xfrm>
          <a:prstGeom prst="line">
            <a:avLst/>
          </a:prstGeom>
          <a:ln w="28575" cmpd="sng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" name="Рисунок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1" r="15671"/>
          <a:stretch/>
        </p:blipFill>
        <p:spPr>
          <a:xfrm>
            <a:off x="4886047" y="1881804"/>
            <a:ext cx="2419907" cy="2394636"/>
          </a:xfrm>
          <a:prstGeom prst="ellipse">
            <a:avLst/>
          </a:prstGeom>
          <a:effectLst>
            <a:innerShdw blurRad="419100">
              <a:prstClr val="black"/>
            </a:innerShdw>
          </a:effectLst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" t="-737" r="2371" b="737"/>
          <a:stretch/>
        </p:blipFill>
        <p:spPr>
          <a:xfrm>
            <a:off x="1405717" y="1931281"/>
            <a:ext cx="2346463" cy="2394636"/>
          </a:xfrm>
          <a:prstGeom prst="ellipse">
            <a:avLst/>
          </a:prstGeom>
          <a:effectLst>
            <a:innerShdw blurRad="419100">
              <a:prstClr val="black"/>
            </a:innerShdw>
          </a:effectLst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0D729AB3-7605-4472-86C8-21FF9A758E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6" r="11486"/>
          <a:stretch/>
        </p:blipFill>
        <p:spPr>
          <a:xfrm>
            <a:off x="8439822" y="1931281"/>
            <a:ext cx="2419907" cy="2394636"/>
          </a:xfrm>
          <a:prstGeom prst="ellipse">
            <a:avLst/>
          </a:prstGeom>
          <a:effectLst>
            <a:innerShdw blurRad="4191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24579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wipe/>
      </p:transition>
    </mc:Choice>
    <mc:Fallback xmlns="">
      <p:transition spd="slow" advClick="0" advTm="5000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3995" y="762851"/>
            <a:ext cx="372165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FF000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РЕШЕНИЕ</a:t>
            </a: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405717" y="1697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34470" y="2513510"/>
            <a:ext cx="45854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Добавление палетки в ПО</a:t>
            </a:r>
            <a:r>
              <a:rPr lang="en-US" sz="4400" b="1" dirty="0">
                <a:solidFill>
                  <a:schemeClr val="bg1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kMWD</a:t>
            </a:r>
            <a:r>
              <a:rPr lang="ru-RU" sz="4400" b="1" dirty="0">
                <a:solidFill>
                  <a:schemeClr val="bg1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863995" y="1539240"/>
            <a:ext cx="3022205" cy="8436"/>
          </a:xfrm>
          <a:prstGeom prst="line">
            <a:avLst/>
          </a:prstGeom>
          <a:ln w="28575" cmpd="sng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33359" y="1522464"/>
            <a:ext cx="67583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dirty="0">
                <a:solidFill>
                  <a:srgbClr val="46F828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Цифровизация -</a:t>
            </a:r>
            <a:r>
              <a:rPr lang="ru-RU" sz="3000" dirty="0">
                <a:solidFill>
                  <a:schemeClr val="bg1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 палетка в дата-базе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33359" y="3159840"/>
            <a:ext cx="6860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dirty="0">
                <a:solidFill>
                  <a:srgbClr val="46F828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Архив - </a:t>
            </a:r>
            <a:r>
              <a:rPr lang="ru-RU" sz="3000" dirty="0">
                <a:solidFill>
                  <a:schemeClr val="bg1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sz="3000" dirty="0">
                <a:solidFill>
                  <a:schemeClr val="bg1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 всегда можно воспользоваться </a:t>
            </a:r>
          </a:p>
          <a:p>
            <a:pPr algn="ctr"/>
            <a:r>
              <a:rPr lang="ru-RU" sz="3000" dirty="0">
                <a:solidFill>
                  <a:schemeClr val="bg1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для аналитики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33359" y="4989581"/>
            <a:ext cx="7060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dirty="0">
                <a:solidFill>
                  <a:srgbClr val="46F828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Калькулятор и помощь при бурении - </a:t>
            </a:r>
            <a:r>
              <a:rPr lang="ru-RU" sz="3000" dirty="0">
                <a:solidFill>
                  <a:schemeClr val="bg1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инженерам станет удобнее</a:t>
            </a:r>
          </a:p>
        </p:txBody>
      </p:sp>
      <p:pic>
        <p:nvPicPr>
          <p:cNvPr id="12" name="Picture 5" descr="burintekh_logo new">
            <a:extLst>
              <a:ext uri="{FF2B5EF4-FFF2-40B4-BE49-F238E27FC236}">
                <a16:creationId xmlns:a16="http://schemas.microsoft.com/office/drawing/2014/main" xmlns="" id="{BC00FFB0-1CA6-4D5B-81A6-07AA841AE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8" t="25764" r="6706" b="65462"/>
          <a:stretch>
            <a:fillRect/>
          </a:stretch>
        </p:blipFill>
        <p:spPr bwMode="auto">
          <a:xfrm>
            <a:off x="7148727" y="5907"/>
            <a:ext cx="5043273" cy="627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Соединитель: изогнутый 10">
            <a:extLst>
              <a:ext uri="{FF2B5EF4-FFF2-40B4-BE49-F238E27FC236}">
                <a16:creationId xmlns:a16="http://schemas.microsoft.com/office/drawing/2014/main" xmlns="" id="{6E8D0C7D-903E-4BE4-A783-F535A2D1424A}"/>
              </a:ext>
            </a:extLst>
          </p:cNvPr>
          <p:cNvCxnSpPr>
            <a:cxnSpLocks/>
          </p:cNvCxnSpPr>
          <p:nvPr/>
        </p:nvCxnSpPr>
        <p:spPr>
          <a:xfrm flipV="1">
            <a:off x="4114803" y="1857397"/>
            <a:ext cx="1118556" cy="1080887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: изогнутый 20">
            <a:extLst>
              <a:ext uri="{FF2B5EF4-FFF2-40B4-BE49-F238E27FC236}">
                <a16:creationId xmlns:a16="http://schemas.microsoft.com/office/drawing/2014/main" xmlns="" id="{801A0D6F-6C40-4543-870A-9FB64125FE61}"/>
              </a:ext>
            </a:extLst>
          </p:cNvPr>
          <p:cNvCxnSpPr>
            <a:cxnSpLocks/>
          </p:cNvCxnSpPr>
          <p:nvPr/>
        </p:nvCxnSpPr>
        <p:spPr>
          <a:xfrm>
            <a:off x="4148683" y="4392706"/>
            <a:ext cx="1084676" cy="942830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: изогнутый 26">
            <a:extLst>
              <a:ext uri="{FF2B5EF4-FFF2-40B4-BE49-F238E27FC236}">
                <a16:creationId xmlns:a16="http://schemas.microsoft.com/office/drawing/2014/main" xmlns="" id="{9932674F-12BE-4FD9-8C9B-CC83841B7C15}"/>
              </a:ext>
            </a:extLst>
          </p:cNvPr>
          <p:cNvCxnSpPr>
            <a:cxnSpLocks/>
          </p:cNvCxnSpPr>
          <p:nvPr/>
        </p:nvCxnSpPr>
        <p:spPr>
          <a:xfrm flipV="1">
            <a:off x="4245266" y="3665495"/>
            <a:ext cx="1310849" cy="1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58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wipe/>
      </p:transition>
    </mc:Choice>
    <mc:Fallback xmlns="">
      <p:transition spd="slow" advClick="0" advTm="5000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6747" y="723079"/>
            <a:ext cx="826381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FF000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Наглядная демонстрация</a:t>
            </a: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405717" y="1697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" name="Прямая соединительная линия 4"/>
          <p:cNvCxnSpPr>
            <a:cxnSpLocks/>
          </p:cNvCxnSpPr>
          <p:nvPr/>
        </p:nvCxnSpPr>
        <p:spPr>
          <a:xfrm>
            <a:off x="872958" y="1522183"/>
            <a:ext cx="6549818" cy="0"/>
          </a:xfrm>
          <a:prstGeom prst="line">
            <a:avLst/>
          </a:prstGeom>
          <a:ln w="28575" cmpd="sng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23" name="Диаграмма 22"/>
          <p:cNvGraphicFramePr/>
          <p:nvPr>
            <p:extLst>
              <p:ext uri="{D42A27DB-BD31-4B8C-83A1-F6EECF244321}">
                <p14:modId xmlns:p14="http://schemas.microsoft.com/office/powerpoint/2010/main" val="130316716"/>
              </p:ext>
            </p:extLst>
          </p:nvPr>
        </p:nvGraphicFramePr>
        <p:xfrm>
          <a:off x="1100917" y="1683090"/>
          <a:ext cx="10466243" cy="5906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88A91CB3-A0D4-46A9-A6B0-D81CAB85CC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17" y="1882467"/>
            <a:ext cx="7524916" cy="404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08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wipe/>
      </p:transition>
    </mc:Choice>
    <mc:Fallback xmlns="">
      <p:transition spd="slow" advClick="0" advTm="5000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5717" y="1697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16D15F62-159C-4B77-B657-DA2EEAF57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1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wipe/>
      </p:transition>
    </mc:Choice>
    <mc:Fallback xmlns="">
      <p:transition spd="slow" advClick="0" advTm="5000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67EA3BB5-1739-4CD3-B192-4BEEA5AC9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8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wipe/>
      </p:transition>
    </mc:Choice>
    <mc:Fallback xmlns="">
      <p:transition spd="slow" advClick="0" advTm="5000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5BF84253-EFAC-4721-8D7D-748851BC8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8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wipe/>
      </p:transition>
    </mc:Choice>
    <mc:Fallback xmlns="">
      <p:transition spd="slow" advClick="0" advTm="5000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9A21CE98-D530-413E-ABB2-7C1CD3D54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wipe/>
      </p:transition>
    </mc:Choice>
    <mc:Fallback xmlns="">
      <p:transition spd="slow" advClick="0" advTm="5000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3995" y="108815"/>
            <a:ext cx="534854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FF000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Положительный эффект</a:t>
            </a: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405717" y="1697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34470" y="2513510"/>
            <a:ext cx="45854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Добавление палетки в ПО</a:t>
            </a:r>
            <a:r>
              <a:rPr lang="en-US" sz="4400" b="1" dirty="0">
                <a:solidFill>
                  <a:schemeClr val="bg1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kMWD</a:t>
            </a:r>
            <a:r>
              <a:rPr lang="ru-RU" sz="4400" b="1" dirty="0">
                <a:solidFill>
                  <a:schemeClr val="bg1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Прямая соединительная линия 4"/>
          <p:cNvCxnSpPr>
            <a:cxnSpLocks/>
          </p:cNvCxnSpPr>
          <p:nvPr/>
        </p:nvCxnSpPr>
        <p:spPr>
          <a:xfrm flipV="1">
            <a:off x="863995" y="1522464"/>
            <a:ext cx="4496899" cy="25212"/>
          </a:xfrm>
          <a:prstGeom prst="line">
            <a:avLst/>
          </a:prstGeom>
          <a:ln w="28575" cmpd="sng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33359" y="1522464"/>
            <a:ext cx="67583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dirty="0">
                <a:solidFill>
                  <a:srgbClr val="46F828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Проведение углубленного анализа по бурению проблемных скважин</a:t>
            </a:r>
            <a:endParaRPr lang="ru-RU" sz="3000" dirty="0">
              <a:solidFill>
                <a:schemeClr val="bg1"/>
              </a:solidFill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60894" y="5110157"/>
            <a:ext cx="6860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dirty="0">
                <a:solidFill>
                  <a:srgbClr val="46F828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Оперативность в принятии решения по интенсивностям за 1 метр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99005" y="3365719"/>
            <a:ext cx="70600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dirty="0">
                <a:solidFill>
                  <a:srgbClr val="46F828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Оцифровка данных</a:t>
            </a:r>
            <a:endParaRPr lang="ru-RU" sz="3000" dirty="0">
              <a:solidFill>
                <a:schemeClr val="bg1"/>
              </a:solidFill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5" descr="burintekh_logo new">
            <a:extLst>
              <a:ext uri="{FF2B5EF4-FFF2-40B4-BE49-F238E27FC236}">
                <a16:creationId xmlns:a16="http://schemas.microsoft.com/office/drawing/2014/main" xmlns="" id="{BC00FFB0-1CA6-4D5B-81A6-07AA841AE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8" t="25764" r="6706" b="65462"/>
          <a:stretch>
            <a:fillRect/>
          </a:stretch>
        </p:blipFill>
        <p:spPr bwMode="auto">
          <a:xfrm>
            <a:off x="7148727" y="5907"/>
            <a:ext cx="5043273" cy="627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Соединитель: изогнутый 10">
            <a:extLst>
              <a:ext uri="{FF2B5EF4-FFF2-40B4-BE49-F238E27FC236}">
                <a16:creationId xmlns:a16="http://schemas.microsoft.com/office/drawing/2014/main" xmlns="" id="{6E8D0C7D-903E-4BE4-A783-F535A2D1424A}"/>
              </a:ext>
            </a:extLst>
          </p:cNvPr>
          <p:cNvCxnSpPr>
            <a:cxnSpLocks/>
          </p:cNvCxnSpPr>
          <p:nvPr/>
        </p:nvCxnSpPr>
        <p:spPr>
          <a:xfrm flipV="1">
            <a:off x="4114803" y="1857397"/>
            <a:ext cx="1118556" cy="1080887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: изогнутый 20">
            <a:extLst>
              <a:ext uri="{FF2B5EF4-FFF2-40B4-BE49-F238E27FC236}">
                <a16:creationId xmlns:a16="http://schemas.microsoft.com/office/drawing/2014/main" xmlns="" id="{801A0D6F-6C40-4543-870A-9FB64125FE61}"/>
              </a:ext>
            </a:extLst>
          </p:cNvPr>
          <p:cNvCxnSpPr>
            <a:cxnSpLocks/>
          </p:cNvCxnSpPr>
          <p:nvPr/>
        </p:nvCxnSpPr>
        <p:spPr>
          <a:xfrm>
            <a:off x="4148683" y="4392706"/>
            <a:ext cx="1084676" cy="942830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: изогнутый 26">
            <a:extLst>
              <a:ext uri="{FF2B5EF4-FFF2-40B4-BE49-F238E27FC236}">
                <a16:creationId xmlns:a16="http://schemas.microsoft.com/office/drawing/2014/main" xmlns="" id="{9932674F-12BE-4FD9-8C9B-CC83841B7C15}"/>
              </a:ext>
            </a:extLst>
          </p:cNvPr>
          <p:cNvCxnSpPr>
            <a:cxnSpLocks/>
          </p:cNvCxnSpPr>
          <p:nvPr/>
        </p:nvCxnSpPr>
        <p:spPr>
          <a:xfrm>
            <a:off x="4186744" y="3642718"/>
            <a:ext cx="1046615" cy="12700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04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wipe/>
      </p:transition>
    </mc:Choice>
    <mc:Fallback xmlns="">
      <p:transition spd="slow" advClick="0" advTm="5000">
        <p:wip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2171</TotalTime>
  <Words>138</Words>
  <Application>Microsoft Office PowerPoint</Application>
  <PresentationFormat>Широкоэкранный</PresentationFormat>
  <Paragraphs>33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Palatino Linotype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73</cp:revision>
  <dcterms:created xsi:type="dcterms:W3CDTF">2021-08-30T09:31:43Z</dcterms:created>
  <dcterms:modified xsi:type="dcterms:W3CDTF">2022-02-10T17:43:47Z</dcterms:modified>
</cp:coreProperties>
</file>