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Lst>
  <p:notesMasterIdLst>
    <p:notesMasterId r:id="rId72"/>
  </p:notesMasterIdLst>
  <p:sldIdLst>
    <p:sldId id="256" r:id="rId4"/>
    <p:sldId id="304" r:id="rId5"/>
    <p:sldId id="341" r:id="rId6"/>
    <p:sldId id="340" r:id="rId7"/>
    <p:sldId id="338" r:id="rId8"/>
    <p:sldId id="312" r:id="rId9"/>
    <p:sldId id="302" r:id="rId10"/>
    <p:sldId id="303" r:id="rId11"/>
    <p:sldId id="305" r:id="rId12"/>
    <p:sldId id="261" r:id="rId13"/>
    <p:sldId id="260" r:id="rId14"/>
    <p:sldId id="262" r:id="rId15"/>
    <p:sldId id="269" r:id="rId16"/>
    <p:sldId id="264" r:id="rId17"/>
    <p:sldId id="266" r:id="rId18"/>
    <p:sldId id="263" r:id="rId19"/>
    <p:sldId id="267" r:id="rId20"/>
    <p:sldId id="354" r:id="rId21"/>
    <p:sldId id="308" r:id="rId22"/>
    <p:sldId id="307" r:id="rId23"/>
    <p:sldId id="270" r:id="rId24"/>
    <p:sldId id="306" r:id="rId25"/>
    <p:sldId id="342" r:id="rId26"/>
    <p:sldId id="343" r:id="rId27"/>
    <p:sldId id="344" r:id="rId28"/>
    <p:sldId id="345" r:id="rId29"/>
    <p:sldId id="353" r:id="rId30"/>
    <p:sldId id="273" r:id="rId31"/>
    <p:sldId id="274" r:id="rId32"/>
    <p:sldId id="275" r:id="rId33"/>
    <p:sldId id="347" r:id="rId34"/>
    <p:sldId id="348" r:id="rId35"/>
    <p:sldId id="349" r:id="rId36"/>
    <p:sldId id="350" r:id="rId37"/>
    <p:sldId id="351" r:id="rId38"/>
    <p:sldId id="352" r:id="rId39"/>
    <p:sldId id="328" r:id="rId40"/>
    <p:sldId id="329" r:id="rId41"/>
    <p:sldId id="330" r:id="rId42"/>
    <p:sldId id="331" r:id="rId43"/>
    <p:sldId id="332" r:id="rId44"/>
    <p:sldId id="333" r:id="rId45"/>
    <p:sldId id="334" r:id="rId46"/>
    <p:sldId id="265" r:id="rId47"/>
    <p:sldId id="282" r:id="rId48"/>
    <p:sldId id="327" r:id="rId49"/>
    <p:sldId id="279" r:id="rId50"/>
    <p:sldId id="286" r:id="rId51"/>
    <p:sldId id="287" r:id="rId52"/>
    <p:sldId id="339" r:id="rId53"/>
    <p:sldId id="284" r:id="rId54"/>
    <p:sldId id="285" r:id="rId55"/>
    <p:sldId id="281" r:id="rId56"/>
    <p:sldId id="283" r:id="rId57"/>
    <p:sldId id="288" r:id="rId58"/>
    <p:sldId id="335" r:id="rId59"/>
    <p:sldId id="295" r:id="rId60"/>
    <p:sldId id="320" r:id="rId61"/>
    <p:sldId id="321" r:id="rId62"/>
    <p:sldId id="322" r:id="rId63"/>
    <p:sldId id="323" r:id="rId64"/>
    <p:sldId id="324" r:id="rId65"/>
    <p:sldId id="325" r:id="rId66"/>
    <p:sldId id="326" r:id="rId67"/>
    <p:sldId id="294" r:id="rId68"/>
    <p:sldId id="336" r:id="rId69"/>
    <p:sldId id="355" r:id="rId70"/>
    <p:sldId id="34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43"/>
  </p:normalViewPr>
  <p:slideViewPr>
    <p:cSldViewPr snapToGrid="0" snapToObjects="1">
      <p:cViewPr>
        <p:scale>
          <a:sx n="100" d="100"/>
          <a:sy n="100" d="100"/>
        </p:scale>
        <p:origin x="24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notesMaster" Target="notesMasters/notes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E3200-2280-D149-A3BE-AA8069637C32}" type="datetimeFigureOut">
              <a:rPr lang="en-US" smtClean="0"/>
              <a:t>10/30/18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419EA-28D7-2D42-97B5-83F9A617BA2D}" type="slidenum">
              <a:rPr lang="en-US" smtClean="0"/>
              <a:t>‹#›</a:t>
            </a:fld>
            <a:endParaRPr lang="en-US"/>
          </a:p>
        </p:txBody>
      </p:sp>
    </p:spTree>
    <p:extLst>
      <p:ext uri="{BB962C8B-B14F-4D97-AF65-F5344CB8AC3E}">
        <p14:creationId xmlns:p14="http://schemas.microsoft.com/office/powerpoint/2010/main" val="59994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a:t>
            </a:r>
            <a:r>
              <a:rPr lang="en-US" baseline="0" dirty="0"/>
              <a:t> Z: Remove branding, remove Apache Airavata from box. Stay on message. Get rid of logos at the bottom, concentrate on content and message.   Too much lingo. Concentrate on what you can do for the user.  Extract provenance, metadata, data ingestion pipelines, </a:t>
            </a:r>
            <a:r>
              <a:rPr lang="en-US" baseline="0" dirty="0" err="1"/>
              <a:t>etc</a:t>
            </a:r>
            <a:r>
              <a:rPr lang="en-US" baseline="0" dirty="0"/>
              <a:t> are all terms that people won’t know.   </a:t>
            </a:r>
          </a:p>
          <a:p>
            <a:endParaRPr lang="en-US" baseline="0" dirty="0"/>
          </a:p>
          <a:p>
            <a:r>
              <a:rPr lang="en-US" baseline="0" dirty="0"/>
              <a:t>Next slide: would be good to talk about the User Interface</a:t>
            </a:r>
          </a:p>
        </p:txBody>
      </p:sp>
      <p:sp>
        <p:nvSpPr>
          <p:cNvPr id="4" name="Slide Number Placeholder 3"/>
          <p:cNvSpPr>
            <a:spLocks noGrp="1"/>
          </p:cNvSpPr>
          <p:nvPr>
            <p:ph type="sldNum" sz="quarter" idx="10"/>
          </p:nvPr>
        </p:nvSpPr>
        <p:spPr/>
        <p:txBody>
          <a:bodyPr/>
          <a:lstStyle/>
          <a:p>
            <a:fld id="{AEC90063-7643-4C68-9D4C-898CBB74E88B}"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97391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style>
          <a:lnRef idx="2">
            <a:schemeClr val="accent5">
              <a:shade val="50000"/>
            </a:schemeClr>
          </a:lnRef>
          <a:fillRef idx="1">
            <a:schemeClr val="accent5"/>
          </a:fillRef>
          <a:effectRef idx="0">
            <a:schemeClr val="accent5"/>
          </a:effectRef>
          <a:fontRef idx="none"/>
        </p:style>
        <p:txBody>
          <a:bodyPr anchor="ctr"/>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526882"/>
            <a:ext cx="9144000" cy="1655762"/>
          </a:xfrm>
        </p:spPr>
        <p:style>
          <a:lnRef idx="2">
            <a:schemeClr val="accent5"/>
          </a:lnRef>
          <a:fillRef idx="1">
            <a:schemeClr val="lt1"/>
          </a:fillRef>
          <a:effectRef idx="0">
            <a:schemeClr val="accent5"/>
          </a:effectRef>
          <a:fontRef idx="none"/>
        </p:style>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488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60192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1813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60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4" name="Shape 24"/>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25" name="Shape 25"/>
          <p:cNvCxnSpPr/>
          <p:nvPr/>
        </p:nvCxnSpPr>
        <p:spPr>
          <a:xfrm rot="10800000" flipH="1">
            <a:off x="831850" y="4562474"/>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4" name="Shape 14"/>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460375" marR="0" lvl="0" indent="-231775" algn="l" rtl="0">
              <a:lnSpc>
                <a:spcPct val="90000"/>
              </a:lnSpc>
              <a:spcBef>
                <a:spcPts val="1000"/>
              </a:spcBef>
              <a:spcAft>
                <a:spcPts val="0"/>
              </a:spcAft>
              <a:buClr>
                <a:schemeClr val="dk1"/>
              </a:buClr>
              <a:buSzPct val="100000"/>
              <a:buFont typeface="Arial" charset="0"/>
              <a:buChar char="•"/>
              <a:tabLst/>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18" name="Shape 18"/>
          <p:cNvCxnSpPr/>
          <p:nvPr/>
        </p:nvCxnSpPr>
        <p:spPr>
          <a:xfrm>
            <a:off x="838200" y="1428757"/>
            <a:ext cx="10515599" cy="10383"/>
          </a:xfrm>
          <a:prstGeom prst="straightConnector1">
            <a:avLst/>
          </a:prstGeom>
          <a:noFill/>
          <a:ln w="38100" cap="flat" cmpd="sng">
            <a:solidFill>
              <a:srgbClr val="25ADCC"/>
            </a:solidFill>
            <a:prstDash val="solid"/>
            <a:miter/>
            <a:headEnd type="none" w="med" len="med"/>
            <a:tailEnd type="none" w="med" len="med"/>
          </a:ln>
        </p:spPr>
      </p:cxn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 name="Shape 28"/>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33" name="Shape 33"/>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9787"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6" name="Shape 3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3"/>
          </p:nvPr>
        </p:nvSpPr>
        <p:spPr>
          <a:xfrm>
            <a:off x="6172200" y="1681163"/>
            <a:ext cx="5183186"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4"/>
          </p:nvPr>
        </p:nvSpPr>
        <p:spPr>
          <a:xfrm>
            <a:off x="6172200" y="2505075"/>
            <a:ext cx="5183186"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1" name="Shape 4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2" name="Shape 4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43" name="Shape 43"/>
          <p:cNvCxnSpPr/>
          <p:nvPr/>
        </p:nvCxnSpPr>
        <p:spPr>
          <a:xfrm rot="10800000" flipH="1">
            <a:off x="839787" y="2505073"/>
            <a:ext cx="5157787" cy="0"/>
          </a:xfrm>
          <a:prstGeom prst="straightConnector1">
            <a:avLst/>
          </a:prstGeom>
          <a:noFill/>
          <a:ln w="38100" cap="flat" cmpd="sng">
            <a:solidFill>
              <a:srgbClr val="25ADCC"/>
            </a:solidFill>
            <a:prstDash val="solid"/>
            <a:miter/>
            <a:headEnd type="none" w="med" len="med"/>
            <a:tailEnd type="none" w="med" len="med"/>
          </a:ln>
        </p:spPr>
      </p:cxnSp>
      <p:cxnSp>
        <p:nvCxnSpPr>
          <p:cNvPr id="44" name="Shape 44"/>
          <p:cNvCxnSpPr/>
          <p:nvPr/>
        </p:nvCxnSpPr>
        <p:spPr>
          <a:xfrm>
            <a:off x="6172200" y="2490783"/>
            <a:ext cx="5187950" cy="9526"/>
          </a:xfrm>
          <a:prstGeom prst="straightConnector1">
            <a:avLst/>
          </a:prstGeom>
          <a:noFill/>
          <a:ln w="38100" cap="flat" cmpd="sng">
            <a:solidFill>
              <a:srgbClr val="25ADCC"/>
            </a:solidFill>
            <a:prstDash val="solid"/>
            <a:miter/>
            <a:headEnd type="none" w="med" len="med"/>
            <a:tailEnd type="none" w="med" len="med"/>
          </a:ln>
        </p:spPr>
      </p:cxnSp>
      <p:cxnSp>
        <p:nvCxnSpPr>
          <p:cNvPr id="45" name="Shape 45"/>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5183187" y="987425"/>
            <a:ext cx="6172199" cy="4873623"/>
          </a:xfrm>
          <a:prstGeom prst="rect">
            <a:avLst/>
          </a:prstGeom>
          <a:noFill/>
          <a:ln>
            <a:noFill/>
          </a:ln>
        </p:spPr>
        <p:txBody>
          <a:bodyPr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53" name="Shape 53"/>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a:spLocks noGrp="1"/>
          </p:cNvSpPr>
          <p:nvPr>
            <p:ph type="pic" idx="2"/>
          </p:nvPr>
        </p:nvSpPr>
        <p:spPr>
          <a:xfrm>
            <a:off x="5183187" y="987425"/>
            <a:ext cx="6172199" cy="4873623"/>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61" name="Shape 61"/>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89953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86847" y="6356348"/>
            <a:ext cx="949037" cy="365125"/>
          </a:xfrm>
          <a:prstGeom prst="rect">
            <a:avLst/>
          </a:prstGeom>
        </p:spPr>
        <p:txBody>
          <a:bodyPr/>
          <a:lstStyle/>
          <a:p>
            <a:fld id="{E7884882-FB12-4BC8-9960-9AD8104D7FAE}" type="datetimeFigureOut">
              <a:rPr lang="en-US" sz="1400" kern="0" smtClean="0">
                <a:solidFill>
                  <a:srgbClr val="000000"/>
                </a:solidFill>
                <a:ea typeface="Arial"/>
                <a:cs typeface="Arial"/>
                <a:sym typeface="Arial"/>
              </a:rPr>
              <a:pPr/>
              <a:t>10/30/18</a:t>
            </a:fld>
            <a:endParaRPr lang="en-US" sz="1400" kern="0" dirty="0">
              <a:solidFill>
                <a:srgbClr val="000000"/>
              </a:solidFill>
              <a:ea typeface="Arial"/>
              <a:cs typeface="Arial"/>
              <a:sym typeface="Aria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sz="1400" kern="0" dirty="0">
              <a:solidFill>
                <a:srgbClr val="000000"/>
              </a:solidFill>
              <a:ea typeface="Arial"/>
              <a:cs typeface="Arial"/>
              <a:sym typeface="Aria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6D22F896-40B5-4ADD-8801-0D06FADFA095}" type="slidenum">
              <a:rPr lang="en-US" sz="1400" kern="0" smtClean="0">
                <a:solidFill>
                  <a:srgbClr val="000000"/>
                </a:solidFill>
                <a:ea typeface="Arial"/>
                <a:cs typeface="Arial"/>
                <a:sym typeface="Arial"/>
              </a:rPr>
              <a:pPr/>
              <a:t>‹#›</a:t>
            </a:fld>
            <a:endParaRPr lang="en-US" sz="1400" kern="0" dirty="0">
              <a:solidFill>
                <a:srgbClr val="000000"/>
              </a:solidFill>
              <a:ea typeface="Arial"/>
              <a:cs typeface="Arial"/>
              <a:sym typeface="Arial"/>
            </a:endParaRPr>
          </a:p>
        </p:txBody>
      </p:sp>
    </p:spTree>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60868" y="6356348"/>
            <a:ext cx="1063336" cy="365125"/>
          </a:xfrm>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8" name="Straight Connector 7"/>
          <p:cNvCxnSpPr/>
          <p:nvPr/>
        </p:nvCxnSpPr>
        <p:spPr>
          <a:xfrm>
            <a:off x="838200" y="1428757"/>
            <a:ext cx="10515600" cy="10384"/>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solidFill>
                  <a:srgbClr val="F37B7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7" name="Straight Connector 6"/>
          <p:cNvCxnSpPr/>
          <p:nvPr/>
        </p:nvCxnSpPr>
        <p:spPr>
          <a:xfrm flipV="1">
            <a:off x="831850" y="456247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flipV="1">
            <a:off x="838200" y="141922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10" name="Straight Connector 9"/>
          <p:cNvCxnSpPr/>
          <p:nvPr/>
        </p:nvCxnSpPr>
        <p:spPr>
          <a:xfrm flipV="1">
            <a:off x="839788" y="2505073"/>
            <a:ext cx="5157787" cy="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6172200" y="2490783"/>
            <a:ext cx="5187950" cy="9528"/>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838200" y="141922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pic>
        <p:nvPicPr>
          <p:cNvPr id="14"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6" name="Straight Connector 5"/>
          <p:cNvCxnSpPr/>
          <p:nvPr/>
        </p:nvCxnSpPr>
        <p:spPr>
          <a:xfrm flipV="1">
            <a:off x="838200" y="1460789"/>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pic>
        <p:nvPicPr>
          <p:cNvPr id="7"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pic>
        <p:nvPicPr>
          <p:cNvPr id="5"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lnSpc>
                <a:spcPct val="100000"/>
              </a:lnSpc>
              <a:defRPr sz="3200">
                <a:solidFill>
                  <a:srgbClr val="F37B7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839788" y="2043906"/>
            <a:ext cx="3932237" cy="1349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solidFill>
                  <a:srgbClr val="F37B7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839788" y="2043906"/>
            <a:ext cx="3932237" cy="1349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991200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A47A1D-1441-154F-9DEE-5A68C865EA7D}"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358CDD8-5622-4D06-9165-8486FE73D54E}" type="slidenum">
              <a:rPr lang="en-US" smtClean="0">
                <a:solidFill>
                  <a:prstClr val="black"/>
                </a:solidFill>
              </a:rPr>
              <a:pPr/>
              <a:t>‹#›</a:t>
            </a:fld>
            <a:endParaRPr lang="en-US">
              <a:solidFill>
                <a:prstClr val="black"/>
              </a:solidFill>
            </a:endParaRPr>
          </a:p>
        </p:txBody>
      </p:sp>
      <p:pic>
        <p:nvPicPr>
          <p:cNvPr id="1026"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73988" y="5970255"/>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87642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4F97F-892C-EE48-BB49-5E29AB1EEBAD}"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034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4F97F-892C-EE48-BB49-5E29AB1EEBAD}"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2303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4F97F-892C-EE48-BB49-5E29AB1EEBAD}"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000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58851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96586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style>
          <a:lnRef idx="2">
            <a:schemeClr val="accent5">
              <a:shade val="50000"/>
            </a:schemeClr>
          </a:lnRef>
          <a:fillRef idx="1">
            <a:schemeClr val="accent5"/>
          </a:fillRef>
          <a:effectRef idx="0">
            <a:schemeClr val="accent5"/>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style>
          <a:lnRef idx="2">
            <a:schemeClr val="accent5"/>
          </a:lnRef>
          <a:fillRef idx="1">
            <a:schemeClr val="lt1"/>
          </a:fillRef>
          <a:effectRef idx="0">
            <a:schemeClr val="accent5"/>
          </a:effectRef>
          <a:fontRef idx="none"/>
        </p:style>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4F97F-892C-EE48-BB49-5E29AB1EEBAD}" type="datetimeFigureOut">
              <a:rPr lang="en-US" smtClean="0"/>
              <a:t>10/30/18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77B8B-D8E3-2B41-8034-8FD96863761C}" type="slidenum">
              <a:rPr lang="en-US" smtClean="0"/>
              <a:t>‹#›</a:t>
            </a:fld>
            <a:endParaRPr lang="en-US"/>
          </a:p>
        </p:txBody>
      </p:sp>
    </p:spTree>
    <p:extLst>
      <p:ext uri="{BB962C8B-B14F-4D97-AF65-F5344CB8AC3E}">
        <p14:creationId xmlns:p14="http://schemas.microsoft.com/office/powerpoint/2010/main" val="162694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1">
            <a:alphaModFix/>
          </a:blip>
          <a:srcRect/>
          <a:stretch/>
        </p:blipFill>
        <p:spPr>
          <a:xfrm>
            <a:off x="-13855" y="6286998"/>
            <a:ext cx="2521528" cy="553972"/>
          </a:xfrm>
          <a:prstGeom prst="rect">
            <a:avLst/>
          </a:prstGeom>
          <a:noFill/>
          <a:ln>
            <a:noFill/>
          </a:ln>
        </p:spPr>
      </p:pic>
    </p:spTree>
    <p:extLst>
      <p:ext uri="{BB962C8B-B14F-4D97-AF65-F5344CB8AC3E}">
        <p14:creationId xmlns:p14="http://schemas.microsoft.com/office/powerpoint/2010/main" val="4601591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586845" y="6356348"/>
            <a:ext cx="94903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8541" y="6048924"/>
            <a:ext cx="3037609" cy="667354"/>
          </a:xfrm>
          <a:prstGeom prst="rect">
            <a:avLst/>
          </a:prstGeom>
        </p:spPr>
      </p:pic>
      <p:pic>
        <p:nvPicPr>
          <p:cNvPr id="5" name="Picture 2" descr="https://sgrc.iu.edu/img/IU_Science_Gateways_Research_Center_Logo.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1962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ools.ietf.org/html/rfc674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smtClean="0"/>
              <a:t>Science Gateway Security Considerations</a:t>
            </a:r>
            <a:endParaRPr lang="en-US" dirty="0"/>
          </a:p>
        </p:txBody>
      </p:sp>
      <p:sp>
        <p:nvSpPr>
          <p:cNvPr id="3" name="Subtitle 2"/>
          <p:cNvSpPr>
            <a:spLocks noGrp="1"/>
          </p:cNvSpPr>
          <p:nvPr>
            <p:ph type="subTitle" idx="1"/>
          </p:nvPr>
        </p:nvSpPr>
        <p:spPr/>
        <p:txBody>
          <a:bodyPr/>
          <a:lstStyle/>
          <a:p>
            <a:r>
              <a:rPr lang="en-US" dirty="0" smtClean="0"/>
              <a:t>Focus: Applications of OAuth2 </a:t>
            </a:r>
            <a:r>
              <a:rPr lang="en-US" dirty="0" smtClean="0"/>
              <a:t>and OpenID Connect to Science Gateways</a:t>
            </a:r>
          </a:p>
        </p:txBody>
      </p:sp>
      <p:sp>
        <p:nvSpPr>
          <p:cNvPr id="4" name="Rectangle 3"/>
          <p:cNvSpPr/>
          <p:nvPr/>
        </p:nvSpPr>
        <p:spPr>
          <a:xfrm>
            <a:off x="4356998" y="6101834"/>
            <a:ext cx="3478003" cy="369332"/>
          </a:xfrm>
          <a:prstGeom prst="rect">
            <a:avLst/>
          </a:prstGeom>
        </p:spPr>
        <p:txBody>
          <a:bodyPr wrap="none">
            <a:spAutoFit/>
          </a:bodyPr>
          <a:lstStyle/>
          <a:p>
            <a:r>
              <a:rPr lang="en-US" dirty="0">
                <a:hlinkClick r:id="rId2"/>
              </a:rPr>
              <a:t>https://</a:t>
            </a:r>
            <a:r>
              <a:rPr lang="en-US" dirty="0" smtClean="0">
                <a:hlinkClick r:id="rId2"/>
              </a:rPr>
              <a:t>tools.ietf.org/html/rfc6749</a:t>
            </a:r>
            <a:r>
              <a:rPr lang="en-US" dirty="0" smtClean="0"/>
              <a:t> </a:t>
            </a:r>
            <a:endParaRPr lang="en-US" dirty="0"/>
          </a:p>
        </p:txBody>
      </p:sp>
    </p:spTree>
    <p:extLst>
      <p:ext uri="{BB962C8B-B14F-4D97-AF65-F5344CB8AC3E}">
        <p14:creationId xmlns:p14="http://schemas.microsoft.com/office/powerpoint/2010/main" val="1393921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Entities on a Network</a:t>
            </a:r>
            <a:endParaRPr lang="en-US" dirty="0"/>
          </a:p>
        </p:txBody>
      </p:sp>
      <p:sp>
        <p:nvSpPr>
          <p:cNvPr id="5" name="Rectangle 4"/>
          <p:cNvSpPr/>
          <p:nvPr/>
        </p:nvSpPr>
        <p:spPr>
          <a:xfrm>
            <a:off x="2143169" y="2617937"/>
            <a:ext cx="1528175" cy="27682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Entity 1</a:t>
            </a:r>
            <a:endParaRPr lang="en-US" sz="2800" dirty="0"/>
          </a:p>
        </p:txBody>
      </p:sp>
      <p:sp>
        <p:nvSpPr>
          <p:cNvPr id="6" name="Rectangle 5"/>
          <p:cNvSpPr/>
          <p:nvPr/>
        </p:nvSpPr>
        <p:spPr>
          <a:xfrm>
            <a:off x="8000578" y="2617936"/>
            <a:ext cx="1528175" cy="27682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Entity 2</a:t>
            </a:r>
            <a:endParaRPr lang="en-US" sz="2800" dirty="0"/>
          </a:p>
        </p:txBody>
      </p:sp>
      <p:cxnSp>
        <p:nvCxnSpPr>
          <p:cNvPr id="8" name="Straight Arrow Connector 7"/>
          <p:cNvCxnSpPr>
            <a:stCxn id="5" idx="3"/>
            <a:endCxn id="6" idx="1"/>
          </p:cNvCxnSpPr>
          <p:nvPr/>
        </p:nvCxnSpPr>
        <p:spPr>
          <a:xfrm flipV="1">
            <a:off x="3671344" y="4002063"/>
            <a:ext cx="432923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6844" y="4282985"/>
            <a:ext cx="2678234" cy="646331"/>
          </a:xfrm>
          <a:prstGeom prst="rect">
            <a:avLst/>
          </a:prstGeom>
          <a:noFill/>
        </p:spPr>
        <p:txBody>
          <a:bodyPr wrap="none" rtlCol="0">
            <a:spAutoFit/>
          </a:bodyPr>
          <a:lstStyle/>
          <a:p>
            <a:r>
              <a:rPr lang="en-US" dirty="0" smtClean="0"/>
              <a:t>Network Communications </a:t>
            </a:r>
          </a:p>
          <a:p>
            <a:pPr algn="ctr"/>
            <a:r>
              <a:rPr lang="en-US" dirty="0" smtClean="0"/>
              <a:t>(TCP/IP)</a:t>
            </a:r>
            <a:endParaRPr lang="en-US" dirty="0"/>
          </a:p>
        </p:txBody>
      </p:sp>
    </p:spTree>
    <p:extLst>
      <p:ext uri="{BB962C8B-B14F-4D97-AF65-F5344CB8AC3E}">
        <p14:creationId xmlns:p14="http://schemas.microsoft.com/office/powerpoint/2010/main" val="37018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699637"/>
              </p:ext>
            </p:extLst>
          </p:nvPr>
        </p:nvGraphicFramePr>
        <p:xfrm>
          <a:off x="850900" y="190502"/>
          <a:ext cx="10515600" cy="5986527"/>
        </p:xfrm>
        <a:graphic>
          <a:graphicData uri="http://schemas.openxmlformats.org/drawingml/2006/table">
            <a:tbl>
              <a:tblPr firstRow="1" bandRow="1">
                <a:tableStyleId>{21E4AEA4-8DFA-4A89-87EB-49C32662AFE0}</a:tableStyleId>
              </a:tblPr>
              <a:tblGrid>
                <a:gridCol w="2438400"/>
                <a:gridCol w="8077200"/>
              </a:tblGrid>
              <a:tr h="472097">
                <a:tc>
                  <a:txBody>
                    <a:bodyPr/>
                    <a:lstStyle/>
                    <a:p>
                      <a:r>
                        <a:rPr lang="en-US" sz="2400" dirty="0" smtClean="0"/>
                        <a:t>Security Concept</a:t>
                      </a:r>
                      <a:r>
                        <a:rPr lang="en-US" sz="2400" baseline="0" dirty="0" smtClean="0"/>
                        <a:t> </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Description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001">
                <a:tc>
                  <a:txBody>
                    <a:bodyPr/>
                    <a:lstStyle/>
                    <a:p>
                      <a:r>
                        <a:rPr lang="en-US" sz="2400" dirty="0" smtClean="0"/>
                        <a:t>Identity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have unique identities.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461">
                <a:tc>
                  <a:txBody>
                    <a:bodyPr/>
                    <a:lstStyle/>
                    <a:p>
                      <a:r>
                        <a:rPr lang="en-US" sz="2400" dirty="0" smtClean="0"/>
                        <a:t>Authentication (</a:t>
                      </a:r>
                      <a:r>
                        <a:rPr lang="en-US" sz="2400" dirty="0" err="1" smtClean="0"/>
                        <a:t>AuthN</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can establish and prove their identities.  Commonly</a:t>
                      </a:r>
                      <a:r>
                        <a:rPr lang="en-US" sz="2400" baseline="0" dirty="0" smtClean="0"/>
                        <a:t> implemented with public-private </a:t>
                      </a:r>
                      <a:r>
                        <a:rPr lang="en-US" sz="2400" baseline="0" dirty="0" smtClean="0"/>
                        <a:t>key pairs</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695">
                <a:tc>
                  <a:txBody>
                    <a:bodyPr/>
                    <a:lstStyle/>
                    <a:p>
                      <a:r>
                        <a:rPr lang="en-US" sz="2400" dirty="0" smtClean="0"/>
                        <a:t>Authorization (</a:t>
                      </a:r>
                      <a:r>
                        <a:rPr lang="en-US" sz="2400" dirty="0" err="1" smtClean="0"/>
                        <a:t>AuthZ</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How an entity responds to a request from another entity.</a:t>
                      </a:r>
                      <a:r>
                        <a:rPr lang="en-US" sz="2400" baseline="0" dirty="0" smtClean="0"/>
                        <a:t> </a:t>
                      </a:r>
                      <a:r>
                        <a:rPr lang="en-US" sz="2400" dirty="0" smtClean="0"/>
                        <a:t>Usually coupled with authentication.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695">
                <a:tc>
                  <a:txBody>
                    <a:bodyPr/>
                    <a:lstStyle/>
                    <a:p>
                      <a:r>
                        <a:rPr lang="en-US" sz="2400" dirty="0" smtClean="0"/>
                        <a:t>Message Signing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Entities</a:t>
                      </a:r>
                      <a:r>
                        <a:rPr lang="en-US" sz="2400" baseline="0" dirty="0" smtClean="0"/>
                        <a:t> can verify that messages came from a particular authenticated entity.  Implemented with cryptographic keys</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Message 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Detecting</a:t>
                      </a:r>
                      <a:r>
                        <a:rPr lang="en-US" sz="2400" baseline="0" dirty="0" smtClean="0"/>
                        <a:t> if the network message between entities has been altered. Implemented with message digests (hashes).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r>
                        <a:rPr lang="en-US" sz="2400" dirty="0" smtClean="0"/>
                        <a:t>Message</a:t>
                      </a:r>
                      <a:r>
                        <a:rPr lang="en-US" sz="2400" baseline="0" dirty="0" smtClean="0"/>
                        <a:t> Privacy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Communications</a:t>
                      </a:r>
                      <a:r>
                        <a:rPr lang="en-US" sz="2400" baseline="0" dirty="0" smtClean="0"/>
                        <a:t> between entities can only be read by those entities. Implemented with encryption, shared secret keys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r>
                        <a:rPr lang="en-US" sz="2400" dirty="0" smtClean="0"/>
                        <a:t>Message</a:t>
                      </a:r>
                      <a:r>
                        <a:rPr lang="en-US" sz="2400" baseline="0" dirty="0" smtClean="0"/>
                        <a:t> Singularity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Each message between entities</a:t>
                      </a:r>
                      <a:r>
                        <a:rPr lang="en-US" sz="2400" baseline="0" dirty="0" smtClean="0"/>
                        <a:t> is unique. Avoids accidental or malicious replays. Uses </a:t>
                      </a:r>
                      <a:r>
                        <a:rPr lang="en-US" sz="2400" baseline="0" dirty="0" err="1" smtClean="0"/>
                        <a:t>nonces</a:t>
                      </a:r>
                      <a:r>
                        <a:rPr lang="en-US" sz="2400" baseline="0" dirty="0" smtClean="0"/>
                        <a:t>, timestamps, etc.</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352800" y="6273800"/>
            <a:ext cx="54483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400" dirty="0" smtClean="0"/>
              <a:t>Some Basic Network Security Concepts</a:t>
            </a:r>
            <a:endParaRPr lang="en-US" sz="2400" dirty="0"/>
          </a:p>
        </p:txBody>
      </p:sp>
    </p:spTree>
    <p:extLst>
      <p:ext uri="{BB962C8B-B14F-4D97-AF65-F5344CB8AC3E}">
        <p14:creationId xmlns:p14="http://schemas.microsoft.com/office/powerpoint/2010/main" val="1782302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Authorization Problem</a:t>
            </a:r>
            <a:endParaRPr lang="en-US" dirty="0"/>
          </a:p>
        </p:txBody>
      </p:sp>
      <p:sp>
        <p:nvSpPr>
          <p:cNvPr id="5" name="Rectangle 4"/>
          <p:cNvSpPr/>
          <p:nvPr/>
        </p:nvSpPr>
        <p:spPr>
          <a:xfrm>
            <a:off x="32131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7366000" y="472160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73660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9" name="Straight Connector 8"/>
          <p:cNvCxnSpPr/>
          <p:nvPr/>
        </p:nvCxnSpPr>
        <p:spPr>
          <a:xfrm>
            <a:off x="6172200" y="1841500"/>
            <a:ext cx="0" cy="441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1"/>
          </p:cNvCxnSpPr>
          <p:nvPr/>
        </p:nvCxnSpPr>
        <p:spPr>
          <a:xfrm flipV="1">
            <a:off x="49022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49022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9550" y="4867652"/>
            <a:ext cx="4876800" cy="1938992"/>
          </a:xfrm>
          <a:prstGeom prst="rect">
            <a:avLst/>
          </a:prstGeom>
          <a:noFill/>
        </p:spPr>
        <p:txBody>
          <a:bodyPr wrap="square" rtlCol="0">
            <a:spAutoFit/>
          </a:bodyPr>
          <a:lstStyle/>
          <a:p>
            <a:r>
              <a:rPr lang="en-US" sz="2400" dirty="0" smtClean="0"/>
              <a:t>The </a:t>
            </a:r>
            <a:r>
              <a:rPr lang="en-US" sz="2400" b="1" dirty="0" smtClean="0"/>
              <a:t>Resource Owner </a:t>
            </a:r>
            <a:r>
              <a:rPr lang="en-US" sz="2400" dirty="0" smtClean="0"/>
              <a:t>wants to authorize the </a:t>
            </a:r>
            <a:r>
              <a:rPr lang="en-US" sz="2400" b="1" dirty="0" smtClean="0"/>
              <a:t>Client</a:t>
            </a:r>
            <a:r>
              <a:rPr lang="en-US" sz="2400" dirty="0" smtClean="0"/>
              <a:t> to act on </a:t>
            </a:r>
            <a:r>
              <a:rPr lang="en-US" sz="2400" b="1" dirty="0" smtClean="0"/>
              <a:t>Resource Service </a:t>
            </a:r>
            <a:r>
              <a:rPr lang="en-US" sz="2400" dirty="0" smtClean="0"/>
              <a:t>on the Resource Owner’s behalf.  How do you do delegate this authority?</a:t>
            </a:r>
            <a:endParaRPr lang="en-US" sz="2400" dirty="0"/>
          </a:p>
        </p:txBody>
      </p:sp>
      <p:sp>
        <p:nvSpPr>
          <p:cNvPr id="17" name="TextBox 16"/>
          <p:cNvSpPr txBox="1"/>
          <p:nvPr/>
        </p:nvSpPr>
        <p:spPr>
          <a:xfrm>
            <a:off x="3924300" y="2032000"/>
            <a:ext cx="1609800" cy="369332"/>
          </a:xfrm>
          <a:prstGeom prst="rect">
            <a:avLst/>
          </a:prstGeom>
          <a:noFill/>
        </p:spPr>
        <p:txBody>
          <a:bodyPr wrap="none" rtlCol="0">
            <a:spAutoFit/>
          </a:bodyPr>
          <a:lstStyle/>
          <a:p>
            <a:r>
              <a:rPr lang="en-US" dirty="0" smtClean="0"/>
              <a:t>Trust Boundary</a:t>
            </a:r>
            <a:endParaRPr lang="en-US" dirty="0"/>
          </a:p>
        </p:txBody>
      </p:sp>
      <p:cxnSp>
        <p:nvCxnSpPr>
          <p:cNvPr id="19" name="Straight Arrow Connector 18"/>
          <p:cNvCxnSpPr>
            <a:stCxn id="17" idx="3"/>
          </p:cNvCxnSpPr>
          <p:nvPr/>
        </p:nvCxnSpPr>
        <p:spPr>
          <a:xfrm>
            <a:off x="5534100" y="2216666"/>
            <a:ext cx="5619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43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Authorization and 3</a:t>
            </a:r>
            <a:r>
              <a:rPr lang="en-US" baseline="30000" dirty="0" smtClean="0"/>
              <a:t>rd</a:t>
            </a:r>
            <a:r>
              <a:rPr lang="en-US" dirty="0" smtClean="0"/>
              <a:t> Party Services</a:t>
            </a:r>
            <a:endParaRPr lang="en-US" dirty="0"/>
          </a:p>
        </p:txBody>
      </p:sp>
      <p:sp>
        <p:nvSpPr>
          <p:cNvPr id="4" name="Content Placeholder 3"/>
          <p:cNvSpPr>
            <a:spLocks noGrp="1"/>
          </p:cNvSpPr>
          <p:nvPr>
            <p:ph idx="1"/>
          </p:nvPr>
        </p:nvSpPr>
        <p:spPr>
          <a:xfrm>
            <a:off x="838200" y="1711325"/>
            <a:ext cx="10515600" cy="4351338"/>
          </a:xfrm>
        </p:spPr>
        <p:txBody>
          <a:bodyPr/>
          <a:lstStyle/>
          <a:p>
            <a:r>
              <a:rPr lang="en-US" dirty="0" smtClean="0"/>
              <a:t>This scenario has become very common.</a:t>
            </a:r>
          </a:p>
          <a:p>
            <a:r>
              <a:rPr lang="en-US" dirty="0" smtClean="0"/>
              <a:t>Driven by social networking, PaaS and SaaS, and mobile devices</a:t>
            </a:r>
          </a:p>
          <a:p>
            <a:r>
              <a:rPr lang="en-US" dirty="0" smtClean="0"/>
              <a:t>Platforms and devices such as Facebook, Google, and Apple hold your personal data.</a:t>
            </a:r>
          </a:p>
          <a:p>
            <a:r>
              <a:rPr lang="en-US" dirty="0" smtClean="0"/>
              <a:t>Third party applications need to access some of this data.</a:t>
            </a:r>
          </a:p>
          <a:p>
            <a:r>
              <a:rPr lang="en-US" dirty="0" smtClean="0"/>
              <a:t>You decide which applications to authorize</a:t>
            </a:r>
          </a:p>
          <a:p>
            <a:pPr lvl="1"/>
            <a:r>
              <a:rPr lang="en-US" dirty="0" smtClean="0"/>
              <a:t>“Facebook, it is ok for this application to access the names of my Facebook friends and other personal information.”</a:t>
            </a:r>
          </a:p>
          <a:p>
            <a:pPr lvl="1"/>
            <a:r>
              <a:rPr lang="en-US" dirty="0" smtClean="0"/>
              <a:t>“IPhone, it is OK for this app to know my location”</a:t>
            </a:r>
            <a:endParaRPr lang="en-US" dirty="0"/>
          </a:p>
        </p:txBody>
      </p:sp>
      <p:sp>
        <p:nvSpPr>
          <p:cNvPr id="2" name="TextBox 1"/>
          <p:cNvSpPr txBox="1"/>
          <p:nvPr/>
        </p:nvSpPr>
        <p:spPr>
          <a:xfrm>
            <a:off x="838200" y="6096000"/>
            <a:ext cx="105156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I am the Resource </a:t>
            </a:r>
            <a:r>
              <a:rPr lang="en-US" sz="2000" dirty="0"/>
              <a:t>O</a:t>
            </a:r>
            <a:r>
              <a:rPr lang="en-US" sz="2000" dirty="0" smtClean="0"/>
              <a:t>wner.  My list of friends, personal information, and location are accessible through a Resource Service.   Facebook and IPhone apps are Clients.</a:t>
            </a:r>
            <a:endParaRPr lang="en-US" sz="2000" dirty="0"/>
          </a:p>
        </p:txBody>
      </p:sp>
    </p:spTree>
    <p:extLst>
      <p:ext uri="{BB962C8B-B14F-4D97-AF65-F5344CB8AC3E}">
        <p14:creationId xmlns:p14="http://schemas.microsoft.com/office/powerpoint/2010/main" val="327263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 Delegating Authority </a:t>
            </a:r>
            <a:endParaRPr lang="en-US" dirty="0"/>
          </a:p>
        </p:txBody>
      </p:sp>
      <p:sp>
        <p:nvSpPr>
          <p:cNvPr id="4" name="Content Placeholder 3"/>
          <p:cNvSpPr>
            <a:spLocks noGrp="1"/>
          </p:cNvSpPr>
          <p:nvPr>
            <p:ph idx="1"/>
          </p:nvPr>
        </p:nvSpPr>
        <p:spPr>
          <a:xfrm>
            <a:off x="838200" y="1825624"/>
            <a:ext cx="4584700" cy="4867275"/>
          </a:xfrm>
        </p:spPr>
        <p:txBody>
          <a:bodyPr>
            <a:normAutofit lnSpcReduction="10000"/>
          </a:bodyPr>
          <a:lstStyle/>
          <a:p>
            <a:r>
              <a:rPr lang="en-US" dirty="0" smtClean="0"/>
              <a:t>Straightforward Approach: Client </a:t>
            </a:r>
            <a:r>
              <a:rPr lang="en-US" dirty="0"/>
              <a:t>requests an access-restricted resource </a:t>
            </a:r>
            <a:r>
              <a:rPr lang="en-US" dirty="0" smtClean="0"/>
              <a:t>by </a:t>
            </a:r>
            <a:r>
              <a:rPr lang="en-US" dirty="0"/>
              <a:t>authenticating </a:t>
            </a:r>
            <a:r>
              <a:rPr lang="en-US" b="1" dirty="0" smtClean="0"/>
              <a:t>using </a:t>
            </a:r>
            <a:r>
              <a:rPr lang="en-US" b="1" dirty="0"/>
              <a:t>the resource owner's </a:t>
            </a:r>
            <a:r>
              <a:rPr lang="en-US" b="1" dirty="0" smtClean="0"/>
              <a:t>credentials</a:t>
            </a:r>
            <a:r>
              <a:rPr lang="en-US" dirty="0" smtClean="0"/>
              <a:t>, like passwords</a:t>
            </a:r>
          </a:p>
          <a:p>
            <a:pPr lvl="1"/>
            <a:r>
              <a:rPr lang="en-US" dirty="0"/>
              <a:t>T</a:t>
            </a:r>
            <a:r>
              <a:rPr lang="en-US" dirty="0" smtClean="0"/>
              <a:t>he </a:t>
            </a:r>
            <a:r>
              <a:rPr lang="en-US" dirty="0"/>
              <a:t>R</a:t>
            </a:r>
            <a:r>
              <a:rPr lang="en-US" dirty="0" smtClean="0"/>
              <a:t>esource Owner </a:t>
            </a:r>
            <a:r>
              <a:rPr lang="en-US" dirty="0"/>
              <a:t>shares its credentials with the third </a:t>
            </a:r>
            <a:r>
              <a:rPr lang="en-US" dirty="0" smtClean="0"/>
              <a:t>party Client.</a:t>
            </a:r>
          </a:p>
          <a:p>
            <a:pPr lvl="1"/>
            <a:r>
              <a:rPr lang="en-US" dirty="0" smtClean="0"/>
              <a:t>The Client impersonates the Resource Owner.</a:t>
            </a:r>
          </a:p>
          <a:p>
            <a:r>
              <a:rPr lang="en-US" dirty="0" smtClean="0"/>
              <a:t>This is a really bad solution</a:t>
            </a:r>
          </a:p>
          <a:p>
            <a:pPr lvl="1"/>
            <a:r>
              <a:rPr lang="en-US" dirty="0" smtClean="0"/>
              <a:t>What are some problems with this approach?</a:t>
            </a:r>
            <a:endParaRPr lang="en-US" dirty="0"/>
          </a:p>
        </p:txBody>
      </p:sp>
      <p:sp>
        <p:nvSpPr>
          <p:cNvPr id="5" name="Rectangle 4"/>
          <p:cNvSpPr/>
          <p:nvPr/>
        </p:nvSpPr>
        <p:spPr>
          <a:xfrm>
            <a:off x="56896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842500" y="4711700"/>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8425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8" name="Straight Arrow Connector 7"/>
          <p:cNvCxnSpPr>
            <a:stCxn id="8" idx="3"/>
          </p:cNvCxnSpPr>
          <p:nvPr/>
        </p:nvCxnSpPr>
        <p:spPr>
          <a:xfrm flipV="1">
            <a:off x="73787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8" idx="3"/>
          </p:cNvCxnSpPr>
          <p:nvPr/>
        </p:nvCxnSpPr>
        <p:spPr>
          <a:xfrm>
            <a:off x="73787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35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Problems </a:t>
            </a:r>
            <a:r>
              <a:rPr lang="en-US" dirty="0" smtClean="0"/>
              <a:t>with Credential Sharing</a:t>
            </a:r>
            <a:endParaRPr lang="en-US" dirty="0"/>
          </a:p>
        </p:txBody>
      </p:sp>
      <p:sp>
        <p:nvSpPr>
          <p:cNvPr id="3" name="Content Placeholder 2"/>
          <p:cNvSpPr>
            <a:spLocks noGrp="1"/>
          </p:cNvSpPr>
          <p:nvPr>
            <p:ph idx="1"/>
          </p:nvPr>
        </p:nvSpPr>
        <p:spPr/>
        <p:txBody>
          <a:bodyPr>
            <a:normAutofit lnSpcReduction="10000"/>
          </a:bodyPr>
          <a:lstStyle/>
          <a:p>
            <a:r>
              <a:rPr lang="en-US" dirty="0" smtClean="0"/>
              <a:t>Third-party </a:t>
            </a:r>
            <a:r>
              <a:rPr lang="en-US" dirty="0"/>
              <a:t>applications gain overly broad access to the </a:t>
            </a:r>
            <a:r>
              <a:rPr lang="en-US" dirty="0" smtClean="0"/>
              <a:t>Resource </a:t>
            </a:r>
            <a:r>
              <a:rPr lang="en-US" dirty="0"/>
              <a:t>O</a:t>
            </a:r>
            <a:r>
              <a:rPr lang="en-US" dirty="0" smtClean="0"/>
              <a:t>wner's </a:t>
            </a:r>
            <a:r>
              <a:rPr lang="en-US" dirty="0"/>
              <a:t>protected </a:t>
            </a:r>
            <a:r>
              <a:rPr lang="en-US" dirty="0" smtClean="0"/>
              <a:t>resources</a:t>
            </a:r>
            <a:r>
              <a:rPr lang="en-US" dirty="0"/>
              <a:t>.</a:t>
            </a:r>
            <a:endParaRPr lang="en-US" dirty="0" smtClean="0"/>
          </a:p>
          <a:p>
            <a:pPr lvl="1"/>
            <a:r>
              <a:rPr lang="en-US" dirty="0" smtClean="0"/>
              <a:t>No ability to </a:t>
            </a:r>
            <a:r>
              <a:rPr lang="en-US" dirty="0"/>
              <a:t>restrict duration or access to a limited subset of </a:t>
            </a:r>
            <a:r>
              <a:rPr lang="en-US" dirty="0" smtClean="0"/>
              <a:t>resources.</a:t>
            </a:r>
          </a:p>
          <a:p>
            <a:r>
              <a:rPr lang="en-US" dirty="0" smtClean="0"/>
              <a:t>Resource </a:t>
            </a:r>
            <a:r>
              <a:rPr lang="en-US" dirty="0"/>
              <a:t>O</a:t>
            </a:r>
            <a:r>
              <a:rPr lang="en-US" dirty="0" smtClean="0"/>
              <a:t>wners </a:t>
            </a:r>
            <a:r>
              <a:rPr lang="en-US" dirty="0"/>
              <a:t>cannot revoke access to </a:t>
            </a:r>
            <a:r>
              <a:rPr lang="en-US" dirty="0" smtClean="0"/>
              <a:t>a specific client without </a:t>
            </a:r>
            <a:r>
              <a:rPr lang="en-US" dirty="0"/>
              <a:t>revoking access to </a:t>
            </a:r>
            <a:r>
              <a:rPr lang="en-US" dirty="0" smtClean="0"/>
              <a:t>all clients</a:t>
            </a:r>
          </a:p>
          <a:p>
            <a:pPr lvl="1"/>
            <a:r>
              <a:rPr lang="en-US" dirty="0" smtClean="0"/>
              <a:t>Requires the Resource Owner to change </a:t>
            </a:r>
            <a:r>
              <a:rPr lang="en-US" dirty="0" smtClean="0"/>
              <a:t>passwords</a:t>
            </a:r>
            <a:r>
              <a:rPr lang="en-US" dirty="0" smtClean="0"/>
              <a:t>.</a:t>
            </a:r>
          </a:p>
          <a:p>
            <a:r>
              <a:rPr lang="en-US" dirty="0"/>
              <a:t>Compromise of </a:t>
            </a:r>
            <a:r>
              <a:rPr lang="en-US" dirty="0" smtClean="0"/>
              <a:t>the client results </a:t>
            </a:r>
            <a:r>
              <a:rPr lang="en-US" dirty="0"/>
              <a:t>in compromise of the end-user's </a:t>
            </a:r>
            <a:r>
              <a:rPr lang="en-US" dirty="0" smtClean="0"/>
              <a:t>long term credentials and </a:t>
            </a:r>
            <a:r>
              <a:rPr lang="en-US" dirty="0"/>
              <a:t>all of the data protected by that password</a:t>
            </a:r>
            <a:r>
              <a:rPr lang="en-US" dirty="0" smtClean="0"/>
              <a:t>.</a:t>
            </a:r>
          </a:p>
          <a:p>
            <a:r>
              <a:rPr lang="en-US" dirty="0" smtClean="0"/>
              <a:t>Compromise of one client compromises all of the clients and all of the Resource Services.</a:t>
            </a:r>
          </a:p>
          <a:p>
            <a:pPr lvl="1"/>
            <a:r>
              <a:rPr lang="en-US" dirty="0" smtClean="0"/>
              <a:t>The Resource Owner would need to change passwords on all clients</a:t>
            </a:r>
            <a:endParaRPr lang="en-US" dirty="0"/>
          </a:p>
        </p:txBody>
      </p:sp>
    </p:spTree>
    <p:extLst>
      <p:ext uri="{BB962C8B-B14F-4D97-AF65-F5344CB8AC3E}">
        <p14:creationId xmlns:p14="http://schemas.microsoft.com/office/powerpoint/2010/main" val="154207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OAuth2</a:t>
            </a:r>
            <a:endParaRPr lang="en-US" dirty="0"/>
          </a:p>
        </p:txBody>
      </p:sp>
      <p:sp>
        <p:nvSpPr>
          <p:cNvPr id="5" name="Rectangle 4"/>
          <p:cNvSpPr/>
          <p:nvPr/>
        </p:nvSpPr>
        <p:spPr>
          <a:xfrm>
            <a:off x="4311650" y="52562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131300" y="52562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131300" y="20208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6000750" y="26558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6000750" y="58912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11650" y="20208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AuthZ</a:t>
            </a:r>
            <a:r>
              <a:rPr lang="en-US" sz="2800" dirty="0" smtClean="0"/>
              <a:t> </a:t>
            </a:r>
            <a:r>
              <a:rPr lang="en-US" sz="2800" dirty="0" smtClean="0"/>
              <a:t>Service</a:t>
            </a:r>
            <a:endParaRPr lang="en-US" sz="2800" dirty="0"/>
          </a:p>
        </p:txBody>
      </p:sp>
      <p:cxnSp>
        <p:nvCxnSpPr>
          <p:cNvPr id="20" name="Straight Arrow Connector 19"/>
          <p:cNvCxnSpPr>
            <a:stCxn id="18" idx="2"/>
            <a:endCxn id="5" idx="0"/>
          </p:cNvCxnSpPr>
          <p:nvPr/>
        </p:nvCxnSpPr>
        <p:spPr>
          <a:xfrm>
            <a:off x="5156200" y="32908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5156200" y="26558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8200" y="2020888"/>
            <a:ext cx="2768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OAuth2 solves this problem by introducing a </a:t>
            </a:r>
            <a:r>
              <a:rPr lang="en-US" sz="2400" b="1" dirty="0" smtClean="0"/>
              <a:t>mutually trusted* </a:t>
            </a:r>
            <a:r>
              <a:rPr lang="en-US" sz="2400" dirty="0" smtClean="0"/>
              <a:t>Authorization Service</a:t>
            </a:r>
            <a:endParaRPr lang="en-US" sz="2400" dirty="0"/>
          </a:p>
        </p:txBody>
      </p:sp>
      <p:sp>
        <p:nvSpPr>
          <p:cNvPr id="13" name="TextBox 12"/>
          <p:cNvSpPr txBox="1"/>
          <p:nvPr/>
        </p:nvSpPr>
        <p:spPr>
          <a:xfrm>
            <a:off x="838200" y="4659412"/>
            <a:ext cx="2768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*There are rigorous ways, like key exchanges, for establishing mutual trust.</a:t>
            </a:r>
            <a:endParaRPr lang="en-US" sz="2400" dirty="0"/>
          </a:p>
        </p:txBody>
      </p:sp>
    </p:spTree>
    <p:extLst>
      <p:ext uri="{BB962C8B-B14F-4D97-AF65-F5344CB8AC3E}">
        <p14:creationId xmlns:p14="http://schemas.microsoft.com/office/powerpoint/2010/main" val="346970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OAuth2 Main Concepts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OAuth2 introduces </a:t>
            </a:r>
            <a:r>
              <a:rPr lang="en-US" dirty="0"/>
              <a:t>an authorization layer </a:t>
            </a:r>
            <a:endParaRPr lang="en-US" dirty="0" smtClean="0"/>
          </a:p>
          <a:p>
            <a:pPr lvl="1"/>
            <a:r>
              <a:rPr lang="en-US" dirty="0" smtClean="0"/>
              <a:t>Separates the </a:t>
            </a:r>
            <a:r>
              <a:rPr lang="en-US" dirty="0"/>
              <a:t>role of the client from that of the resource owner. </a:t>
            </a:r>
            <a:endParaRPr lang="en-US" dirty="0" smtClean="0"/>
          </a:p>
          <a:p>
            <a:r>
              <a:rPr lang="en-US" dirty="0" smtClean="0"/>
              <a:t>In OAuth2, </a:t>
            </a:r>
            <a:r>
              <a:rPr lang="en-US" dirty="0"/>
              <a:t>the client </a:t>
            </a:r>
            <a:r>
              <a:rPr lang="en-US" dirty="0" smtClean="0"/>
              <a:t>is </a:t>
            </a:r>
            <a:r>
              <a:rPr lang="en-US" dirty="0"/>
              <a:t>issued a different set of credentials than those of the resource owner. </a:t>
            </a:r>
            <a:endParaRPr lang="en-US" dirty="0" smtClean="0"/>
          </a:p>
          <a:p>
            <a:pPr lvl="1"/>
            <a:r>
              <a:rPr lang="en-US" dirty="0" smtClean="0"/>
              <a:t>OAuth2 access tokens rather than passwords</a:t>
            </a:r>
          </a:p>
          <a:p>
            <a:r>
              <a:rPr lang="en-US" dirty="0" smtClean="0"/>
              <a:t>An OAuth2 access token has a </a:t>
            </a:r>
            <a:r>
              <a:rPr lang="en-US" dirty="0"/>
              <a:t>specific scope, lifetime, and other access attributes. </a:t>
            </a:r>
            <a:endParaRPr lang="en-US" dirty="0" smtClean="0"/>
          </a:p>
          <a:p>
            <a:pPr lvl="1"/>
            <a:r>
              <a:rPr lang="en-US" dirty="0" smtClean="0"/>
              <a:t>These limit what the Client can do and how long the Client’s requests are valid</a:t>
            </a:r>
            <a:endParaRPr lang="en-US" dirty="0" smtClean="0"/>
          </a:p>
          <a:p>
            <a:r>
              <a:rPr lang="en-US" dirty="0" smtClean="0"/>
              <a:t>Access </a:t>
            </a:r>
            <a:r>
              <a:rPr lang="en-US" dirty="0"/>
              <a:t>tokens are issued to third-party clients by an </a:t>
            </a:r>
            <a:r>
              <a:rPr lang="en-US" dirty="0" smtClean="0"/>
              <a:t>Authorization Server </a:t>
            </a:r>
            <a:r>
              <a:rPr lang="en-US" dirty="0"/>
              <a:t>with the approval of the </a:t>
            </a:r>
            <a:r>
              <a:rPr lang="en-US" dirty="0" smtClean="0"/>
              <a:t>Resource Owner</a:t>
            </a:r>
            <a:r>
              <a:rPr lang="en-US" dirty="0"/>
              <a:t>. </a:t>
            </a:r>
            <a:endParaRPr lang="en-US" dirty="0" smtClean="0"/>
          </a:p>
          <a:p>
            <a:r>
              <a:rPr lang="en-US" dirty="0" smtClean="0"/>
              <a:t>The Client </a:t>
            </a:r>
            <a:r>
              <a:rPr lang="en-US" dirty="0"/>
              <a:t>uses the access token to access the protected resources hosted by the </a:t>
            </a:r>
            <a:r>
              <a:rPr lang="en-US" dirty="0" smtClean="0"/>
              <a:t>Resource Server</a:t>
            </a:r>
            <a:r>
              <a:rPr lang="en-US" dirty="0" smtClean="0"/>
              <a:t>.</a:t>
            </a:r>
            <a:endParaRPr lang="en-US" dirty="0"/>
          </a:p>
        </p:txBody>
      </p:sp>
    </p:spTree>
    <p:extLst>
      <p:ext uri="{BB962C8B-B14F-4D97-AF65-F5344CB8AC3E}">
        <p14:creationId xmlns:p14="http://schemas.microsoft.com/office/powerpoint/2010/main" val="118383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Credentials vs. Tokens</a:t>
            </a:r>
            <a:endParaRPr lang="en-US" dirty="0"/>
          </a:p>
        </p:txBody>
      </p:sp>
      <p:sp>
        <p:nvSpPr>
          <p:cNvPr id="8" name="Text Placeholder 7"/>
          <p:cNvSpPr>
            <a:spLocks noGrp="1"/>
          </p:cNvSpPr>
          <p:nvPr>
            <p:ph type="body" idx="1"/>
          </p:nvPr>
        </p:nvSpPr>
        <p:spPr/>
        <p:txBody>
          <a:bodyPr/>
          <a:lstStyle/>
          <a:p>
            <a:r>
              <a:rPr lang="en-US" dirty="0" smtClean="0"/>
              <a:t>Resource Owner Credentials</a:t>
            </a:r>
            <a:endParaRPr lang="en-US" dirty="0"/>
          </a:p>
        </p:txBody>
      </p:sp>
      <p:sp>
        <p:nvSpPr>
          <p:cNvPr id="9" name="Content Placeholder 8"/>
          <p:cNvSpPr>
            <a:spLocks noGrp="1"/>
          </p:cNvSpPr>
          <p:nvPr>
            <p:ph sz="half" idx="2"/>
          </p:nvPr>
        </p:nvSpPr>
        <p:spPr/>
        <p:txBody>
          <a:bodyPr/>
          <a:lstStyle/>
          <a:p>
            <a:r>
              <a:rPr lang="en-US" dirty="0" smtClean="0"/>
              <a:t>Can be used by the client to do anything the user can do</a:t>
            </a:r>
          </a:p>
          <a:p>
            <a:r>
              <a:rPr lang="en-US" dirty="0" smtClean="0"/>
              <a:t>Don’t expire</a:t>
            </a:r>
          </a:p>
          <a:p>
            <a:r>
              <a:rPr lang="en-US" dirty="0" smtClean="0"/>
              <a:t>User has to manually change them</a:t>
            </a:r>
          </a:p>
          <a:p>
            <a:r>
              <a:rPr lang="en-US" dirty="0" smtClean="0"/>
              <a:t>Same for all Clients to a particular Resource Service for a particular Resource Owner</a:t>
            </a:r>
          </a:p>
          <a:p>
            <a:endParaRPr lang="en-US" dirty="0" smtClean="0"/>
          </a:p>
        </p:txBody>
      </p:sp>
      <p:sp>
        <p:nvSpPr>
          <p:cNvPr id="10" name="Text Placeholder 9"/>
          <p:cNvSpPr>
            <a:spLocks noGrp="1"/>
          </p:cNvSpPr>
          <p:nvPr>
            <p:ph type="body" sz="quarter" idx="3"/>
          </p:nvPr>
        </p:nvSpPr>
        <p:spPr/>
        <p:txBody>
          <a:bodyPr/>
          <a:lstStyle/>
          <a:p>
            <a:r>
              <a:rPr lang="en-US" dirty="0" smtClean="0"/>
              <a:t>Access Tokens</a:t>
            </a:r>
            <a:endParaRPr lang="en-US" dirty="0"/>
          </a:p>
        </p:txBody>
      </p:sp>
      <p:sp>
        <p:nvSpPr>
          <p:cNvPr id="11" name="Content Placeholder 10"/>
          <p:cNvSpPr>
            <a:spLocks noGrp="1"/>
          </p:cNvSpPr>
          <p:nvPr>
            <p:ph sz="quarter" idx="4"/>
          </p:nvPr>
        </p:nvSpPr>
        <p:spPr/>
        <p:txBody>
          <a:bodyPr/>
          <a:lstStyle/>
          <a:p>
            <a:r>
              <a:rPr lang="en-US" dirty="0" smtClean="0"/>
              <a:t>Can be associated with specific, limited operations</a:t>
            </a:r>
          </a:p>
          <a:p>
            <a:pPr lvl="1"/>
            <a:r>
              <a:rPr lang="en-US" dirty="0" smtClean="0"/>
              <a:t>Read but not write</a:t>
            </a:r>
          </a:p>
          <a:p>
            <a:r>
              <a:rPr lang="en-US" dirty="0"/>
              <a:t>Have a specific </a:t>
            </a:r>
            <a:r>
              <a:rPr lang="en-US" dirty="0" smtClean="0"/>
              <a:t>lifetime</a:t>
            </a:r>
          </a:p>
          <a:p>
            <a:r>
              <a:rPr lang="en-US" dirty="0" smtClean="0"/>
              <a:t>Generated by the Authorization Server, not a human</a:t>
            </a:r>
          </a:p>
          <a:p>
            <a:r>
              <a:rPr lang="en-US" dirty="0" smtClean="0"/>
              <a:t>Each Client has a different token</a:t>
            </a:r>
            <a:endParaRPr lang="en-US" dirty="0"/>
          </a:p>
        </p:txBody>
      </p:sp>
    </p:spTree>
    <p:extLst>
      <p:ext uri="{BB962C8B-B14F-4D97-AF65-F5344CB8AC3E}">
        <p14:creationId xmlns:p14="http://schemas.microsoft.com/office/powerpoint/2010/main" val="28400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OAuth2 Clients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6316969"/>
              </p:ext>
            </p:extLst>
          </p:nvPr>
        </p:nvGraphicFramePr>
        <p:xfrm>
          <a:off x="838200" y="1862666"/>
          <a:ext cx="10515600" cy="3839634"/>
        </p:xfrm>
        <a:graphic>
          <a:graphicData uri="http://schemas.openxmlformats.org/drawingml/2006/table">
            <a:tbl>
              <a:tblPr firstRow="1" bandRow="1">
                <a:tableStyleId>{21E4AEA4-8DFA-4A89-87EB-49C32662AFE0}</a:tableStyleId>
              </a:tblPr>
              <a:tblGrid>
                <a:gridCol w="2641600"/>
                <a:gridCol w="7874000"/>
              </a:tblGrid>
              <a:tr h="639234">
                <a:tc>
                  <a:txBody>
                    <a:bodyPr/>
                    <a:lstStyle/>
                    <a:p>
                      <a:r>
                        <a:rPr lang="en-US" sz="2400" dirty="0" smtClean="0"/>
                        <a:t>Client</a:t>
                      </a:r>
                      <a:r>
                        <a:rPr lang="en-US" sz="2400" baseline="0" dirty="0" smtClean="0"/>
                        <a:t> Type</a:t>
                      </a:r>
                      <a:endParaRPr lang="en-US" sz="2400" dirty="0"/>
                    </a:p>
                  </a:txBody>
                  <a:tcPr/>
                </a:tc>
                <a:tc>
                  <a:txBody>
                    <a:bodyPr/>
                    <a:lstStyle/>
                    <a:p>
                      <a:r>
                        <a:rPr lang="en-US" sz="2400" dirty="0" smtClean="0"/>
                        <a:t>Description</a:t>
                      </a:r>
                      <a:endParaRPr lang="en-US" sz="2400" dirty="0"/>
                    </a:p>
                  </a:txBody>
                  <a:tcPr/>
                </a:tc>
              </a:tr>
              <a:tr h="699135">
                <a:tc>
                  <a:txBody>
                    <a:bodyPr/>
                    <a:lstStyle/>
                    <a:p>
                      <a:r>
                        <a:rPr lang="en-US" sz="2400" dirty="0" smtClean="0"/>
                        <a:t>Web Application</a:t>
                      </a:r>
                    </a:p>
                  </a:txBody>
                  <a:tcPr/>
                </a:tc>
                <a:tc>
                  <a:txBody>
                    <a:bodyPr/>
                    <a:lstStyle/>
                    <a:p>
                      <a:r>
                        <a:rPr lang="en-US" sz="2400" dirty="0" smtClean="0"/>
                        <a:t>Confidential</a:t>
                      </a:r>
                      <a:r>
                        <a:rPr lang="en-US" sz="2400" baseline="0" dirty="0" smtClean="0"/>
                        <a:t> c</a:t>
                      </a:r>
                      <a:r>
                        <a:rPr lang="en-US" sz="2400" dirty="0" smtClean="0"/>
                        <a:t>lient that </a:t>
                      </a:r>
                      <a:r>
                        <a:rPr lang="en-US" sz="2400" dirty="0" smtClean="0"/>
                        <a:t>runs on a Web server.  Client</a:t>
                      </a:r>
                      <a:r>
                        <a:rPr lang="en-US" sz="2400" baseline="0" dirty="0" smtClean="0"/>
                        <a:t> credentials and access tokens are stored on a Web server.</a:t>
                      </a:r>
                      <a:endParaRPr lang="en-US" sz="2400" dirty="0" smtClean="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Native Applications</a:t>
                      </a:r>
                    </a:p>
                    <a:p>
                      <a:endParaRPr lang="en-US" sz="2400" dirty="0" smtClean="0"/>
                    </a:p>
                  </a:txBody>
                  <a:tcPr/>
                </a:tc>
                <a:tc>
                  <a:txBody>
                    <a:bodyPr/>
                    <a:lstStyle/>
                    <a:p>
                      <a:r>
                        <a:rPr lang="en-US" sz="2400" dirty="0" smtClean="0"/>
                        <a:t>Public</a:t>
                      </a:r>
                      <a:r>
                        <a:rPr lang="en-US" sz="2400" baseline="0" dirty="0" smtClean="0"/>
                        <a:t> c</a:t>
                      </a:r>
                      <a:r>
                        <a:rPr lang="en-US" sz="2400" dirty="0" smtClean="0"/>
                        <a:t>lient that </a:t>
                      </a:r>
                      <a:r>
                        <a:rPr lang="en-US" sz="2400" dirty="0" smtClean="0"/>
                        <a:t>runs</a:t>
                      </a:r>
                      <a:r>
                        <a:rPr lang="en-US" sz="2400" baseline="0" dirty="0" smtClean="0"/>
                        <a:t> on a device used by the Resource Owner.  Client credentials and access tokens are stored on the device.</a:t>
                      </a:r>
                      <a:endParaRPr lang="en-US" sz="2400" dirty="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Agent Applications</a:t>
                      </a:r>
                    </a:p>
                  </a:txBody>
                  <a:tcPr/>
                </a:tc>
                <a:tc>
                  <a:txBody>
                    <a:bodyPr/>
                    <a:lstStyle/>
                    <a:p>
                      <a:r>
                        <a:rPr lang="en-US" sz="2400" dirty="0" smtClean="0"/>
                        <a:t>Public</a:t>
                      </a:r>
                      <a:r>
                        <a:rPr lang="en-US" sz="2400" baseline="0" dirty="0" smtClean="0"/>
                        <a:t> c</a:t>
                      </a:r>
                      <a:r>
                        <a:rPr lang="en-US" sz="2400" dirty="0" smtClean="0"/>
                        <a:t>lient </a:t>
                      </a:r>
                      <a:r>
                        <a:rPr lang="en-US" sz="2400" dirty="0" smtClean="0"/>
                        <a:t>code</a:t>
                      </a:r>
                      <a:r>
                        <a:rPr lang="en-US" sz="2400" baseline="0" dirty="0" smtClean="0"/>
                        <a:t> is downloaded from a server and runs on the user’s device (Web browser). Client credentials and access tokens are stored on the user’s device.</a:t>
                      </a:r>
                      <a:endParaRPr lang="en-US" sz="2400" dirty="0"/>
                    </a:p>
                  </a:txBody>
                  <a:tcPr/>
                </a:tc>
              </a:tr>
            </a:tbl>
          </a:graphicData>
        </a:graphic>
      </p:graphicFrame>
      <p:sp>
        <p:nvSpPr>
          <p:cNvPr id="5" name="TextBox 4"/>
          <p:cNvSpPr txBox="1"/>
          <p:nvPr/>
        </p:nvSpPr>
        <p:spPr>
          <a:xfrm>
            <a:off x="2984500" y="6134100"/>
            <a:ext cx="624998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400" dirty="0" smtClean="0"/>
              <a:t>These </a:t>
            </a:r>
            <a:r>
              <a:rPr lang="en-US" sz="2400" smtClean="0"/>
              <a:t>clients have different </a:t>
            </a:r>
            <a:r>
              <a:rPr lang="en-US" sz="2400" dirty="0" smtClean="0"/>
              <a:t>security implications</a:t>
            </a:r>
            <a:endParaRPr lang="en-US" sz="2400" dirty="0"/>
          </a:p>
        </p:txBody>
      </p:sp>
    </p:spTree>
    <p:extLst>
      <p:ext uri="{BB962C8B-B14F-4D97-AF65-F5344CB8AC3E}">
        <p14:creationId xmlns:p14="http://schemas.microsoft.com/office/powerpoint/2010/main" val="764128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class about science gateway architectures</a:t>
            </a:r>
          </a:p>
          <a:p>
            <a:r>
              <a:rPr lang="en-US" dirty="0" smtClean="0"/>
              <a:t>We have three major divisions in the architecture.</a:t>
            </a:r>
          </a:p>
          <a:p>
            <a:r>
              <a:rPr lang="en-US" b="1" dirty="0" smtClean="0"/>
              <a:t>Science gateway tenants </a:t>
            </a:r>
            <a:r>
              <a:rPr lang="en-US" dirty="0" smtClean="0"/>
              <a:t>are what the end user interacts with.</a:t>
            </a:r>
          </a:p>
          <a:p>
            <a:pPr lvl="1"/>
            <a:r>
              <a:rPr lang="en-US" dirty="0" smtClean="0"/>
              <a:t>Domain specific: </a:t>
            </a:r>
            <a:r>
              <a:rPr lang="en-US" dirty="0" err="1" smtClean="0"/>
              <a:t>SEAGrid.org</a:t>
            </a:r>
            <a:r>
              <a:rPr lang="en-US" dirty="0" smtClean="0"/>
              <a:t>, </a:t>
            </a:r>
            <a:r>
              <a:rPr lang="en-US" dirty="0" err="1" smtClean="0"/>
              <a:t>SimVascular</a:t>
            </a:r>
            <a:r>
              <a:rPr lang="en-US" dirty="0" smtClean="0"/>
              <a:t>, </a:t>
            </a:r>
            <a:r>
              <a:rPr lang="en-US" dirty="0" err="1" smtClean="0"/>
              <a:t>etc</a:t>
            </a:r>
            <a:endParaRPr lang="en-US" dirty="0" smtClean="0"/>
          </a:p>
          <a:p>
            <a:pPr lvl="1"/>
            <a:r>
              <a:rPr lang="en-US" dirty="0" smtClean="0"/>
              <a:t>Maintain their own user bases</a:t>
            </a:r>
          </a:p>
          <a:p>
            <a:r>
              <a:rPr lang="en-US" b="1" dirty="0" smtClean="0"/>
              <a:t>Science gateway middleware </a:t>
            </a:r>
            <a:r>
              <a:rPr lang="en-US" dirty="0" smtClean="0"/>
              <a:t>provides general purpose services that are used by gateway tenants.</a:t>
            </a:r>
          </a:p>
          <a:p>
            <a:pPr lvl="1"/>
            <a:r>
              <a:rPr lang="en-US" dirty="0"/>
              <a:t>One middleware instance can support multiple science gateway tenants and multiple </a:t>
            </a:r>
            <a:r>
              <a:rPr lang="en-US" dirty="0" smtClean="0"/>
              <a:t>resources</a:t>
            </a:r>
          </a:p>
          <a:p>
            <a:r>
              <a:rPr lang="en-US" b="1" dirty="0" smtClean="0"/>
              <a:t>Science gateway resources </a:t>
            </a:r>
            <a:r>
              <a:rPr lang="en-US" dirty="0" smtClean="0"/>
              <a:t>are typically externally managed clusters, etc.</a:t>
            </a:r>
            <a:endParaRPr lang="en-US" b="1" dirty="0" smtClean="0"/>
          </a:p>
        </p:txBody>
      </p:sp>
    </p:spTree>
    <p:extLst>
      <p:ext uri="{BB962C8B-B14F-4D97-AF65-F5344CB8AC3E}">
        <p14:creationId xmlns:p14="http://schemas.microsoft.com/office/powerpoint/2010/main" val="1205263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Registration: Trusting the Client</a:t>
            </a:r>
            <a:endParaRPr lang="en-US" dirty="0"/>
          </a:p>
        </p:txBody>
      </p:sp>
      <p:sp>
        <p:nvSpPr>
          <p:cNvPr id="3" name="Content Placeholder 2"/>
          <p:cNvSpPr>
            <a:spLocks noGrp="1"/>
          </p:cNvSpPr>
          <p:nvPr>
            <p:ph idx="1"/>
          </p:nvPr>
        </p:nvSpPr>
        <p:spPr/>
        <p:txBody>
          <a:bodyPr/>
          <a:lstStyle/>
          <a:p>
            <a:r>
              <a:rPr lang="en-US" dirty="0" smtClean="0"/>
              <a:t>Clients register with the Authorization Server</a:t>
            </a:r>
          </a:p>
          <a:p>
            <a:pPr lvl="1"/>
            <a:r>
              <a:rPr lang="en-US" dirty="0" smtClean="0"/>
              <a:t>This is a one time operation.</a:t>
            </a:r>
          </a:p>
          <a:p>
            <a:r>
              <a:rPr lang="en-US" dirty="0" smtClean="0"/>
              <a:t>The Client can be either </a:t>
            </a:r>
            <a:r>
              <a:rPr lang="en-US" i="1" dirty="0" smtClean="0"/>
              <a:t>confidential</a:t>
            </a:r>
            <a:r>
              <a:rPr lang="en-US" dirty="0" smtClean="0"/>
              <a:t> or </a:t>
            </a:r>
            <a:r>
              <a:rPr lang="en-US" i="1" dirty="0" smtClean="0"/>
              <a:t>public</a:t>
            </a:r>
          </a:p>
          <a:p>
            <a:pPr lvl="1"/>
            <a:r>
              <a:rPr lang="en-US" dirty="0" smtClean="0"/>
              <a:t>Confidential: a web server-based Client, for example</a:t>
            </a:r>
          </a:p>
          <a:p>
            <a:pPr lvl="1"/>
            <a:r>
              <a:rPr lang="en-US" dirty="0" smtClean="0"/>
              <a:t>Public: Browser, desktop, or mobile clients</a:t>
            </a:r>
          </a:p>
          <a:p>
            <a:r>
              <a:rPr lang="en-US" dirty="0" smtClean="0"/>
              <a:t>The Authorization Server issues a client identifier to the Client</a:t>
            </a:r>
          </a:p>
          <a:p>
            <a:pPr lvl="1"/>
            <a:r>
              <a:rPr lang="en-US" dirty="0" smtClean="0"/>
              <a:t>Unique string representing the information provided by the client.</a:t>
            </a:r>
          </a:p>
          <a:p>
            <a:r>
              <a:rPr lang="en-US" dirty="0" smtClean="0"/>
              <a:t>Confidential Clients authenticate to the Authorization Server</a:t>
            </a:r>
          </a:p>
          <a:p>
            <a:pPr lvl="1"/>
            <a:r>
              <a:rPr lang="en-US" dirty="0" smtClean="0"/>
              <a:t>Passwords, key pairs, secrets, etc.</a:t>
            </a:r>
          </a:p>
        </p:txBody>
      </p:sp>
      <p:sp>
        <p:nvSpPr>
          <p:cNvPr id="4" name="TextBox 3"/>
          <p:cNvSpPr txBox="1"/>
          <p:nvPr/>
        </p:nvSpPr>
        <p:spPr>
          <a:xfrm>
            <a:off x="838200" y="6311900"/>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Clients should come from trusted “App Stores”</a:t>
            </a:r>
            <a:endParaRPr lang="en-US" sz="2400" dirty="0"/>
          </a:p>
        </p:txBody>
      </p:sp>
    </p:spTree>
    <p:extLst>
      <p:ext uri="{BB962C8B-B14F-4D97-AF65-F5344CB8AC3E}">
        <p14:creationId xmlns:p14="http://schemas.microsoft.com/office/powerpoint/2010/main" val="171725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04" y="1264946"/>
            <a:ext cx="10092496" cy="5288253"/>
          </a:xfrm>
          <a:prstGeom prst="rect">
            <a:avLst/>
          </a:prstGeom>
        </p:spPr>
      </p:pic>
      <p:sp>
        <p:nvSpPr>
          <p:cNvPr id="6" name="Title 5"/>
          <p:cNvSpPr>
            <a:spLocks noGrp="1"/>
          </p:cNvSpPr>
          <p:nvPr>
            <p:ph type="title"/>
          </p:nvPr>
        </p:nvSpPr>
        <p:spPr>
          <a:xfrm>
            <a:off x="838200" y="152401"/>
            <a:ext cx="10515600" cy="901700"/>
          </a:xfrm>
        </p:spPr>
        <p:txBody>
          <a:bodyPr>
            <a:normAutofit/>
          </a:bodyPr>
          <a:lstStyle/>
          <a:p>
            <a:r>
              <a:rPr lang="en-US" dirty="0" smtClean="0"/>
              <a:t>OAuth2’s Abstract Protocol Flow</a:t>
            </a:r>
            <a:endParaRPr lang="en-US" dirty="0"/>
          </a:p>
        </p:txBody>
      </p:sp>
    </p:spTree>
    <p:extLst>
      <p:ext uri="{BB962C8B-B14F-4D97-AF65-F5344CB8AC3E}">
        <p14:creationId xmlns:p14="http://schemas.microsoft.com/office/powerpoint/2010/main" val="344149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In Brief...</a:t>
            </a:r>
            <a:endParaRPr lang="en-US" dirty="0"/>
          </a:p>
        </p:txBody>
      </p:sp>
      <p:sp>
        <p:nvSpPr>
          <p:cNvPr id="3" name="Content Placeholder 2"/>
          <p:cNvSpPr>
            <a:spLocks noGrp="1"/>
          </p:cNvSpPr>
          <p:nvPr>
            <p:ph idx="1"/>
          </p:nvPr>
        </p:nvSpPr>
        <p:spPr>
          <a:xfrm>
            <a:off x="838200" y="1825625"/>
            <a:ext cx="10515600" cy="3241675"/>
          </a:xfrm>
        </p:spPr>
        <p:txBody>
          <a:bodyPr/>
          <a:lstStyle/>
          <a:p>
            <a:r>
              <a:rPr lang="en-US" dirty="0" smtClean="0"/>
              <a:t>The Resource Owner issues a </a:t>
            </a:r>
            <a:r>
              <a:rPr lang="en-US" b="1" dirty="0" smtClean="0"/>
              <a:t>grant</a:t>
            </a:r>
            <a:r>
              <a:rPr lang="en-US" dirty="0" smtClean="0"/>
              <a:t> to the client.</a:t>
            </a:r>
          </a:p>
          <a:p>
            <a:pPr lvl="1"/>
            <a:r>
              <a:rPr lang="en-US" dirty="0" smtClean="0"/>
              <a:t>The grant usually comes from the Authorization Service</a:t>
            </a:r>
          </a:p>
          <a:p>
            <a:r>
              <a:rPr lang="en-US" dirty="0" smtClean="0"/>
              <a:t>The Client uses the grant to get an </a:t>
            </a:r>
            <a:r>
              <a:rPr lang="en-US" b="1" dirty="0" smtClean="0"/>
              <a:t>access token </a:t>
            </a:r>
            <a:r>
              <a:rPr lang="en-US" dirty="0" smtClean="0"/>
              <a:t>from Authorization Service.</a:t>
            </a:r>
          </a:p>
          <a:p>
            <a:r>
              <a:rPr lang="en-US" dirty="0" smtClean="0"/>
              <a:t>The Client uses the access token to make requests from the Resource Service.</a:t>
            </a:r>
          </a:p>
        </p:txBody>
      </p:sp>
      <p:sp>
        <p:nvSpPr>
          <p:cNvPr id="4" name="TextBox 3"/>
          <p:cNvSpPr txBox="1"/>
          <p:nvPr/>
        </p:nvSpPr>
        <p:spPr>
          <a:xfrm>
            <a:off x="838200" y="5257800"/>
            <a:ext cx="10515600"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a:t>OAuth2 has several </a:t>
            </a:r>
            <a:r>
              <a:rPr lang="en-US" sz="2800" b="1" dirty="0"/>
              <a:t>grant types </a:t>
            </a:r>
            <a:r>
              <a:rPr lang="en-US" sz="2800" dirty="0"/>
              <a:t>that are appropriate for different scenarios</a:t>
            </a:r>
            <a:r>
              <a:rPr lang="en-US" sz="2800" dirty="0" smtClean="0"/>
              <a:t>. </a:t>
            </a:r>
            <a:endParaRPr lang="en-US" sz="2800" dirty="0"/>
          </a:p>
        </p:txBody>
      </p:sp>
    </p:spTree>
    <p:extLst>
      <p:ext uri="{BB962C8B-B14F-4D97-AF65-F5344CB8AC3E}">
        <p14:creationId xmlns:p14="http://schemas.microsoft.com/office/powerpoint/2010/main" val="1817013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65125"/>
            <a:ext cx="11861800" cy="1325563"/>
          </a:xfrm>
        </p:spPr>
        <p:txBody>
          <a:bodyPr/>
          <a:lstStyle/>
          <a:p>
            <a:r>
              <a:rPr lang="en-US" dirty="0" smtClean="0"/>
              <a:t>Authorization Code Grant Type</a:t>
            </a:r>
            <a:endParaRPr lang="en-US" dirty="0"/>
          </a:p>
        </p:txBody>
      </p:sp>
      <p:sp>
        <p:nvSpPr>
          <p:cNvPr id="3" name="Content Placeholder 2"/>
          <p:cNvSpPr>
            <a:spLocks noGrp="1"/>
          </p:cNvSpPr>
          <p:nvPr>
            <p:ph idx="1"/>
          </p:nvPr>
        </p:nvSpPr>
        <p:spPr>
          <a:xfrm>
            <a:off x="127000" y="1825625"/>
            <a:ext cx="4673600" cy="4351338"/>
          </a:xfrm>
        </p:spPr>
        <p:txBody>
          <a:bodyPr>
            <a:normAutofit/>
          </a:bodyPr>
          <a:lstStyle/>
          <a:p>
            <a:pPr marL="342900" indent="-342900">
              <a:buFont typeface="Arial" charset="0"/>
              <a:buChar char="•"/>
            </a:pPr>
            <a:r>
              <a:rPr lang="en-US" dirty="0" smtClean="0"/>
              <a:t>The Client is a server </a:t>
            </a:r>
            <a:r>
              <a:rPr lang="en-US" smtClean="0"/>
              <a:t>side application</a:t>
            </a:r>
            <a:endParaRPr lang="en-US" dirty="0" smtClean="0"/>
          </a:p>
          <a:p>
            <a:pPr marL="342900" indent="-342900">
              <a:buFont typeface="Arial" charset="0"/>
              <a:buChar char="•"/>
            </a:pPr>
            <a:r>
              <a:rPr lang="en-US" dirty="0" smtClean="0"/>
              <a:t>The Resource Owner attempts to use the Client to access a Resource Server (not shown in figure)</a:t>
            </a:r>
            <a:endParaRPr lang="en-US" dirty="0"/>
          </a:p>
          <a:p>
            <a:pPr marL="342900" indent="-342900">
              <a:buFont typeface="Arial" charset="0"/>
              <a:buChar char="•"/>
            </a:pPr>
            <a:r>
              <a:rPr lang="en-US" dirty="0" smtClean="0"/>
              <a:t>When complete, the Client can use the Access Token to access the Resource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0" y="1825624"/>
            <a:ext cx="6951516" cy="4638675"/>
          </a:xfrm>
          <a:prstGeom prst="rect">
            <a:avLst/>
          </a:prstGeom>
        </p:spPr>
      </p:pic>
      <p:sp>
        <p:nvSpPr>
          <p:cNvPr id="5" name="TextBox 4"/>
          <p:cNvSpPr txBox="1"/>
          <p:nvPr/>
        </p:nvSpPr>
        <p:spPr>
          <a:xfrm>
            <a:off x="127000" y="6265863"/>
            <a:ext cx="46736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This is the most common grant type.</a:t>
            </a:r>
            <a:endParaRPr lang="en-US" sz="2000" dirty="0"/>
          </a:p>
        </p:txBody>
      </p:sp>
      <p:sp>
        <p:nvSpPr>
          <p:cNvPr id="6" name="TextBox 5"/>
          <p:cNvSpPr txBox="1"/>
          <p:nvPr/>
        </p:nvSpPr>
        <p:spPr>
          <a:xfrm>
            <a:off x="7023100" y="2006600"/>
            <a:ext cx="45593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Resource Owner is a person, and User-Agent is a Web browser.</a:t>
            </a:r>
            <a:endParaRPr lang="en-US" sz="2000" dirty="0"/>
          </a:p>
        </p:txBody>
      </p:sp>
    </p:spTree>
    <p:extLst>
      <p:ext uri="{BB962C8B-B14F-4D97-AF65-F5344CB8AC3E}">
        <p14:creationId xmlns:p14="http://schemas.microsoft.com/office/powerpoint/2010/main" val="159839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Grant Type</a:t>
            </a:r>
            <a:endParaRPr lang="en-US" dirty="0"/>
          </a:p>
        </p:txBody>
      </p:sp>
      <p:sp>
        <p:nvSpPr>
          <p:cNvPr id="3" name="Content Placeholder 2"/>
          <p:cNvSpPr>
            <a:spLocks noGrp="1"/>
          </p:cNvSpPr>
          <p:nvPr>
            <p:ph idx="1"/>
          </p:nvPr>
        </p:nvSpPr>
        <p:spPr>
          <a:xfrm>
            <a:off x="838200" y="1825624"/>
            <a:ext cx="4826000" cy="4702175"/>
          </a:xfrm>
        </p:spPr>
        <p:txBody>
          <a:bodyPr>
            <a:normAutofit/>
          </a:bodyPr>
          <a:lstStyle/>
          <a:p>
            <a:r>
              <a:rPr lang="en-US" dirty="0"/>
              <a:t>Authorization flow suitable </a:t>
            </a:r>
            <a:r>
              <a:rPr lang="en-US" dirty="0" smtClean="0"/>
              <a:t>for Clients that run as JavaScript applications in the user’s browser.</a:t>
            </a:r>
          </a:p>
          <a:p>
            <a:r>
              <a:rPr lang="en-US" dirty="0" smtClean="0"/>
              <a:t>Client </a:t>
            </a:r>
            <a:r>
              <a:rPr lang="en-US" dirty="0"/>
              <a:t>gets the access token directly in a redirect URL, skipping the authorization code step.  </a:t>
            </a:r>
            <a:endParaRPr lang="en-US" dirty="0" smtClean="0"/>
          </a:p>
          <a:p>
            <a:r>
              <a:rPr lang="en-US" dirty="0" smtClean="0"/>
              <a:t>Convenient </a:t>
            </a:r>
            <a:r>
              <a:rPr lang="en-US" dirty="0"/>
              <a:t>but less secure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900" y="1787525"/>
            <a:ext cx="5740400" cy="4966413"/>
          </a:xfrm>
          <a:prstGeom prst="rect">
            <a:avLst/>
          </a:prstGeom>
        </p:spPr>
      </p:pic>
    </p:spTree>
    <p:extLst>
      <p:ext uri="{BB962C8B-B14F-4D97-AF65-F5344CB8AC3E}">
        <p14:creationId xmlns:p14="http://schemas.microsoft.com/office/powerpoint/2010/main" val="107749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Owner Password Credentials </a:t>
            </a:r>
            <a:endParaRPr lang="en-US" dirty="0"/>
          </a:p>
        </p:txBody>
      </p:sp>
      <p:sp>
        <p:nvSpPr>
          <p:cNvPr id="3" name="Content Placeholder 2"/>
          <p:cNvSpPr>
            <a:spLocks noGrp="1"/>
          </p:cNvSpPr>
          <p:nvPr>
            <p:ph idx="1"/>
          </p:nvPr>
        </p:nvSpPr>
        <p:spPr>
          <a:xfrm>
            <a:off x="838200" y="1711325"/>
            <a:ext cx="10515600" cy="1857375"/>
          </a:xfrm>
        </p:spPr>
        <p:txBody>
          <a:bodyPr>
            <a:normAutofit fontScale="85000" lnSpcReduction="20000"/>
          </a:bodyPr>
          <a:lstStyle/>
          <a:p>
            <a:r>
              <a:rPr lang="en-US" dirty="0"/>
              <a:t>Resource Owner gives the Client its full credentials. </a:t>
            </a:r>
            <a:endParaRPr lang="en-US" dirty="0" smtClean="0"/>
          </a:p>
          <a:p>
            <a:r>
              <a:rPr lang="en-US" dirty="0" smtClean="0"/>
              <a:t>Client </a:t>
            </a:r>
            <a:r>
              <a:rPr lang="en-US" dirty="0"/>
              <a:t>uses these to obtain an access token and possibly refresh tokens. </a:t>
            </a:r>
            <a:endParaRPr lang="en-US" dirty="0" smtClean="0"/>
          </a:p>
          <a:p>
            <a:r>
              <a:rPr lang="en-US" dirty="0" smtClean="0"/>
              <a:t>Owner </a:t>
            </a:r>
            <a:r>
              <a:rPr lang="en-US" dirty="0"/>
              <a:t>must trust the Client, and Client can use the credentials only once per access token. </a:t>
            </a:r>
            <a:endParaRPr lang="en-US" dirty="0" smtClean="0"/>
          </a:p>
          <a:p>
            <a:r>
              <a:rPr lang="en-US" dirty="0" smtClean="0"/>
              <a:t>Best </a:t>
            </a:r>
            <a:r>
              <a:rPr lang="en-US" dirty="0"/>
              <a:t>way to authorize desktop applications?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997" y="3467100"/>
            <a:ext cx="7214005" cy="33782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4878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Credentials Grant Type</a:t>
            </a:r>
            <a:endParaRPr lang="en-US" dirty="0"/>
          </a:p>
        </p:txBody>
      </p:sp>
      <p:sp>
        <p:nvSpPr>
          <p:cNvPr id="3" name="Content Placeholder 2"/>
          <p:cNvSpPr>
            <a:spLocks noGrp="1"/>
          </p:cNvSpPr>
          <p:nvPr>
            <p:ph idx="1"/>
          </p:nvPr>
        </p:nvSpPr>
        <p:spPr>
          <a:xfrm>
            <a:off x="838200" y="1825625"/>
            <a:ext cx="10515600" cy="2492375"/>
          </a:xfrm>
        </p:spPr>
        <p:txBody>
          <a:bodyPr>
            <a:normAutofit fontScale="92500" lnSpcReduction="10000"/>
          </a:bodyPr>
          <a:lstStyle/>
          <a:p>
            <a:r>
              <a:rPr lang="en-US" dirty="0"/>
              <a:t>Client and Resource Server are owned by the same entity, or Client and Resource Owner are the same. </a:t>
            </a:r>
            <a:endParaRPr lang="en-US" dirty="0" smtClean="0"/>
          </a:p>
          <a:p>
            <a:r>
              <a:rPr lang="en-US" dirty="0" smtClean="0"/>
              <a:t>Ex</a:t>
            </a:r>
            <a:r>
              <a:rPr lang="en-US" dirty="0"/>
              <a:t>:  Facebook services only access your personal data if you authorize them.  </a:t>
            </a:r>
            <a:endParaRPr lang="en-US" dirty="0" smtClean="0"/>
          </a:p>
          <a:p>
            <a:r>
              <a:rPr lang="en-US" dirty="0" smtClean="0"/>
              <a:t>Machine-to-machine</a:t>
            </a:r>
            <a:r>
              <a:rPr lang="en-US" dirty="0"/>
              <a:t>, no </a:t>
            </a:r>
            <a:r>
              <a:rPr lang="en-US" dirty="0" smtClean="0"/>
              <a:t>human</a:t>
            </a:r>
            <a:r>
              <a:rPr lang="en-US" dirty="0"/>
              <a:t> </a:t>
            </a:r>
            <a:r>
              <a:rPr lang="en-US" dirty="0" smtClean="0"/>
              <a:t>in the loop</a:t>
            </a:r>
          </a:p>
          <a:p>
            <a:r>
              <a:rPr lang="en-US" dirty="0" smtClean="0"/>
              <a:t>You could use this between </a:t>
            </a:r>
            <a:r>
              <a:rPr lang="en-US" dirty="0" err="1" smtClean="0"/>
              <a:t>microservices</a:t>
            </a:r>
            <a:r>
              <a:rPr lang="en-US" dirty="0" smtClean="0"/>
              <a:t> within your perimeter</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25" y="4452937"/>
            <a:ext cx="10758475" cy="2227263"/>
          </a:xfrm>
          <a:prstGeom prst="rect">
            <a:avLst/>
          </a:prstGeom>
        </p:spPr>
      </p:pic>
    </p:spTree>
    <p:extLst>
      <p:ext uri="{BB962C8B-B14F-4D97-AF65-F5344CB8AC3E}">
        <p14:creationId xmlns:p14="http://schemas.microsoft.com/office/powerpoint/2010/main" val="570095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Access Tokens?</a:t>
            </a:r>
            <a:endParaRPr lang="en-US" dirty="0"/>
          </a:p>
        </p:txBody>
      </p:sp>
      <p:sp>
        <p:nvSpPr>
          <p:cNvPr id="3" name="Content Placeholder 2"/>
          <p:cNvSpPr>
            <a:spLocks noGrp="1"/>
          </p:cNvSpPr>
          <p:nvPr>
            <p:ph idx="1"/>
          </p:nvPr>
        </p:nvSpPr>
        <p:spPr>
          <a:xfrm>
            <a:off x="838200" y="1825625"/>
            <a:ext cx="10515600" cy="2378075"/>
          </a:xfrm>
        </p:spPr>
        <p:txBody>
          <a:bodyPr>
            <a:normAutofit fontScale="85000" lnSpcReduction="20000"/>
          </a:bodyPr>
          <a:lstStyle/>
          <a:p>
            <a:r>
              <a:rPr lang="en-US" dirty="0" smtClean="0"/>
              <a:t>These may be identifiers (“kdjk-111-dkjfkljd-0kdkj-kwjlej”) meaningful only to the Resource Server</a:t>
            </a:r>
          </a:p>
          <a:p>
            <a:r>
              <a:rPr lang="en-US" dirty="0" smtClean="0"/>
              <a:t>Or they may be structured and self-contained</a:t>
            </a:r>
          </a:p>
          <a:p>
            <a:pPr lvl="1"/>
            <a:r>
              <a:rPr lang="en-US" dirty="0" smtClean="0"/>
              <a:t>JSON Web Tokens</a:t>
            </a:r>
          </a:p>
          <a:p>
            <a:pPr lvl="1"/>
            <a:r>
              <a:rPr lang="en-US" dirty="0" smtClean="0"/>
              <a:t>OpenID Connect Tokens (shown)</a:t>
            </a:r>
          </a:p>
          <a:p>
            <a:pPr lvl="1"/>
            <a:r>
              <a:rPr lang="en-US" dirty="0" smtClean="0"/>
              <a:t>SAML </a:t>
            </a:r>
          </a:p>
          <a:p>
            <a:r>
              <a:rPr lang="en-US" dirty="0" smtClean="0"/>
              <a:t>The Client may not understand or even decrypt the token</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23" t="2241" r="14737" b="6723"/>
          <a:stretch/>
        </p:blipFill>
        <p:spPr>
          <a:xfrm>
            <a:off x="3263900" y="3963017"/>
            <a:ext cx="5772150" cy="2894983"/>
          </a:xfrm>
          <a:prstGeom prst="rect">
            <a:avLst/>
          </a:prstGeom>
        </p:spPr>
      </p:pic>
    </p:spTree>
    <p:extLst>
      <p:ext uri="{BB962C8B-B14F-4D97-AF65-F5344CB8AC3E}">
        <p14:creationId xmlns:p14="http://schemas.microsoft.com/office/powerpoint/2010/main" val="126149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idx="1"/>
          </p:nvPr>
        </p:nvSpPr>
        <p:spPr/>
        <p:txBody>
          <a:bodyPr/>
          <a:lstStyle/>
          <a:p>
            <a:r>
              <a:rPr lang="en-US" dirty="0" smtClean="0"/>
              <a:t>Access tokens should expire in order to limit their potential misuse.</a:t>
            </a:r>
          </a:p>
          <a:p>
            <a:r>
              <a:rPr lang="en-US" dirty="0" smtClean="0"/>
              <a:t>Refresh tokens are u</a:t>
            </a:r>
            <a:r>
              <a:rPr lang="en-US" dirty="0" smtClean="0"/>
              <a:t>sed </a:t>
            </a:r>
            <a:r>
              <a:rPr lang="en-US" dirty="0" smtClean="0"/>
              <a:t>to obtain new access tokens after the access token has expired.</a:t>
            </a:r>
          </a:p>
          <a:p>
            <a:r>
              <a:rPr lang="en-US" dirty="0" smtClean="0"/>
              <a:t>Only sent to the Authorization Server, not the Resource Server.</a:t>
            </a:r>
          </a:p>
          <a:p>
            <a:r>
              <a:rPr lang="en-US" dirty="0" smtClean="0"/>
              <a:t>Issued to the Client by the Authorization Server when the Access Token is issued.</a:t>
            </a:r>
          </a:p>
          <a:p>
            <a:r>
              <a:rPr lang="en-US" dirty="0" smtClean="0"/>
              <a:t>Refresh tokens are optional</a:t>
            </a:r>
            <a:endParaRPr lang="en-US" dirty="0"/>
          </a:p>
        </p:txBody>
      </p:sp>
    </p:spTree>
    <p:extLst>
      <p:ext uri="{BB962C8B-B14F-4D97-AF65-F5344CB8AC3E}">
        <p14:creationId xmlns:p14="http://schemas.microsoft.com/office/powerpoint/2010/main" val="1974250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 in OAuth2</a:t>
            </a:r>
            <a:endParaRPr lang="en-US" dirty="0"/>
          </a:p>
        </p:txBody>
      </p:sp>
      <p:sp>
        <p:nvSpPr>
          <p:cNvPr id="5" name="Rectangle 4"/>
          <p:cNvSpPr/>
          <p:nvPr/>
        </p:nvSpPr>
        <p:spPr>
          <a:xfrm>
            <a:off x="4044950" y="51038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8864600" y="51038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8864600" y="18684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5734050" y="25034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5734050" y="57388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44950" y="18684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20" name="Straight Arrow Connector 19"/>
          <p:cNvCxnSpPr>
            <a:stCxn id="18" idx="2"/>
            <a:endCxn id="5" idx="0"/>
          </p:cNvCxnSpPr>
          <p:nvPr/>
        </p:nvCxnSpPr>
        <p:spPr>
          <a:xfrm>
            <a:off x="4889500" y="31384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4889500" y="25034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800" y="3336320"/>
            <a:ext cx="3175000" cy="1569660"/>
          </a:xfrm>
          <a:prstGeom prst="rect">
            <a:avLst/>
          </a:prstGeom>
          <a:noFill/>
        </p:spPr>
        <p:txBody>
          <a:bodyPr wrap="square" rtlCol="0">
            <a:spAutoFit/>
          </a:bodyPr>
          <a:lstStyle/>
          <a:p>
            <a:r>
              <a:rPr lang="en-US" sz="2400" dirty="0" smtClean="0"/>
              <a:t>What are some ways to attack OAuth2? How can OAuth2 defend against these attacks?</a:t>
            </a:r>
            <a:endParaRPr lang="en-US" sz="2400" dirty="0"/>
          </a:p>
        </p:txBody>
      </p:sp>
    </p:spTree>
    <p:extLst>
      <p:ext uri="{BB962C8B-B14F-4D97-AF65-F5344CB8AC3E}">
        <p14:creationId xmlns:p14="http://schemas.microsoft.com/office/powerpoint/2010/main" val="741770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6" y="365125"/>
            <a:ext cx="11152094" cy="1325563"/>
          </a:xfrm>
        </p:spPr>
        <p:txBody>
          <a:bodyPr>
            <a:noAutofit/>
          </a:bodyPr>
          <a:lstStyle/>
          <a:p>
            <a:r>
              <a:rPr lang="en-US" dirty="0" smtClean="0"/>
              <a:t>Apache Airavata: Science Gateway Middleware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963" y="1690688"/>
            <a:ext cx="8229600" cy="4388567"/>
          </a:xfrm>
          <a:prstGeom prst="rect">
            <a:avLst/>
          </a:prstGeom>
        </p:spPr>
      </p:pic>
    </p:spTree>
    <p:extLst>
      <p:ext uri="{BB962C8B-B14F-4D97-AF65-F5344CB8AC3E}">
        <p14:creationId xmlns:p14="http://schemas.microsoft.com/office/powerpoint/2010/main" val="1509953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OAuth2 </a:t>
            </a:r>
            <a:r>
              <a:rPr lang="en-US" dirty="0" smtClean="0"/>
              <a:t>Network Security </a:t>
            </a:r>
            <a:r>
              <a:rPr lang="en-US" dirty="0" smtClean="0"/>
              <a:t>Considerations (1/6)</a:t>
            </a:r>
            <a:endParaRPr lang="en-US" dirty="0"/>
          </a:p>
        </p:txBody>
      </p:sp>
      <p:sp>
        <p:nvSpPr>
          <p:cNvPr id="4" name="Content Placeholder 3"/>
          <p:cNvSpPr>
            <a:spLocks noGrp="1"/>
          </p:cNvSpPr>
          <p:nvPr>
            <p:ph idx="1"/>
          </p:nvPr>
        </p:nvSpPr>
        <p:spPr>
          <a:xfrm>
            <a:off x="838200" y="1825624"/>
            <a:ext cx="10515600" cy="4714875"/>
          </a:xfrm>
        </p:spPr>
        <p:txBody>
          <a:bodyPr>
            <a:normAutofit lnSpcReduction="10000"/>
          </a:bodyPr>
          <a:lstStyle/>
          <a:p>
            <a:r>
              <a:rPr lang="en-US" dirty="0" smtClean="0"/>
              <a:t>Resource Owner, Resource Server, Client, and Authorization Server must all trust each other.</a:t>
            </a:r>
          </a:p>
          <a:p>
            <a:pPr lvl="1"/>
            <a:r>
              <a:rPr lang="en-US" dirty="0" smtClean="0"/>
              <a:t>This is the mutual authentication problem for entities not in the same administrative domain.</a:t>
            </a:r>
          </a:p>
          <a:p>
            <a:r>
              <a:rPr lang="en-US" dirty="0" smtClean="0"/>
              <a:t>Examples:</a:t>
            </a:r>
          </a:p>
          <a:p>
            <a:pPr lvl="1"/>
            <a:r>
              <a:rPr lang="en-US" dirty="0" smtClean="0"/>
              <a:t>Resource Server must know that the access token came from a legitimate client</a:t>
            </a:r>
            <a:r>
              <a:rPr lang="en-US" dirty="0" smtClean="0"/>
              <a:t>.</a:t>
            </a:r>
          </a:p>
          <a:p>
            <a:r>
              <a:rPr lang="en-US" dirty="0" smtClean="0"/>
              <a:t>This is an implementation detail from the OAuth2 spec’s point of view.</a:t>
            </a:r>
          </a:p>
          <a:p>
            <a:r>
              <a:rPr lang="en-US" dirty="0" smtClean="0"/>
              <a:t>A common way to implement this is to use HTTPS with mutual authentication </a:t>
            </a:r>
          </a:p>
          <a:p>
            <a:pPr lvl="1"/>
            <a:r>
              <a:rPr lang="en-US" dirty="0" smtClean="0"/>
              <a:t>Both end points have signed certificates</a:t>
            </a:r>
            <a:endParaRPr lang="en-US" dirty="0" smtClean="0"/>
          </a:p>
        </p:txBody>
      </p:sp>
    </p:spTree>
    <p:extLst>
      <p:ext uri="{BB962C8B-B14F-4D97-AF65-F5344CB8AC3E}">
        <p14:creationId xmlns:p14="http://schemas.microsoft.com/office/powerpoint/2010/main" val="207737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OAuth2 </a:t>
            </a:r>
            <a:r>
              <a:rPr lang="en-US" dirty="0"/>
              <a:t>Network Security </a:t>
            </a:r>
            <a:r>
              <a:rPr lang="en-US" dirty="0" smtClean="0"/>
              <a:t>Considerations (2/6)</a:t>
            </a:r>
            <a:endParaRPr lang="en-US" dirty="0"/>
          </a:p>
        </p:txBody>
      </p:sp>
      <p:sp>
        <p:nvSpPr>
          <p:cNvPr id="3" name="Content Placeholder 2"/>
          <p:cNvSpPr>
            <a:spLocks noGrp="1"/>
          </p:cNvSpPr>
          <p:nvPr>
            <p:ph idx="1"/>
          </p:nvPr>
        </p:nvSpPr>
        <p:spPr/>
        <p:txBody>
          <a:bodyPr/>
          <a:lstStyle/>
          <a:p>
            <a:r>
              <a:rPr lang="en-US" dirty="0"/>
              <a:t>Authorization codes for obtaining tokens must be single use and short </a:t>
            </a:r>
            <a:r>
              <a:rPr lang="en-US" dirty="0" smtClean="0"/>
              <a:t>lived</a:t>
            </a:r>
          </a:p>
          <a:p>
            <a:r>
              <a:rPr lang="en-US" dirty="0" smtClean="0"/>
              <a:t>Remember: an authorization code is used by the client to get an access token, so it is very valuable</a:t>
            </a:r>
          </a:p>
          <a:p>
            <a:r>
              <a:rPr lang="en-US" dirty="0" smtClean="0"/>
              <a:t>This limits the exposure of the system to stolen authorization codes</a:t>
            </a:r>
          </a:p>
          <a:p>
            <a:r>
              <a:rPr lang="en-US" dirty="0" smtClean="0"/>
              <a:t>Authorization codes are coupled with redirect URIs registered by the Client with the Authorization Server</a:t>
            </a:r>
          </a:p>
          <a:p>
            <a:pPr lvl="1"/>
            <a:r>
              <a:rPr lang="en-US" dirty="0" smtClean="0"/>
              <a:t>The Authorization Server makes sure that the Client and the Resource Owner’s user-agent have the same values for redirect URIs</a:t>
            </a:r>
            <a:endParaRPr lang="en-US" dirty="0"/>
          </a:p>
          <a:p>
            <a:endParaRPr lang="en-US" dirty="0"/>
          </a:p>
          <a:p>
            <a:endParaRPr lang="en-US" dirty="0"/>
          </a:p>
        </p:txBody>
      </p:sp>
    </p:spTree>
    <p:extLst>
      <p:ext uri="{BB962C8B-B14F-4D97-AF65-F5344CB8AC3E}">
        <p14:creationId xmlns:p14="http://schemas.microsoft.com/office/powerpoint/2010/main" val="1980688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(3/6)</a:t>
            </a:r>
            <a:endParaRPr lang="en-US" dirty="0"/>
          </a:p>
        </p:txBody>
      </p:sp>
      <p:sp>
        <p:nvSpPr>
          <p:cNvPr id="3" name="Content Placeholder 2"/>
          <p:cNvSpPr>
            <a:spLocks noGrp="1"/>
          </p:cNvSpPr>
          <p:nvPr>
            <p:ph idx="1"/>
          </p:nvPr>
        </p:nvSpPr>
        <p:spPr/>
        <p:txBody>
          <a:bodyPr/>
          <a:lstStyle/>
          <a:p>
            <a:r>
              <a:rPr lang="en-US" dirty="0"/>
              <a:t>Message privacy is required when transmitting </a:t>
            </a:r>
            <a:r>
              <a:rPr lang="en-US" dirty="0" smtClean="0"/>
              <a:t>authorization grants and access </a:t>
            </a:r>
            <a:r>
              <a:rPr lang="en-US" dirty="0"/>
              <a:t>tokens. </a:t>
            </a:r>
          </a:p>
          <a:p>
            <a:pPr lvl="1"/>
            <a:r>
              <a:rPr lang="en-US" dirty="0"/>
              <a:t>TLS, HTTPS </a:t>
            </a:r>
            <a:r>
              <a:rPr lang="en-US" dirty="0" smtClean="0"/>
              <a:t>security can do this</a:t>
            </a:r>
          </a:p>
          <a:p>
            <a:r>
              <a:rPr lang="en-US" dirty="0" smtClean="0"/>
              <a:t>Remember: access tokens are used by the client to access capabilities of a Resource Server.</a:t>
            </a:r>
          </a:p>
          <a:p>
            <a:r>
              <a:rPr lang="en-US" dirty="0" smtClean="0"/>
              <a:t>Access and refresh tokens need to be stored securely by the client</a:t>
            </a:r>
          </a:p>
          <a:p>
            <a:r>
              <a:rPr lang="en-US" dirty="0" smtClean="0"/>
              <a:t>The client should not store Authorization Codes</a:t>
            </a:r>
            <a:endParaRPr lang="en-US" dirty="0"/>
          </a:p>
          <a:p>
            <a:endParaRPr lang="en-US" dirty="0"/>
          </a:p>
        </p:txBody>
      </p:sp>
    </p:spTree>
    <p:extLst>
      <p:ext uri="{BB962C8B-B14F-4D97-AF65-F5344CB8AC3E}">
        <p14:creationId xmlns:p14="http://schemas.microsoft.com/office/powerpoint/2010/main" val="151925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(4/6)</a:t>
            </a:r>
            <a:endParaRPr lang="en-US" dirty="0"/>
          </a:p>
        </p:txBody>
      </p:sp>
      <p:sp>
        <p:nvSpPr>
          <p:cNvPr id="3" name="Content Placeholder 2"/>
          <p:cNvSpPr>
            <a:spLocks noGrp="1"/>
          </p:cNvSpPr>
          <p:nvPr>
            <p:ph idx="1"/>
          </p:nvPr>
        </p:nvSpPr>
        <p:spPr/>
        <p:txBody>
          <a:bodyPr/>
          <a:lstStyle/>
          <a:p>
            <a:r>
              <a:rPr lang="en-US" dirty="0"/>
              <a:t>Message integrity proofs and </a:t>
            </a:r>
            <a:r>
              <a:rPr lang="en-US" dirty="0" err="1"/>
              <a:t>nonces</a:t>
            </a:r>
            <a:r>
              <a:rPr lang="en-US" dirty="0"/>
              <a:t> are important</a:t>
            </a:r>
            <a:r>
              <a:rPr lang="en-US" dirty="0" smtClean="0"/>
              <a:t>.</a:t>
            </a:r>
          </a:p>
          <a:p>
            <a:r>
              <a:rPr lang="en-US" dirty="0" smtClean="0"/>
              <a:t>Message hashes can prove that the message has not been altered in transit </a:t>
            </a:r>
          </a:p>
          <a:p>
            <a:pPr lvl="1"/>
            <a:r>
              <a:rPr lang="en-US" dirty="0" smtClean="0"/>
              <a:t>Use hashing functions built into security libraries</a:t>
            </a:r>
          </a:p>
          <a:p>
            <a:pPr lvl="1"/>
            <a:r>
              <a:rPr lang="en-US" dirty="0" smtClean="0"/>
              <a:t>A hash is a very hard to reverse mathematical operation</a:t>
            </a:r>
          </a:p>
          <a:p>
            <a:r>
              <a:rPr lang="en-US" dirty="0" err="1" smtClean="0"/>
              <a:t>Nonces</a:t>
            </a:r>
            <a:r>
              <a:rPr lang="en-US" dirty="0" smtClean="0"/>
              <a:t> can detect if a message has been sent multiple times</a:t>
            </a:r>
          </a:p>
          <a:p>
            <a:pPr lvl="1"/>
            <a:r>
              <a:rPr lang="en-US" dirty="0" smtClean="0"/>
              <a:t>These are called replay attacks</a:t>
            </a:r>
          </a:p>
          <a:p>
            <a:pPr lvl="1"/>
            <a:r>
              <a:rPr lang="en-US" dirty="0" smtClean="0"/>
              <a:t>NONCE == Number used ONCE</a:t>
            </a:r>
          </a:p>
          <a:p>
            <a:pPr lvl="1"/>
            <a:endParaRPr lang="en-US" dirty="0"/>
          </a:p>
        </p:txBody>
      </p:sp>
    </p:spTree>
    <p:extLst>
      <p:ext uri="{BB962C8B-B14F-4D97-AF65-F5344CB8AC3E}">
        <p14:creationId xmlns:p14="http://schemas.microsoft.com/office/powerpoint/2010/main" val="60610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(5/6)</a:t>
            </a:r>
            <a:endParaRPr lang="en-US" dirty="0"/>
          </a:p>
        </p:txBody>
      </p:sp>
      <p:sp>
        <p:nvSpPr>
          <p:cNvPr id="3" name="Content Placeholder 2"/>
          <p:cNvSpPr>
            <a:spLocks noGrp="1"/>
          </p:cNvSpPr>
          <p:nvPr>
            <p:ph idx="1"/>
          </p:nvPr>
        </p:nvSpPr>
        <p:spPr/>
        <p:txBody>
          <a:bodyPr/>
          <a:lstStyle/>
          <a:p>
            <a:r>
              <a:rPr lang="en-US" dirty="0" smtClean="0"/>
              <a:t>Authorization codes, access tokens, and refresh tokens </a:t>
            </a:r>
            <a:r>
              <a:rPr lang="en-US" dirty="0"/>
              <a:t>should be hard to </a:t>
            </a:r>
            <a:r>
              <a:rPr lang="en-US" dirty="0" smtClean="0"/>
              <a:t>guess by a malicious client</a:t>
            </a:r>
          </a:p>
          <a:p>
            <a:r>
              <a:rPr lang="en-US" dirty="0" smtClean="0"/>
              <a:t>Use long strings, encoding schemes</a:t>
            </a:r>
          </a:p>
          <a:p>
            <a:r>
              <a:rPr lang="en-US" dirty="0" smtClean="0"/>
              <a:t>Opaque authorization codes and access tokens can be hashes</a:t>
            </a:r>
          </a:p>
          <a:p>
            <a:endParaRPr lang="en-US" dirty="0"/>
          </a:p>
          <a:p>
            <a:endParaRPr lang="en-US" dirty="0"/>
          </a:p>
          <a:p>
            <a:endParaRPr lang="en-US" dirty="0"/>
          </a:p>
        </p:txBody>
      </p:sp>
    </p:spTree>
    <p:extLst>
      <p:ext uri="{BB962C8B-B14F-4D97-AF65-F5344CB8AC3E}">
        <p14:creationId xmlns:p14="http://schemas.microsoft.com/office/powerpoint/2010/main" val="130260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(6/6)</a:t>
            </a:r>
            <a:endParaRPr lang="en-US" dirty="0"/>
          </a:p>
        </p:txBody>
      </p:sp>
      <p:sp>
        <p:nvSpPr>
          <p:cNvPr id="3" name="Content Placeholder 2"/>
          <p:cNvSpPr>
            <a:spLocks noGrp="1"/>
          </p:cNvSpPr>
          <p:nvPr>
            <p:ph idx="1"/>
          </p:nvPr>
        </p:nvSpPr>
        <p:spPr/>
        <p:txBody>
          <a:bodyPr/>
          <a:lstStyle/>
          <a:p>
            <a:r>
              <a:rPr lang="en-US" dirty="0" smtClean="0"/>
              <a:t>Should access </a:t>
            </a:r>
            <a:r>
              <a:rPr lang="en-US" dirty="0"/>
              <a:t>tokens be transferable</a:t>
            </a:r>
            <a:r>
              <a:rPr lang="en-US" dirty="0" smtClean="0"/>
              <a:t>?</a:t>
            </a:r>
          </a:p>
          <a:p>
            <a:pPr lvl="1"/>
            <a:r>
              <a:rPr lang="en-US" dirty="0" smtClean="0"/>
              <a:t>It is your choice</a:t>
            </a:r>
            <a:endParaRPr lang="en-US" dirty="0"/>
          </a:p>
          <a:p>
            <a:r>
              <a:rPr lang="en-US" dirty="0"/>
              <a:t>Bearer </a:t>
            </a:r>
            <a:r>
              <a:rPr lang="en-US" dirty="0" smtClean="0"/>
              <a:t>access token type: the Resource Service trusts whoever has a valid token.</a:t>
            </a:r>
          </a:p>
          <a:p>
            <a:pPr lvl="1"/>
            <a:r>
              <a:rPr lang="en-US" dirty="0" smtClean="0"/>
              <a:t>There are cases when you would want to transfer the access token to a different client.</a:t>
            </a:r>
          </a:p>
          <a:p>
            <a:r>
              <a:rPr lang="en-US" dirty="0" smtClean="0"/>
              <a:t>MAC </a:t>
            </a:r>
            <a:r>
              <a:rPr lang="en-US" dirty="0"/>
              <a:t>access </a:t>
            </a:r>
            <a:r>
              <a:rPr lang="en-US" dirty="0" smtClean="0"/>
              <a:t>token: the token is associated with a specific client service.</a:t>
            </a:r>
            <a:endParaRPr lang="en-US" dirty="0"/>
          </a:p>
        </p:txBody>
      </p:sp>
    </p:spTree>
    <p:extLst>
      <p:ext uri="{BB962C8B-B14F-4D97-AF65-F5344CB8AC3E}">
        <p14:creationId xmlns:p14="http://schemas.microsoft.com/office/powerpoint/2010/main" val="1420155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Considerations</a:t>
            </a:r>
            <a:endParaRPr lang="en-US" dirty="0"/>
          </a:p>
        </p:txBody>
      </p:sp>
      <p:sp>
        <p:nvSpPr>
          <p:cNvPr id="3" name="Content Placeholder 2"/>
          <p:cNvSpPr>
            <a:spLocks noGrp="1"/>
          </p:cNvSpPr>
          <p:nvPr>
            <p:ph idx="1"/>
          </p:nvPr>
        </p:nvSpPr>
        <p:spPr/>
        <p:txBody>
          <a:bodyPr/>
          <a:lstStyle/>
          <a:p>
            <a:r>
              <a:rPr lang="en-US" dirty="0" smtClean="0"/>
              <a:t>Logging is essential: OAuth2 entities should log both valid uses and invalid attempts</a:t>
            </a:r>
          </a:p>
          <a:p>
            <a:pPr lvl="1"/>
            <a:r>
              <a:rPr lang="en-US" dirty="0" smtClean="0"/>
              <a:t>Your log system should flag invalid attempts</a:t>
            </a:r>
          </a:p>
          <a:p>
            <a:pPr lvl="1"/>
            <a:r>
              <a:rPr lang="en-US" dirty="0" smtClean="0"/>
              <a:t>Forensic audits after break-ins need logs</a:t>
            </a:r>
          </a:p>
          <a:p>
            <a:r>
              <a:rPr lang="en-US" dirty="0" smtClean="0"/>
              <a:t>Denial of Service Attacks can be effective against security systems and need implementation mitigations</a:t>
            </a:r>
          </a:p>
          <a:p>
            <a:pPr lvl="1"/>
            <a:r>
              <a:rPr lang="en-US" dirty="0" smtClean="0"/>
              <a:t>If I bombard the Authorization Server or Resource Server with invalid messages, I can prevent valid uses and may even be able to crash a server</a:t>
            </a:r>
          </a:p>
          <a:p>
            <a:endParaRPr lang="en-US" dirty="0" smtClean="0"/>
          </a:p>
          <a:p>
            <a:endParaRPr lang="en-US" dirty="0"/>
          </a:p>
        </p:txBody>
      </p:sp>
    </p:spTree>
    <p:extLst>
      <p:ext uri="{BB962C8B-B14F-4D97-AF65-F5344CB8AC3E}">
        <p14:creationId xmlns:p14="http://schemas.microsoft.com/office/powerpoint/2010/main" val="1077613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OpenID Connect: A Summary</a:t>
            </a:r>
            <a:endParaRPr lang="en-US" dirty="0"/>
          </a:p>
        </p:txBody>
      </p:sp>
      <p:sp>
        <p:nvSpPr>
          <p:cNvPr id="5" name="Subtitle 4"/>
          <p:cNvSpPr>
            <a:spLocks noGrp="1"/>
          </p:cNvSpPr>
          <p:nvPr>
            <p:ph type="subTitle" idx="1"/>
          </p:nvPr>
        </p:nvSpPr>
        <p:spPr/>
        <p:txBody>
          <a:bodyPr/>
          <a:lstStyle/>
          <a:p>
            <a:r>
              <a:rPr lang="en-US" dirty="0" smtClean="0"/>
              <a:t>An OAuth2-Based Authentication Protocol</a:t>
            </a:r>
            <a:endParaRPr lang="en-US" dirty="0"/>
          </a:p>
        </p:txBody>
      </p:sp>
      <p:sp>
        <p:nvSpPr>
          <p:cNvPr id="6" name="TextBox 5"/>
          <p:cNvSpPr txBox="1"/>
          <p:nvPr/>
        </p:nvSpPr>
        <p:spPr>
          <a:xfrm>
            <a:off x="4711806" y="5969000"/>
            <a:ext cx="2768387" cy="369332"/>
          </a:xfrm>
          <a:prstGeom prst="rect">
            <a:avLst/>
          </a:prstGeom>
          <a:noFill/>
        </p:spPr>
        <p:txBody>
          <a:bodyPr wrap="none" rtlCol="0">
            <a:spAutoFit/>
          </a:bodyPr>
          <a:lstStyle/>
          <a:p>
            <a:r>
              <a:rPr lang="en-US" dirty="0"/>
              <a:t>http://</a:t>
            </a:r>
            <a:r>
              <a:rPr lang="en-US" dirty="0" err="1"/>
              <a:t>openid.net</a:t>
            </a:r>
            <a:r>
              <a:rPr lang="en-US" dirty="0"/>
              <a:t>/connect/</a:t>
            </a:r>
          </a:p>
        </p:txBody>
      </p:sp>
    </p:spTree>
    <p:extLst>
      <p:ext uri="{BB962C8B-B14F-4D97-AF65-F5344CB8AC3E}">
        <p14:creationId xmlns:p14="http://schemas.microsoft.com/office/powerpoint/2010/main" val="835713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Connect?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Authentication as a Service</a:t>
            </a:r>
          </a:p>
          <a:p>
            <a:pPr lvl="1"/>
            <a:r>
              <a:rPr lang="en-US" dirty="0" smtClean="0"/>
              <a:t>Don</a:t>
            </a:r>
            <a:r>
              <a:rPr lang="uk-UA" dirty="0" smtClean="0"/>
              <a:t>’</a:t>
            </a:r>
            <a:r>
              <a:rPr lang="en-US" dirty="0" smtClean="0"/>
              <a:t>t run your own authentication service</a:t>
            </a:r>
          </a:p>
          <a:p>
            <a:pPr lvl="1"/>
            <a:r>
              <a:rPr lang="en-US" dirty="0" smtClean="0"/>
              <a:t>Use a trusted service instead</a:t>
            </a:r>
          </a:p>
          <a:p>
            <a:pPr lvl="1"/>
            <a:r>
              <a:rPr lang="en-US" dirty="0" smtClean="0"/>
              <a:t>Authentication mechanisms and details handled by the service.</a:t>
            </a:r>
          </a:p>
          <a:p>
            <a:r>
              <a:rPr lang="en-US" dirty="0" smtClean="0"/>
              <a:t>Why? The trusted Identity Provider (</a:t>
            </a:r>
            <a:r>
              <a:rPr lang="en-US" dirty="0" err="1" smtClean="0"/>
              <a:t>IdP</a:t>
            </a:r>
            <a:r>
              <a:rPr lang="en-US" dirty="0" smtClean="0"/>
              <a:t>) absorbs lots of headaches</a:t>
            </a:r>
          </a:p>
          <a:p>
            <a:pPr lvl="1"/>
            <a:r>
              <a:rPr lang="en-US" dirty="0" smtClean="0"/>
              <a:t>Best practices and implementations for securing user accounts and information.</a:t>
            </a:r>
          </a:p>
          <a:p>
            <a:pPr lvl="1"/>
            <a:r>
              <a:rPr lang="en-US" dirty="0" smtClean="0"/>
              <a:t>Avoids the need to provide separate identity management for every application</a:t>
            </a:r>
          </a:p>
          <a:p>
            <a:pPr lvl="1"/>
            <a:r>
              <a:rPr lang="en-US" dirty="0" smtClean="0"/>
              <a:t>Handles federated identities.</a:t>
            </a:r>
          </a:p>
          <a:p>
            <a:pPr lvl="1"/>
            <a:r>
              <a:rPr lang="en-US" dirty="0" smtClean="0"/>
              <a:t>Handles advanced authentication mechanisms such as two-factor authentication</a:t>
            </a:r>
          </a:p>
          <a:p>
            <a:r>
              <a:rPr lang="en-US" dirty="0" smtClean="0"/>
              <a:t>Examples</a:t>
            </a:r>
          </a:p>
          <a:p>
            <a:pPr lvl="1"/>
            <a:r>
              <a:rPr lang="en-US" dirty="0" smtClean="0"/>
              <a:t>CAS: not OpenID Connect based, but similar</a:t>
            </a:r>
          </a:p>
          <a:p>
            <a:pPr lvl="1"/>
            <a:r>
              <a:rPr lang="en-US" dirty="0" err="1" smtClean="0"/>
              <a:t>Keycloak</a:t>
            </a:r>
            <a:r>
              <a:rPr lang="en-US" dirty="0" smtClean="0"/>
              <a:t>: Open source software for running your own </a:t>
            </a:r>
            <a:r>
              <a:rPr lang="en-US" dirty="0" err="1" smtClean="0"/>
              <a:t>IdP</a:t>
            </a:r>
            <a:r>
              <a:rPr lang="en-US" dirty="0" smtClean="0"/>
              <a:t>. We use this for Apache Airavata.</a:t>
            </a:r>
          </a:p>
          <a:p>
            <a:pPr lvl="1"/>
            <a:r>
              <a:rPr lang="en-US" dirty="0" smtClean="0"/>
              <a:t>Google, Microsoft, </a:t>
            </a:r>
            <a:r>
              <a:rPr lang="en-US" dirty="0" smtClean="0"/>
              <a:t>Auth0, Salesforce</a:t>
            </a:r>
            <a:r>
              <a:rPr lang="en-US" dirty="0" smtClean="0"/>
              <a:t>, </a:t>
            </a:r>
            <a:r>
              <a:rPr lang="en-US" dirty="0" err="1" smtClean="0"/>
              <a:t>Paypal</a:t>
            </a:r>
            <a:r>
              <a:rPr lang="en-US" dirty="0" smtClean="0"/>
              <a:t>, Yahoo (whoops...)</a:t>
            </a:r>
          </a:p>
        </p:txBody>
      </p:sp>
    </p:spTree>
    <p:extLst>
      <p:ext uri="{BB962C8B-B14F-4D97-AF65-F5344CB8AC3E}">
        <p14:creationId xmlns:p14="http://schemas.microsoft.com/office/powerpoint/2010/main" val="1298465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and OpenID Connect</a:t>
            </a:r>
            <a:endParaRPr lang="en-US" dirty="0"/>
          </a:p>
        </p:txBody>
      </p:sp>
      <p:sp>
        <p:nvSpPr>
          <p:cNvPr id="3" name="Content Placeholder 2"/>
          <p:cNvSpPr>
            <a:spLocks noGrp="1"/>
          </p:cNvSpPr>
          <p:nvPr>
            <p:ph idx="1"/>
          </p:nvPr>
        </p:nvSpPr>
        <p:spPr/>
        <p:txBody>
          <a:bodyPr/>
          <a:lstStyle/>
          <a:p>
            <a:r>
              <a:rPr lang="en-US" dirty="0" smtClean="0"/>
              <a:t>OAuth2 is used to authorize clients to access resources using access tokens.</a:t>
            </a:r>
          </a:p>
          <a:p>
            <a:pPr lvl="1"/>
            <a:r>
              <a:rPr lang="en-US" dirty="0" smtClean="0"/>
              <a:t>Establishing client identity is a one-time operation</a:t>
            </a:r>
          </a:p>
          <a:p>
            <a:pPr lvl="1"/>
            <a:r>
              <a:rPr lang="en-US" dirty="0" smtClean="0"/>
              <a:t>Access tokens are used to access services.</a:t>
            </a:r>
          </a:p>
          <a:p>
            <a:r>
              <a:rPr lang="en-US" dirty="0" smtClean="0"/>
              <a:t>OpenID Connect uses the same ideas to authenticate users before they can access services.</a:t>
            </a:r>
          </a:p>
          <a:p>
            <a:r>
              <a:rPr lang="en-US" dirty="0" smtClean="0"/>
              <a:t>Clients can also obtain </a:t>
            </a:r>
            <a:r>
              <a:rPr lang="en-US" dirty="0"/>
              <a:t>basic profile information about the </a:t>
            </a:r>
            <a:r>
              <a:rPr lang="en-US" dirty="0" smtClean="0"/>
              <a:t>user </a:t>
            </a:r>
            <a:r>
              <a:rPr lang="en-US" dirty="0"/>
              <a:t>in an interoperable and REST-like manner</a:t>
            </a:r>
            <a:r>
              <a:rPr lang="en-US" dirty="0" smtClean="0"/>
              <a:t>.</a:t>
            </a:r>
          </a:p>
          <a:p>
            <a:pPr lvl="1"/>
            <a:r>
              <a:rPr lang="en-US" dirty="0" smtClean="0"/>
              <a:t>Suitable for APIs, not just browser clients</a:t>
            </a:r>
            <a:endParaRPr lang="en-US" dirty="0"/>
          </a:p>
        </p:txBody>
      </p:sp>
    </p:spTree>
    <p:extLst>
      <p:ext uri="{BB962C8B-B14F-4D97-AF65-F5344CB8AC3E}">
        <p14:creationId xmlns:p14="http://schemas.microsoft.com/office/powerpoint/2010/main" val="587341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Gateways Need to Provide Three Types of Security </a:t>
            </a:r>
            <a:endParaRPr lang="en-US" dirty="0"/>
          </a:p>
        </p:txBody>
      </p:sp>
      <p:sp>
        <p:nvSpPr>
          <p:cNvPr id="3" name="Content Placeholder 2"/>
          <p:cNvSpPr>
            <a:spLocks noGrp="1"/>
          </p:cNvSpPr>
          <p:nvPr>
            <p:ph idx="1"/>
          </p:nvPr>
        </p:nvSpPr>
        <p:spPr>
          <a:xfrm>
            <a:off x="838200" y="1698625"/>
            <a:ext cx="10515600" cy="4351338"/>
          </a:xfrm>
        </p:spPr>
        <p:txBody>
          <a:bodyPr/>
          <a:lstStyle/>
          <a:p>
            <a:r>
              <a:rPr lang="en-US" dirty="0" smtClean="0"/>
              <a:t>Authenticate users and manage their profiles.</a:t>
            </a:r>
          </a:p>
          <a:p>
            <a:pPr lvl="1"/>
            <a:r>
              <a:rPr lang="en-US" dirty="0" smtClean="0"/>
              <a:t>Security between the middleware and a tenant.</a:t>
            </a:r>
          </a:p>
          <a:p>
            <a:r>
              <a:rPr lang="en-US" dirty="0" smtClean="0"/>
              <a:t>Manage the “secrets” needed to access remote resources</a:t>
            </a:r>
          </a:p>
          <a:p>
            <a:pPr lvl="1"/>
            <a:r>
              <a:rPr lang="en-US" dirty="0" smtClean="0"/>
              <a:t>Private keys, passwords, tokens, </a:t>
            </a:r>
            <a:r>
              <a:rPr lang="en-US" dirty="0" err="1" smtClean="0"/>
              <a:t>etc</a:t>
            </a:r>
            <a:endParaRPr lang="en-US" dirty="0" smtClean="0"/>
          </a:p>
          <a:p>
            <a:pPr lvl="1"/>
            <a:r>
              <a:rPr lang="en-US" dirty="0" smtClean="0"/>
              <a:t>Security between the middleware and remote resources</a:t>
            </a:r>
          </a:p>
          <a:p>
            <a:r>
              <a:rPr lang="en-US" dirty="0" smtClean="0"/>
              <a:t>Manage access to digital objects (metadata) created and managed by the gateway</a:t>
            </a:r>
          </a:p>
          <a:p>
            <a:pPr lvl="1"/>
            <a:r>
              <a:rPr lang="en-US" dirty="0" smtClean="0"/>
              <a:t>User experiments and projects</a:t>
            </a:r>
          </a:p>
          <a:p>
            <a:pPr lvl="1"/>
            <a:r>
              <a:rPr lang="en-US" dirty="0" smtClean="0"/>
              <a:t>Metadata representations of computing resources, scientific applications, etc.</a:t>
            </a:r>
          </a:p>
          <a:p>
            <a:pPr lvl="1"/>
            <a:r>
              <a:rPr lang="en-US" dirty="0" smtClean="0"/>
              <a:t>Security within the middleware itself</a:t>
            </a:r>
          </a:p>
        </p:txBody>
      </p:sp>
      <p:sp>
        <p:nvSpPr>
          <p:cNvPr id="4" name="TextBox 3"/>
          <p:cNvSpPr txBox="1"/>
          <p:nvPr/>
        </p:nvSpPr>
        <p:spPr>
          <a:xfrm>
            <a:off x="838200" y="6057900"/>
            <a:ext cx="105156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We have a new project, </a:t>
            </a:r>
            <a:r>
              <a:rPr lang="en-US" sz="2000" dirty="0" err="1" smtClean="0"/>
              <a:t>Custos</a:t>
            </a:r>
            <a:r>
              <a:rPr lang="en-US" sz="2000" dirty="0" smtClean="0"/>
              <a:t>, that will make these parts of Apache Airavata  into a standalone capability.  You can get involved if you are interested. </a:t>
            </a:r>
            <a:endParaRPr lang="en-US" sz="2000" dirty="0"/>
          </a:p>
        </p:txBody>
      </p:sp>
    </p:spTree>
    <p:extLst>
      <p:ext uri="{BB962C8B-B14F-4D97-AF65-F5344CB8AC3E}">
        <p14:creationId xmlns:p14="http://schemas.microsoft.com/office/powerpoint/2010/main" val="11103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100" y="32258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5" name="Rectangle 4"/>
          <p:cNvSpPr/>
          <p:nvPr/>
        </p:nvSpPr>
        <p:spPr>
          <a:xfrm>
            <a:off x="6578600" y="32258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Web Application in Server</a:t>
            </a:r>
            <a:endParaRPr lang="en-US" sz="2400" dirty="0"/>
          </a:p>
        </p:txBody>
      </p:sp>
      <p:sp>
        <p:nvSpPr>
          <p:cNvPr id="6" name="Title 5"/>
          <p:cNvSpPr>
            <a:spLocks noGrp="1"/>
          </p:cNvSpPr>
          <p:nvPr>
            <p:ph type="title"/>
          </p:nvPr>
        </p:nvSpPr>
        <p:spPr/>
        <p:txBody>
          <a:bodyPr/>
          <a:lstStyle/>
          <a:p>
            <a:r>
              <a:rPr lang="en-US" dirty="0" smtClean="0"/>
              <a:t>Direct Authentication</a:t>
            </a:r>
            <a:endParaRPr lang="en-US" dirty="0"/>
          </a:p>
        </p:txBody>
      </p:sp>
      <p:cxnSp>
        <p:nvCxnSpPr>
          <p:cNvPr id="8" name="Straight Arrow Connector 7"/>
          <p:cNvCxnSpPr>
            <a:stCxn id="4" idx="3"/>
            <a:endCxn id="5" idx="1"/>
          </p:cNvCxnSpPr>
          <p:nvPr/>
        </p:nvCxnSpPr>
        <p:spPr>
          <a:xfrm>
            <a:off x="4064000" y="3924300"/>
            <a:ext cx="2514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137400" y="5180012"/>
            <a:ext cx="1377950" cy="113188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User DB</a:t>
            </a:r>
            <a:endParaRPr lang="en-US" sz="2400" dirty="0"/>
          </a:p>
        </p:txBody>
      </p:sp>
      <p:cxnSp>
        <p:nvCxnSpPr>
          <p:cNvPr id="14" name="Straight Arrow Connector 13"/>
          <p:cNvCxnSpPr>
            <a:stCxn id="5" idx="2"/>
            <a:endCxn id="12" idx="1"/>
          </p:cNvCxnSpPr>
          <p:nvPr/>
        </p:nvCxnSpPr>
        <p:spPr>
          <a:xfrm flipH="1">
            <a:off x="7826375" y="4622800"/>
            <a:ext cx="3175" cy="557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8977" y="4088368"/>
            <a:ext cx="1984646" cy="369332"/>
          </a:xfrm>
          <a:prstGeom prst="rect">
            <a:avLst/>
          </a:prstGeom>
          <a:noFill/>
        </p:spPr>
        <p:txBody>
          <a:bodyPr wrap="none" rtlCol="0">
            <a:spAutoFit/>
          </a:bodyPr>
          <a:lstStyle/>
          <a:p>
            <a:r>
              <a:rPr lang="en-US" dirty="0" smtClean="0"/>
              <a:t>HTTPS + Basic </a:t>
            </a:r>
            <a:r>
              <a:rPr lang="en-US" dirty="0" err="1" smtClean="0"/>
              <a:t>Auth</a:t>
            </a:r>
            <a:endParaRPr lang="en-US" dirty="0"/>
          </a:p>
        </p:txBody>
      </p:sp>
    </p:spTree>
    <p:extLst>
      <p:ext uri="{BB962C8B-B14F-4D97-AF65-F5344CB8AC3E}">
        <p14:creationId xmlns:p14="http://schemas.microsoft.com/office/powerpoint/2010/main" val="1622068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as a Service</a:t>
            </a:r>
            <a:endParaRPr lang="en-US" dirty="0"/>
          </a:p>
        </p:txBody>
      </p:sp>
      <p:sp>
        <p:nvSpPr>
          <p:cNvPr id="3" name="Rectangle 2"/>
          <p:cNvSpPr/>
          <p:nvPr/>
        </p:nvSpPr>
        <p:spPr>
          <a:xfrm>
            <a:off x="2413000" y="33782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4" name="Rectangle 3"/>
          <p:cNvSpPr/>
          <p:nvPr/>
        </p:nvSpPr>
        <p:spPr>
          <a:xfrm>
            <a:off x="7226300" y="4724400"/>
            <a:ext cx="250190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Web Application in Server</a:t>
            </a:r>
            <a:endParaRPr lang="en-US" sz="2400" dirty="0"/>
          </a:p>
        </p:txBody>
      </p:sp>
      <p:sp>
        <p:nvSpPr>
          <p:cNvPr id="15" name="Rectangle 14"/>
          <p:cNvSpPr/>
          <p:nvPr/>
        </p:nvSpPr>
        <p:spPr>
          <a:xfrm>
            <a:off x="7226300" y="19812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smtClean="0"/>
              <a:t>IdP</a:t>
            </a:r>
            <a:endParaRPr lang="en-US" sz="2400" dirty="0"/>
          </a:p>
        </p:txBody>
      </p:sp>
      <p:cxnSp>
        <p:nvCxnSpPr>
          <p:cNvPr id="17" name="Straight Arrow Connector 16"/>
          <p:cNvCxnSpPr>
            <a:stCxn id="3" idx="3"/>
            <a:endCxn id="4" idx="1"/>
          </p:cNvCxnSpPr>
          <p:nvPr/>
        </p:nvCxnSpPr>
        <p:spPr>
          <a:xfrm>
            <a:off x="4914900" y="4076700"/>
            <a:ext cx="231140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5" idx="1"/>
          </p:cNvCxnSpPr>
          <p:nvPr/>
        </p:nvCxnSpPr>
        <p:spPr>
          <a:xfrm flipV="1">
            <a:off x="4914900" y="2679700"/>
            <a:ext cx="23114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0"/>
            <a:endCxn id="15" idx="2"/>
          </p:cNvCxnSpPr>
          <p:nvPr/>
        </p:nvCxnSpPr>
        <p:spPr>
          <a:xfrm flipV="1">
            <a:off x="8477250" y="3378200"/>
            <a:ext cx="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26500" y="3892034"/>
            <a:ext cx="3089948" cy="369332"/>
          </a:xfrm>
          <a:prstGeom prst="rect">
            <a:avLst/>
          </a:prstGeom>
          <a:noFill/>
        </p:spPr>
        <p:txBody>
          <a:bodyPr wrap="none" rtlCol="0">
            <a:spAutoFit/>
          </a:bodyPr>
          <a:lstStyle/>
          <a:p>
            <a:r>
              <a:rPr lang="en-US" dirty="0" smtClean="0"/>
              <a:t>(3) </a:t>
            </a:r>
            <a:r>
              <a:rPr lang="en-US" dirty="0" err="1" smtClean="0"/>
              <a:t>IdP</a:t>
            </a:r>
            <a:r>
              <a:rPr lang="en-US" dirty="0" smtClean="0"/>
              <a:t> confirms authentication</a:t>
            </a:r>
            <a:endParaRPr lang="en-US" dirty="0"/>
          </a:p>
        </p:txBody>
      </p:sp>
      <p:sp>
        <p:nvSpPr>
          <p:cNvPr id="27" name="TextBox 26"/>
          <p:cNvSpPr txBox="1"/>
          <p:nvPr/>
        </p:nvSpPr>
        <p:spPr>
          <a:xfrm>
            <a:off x="4724867" y="2561729"/>
            <a:ext cx="2337243" cy="369332"/>
          </a:xfrm>
          <a:prstGeom prst="rect">
            <a:avLst/>
          </a:prstGeom>
          <a:noFill/>
        </p:spPr>
        <p:txBody>
          <a:bodyPr wrap="none" rtlCol="0">
            <a:spAutoFit/>
          </a:bodyPr>
          <a:lstStyle/>
          <a:p>
            <a:r>
              <a:rPr lang="en-US" dirty="0" smtClean="0"/>
              <a:t>(2) User Authenticates </a:t>
            </a:r>
            <a:endParaRPr lang="en-US" dirty="0"/>
          </a:p>
        </p:txBody>
      </p:sp>
      <p:sp>
        <p:nvSpPr>
          <p:cNvPr id="28" name="TextBox 27"/>
          <p:cNvSpPr txBox="1"/>
          <p:nvPr/>
        </p:nvSpPr>
        <p:spPr>
          <a:xfrm>
            <a:off x="4724867" y="5289034"/>
            <a:ext cx="1980733" cy="923330"/>
          </a:xfrm>
          <a:prstGeom prst="rect">
            <a:avLst/>
          </a:prstGeom>
          <a:noFill/>
        </p:spPr>
        <p:txBody>
          <a:bodyPr wrap="square" rtlCol="0">
            <a:spAutoFit/>
          </a:bodyPr>
          <a:lstStyle/>
          <a:p>
            <a:r>
              <a:rPr lang="en-US" dirty="0" smtClean="0"/>
              <a:t>(1)  Web App Redirects User to the </a:t>
            </a:r>
            <a:r>
              <a:rPr lang="en-US" dirty="0" err="1" smtClean="0"/>
              <a:t>IdP</a:t>
            </a:r>
            <a:endParaRPr lang="en-US" dirty="0" smtClean="0"/>
          </a:p>
        </p:txBody>
      </p:sp>
    </p:spTree>
    <p:extLst>
      <p:ext uri="{BB962C8B-B14F-4D97-AF65-F5344CB8AC3E}">
        <p14:creationId xmlns:p14="http://schemas.microsoft.com/office/powerpoint/2010/main" val="1945393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01599"/>
            <a:ext cx="9652000" cy="6087569"/>
          </a:xfrm>
          <a:prstGeom prst="rect">
            <a:avLst/>
          </a:prstGeom>
        </p:spPr>
      </p:pic>
      <p:sp>
        <p:nvSpPr>
          <p:cNvPr id="4" name="Title 3"/>
          <p:cNvSpPr>
            <a:spLocks noGrp="1"/>
          </p:cNvSpPr>
          <p:nvPr>
            <p:ph type="title"/>
          </p:nvPr>
        </p:nvSpPr>
        <p:spPr>
          <a:xfrm>
            <a:off x="3581400" y="6019800"/>
            <a:ext cx="4978400" cy="598488"/>
          </a:xfrm>
        </p:spPr>
        <p:txBody>
          <a:bodyPr>
            <a:normAutofit fontScale="90000"/>
          </a:bodyPr>
          <a:lstStyle/>
          <a:p>
            <a:pPr algn="ctr"/>
            <a:r>
              <a:rPr lang="en-US" dirty="0" smtClean="0"/>
              <a:t>Basic OIDC Flow</a:t>
            </a:r>
            <a:endParaRPr lang="en-US" dirty="0"/>
          </a:p>
        </p:txBody>
      </p:sp>
      <p:sp>
        <p:nvSpPr>
          <p:cNvPr id="8" name="TextBox 7"/>
          <p:cNvSpPr txBox="1"/>
          <p:nvPr/>
        </p:nvSpPr>
        <p:spPr>
          <a:xfrm>
            <a:off x="50800" y="2627699"/>
            <a:ext cx="20828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Relying Party. This is the OAuth2 Client. </a:t>
            </a:r>
            <a:endParaRPr lang="en-US" dirty="0"/>
          </a:p>
        </p:txBody>
      </p:sp>
      <p:sp>
        <p:nvSpPr>
          <p:cNvPr id="10" name="TextBox 9"/>
          <p:cNvSpPr txBox="1"/>
          <p:nvPr/>
        </p:nvSpPr>
        <p:spPr>
          <a:xfrm>
            <a:off x="10033000" y="2489200"/>
            <a:ext cx="20828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OpenID Connect Provider (i.e., Google)</a:t>
            </a:r>
            <a:endParaRPr lang="en-US" dirty="0"/>
          </a:p>
        </p:txBody>
      </p:sp>
    </p:spTree>
    <p:extLst>
      <p:ext uri="{BB962C8B-B14F-4D97-AF65-F5344CB8AC3E}">
        <p14:creationId xmlns:p14="http://schemas.microsoft.com/office/powerpoint/2010/main" val="79596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OIDC Steps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a:t>
            </a:r>
            <a:r>
              <a:rPr lang="en-US" dirty="0" smtClean="0"/>
              <a:t>Relying Party (RP) </a:t>
            </a:r>
            <a:r>
              <a:rPr lang="en-US" dirty="0"/>
              <a:t>sends a request to the OpenID Provider (OP</a:t>
            </a:r>
            <a:r>
              <a:rPr lang="en-US" dirty="0" smtClean="0"/>
              <a:t>).</a:t>
            </a:r>
          </a:p>
          <a:p>
            <a:pPr lvl="1"/>
            <a:r>
              <a:rPr lang="en-US" dirty="0" smtClean="0"/>
              <a:t>This is the science gateway</a:t>
            </a:r>
            <a:endParaRPr lang="en-US" dirty="0"/>
          </a:p>
          <a:p>
            <a:r>
              <a:rPr lang="en-US" dirty="0"/>
              <a:t>The OP authenticates the End-User and obtains authorization.</a:t>
            </a:r>
          </a:p>
          <a:p>
            <a:r>
              <a:rPr lang="en-US" dirty="0"/>
              <a:t>The OP responds with an ID Token and usually an Access Token</a:t>
            </a:r>
            <a:r>
              <a:rPr lang="en-US" dirty="0" smtClean="0"/>
              <a:t>.</a:t>
            </a:r>
          </a:p>
          <a:p>
            <a:pPr lvl="1"/>
            <a:r>
              <a:rPr lang="en-US" dirty="0" smtClean="0"/>
              <a:t>Verifies to the client that the user authenticated correctly.</a:t>
            </a:r>
          </a:p>
          <a:p>
            <a:pPr lvl="1"/>
            <a:r>
              <a:rPr lang="en-US" dirty="0" smtClean="0"/>
              <a:t>The ID Token is specific to OIDC and is its primary extension of OAuth2</a:t>
            </a:r>
            <a:endParaRPr lang="en-US" dirty="0"/>
          </a:p>
          <a:p>
            <a:r>
              <a:rPr lang="en-US" dirty="0"/>
              <a:t>The RP can send a request with the Access Token to the </a:t>
            </a:r>
            <a:r>
              <a:rPr lang="en-US" dirty="0" err="1"/>
              <a:t>UserInfo</a:t>
            </a:r>
            <a:r>
              <a:rPr lang="en-US" dirty="0"/>
              <a:t> Endpoint.</a:t>
            </a:r>
          </a:p>
          <a:p>
            <a:r>
              <a:rPr lang="en-US" dirty="0"/>
              <a:t>The </a:t>
            </a:r>
            <a:r>
              <a:rPr lang="en-US" dirty="0" err="1"/>
              <a:t>UserInfo</a:t>
            </a:r>
            <a:r>
              <a:rPr lang="en-US" dirty="0"/>
              <a:t> Endpoint returns Claims about the End-User.</a:t>
            </a:r>
          </a:p>
        </p:txBody>
      </p:sp>
      <p:sp>
        <p:nvSpPr>
          <p:cNvPr id="4" name="TextBox 3"/>
          <p:cNvSpPr txBox="1"/>
          <p:nvPr/>
        </p:nvSpPr>
        <p:spPr>
          <a:xfrm>
            <a:off x="838200" y="6265863"/>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We can make use of the returned Access Tokens for other authorization decisions.</a:t>
            </a:r>
            <a:endParaRPr lang="en-US" sz="2400" dirty="0"/>
          </a:p>
        </p:txBody>
      </p:sp>
    </p:spTree>
    <p:extLst>
      <p:ext uri="{BB962C8B-B14F-4D97-AF65-F5344CB8AC3E}">
        <p14:creationId xmlns:p14="http://schemas.microsoft.com/office/powerpoint/2010/main" val="105426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OAuth2, OpenID Connect and Science Gateway API Servers</a:t>
            </a:r>
            <a:endParaRPr lang="en-US" dirty="0"/>
          </a:p>
        </p:txBody>
      </p:sp>
      <p:sp>
        <p:nvSpPr>
          <p:cNvPr id="4" name="Subtitle 3"/>
          <p:cNvSpPr>
            <a:spLocks noGrp="1"/>
          </p:cNvSpPr>
          <p:nvPr>
            <p:ph type="subTitle" idx="1"/>
          </p:nvPr>
        </p:nvSpPr>
        <p:spPr/>
        <p:txBody>
          <a:bodyPr/>
          <a:lstStyle/>
          <a:p>
            <a:r>
              <a:rPr lang="en-US" dirty="0" smtClean="0"/>
              <a:t>Variations on the OAuth2 Scenarios</a:t>
            </a:r>
            <a:endParaRPr lang="en-US" dirty="0"/>
          </a:p>
        </p:txBody>
      </p:sp>
      <p:sp>
        <p:nvSpPr>
          <p:cNvPr id="5" name="TextBox 4"/>
          <p:cNvSpPr txBox="1"/>
          <p:nvPr/>
        </p:nvSpPr>
        <p:spPr>
          <a:xfrm>
            <a:off x="1524000" y="5334000"/>
            <a:ext cx="9144000" cy="830997"/>
          </a:xfrm>
          <a:prstGeom prst="rect">
            <a:avLst/>
          </a:prstGeom>
          <a:noFill/>
        </p:spPr>
        <p:txBody>
          <a:bodyPr wrap="square" rtlCol="0">
            <a:spAutoFit/>
          </a:bodyPr>
          <a:lstStyle/>
          <a:p>
            <a:r>
              <a:rPr lang="en-US" sz="1600" b="1" dirty="0"/>
              <a:t>Apache Airavata API Security: Exploring Identity and Access Management Solutions for Multi-Tenanted </a:t>
            </a:r>
            <a:r>
              <a:rPr lang="en-US" sz="1600" b="1" dirty="0" err="1"/>
              <a:t>eScience</a:t>
            </a:r>
            <a:r>
              <a:rPr lang="en-US" sz="1600" b="1" dirty="0"/>
              <a:t> Framework</a:t>
            </a:r>
            <a:r>
              <a:rPr lang="en-US" sz="1600" dirty="0"/>
              <a:t>, </a:t>
            </a:r>
            <a:r>
              <a:rPr lang="en-US" sz="1600" i="1" dirty="0" err="1"/>
              <a:t>Supun</a:t>
            </a:r>
            <a:r>
              <a:rPr lang="en-US" sz="1600" i="1" dirty="0"/>
              <a:t> </a:t>
            </a:r>
            <a:r>
              <a:rPr lang="en-US" sz="1600" i="1" dirty="0" err="1"/>
              <a:t>Nakandala</a:t>
            </a:r>
            <a:r>
              <a:rPr lang="en-US" sz="1600" i="1" dirty="0"/>
              <a:t>, Indiana University; </a:t>
            </a:r>
            <a:r>
              <a:rPr lang="en-US" sz="1600" i="1" dirty="0" err="1"/>
              <a:t>Hasini</a:t>
            </a:r>
            <a:r>
              <a:rPr lang="en-US" sz="1600" i="1" dirty="0"/>
              <a:t> </a:t>
            </a:r>
            <a:r>
              <a:rPr lang="en-US" sz="1600" i="1" dirty="0" err="1"/>
              <a:t>Gunasinghe</a:t>
            </a:r>
            <a:r>
              <a:rPr lang="en-US" sz="1600" i="1" dirty="0"/>
              <a:t>, Purdue University; Suresh </a:t>
            </a:r>
            <a:r>
              <a:rPr lang="en-US" sz="1600" i="1" dirty="0" err="1"/>
              <a:t>Marru</a:t>
            </a:r>
            <a:r>
              <a:rPr lang="en-US" sz="1600" i="1" dirty="0"/>
              <a:t>*, Indiana University; Marlon Pierce, Indiana University</a:t>
            </a:r>
            <a:endParaRPr lang="en-US" sz="1600" dirty="0"/>
          </a:p>
        </p:txBody>
      </p:sp>
      <p:sp>
        <p:nvSpPr>
          <p:cNvPr id="6" name="TextBox 5"/>
          <p:cNvSpPr txBox="1"/>
          <p:nvPr/>
        </p:nvSpPr>
        <p:spPr>
          <a:xfrm>
            <a:off x="2773167" y="6316353"/>
            <a:ext cx="6645665" cy="369332"/>
          </a:xfrm>
          <a:prstGeom prst="rect">
            <a:avLst/>
          </a:prstGeom>
          <a:noFill/>
        </p:spPr>
        <p:txBody>
          <a:bodyPr wrap="none" rtlCol="0">
            <a:spAutoFit/>
          </a:bodyPr>
          <a:lstStyle/>
          <a:p>
            <a:r>
              <a:rPr lang="en-US"/>
              <a:t>http://escience-2016.idies.jhu.edu/program/hot-topics-invited-talks/</a:t>
            </a:r>
          </a:p>
        </p:txBody>
      </p:sp>
    </p:spTree>
    <p:extLst>
      <p:ext uri="{BB962C8B-B14F-4D97-AF65-F5344CB8AC3E}">
        <p14:creationId xmlns:p14="http://schemas.microsoft.com/office/powerpoint/2010/main" val="1261061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Gateway Issues</a:t>
            </a:r>
            <a:endParaRPr lang="en-US" dirty="0"/>
          </a:p>
        </p:txBody>
      </p:sp>
      <p:sp>
        <p:nvSpPr>
          <p:cNvPr id="3" name="Content Placeholder 2"/>
          <p:cNvSpPr>
            <a:spLocks noGrp="1"/>
          </p:cNvSpPr>
          <p:nvPr>
            <p:ph idx="1"/>
          </p:nvPr>
        </p:nvSpPr>
        <p:spPr>
          <a:xfrm>
            <a:off x="838200" y="1825625"/>
            <a:ext cx="5156200" cy="4351338"/>
          </a:xfrm>
          <a:ln>
            <a:noFill/>
          </a:ln>
        </p:spPr>
        <p:txBody>
          <a:bodyPr>
            <a:normAutofit fontScale="92500" lnSpcReduction="20000"/>
          </a:bodyPr>
          <a:lstStyle/>
          <a:p>
            <a:r>
              <a:rPr lang="en-US" dirty="0" smtClean="0"/>
              <a:t>Science Gateways use middleware for common, generic functions.</a:t>
            </a:r>
          </a:p>
          <a:p>
            <a:pPr lvl="1"/>
            <a:r>
              <a:rPr lang="en-US" dirty="0" smtClean="0"/>
              <a:t>Execute jobs, manage data and metadata</a:t>
            </a:r>
          </a:p>
          <a:p>
            <a:r>
              <a:rPr lang="en-US" dirty="0" smtClean="0"/>
              <a:t>Middleware (Airavata) needs a scalable way to establish trust with numerous science gateway tenants.</a:t>
            </a:r>
          </a:p>
          <a:p>
            <a:r>
              <a:rPr lang="en-US" dirty="0" smtClean="0"/>
              <a:t>Gateway tenants can be Web clients but also desktop clients. </a:t>
            </a:r>
          </a:p>
          <a:p>
            <a:pPr lvl="1"/>
            <a:r>
              <a:rPr lang="en-US" dirty="0" smtClean="0"/>
              <a:t>These have very different security concerns.</a:t>
            </a:r>
          </a:p>
          <a:p>
            <a:r>
              <a:rPr lang="en-US" dirty="0" smtClean="0"/>
              <a:t>Science gateways need a way to authenticate users.</a:t>
            </a:r>
            <a:endParaRPr lang="en-US" dirty="0"/>
          </a:p>
        </p:txBody>
      </p:sp>
      <p:sp>
        <p:nvSpPr>
          <p:cNvPr id="4" name="Rectangle 3"/>
          <p:cNvSpPr/>
          <p:nvPr/>
        </p:nvSpPr>
        <p:spPr>
          <a:xfrm>
            <a:off x="67056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5" name="Rectangle 4"/>
          <p:cNvSpPr/>
          <p:nvPr/>
        </p:nvSpPr>
        <p:spPr>
          <a:xfrm>
            <a:off x="101092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6" name="Rectangle 5"/>
          <p:cNvSpPr/>
          <p:nvPr/>
        </p:nvSpPr>
        <p:spPr>
          <a:xfrm>
            <a:off x="84328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7391400" y="45092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8" name="Rectangle 7"/>
          <p:cNvSpPr/>
          <p:nvPr/>
        </p:nvSpPr>
        <p:spPr>
          <a:xfrm>
            <a:off x="7391400" y="42179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4" idx="2"/>
            <a:endCxn id="8" idx="0"/>
          </p:cNvCxnSpPr>
          <p:nvPr/>
        </p:nvCxnSpPr>
        <p:spPr>
          <a:xfrm>
            <a:off x="7327900" y="31369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flipH="1">
            <a:off x="9042400" y="31369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flipH="1">
            <a:off x="9042400" y="31369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68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sp>
        <p:nvSpPr>
          <p:cNvPr id="3" name="Content Placeholder 2"/>
          <p:cNvSpPr>
            <a:spLocks noGrp="1"/>
          </p:cNvSpPr>
          <p:nvPr>
            <p:ph idx="1"/>
          </p:nvPr>
        </p:nvSpPr>
        <p:spPr>
          <a:xfrm>
            <a:off x="838200" y="1825625"/>
            <a:ext cx="4483100" cy="4505324"/>
          </a:xfrm>
        </p:spPr>
        <p:txBody>
          <a:bodyPr>
            <a:normAutofit fontScale="85000" lnSpcReduction="10000"/>
          </a:bodyPr>
          <a:lstStyle/>
          <a:p>
            <a:r>
              <a:rPr lang="en-US" dirty="0" smtClean="0"/>
              <a:t>A gateway is an OAuth2 Client</a:t>
            </a:r>
          </a:p>
          <a:p>
            <a:r>
              <a:rPr lang="en-US" dirty="0" smtClean="0"/>
              <a:t>The gateway’s users are Resource </a:t>
            </a:r>
            <a:r>
              <a:rPr lang="en-US" dirty="0"/>
              <a:t>O</a:t>
            </a:r>
            <a:r>
              <a:rPr lang="en-US" dirty="0" smtClean="0"/>
              <a:t>wners</a:t>
            </a:r>
          </a:p>
          <a:p>
            <a:r>
              <a:rPr lang="en-US" dirty="0" smtClean="0"/>
              <a:t>Airavata is the Resource Service</a:t>
            </a:r>
          </a:p>
          <a:p>
            <a:r>
              <a:rPr lang="en-US" dirty="0" smtClean="0"/>
              <a:t>We use </a:t>
            </a:r>
            <a:r>
              <a:rPr lang="en-US" dirty="0" err="1" smtClean="0"/>
              <a:t>Keycloak</a:t>
            </a:r>
            <a:r>
              <a:rPr lang="en-US" dirty="0" smtClean="0"/>
              <a:t> (formerly WSO2 IS) as our Authorization Server</a:t>
            </a:r>
          </a:p>
          <a:p>
            <a:r>
              <a:rPr lang="en-US" dirty="0" smtClean="0"/>
              <a:t>We need to establish a user’s identity</a:t>
            </a:r>
          </a:p>
          <a:p>
            <a:r>
              <a:rPr lang="en-US" dirty="0" smtClean="0"/>
              <a:t>Users may have different levels of access to API methods</a:t>
            </a:r>
          </a:p>
          <a:p>
            <a:pPr lvl="1"/>
            <a:r>
              <a:rPr lang="en-US" dirty="0" smtClean="0"/>
              <a:t>Some may have admin roles, for instance</a:t>
            </a:r>
            <a:endParaRPr lang="en-US" dirty="0"/>
          </a:p>
        </p:txBody>
      </p:sp>
      <p:sp>
        <p:nvSpPr>
          <p:cNvPr id="4" name="Rectangle 3"/>
          <p:cNvSpPr/>
          <p:nvPr/>
        </p:nvSpPr>
        <p:spPr>
          <a:xfrm>
            <a:off x="5467350" y="5060949"/>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5" name="Rectangle 4"/>
          <p:cNvSpPr/>
          <p:nvPr/>
        </p:nvSpPr>
        <p:spPr>
          <a:xfrm>
            <a:off x="10287000" y="5060949"/>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6" name="Rectangle 5"/>
          <p:cNvSpPr/>
          <p:nvPr/>
        </p:nvSpPr>
        <p:spPr>
          <a:xfrm>
            <a:off x="10287000" y="1825625"/>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7" name="Straight Arrow Connector 6"/>
          <p:cNvCxnSpPr>
            <a:endCxn id="9" idx="1"/>
          </p:cNvCxnSpPr>
          <p:nvPr/>
        </p:nvCxnSpPr>
        <p:spPr>
          <a:xfrm>
            <a:off x="7156450" y="2460625"/>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 idx="3"/>
            <a:endCxn id="8" idx="1"/>
          </p:cNvCxnSpPr>
          <p:nvPr/>
        </p:nvCxnSpPr>
        <p:spPr>
          <a:xfrm>
            <a:off x="7156450" y="5695949"/>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67350" y="1825625"/>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10" name="Straight Arrow Connector 9"/>
          <p:cNvCxnSpPr>
            <a:endCxn id="7" idx="0"/>
          </p:cNvCxnSpPr>
          <p:nvPr/>
        </p:nvCxnSpPr>
        <p:spPr>
          <a:xfrm>
            <a:off x="6311900" y="3095625"/>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7" idx="0"/>
          </p:cNvCxnSpPr>
          <p:nvPr/>
        </p:nvCxnSpPr>
        <p:spPr>
          <a:xfrm flipH="1">
            <a:off x="6311900" y="2460625"/>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716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SEAGrid Scenarios</a:t>
            </a:r>
            <a:endParaRPr lang="en-US" dirty="0"/>
          </a:p>
        </p:txBody>
      </p:sp>
      <p:sp>
        <p:nvSpPr>
          <p:cNvPr id="3" name="Content Placeholder 2"/>
          <p:cNvSpPr>
            <a:spLocks noGrp="1"/>
          </p:cNvSpPr>
          <p:nvPr>
            <p:ph idx="1"/>
          </p:nvPr>
        </p:nvSpPr>
        <p:spPr/>
        <p:txBody>
          <a:bodyPr>
            <a:normAutofit lnSpcReduction="10000"/>
          </a:bodyPr>
          <a:lstStyle/>
          <a:p>
            <a:r>
              <a:rPr lang="en-US" dirty="0" smtClean="0"/>
              <a:t>SEAGrid needs to authenticate users.</a:t>
            </a:r>
          </a:p>
          <a:p>
            <a:r>
              <a:rPr lang="en-US" dirty="0" smtClean="0"/>
              <a:t>Not all users can access every Apache Airavata API method.</a:t>
            </a:r>
          </a:p>
          <a:p>
            <a:r>
              <a:rPr lang="en-US" dirty="0" smtClean="0"/>
              <a:t>SEAGrid has both Web and desktop (JavaFX) clients.</a:t>
            </a:r>
          </a:p>
          <a:p>
            <a:pPr lvl="1"/>
            <a:r>
              <a:rPr lang="en-US" dirty="0" smtClean="0"/>
              <a:t>These are clients to Apache Airavata services.</a:t>
            </a:r>
          </a:p>
          <a:p>
            <a:r>
              <a:rPr lang="en-US" dirty="0" smtClean="0"/>
              <a:t>Web client (PHP) runs on a server under the control of the SEAGrid administrator.</a:t>
            </a:r>
          </a:p>
          <a:p>
            <a:r>
              <a:rPr lang="en-US" dirty="0" smtClean="0"/>
              <a:t>But desktop clients run under the user’s control.</a:t>
            </a:r>
          </a:p>
          <a:p>
            <a:pPr lvl="1"/>
            <a:r>
              <a:rPr lang="en-US" dirty="0" smtClean="0"/>
              <a:t>User could lose credentials.</a:t>
            </a:r>
          </a:p>
          <a:p>
            <a:r>
              <a:rPr lang="en-US" dirty="0" smtClean="0"/>
              <a:t>Apache Airavata needs to issue access tokens to invoke API calls to both the SEAGrid web site and to SEAGrid desktop clients.</a:t>
            </a:r>
          </a:p>
          <a:p>
            <a:endParaRPr lang="en-US" dirty="0" smtClean="0"/>
          </a:p>
        </p:txBody>
      </p:sp>
    </p:spTree>
    <p:extLst>
      <p:ext uri="{BB962C8B-B14F-4D97-AF65-F5344CB8AC3E}">
        <p14:creationId xmlns:p14="http://schemas.microsoft.com/office/powerpoint/2010/main" val="1752477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515620"/>
              </p:ext>
            </p:extLst>
          </p:nvPr>
        </p:nvGraphicFramePr>
        <p:xfrm>
          <a:off x="850901" y="1855431"/>
          <a:ext cx="10502900" cy="4654259"/>
        </p:xfrm>
        <a:graphic>
          <a:graphicData uri="http://schemas.openxmlformats.org/drawingml/2006/table">
            <a:tbl>
              <a:tblPr firstRow="1" bandRow="1">
                <a:tableStyleId>{21E4AEA4-8DFA-4A89-87EB-49C32662AFE0}</a:tableStyleId>
              </a:tblPr>
              <a:tblGrid>
                <a:gridCol w="2937931"/>
                <a:gridCol w="7564969"/>
              </a:tblGrid>
              <a:tr h="547444">
                <a:tc>
                  <a:txBody>
                    <a:bodyPr/>
                    <a:lstStyle/>
                    <a:p>
                      <a:r>
                        <a:rPr lang="en-US" sz="2400" dirty="0" smtClean="0"/>
                        <a:t>OAuth2 Grant Type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Science Gateway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7923">
                <a:tc>
                  <a:txBody>
                    <a:bodyPr/>
                    <a:lstStyle/>
                    <a:p>
                      <a:r>
                        <a:rPr lang="en-US" sz="2400" dirty="0" smtClean="0"/>
                        <a:t>Authorization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Web-based, server side</a:t>
                      </a:r>
                      <a:r>
                        <a:rPr lang="en-US" sz="2400" baseline="0" dirty="0" smtClean="0"/>
                        <a:t> gateway implemented with PHP, JSP/servlets, Django, etc. The Airavata client SDK is on the server under the gateway operator’s control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3749">
                <a:tc>
                  <a:txBody>
                    <a:bodyPr/>
                    <a:lstStyle/>
                    <a:p>
                      <a:r>
                        <a:rPr lang="en-US" sz="2400" dirty="0" smtClean="0"/>
                        <a:t>Implicit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Client</a:t>
                      </a:r>
                      <a:r>
                        <a:rPr lang="en-US" sz="2400" baseline="0" dirty="0" smtClean="0"/>
                        <a:t> is a browser using JavaScript client SDKs to make direct connections to the Airavata server; no Web server in the middle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931">
                <a:tc>
                  <a:txBody>
                    <a:bodyPr/>
                    <a:lstStyle/>
                    <a:p>
                      <a:r>
                        <a:rPr lang="en-US" sz="2400" dirty="0" smtClean="0"/>
                        <a:t>Resource Owner Password</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Client</a:t>
                      </a:r>
                      <a:r>
                        <a:rPr lang="en-US" sz="2400" baseline="0" dirty="0" smtClean="0"/>
                        <a:t> is a trusted non-browser application under the user’s control, such as a mobile device or a desktop application.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444">
                <a:tc>
                  <a:txBody>
                    <a:bodyPr/>
                    <a:lstStyle/>
                    <a:p>
                      <a:r>
                        <a:rPr lang="en-US" sz="2400" dirty="0" smtClean="0"/>
                        <a:t>Client Credential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Machine-to</a:t>
                      </a:r>
                      <a:r>
                        <a:rPr lang="en-US" sz="2400" baseline="0" dirty="0" smtClean="0"/>
                        <a:t>-machine authentication for confidential clients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4"/>
          <p:cNvSpPr>
            <a:spLocks noGrp="1"/>
          </p:cNvSpPr>
          <p:nvPr>
            <p:ph type="title"/>
          </p:nvPr>
        </p:nvSpPr>
        <p:spPr/>
        <p:txBody>
          <a:bodyPr/>
          <a:lstStyle/>
          <a:p>
            <a:r>
              <a:rPr lang="en-US" dirty="0" smtClean="0"/>
              <a:t>Our Conclusions About OAuth2 and Gateways</a:t>
            </a:r>
            <a:endParaRPr lang="en-US" dirty="0"/>
          </a:p>
        </p:txBody>
      </p:sp>
    </p:spTree>
    <p:extLst>
      <p:ext uri="{BB962C8B-B14F-4D97-AF65-F5344CB8AC3E}">
        <p14:creationId xmlns:p14="http://schemas.microsoft.com/office/powerpoint/2010/main" val="14335894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We Handle </a:t>
            </a:r>
            <a:r>
              <a:rPr lang="en-US" smtClean="0"/>
              <a:t>Authentication, User Management, and API Access?</a:t>
            </a:r>
            <a:endParaRPr lang="en-US" dirty="0"/>
          </a:p>
        </p:txBody>
      </p:sp>
      <p:sp>
        <p:nvSpPr>
          <p:cNvPr id="4" name="Content Placeholder 3"/>
          <p:cNvSpPr>
            <a:spLocks noGrp="1"/>
          </p:cNvSpPr>
          <p:nvPr>
            <p:ph type="body" idx="1"/>
          </p:nvPr>
        </p:nvSpPr>
        <p:spPr/>
        <p:txBody>
          <a:bodyPr anchor="ctr">
            <a:normAutofit/>
          </a:bodyPr>
          <a:lstStyle/>
          <a:p>
            <a:r>
              <a:rPr lang="en-US" dirty="0" smtClean="0"/>
              <a:t>Let’s look at several cases. These depend on how closely the tenant integrates with Airavata’s </a:t>
            </a:r>
            <a:r>
              <a:rPr lang="en-US" dirty="0" err="1" smtClean="0"/>
              <a:t>auth</a:t>
            </a:r>
            <a:r>
              <a:rPr lang="en-US" dirty="0" smtClean="0"/>
              <a:t> services.</a:t>
            </a:r>
          </a:p>
        </p:txBody>
      </p:sp>
    </p:spTree>
    <p:extLst>
      <p:ext uri="{BB962C8B-B14F-4D97-AF65-F5344CB8AC3E}">
        <p14:creationId xmlns:p14="http://schemas.microsoft.com/office/powerpoint/2010/main" val="125817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a:t>
            </a:r>
            <a:r>
              <a:rPr lang="en-US" dirty="0" smtClean="0"/>
              <a:t>Assumption: the Middleware Perimeter</a:t>
            </a:r>
            <a:endParaRPr lang="en-US" dirty="0"/>
          </a:p>
        </p:txBody>
      </p:sp>
      <p:sp>
        <p:nvSpPr>
          <p:cNvPr id="3" name="Content Placeholder 2"/>
          <p:cNvSpPr>
            <a:spLocks noGrp="1"/>
          </p:cNvSpPr>
          <p:nvPr>
            <p:ph idx="1"/>
          </p:nvPr>
        </p:nvSpPr>
        <p:spPr>
          <a:xfrm>
            <a:off x="838200" y="1825625"/>
            <a:ext cx="10515600" cy="2483328"/>
          </a:xfrm>
          <a:ln>
            <a:noFill/>
          </a:ln>
        </p:spPr>
        <p:txBody>
          <a:bodyPr>
            <a:normAutofit fontScale="92500" lnSpcReduction="20000"/>
          </a:bodyPr>
          <a:lstStyle/>
          <a:p>
            <a:r>
              <a:rPr lang="en-US" dirty="0" smtClean="0"/>
              <a:t>We don’t consider the problem of securing the </a:t>
            </a:r>
            <a:r>
              <a:rPr lang="en-US" dirty="0" err="1" smtClean="0"/>
              <a:t>microservices</a:t>
            </a:r>
            <a:r>
              <a:rPr lang="en-US" dirty="0" smtClean="0"/>
              <a:t> themselves.</a:t>
            </a:r>
          </a:p>
          <a:p>
            <a:r>
              <a:rPr lang="en-US" dirty="0" smtClean="0"/>
              <a:t>Assume </a:t>
            </a:r>
            <a:r>
              <a:rPr lang="en-US" dirty="0" smtClean="0"/>
              <a:t>all the </a:t>
            </a:r>
            <a:r>
              <a:rPr lang="en-US" dirty="0" err="1" smtClean="0"/>
              <a:t>microservices</a:t>
            </a:r>
            <a:r>
              <a:rPr lang="en-US" dirty="0" smtClean="0"/>
              <a:t> run under a single administrative domain.</a:t>
            </a:r>
          </a:p>
          <a:p>
            <a:pPr lvl="1"/>
            <a:r>
              <a:rPr lang="en-US" dirty="0" smtClean="0"/>
              <a:t>That is, you deploy to VM instances under your control.</a:t>
            </a:r>
          </a:p>
          <a:p>
            <a:r>
              <a:rPr lang="en-US" dirty="0" smtClean="0"/>
              <a:t>Use “operational security” rather than “architectural security” </a:t>
            </a:r>
          </a:p>
          <a:p>
            <a:pPr lvl="1"/>
            <a:r>
              <a:rPr lang="en-US" dirty="0" smtClean="0"/>
              <a:t>Firewalls, closed networks and similar approaches to limit access to services to trusted </a:t>
            </a:r>
            <a:r>
              <a:rPr lang="en-US" dirty="0" smtClean="0"/>
              <a:t>entities.</a:t>
            </a:r>
            <a:endParaRPr lang="en-US" dirty="0" smtClean="0"/>
          </a:p>
          <a:p>
            <a:pPr lvl="1"/>
            <a:r>
              <a:rPr lang="en-US" dirty="0" smtClean="0"/>
              <a:t>Logging and event detection</a:t>
            </a:r>
          </a:p>
        </p:txBody>
      </p:sp>
      <p:sp>
        <p:nvSpPr>
          <p:cNvPr id="5" name="TextBox 4"/>
          <p:cNvSpPr txBox="1"/>
          <p:nvPr/>
        </p:nvSpPr>
        <p:spPr>
          <a:xfrm>
            <a:off x="283749" y="4286832"/>
            <a:ext cx="486410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Some interesting </a:t>
            </a:r>
            <a:r>
              <a:rPr lang="en-US" sz="2200" dirty="0" err="1" smtClean="0"/>
              <a:t>Microservice</a:t>
            </a:r>
            <a:r>
              <a:rPr lang="en-US" sz="2200" dirty="0" smtClean="0"/>
              <a:t> security considerations </a:t>
            </a:r>
            <a:r>
              <a:rPr lang="en-US" sz="2200" dirty="0" smtClean="0"/>
              <a:t>(for another day):</a:t>
            </a:r>
          </a:p>
          <a:p>
            <a:pPr marL="742950" lvl="1" indent="-285750">
              <a:buFont typeface="Arial" charset="0"/>
              <a:buChar char="•"/>
            </a:pPr>
            <a:r>
              <a:rPr lang="en-US" sz="2200" dirty="0" smtClean="0"/>
              <a:t>Rogue services, Byzantine Fault Tolerance: RAFT</a:t>
            </a:r>
          </a:p>
          <a:p>
            <a:pPr marL="742950" lvl="1" indent="-285750">
              <a:buFont typeface="Arial" charset="0"/>
              <a:buChar char="•"/>
            </a:pPr>
            <a:r>
              <a:rPr lang="en-US" sz="2200" dirty="0" smtClean="0"/>
              <a:t>Scaling </a:t>
            </a:r>
            <a:r>
              <a:rPr lang="en-US" sz="2200" dirty="0" smtClean="0"/>
              <a:t>your operational perimeter</a:t>
            </a:r>
            <a:endParaRPr lang="en-US" sz="2200" dirty="0"/>
          </a:p>
          <a:p>
            <a:pPr marL="742950" lvl="1" indent="-285750">
              <a:buFont typeface="Arial" charset="0"/>
              <a:buChar char="•"/>
            </a:pPr>
            <a:r>
              <a:rPr lang="en-US" sz="2200" dirty="0"/>
              <a:t>Integrating trusted third party </a:t>
            </a:r>
            <a:r>
              <a:rPr lang="en-US" sz="2200" dirty="0" smtClean="0"/>
              <a:t>services.</a:t>
            </a:r>
            <a:endParaRPr lang="en-US" sz="2200" dirty="0"/>
          </a:p>
        </p:txBody>
      </p:sp>
      <p:pic>
        <p:nvPicPr>
          <p:cNvPr id="7" name="Picture 6"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5351049" y="3962259"/>
            <a:ext cx="5926551" cy="2823605"/>
          </a:xfrm>
          <a:prstGeom prst="rect">
            <a:avLst/>
          </a:prstGeom>
        </p:spPr>
      </p:pic>
      <p:sp>
        <p:nvSpPr>
          <p:cNvPr id="8" name="Rectangle 7"/>
          <p:cNvSpPr/>
          <p:nvPr/>
        </p:nvSpPr>
        <p:spPr>
          <a:xfrm>
            <a:off x="6527800" y="3936859"/>
            <a:ext cx="4953000" cy="28236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367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Some Acknowledgements</a:t>
            </a:r>
            <a:endParaRPr lang="en-US" dirty="0"/>
          </a:p>
        </p:txBody>
      </p:sp>
      <p:sp>
        <p:nvSpPr>
          <p:cNvPr id="5" name="Content Placeholder 4"/>
          <p:cNvSpPr>
            <a:spLocks noGrp="1"/>
          </p:cNvSpPr>
          <p:nvPr>
            <p:ph idx="1"/>
          </p:nvPr>
        </p:nvSpPr>
        <p:spPr/>
        <p:txBody>
          <a:bodyPr/>
          <a:lstStyle/>
          <a:p>
            <a:r>
              <a:rPr lang="en-US" dirty="0" err="1" smtClean="0"/>
              <a:t>Supun</a:t>
            </a:r>
            <a:r>
              <a:rPr lang="en-US" dirty="0" smtClean="0"/>
              <a:t> </a:t>
            </a:r>
            <a:r>
              <a:rPr lang="en-US" dirty="0" err="1" smtClean="0"/>
              <a:t>Nakandala</a:t>
            </a:r>
            <a:r>
              <a:rPr lang="en-US" dirty="0" smtClean="0"/>
              <a:t> and </a:t>
            </a:r>
            <a:r>
              <a:rPr lang="en-US" dirty="0" err="1"/>
              <a:t>Hasini</a:t>
            </a:r>
            <a:r>
              <a:rPr lang="en-US" dirty="0"/>
              <a:t> </a:t>
            </a:r>
            <a:r>
              <a:rPr lang="en-US" dirty="0" err="1"/>
              <a:t>Gunasinghe</a:t>
            </a:r>
            <a:r>
              <a:rPr lang="en-US" dirty="0"/>
              <a:t> </a:t>
            </a:r>
            <a:r>
              <a:rPr lang="en-US" dirty="0" smtClean="0"/>
              <a:t>prototyped much of what we do in production today while  Google Summer of Code students</a:t>
            </a:r>
          </a:p>
          <a:p>
            <a:pPr lvl="1"/>
            <a:r>
              <a:rPr lang="en-US" dirty="0" smtClean="0"/>
              <a:t>We put it into production</a:t>
            </a:r>
          </a:p>
          <a:p>
            <a:pPr lvl="1"/>
            <a:r>
              <a:rPr lang="en-US" dirty="0" smtClean="0"/>
              <a:t>We hired </a:t>
            </a:r>
            <a:r>
              <a:rPr lang="en-US" dirty="0" err="1" smtClean="0"/>
              <a:t>Supun</a:t>
            </a:r>
            <a:endParaRPr lang="en-US" dirty="0" smtClean="0"/>
          </a:p>
          <a:p>
            <a:r>
              <a:rPr lang="en-US" dirty="0" smtClean="0"/>
              <a:t>Anuj </a:t>
            </a:r>
            <a:r>
              <a:rPr lang="en-US" dirty="0" err="1" smtClean="0"/>
              <a:t>Bhandar</a:t>
            </a:r>
            <a:r>
              <a:rPr lang="en-US" dirty="0" smtClean="0"/>
              <a:t> did a lot of the work evaluating and providing early integration work for </a:t>
            </a:r>
            <a:r>
              <a:rPr lang="en-US" dirty="0" err="1" smtClean="0"/>
              <a:t>Keycloak</a:t>
            </a:r>
            <a:r>
              <a:rPr lang="en-US" dirty="0" smtClean="0"/>
              <a:t>, which replaced WSO2 IS, during the Spring 2017 semester.</a:t>
            </a:r>
          </a:p>
        </p:txBody>
      </p:sp>
    </p:spTree>
    <p:extLst>
      <p:ext uri="{BB962C8B-B14F-4D97-AF65-F5344CB8AC3E}">
        <p14:creationId xmlns:p14="http://schemas.microsoft.com/office/powerpoint/2010/main" val="1202711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6" y="381002"/>
            <a:ext cx="9834284" cy="6343938"/>
          </a:xfrm>
          <a:prstGeom prst="rect">
            <a:avLst/>
          </a:prstGeom>
        </p:spPr>
      </p:pic>
      <p:sp>
        <p:nvSpPr>
          <p:cNvPr id="3" name="TextBox 2"/>
          <p:cNvSpPr txBox="1"/>
          <p:nvPr/>
        </p:nvSpPr>
        <p:spPr>
          <a:xfrm>
            <a:off x="7454900" y="368301"/>
            <a:ext cx="4064000" cy="3416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1: Gateway uses Airavata middleware to manage users. </a:t>
            </a:r>
          </a:p>
          <a:p>
            <a:pPr marL="342900" indent="-342900">
              <a:buFont typeface="Arial" charset="0"/>
              <a:buChar char="•"/>
            </a:pPr>
            <a:r>
              <a:rPr lang="en-US" sz="2400" dirty="0" smtClean="0"/>
              <a:t>The gateway can use OpenID Connect to authenticate users. </a:t>
            </a:r>
          </a:p>
          <a:p>
            <a:pPr marL="342900" indent="-342900">
              <a:buFont typeface="Arial" charset="0"/>
              <a:buChar char="•"/>
            </a:pPr>
            <a:r>
              <a:rPr lang="en-US" sz="2400" dirty="0" smtClean="0"/>
              <a:t>The gateway receives an authorization code grant that it can use to make Airavata API calls. </a:t>
            </a:r>
            <a:endParaRPr lang="en-US" sz="2400" dirty="0"/>
          </a:p>
        </p:txBody>
      </p:sp>
    </p:spTree>
    <p:extLst>
      <p:ext uri="{BB962C8B-B14F-4D97-AF65-F5344CB8AC3E}">
        <p14:creationId xmlns:p14="http://schemas.microsoft.com/office/powerpoint/2010/main" val="860655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22" y="368301"/>
            <a:ext cx="9426278" cy="6276408"/>
          </a:xfrm>
          <a:prstGeom prst="rect">
            <a:avLst/>
          </a:prstGeom>
        </p:spPr>
      </p:pic>
      <p:sp>
        <p:nvSpPr>
          <p:cNvPr id="3" name="TextBox 2"/>
          <p:cNvSpPr txBox="1"/>
          <p:nvPr/>
        </p:nvSpPr>
        <p:spPr>
          <a:xfrm>
            <a:off x="7454900" y="368301"/>
            <a:ext cx="4064000"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2: Gateway </a:t>
            </a:r>
            <a:r>
              <a:rPr lang="en-US" sz="2400" dirty="0"/>
              <a:t>u</a:t>
            </a:r>
            <a:r>
              <a:rPr lang="en-US" sz="2400" dirty="0" smtClean="0"/>
              <a:t>ses a third party identity service to manage users.  </a:t>
            </a:r>
          </a:p>
          <a:p>
            <a:pPr marL="342900" indent="-342900">
              <a:buFont typeface="Arial" charset="0"/>
              <a:buChar char="•"/>
            </a:pPr>
            <a:r>
              <a:rPr lang="en-US" sz="2400" dirty="0" smtClean="0"/>
              <a:t>This must be Web based, so Authorization Code grant types are the only supported type.</a:t>
            </a:r>
            <a:endParaRPr lang="en-US" sz="2400" dirty="0"/>
          </a:p>
        </p:txBody>
      </p:sp>
    </p:spTree>
    <p:extLst>
      <p:ext uri="{BB962C8B-B14F-4D97-AF65-F5344CB8AC3E}">
        <p14:creationId xmlns:p14="http://schemas.microsoft.com/office/powerpoint/2010/main" val="2060254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56" y="469900"/>
            <a:ext cx="9099340" cy="6210300"/>
          </a:xfrm>
          <a:prstGeom prst="rect">
            <a:avLst/>
          </a:prstGeom>
        </p:spPr>
      </p:pic>
      <p:sp>
        <p:nvSpPr>
          <p:cNvPr id="4" name="TextBox 3"/>
          <p:cNvSpPr txBox="1"/>
          <p:nvPr/>
        </p:nvSpPr>
        <p:spPr>
          <a:xfrm>
            <a:off x="7696200" y="241301"/>
            <a:ext cx="4064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3(a): Gateway maintains its own isolated User Store and does not share information with Airavata.</a:t>
            </a:r>
          </a:p>
          <a:p>
            <a:pPr marL="342900" indent="-342900">
              <a:buFont typeface="Arial" charset="0"/>
              <a:buChar char="•"/>
            </a:pPr>
            <a:r>
              <a:rPr lang="en-US" sz="2400" dirty="0" smtClean="0"/>
              <a:t>User authentication happens externally.</a:t>
            </a:r>
          </a:p>
          <a:p>
            <a:pPr marL="342900" indent="-342900">
              <a:buFont typeface="Arial" charset="0"/>
              <a:buChar char="•"/>
            </a:pPr>
            <a:r>
              <a:rPr lang="en-US" sz="2400" dirty="0" smtClean="0"/>
              <a:t>This requires a Client Credential grant type between the gateway and Airavata. </a:t>
            </a:r>
            <a:endParaRPr lang="en-US" sz="2400" dirty="0"/>
          </a:p>
        </p:txBody>
      </p:sp>
    </p:spTree>
    <p:extLst>
      <p:ext uri="{BB962C8B-B14F-4D97-AF65-F5344CB8AC3E}">
        <p14:creationId xmlns:p14="http://schemas.microsoft.com/office/powerpoint/2010/main" val="5593957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5" y="368301"/>
            <a:ext cx="9355476" cy="6299199"/>
          </a:xfrm>
          <a:prstGeom prst="rect">
            <a:avLst/>
          </a:prstGeom>
        </p:spPr>
      </p:pic>
      <p:sp>
        <p:nvSpPr>
          <p:cNvPr id="3" name="TextBox 2"/>
          <p:cNvSpPr txBox="1"/>
          <p:nvPr/>
        </p:nvSpPr>
        <p:spPr>
          <a:xfrm>
            <a:off x="7454900" y="368301"/>
            <a:ext cx="4064000"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3(b): Gateway shares read access to its User Store with Airavata. </a:t>
            </a:r>
          </a:p>
          <a:p>
            <a:pPr marL="342900" indent="-342900">
              <a:buFont typeface="Arial" charset="0"/>
              <a:buChar char="•"/>
            </a:pPr>
            <a:r>
              <a:rPr lang="en-US" sz="2400" dirty="0" smtClean="0"/>
              <a:t>The gateway uses OIDC to authenticate to the authorization server</a:t>
            </a:r>
            <a:endParaRPr lang="en-US" sz="2400" dirty="0"/>
          </a:p>
          <a:p>
            <a:pPr marL="342900" indent="-342900">
              <a:buFont typeface="Arial" charset="0"/>
              <a:buChar char="•"/>
            </a:pPr>
            <a:r>
              <a:rPr lang="en-US" sz="2400" dirty="0" smtClean="0"/>
              <a:t>This uses the Authorization Code grant type. </a:t>
            </a:r>
          </a:p>
        </p:txBody>
      </p:sp>
    </p:spTree>
    <p:extLst>
      <p:ext uri="{BB962C8B-B14F-4D97-AF65-F5344CB8AC3E}">
        <p14:creationId xmlns:p14="http://schemas.microsoft.com/office/powerpoint/2010/main" val="263611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558800"/>
            <a:ext cx="8548982" cy="6074276"/>
          </a:xfrm>
          <a:prstGeom prst="rect">
            <a:avLst/>
          </a:prstGeom>
        </p:spPr>
      </p:pic>
      <p:sp>
        <p:nvSpPr>
          <p:cNvPr id="3" name="TextBox 2"/>
          <p:cNvSpPr txBox="1"/>
          <p:nvPr/>
        </p:nvSpPr>
        <p:spPr>
          <a:xfrm>
            <a:off x="7454900" y="368301"/>
            <a:ext cx="4445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3(c): Gateway duplicates its user store for Airavata. </a:t>
            </a:r>
          </a:p>
          <a:p>
            <a:pPr marL="342900" indent="-342900">
              <a:buFont typeface="Arial" charset="0"/>
              <a:buChar char="•"/>
            </a:pPr>
            <a:r>
              <a:rPr lang="en-US" sz="2400" dirty="0" smtClean="0"/>
              <a:t>The gateway uses Airavata’s Authorization Server to provide OIDC-based authentication. </a:t>
            </a:r>
          </a:p>
          <a:p>
            <a:pPr marL="342900" indent="-342900">
              <a:buFont typeface="Arial" charset="0"/>
              <a:buChar char="•"/>
            </a:pPr>
            <a:r>
              <a:rPr lang="en-US" sz="2400" dirty="0" smtClean="0"/>
              <a:t>This uses the Authorization Code grant type. </a:t>
            </a:r>
          </a:p>
          <a:p>
            <a:pPr marL="342900" indent="-342900">
              <a:buFont typeface="Arial" charset="0"/>
              <a:buChar char="•"/>
            </a:pPr>
            <a:r>
              <a:rPr lang="en-US" sz="2400" dirty="0" smtClean="0"/>
              <a:t>SCIM is the protocol for duplicating user information across multiple user stores.</a:t>
            </a:r>
          </a:p>
        </p:txBody>
      </p:sp>
    </p:spTree>
    <p:extLst>
      <p:ext uri="{BB962C8B-B14F-4D97-AF65-F5344CB8AC3E}">
        <p14:creationId xmlns:p14="http://schemas.microsoft.com/office/powerpoint/2010/main" val="1858157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Open </a:t>
            </a:r>
            <a:r>
              <a:rPr lang="en-US" dirty="0" smtClean="0"/>
              <a:t>Issues</a:t>
            </a:r>
            <a:endParaRPr lang="en-US" dirty="0"/>
          </a:p>
        </p:txBody>
      </p:sp>
      <p:sp>
        <p:nvSpPr>
          <p:cNvPr id="3" name="Content Placeholder 2"/>
          <p:cNvSpPr>
            <a:spLocks noGrp="1"/>
          </p:cNvSpPr>
          <p:nvPr>
            <p:ph idx="1"/>
          </p:nvPr>
        </p:nvSpPr>
        <p:spPr>
          <a:xfrm>
            <a:off x="838200" y="1825624"/>
            <a:ext cx="10515600" cy="4727575"/>
          </a:xfrm>
        </p:spPr>
        <p:txBody>
          <a:bodyPr>
            <a:normAutofit fontScale="92500" lnSpcReduction="20000"/>
          </a:bodyPr>
          <a:lstStyle/>
          <a:p>
            <a:r>
              <a:rPr lang="en-US" dirty="0" smtClean="0"/>
              <a:t>What is the best way to distribute OAuth2 public clients</a:t>
            </a:r>
            <a:r>
              <a:rPr lang="en-US" dirty="0"/>
              <a:t> </a:t>
            </a:r>
            <a:r>
              <a:rPr lang="en-US" dirty="0" smtClean="0"/>
              <a:t>that will directly access the API </a:t>
            </a:r>
          </a:p>
          <a:p>
            <a:pPr lvl="1"/>
            <a:r>
              <a:rPr lang="en-US" dirty="0" smtClean="0"/>
              <a:t>Desktop applications </a:t>
            </a:r>
          </a:p>
          <a:p>
            <a:pPr lvl="1"/>
            <a:r>
              <a:rPr lang="en-US" dirty="0" err="1" smtClean="0"/>
              <a:t>Jupyter</a:t>
            </a:r>
            <a:r>
              <a:rPr lang="en-US" dirty="0" smtClean="0"/>
              <a:t> </a:t>
            </a:r>
          </a:p>
          <a:p>
            <a:pPr lvl="1"/>
            <a:r>
              <a:rPr lang="en-US" dirty="0" smtClean="0"/>
              <a:t>Other scripts, developer keys, </a:t>
            </a:r>
            <a:r>
              <a:rPr lang="en-US" dirty="0" err="1" smtClean="0"/>
              <a:t>etc</a:t>
            </a:r>
            <a:endParaRPr lang="en-US" dirty="0" smtClean="0"/>
          </a:p>
          <a:p>
            <a:r>
              <a:rPr lang="en-US" dirty="0" smtClean="0"/>
              <a:t>Issues with public clients</a:t>
            </a:r>
          </a:p>
          <a:p>
            <a:pPr lvl="1"/>
            <a:r>
              <a:rPr lang="en-US" dirty="0" smtClean="0"/>
              <a:t>The clients themselves need client IDs and client secrets</a:t>
            </a:r>
          </a:p>
          <a:p>
            <a:pPr lvl="1"/>
            <a:r>
              <a:rPr lang="en-US" dirty="0" smtClean="0"/>
              <a:t>Users of the clients must further authenticate themselves</a:t>
            </a:r>
          </a:p>
          <a:p>
            <a:pPr lvl="1"/>
            <a:r>
              <a:rPr lang="en-US" dirty="0" smtClean="0"/>
              <a:t>This should work with non-browser clients</a:t>
            </a:r>
          </a:p>
          <a:p>
            <a:r>
              <a:rPr lang="en-US" dirty="0" smtClean="0"/>
              <a:t>What are the best approaches for internal (</a:t>
            </a:r>
            <a:r>
              <a:rPr lang="en-US" dirty="0" err="1" smtClean="0"/>
              <a:t>microservice</a:t>
            </a:r>
            <a:r>
              <a:rPr lang="en-US" dirty="0" smtClean="0"/>
              <a:t>-to-</a:t>
            </a:r>
            <a:r>
              <a:rPr lang="en-US" dirty="0" err="1" smtClean="0"/>
              <a:t>microserivce</a:t>
            </a:r>
            <a:r>
              <a:rPr lang="en-US" dirty="0" smtClean="0"/>
              <a:t>) security in Airavata?</a:t>
            </a:r>
          </a:p>
          <a:p>
            <a:pPr lvl="1"/>
            <a:r>
              <a:rPr lang="en-US" dirty="0" smtClean="0"/>
              <a:t>Byzantine Fault Tolerance</a:t>
            </a:r>
          </a:p>
          <a:p>
            <a:pPr lvl="1"/>
            <a:r>
              <a:rPr lang="en-US" dirty="0" err="1" smtClean="0"/>
              <a:t>DevSecOps</a:t>
            </a:r>
            <a:endParaRPr lang="en-US" dirty="0" smtClean="0"/>
          </a:p>
          <a:p>
            <a:pPr lvl="1"/>
            <a:r>
              <a:rPr lang="en-US" dirty="0" smtClean="0"/>
              <a:t>Black hat hacking</a:t>
            </a:r>
            <a:endParaRPr lang="en-US" dirty="0"/>
          </a:p>
        </p:txBody>
      </p:sp>
    </p:spTree>
    <p:extLst>
      <p:ext uri="{BB962C8B-B14F-4D97-AF65-F5344CB8AC3E}">
        <p14:creationId xmlns:p14="http://schemas.microsoft.com/office/powerpoint/2010/main" val="8433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703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OIDC Mappings to OAuth2</a:t>
            </a:r>
            <a:endParaRPr lang="en-US" dirty="0"/>
          </a:p>
        </p:txBody>
      </p:sp>
      <p:sp>
        <p:nvSpPr>
          <p:cNvPr id="3" name="Content Placeholder 2"/>
          <p:cNvSpPr>
            <a:spLocks noGrp="1"/>
          </p:cNvSpPr>
          <p:nvPr>
            <p:ph idx="1"/>
          </p:nvPr>
        </p:nvSpPr>
        <p:spPr/>
        <p:txBody>
          <a:bodyPr/>
          <a:lstStyle/>
          <a:p>
            <a:r>
              <a:rPr lang="en-US" dirty="0" smtClean="0"/>
              <a:t>The OIDC server is the Authorization Server. </a:t>
            </a:r>
          </a:p>
          <a:p>
            <a:r>
              <a:rPr lang="en-US" dirty="0" smtClean="0"/>
              <a:t>The Science Gateway is the Client</a:t>
            </a:r>
          </a:p>
          <a:p>
            <a:r>
              <a:rPr lang="en-US" dirty="0" smtClean="0"/>
              <a:t>Grant Types used by OIDC</a:t>
            </a:r>
          </a:p>
          <a:p>
            <a:pPr lvl="1"/>
            <a:r>
              <a:rPr lang="en-US" dirty="0" smtClean="0"/>
              <a:t>Authorization Code: most common code, useful for server-side Web applications</a:t>
            </a:r>
          </a:p>
          <a:p>
            <a:pPr lvl="1"/>
            <a:r>
              <a:rPr lang="en-US" dirty="0" smtClean="0"/>
              <a:t>Implicit: Use this with browser-side JavaScript applications that need to interact with the OIDC Server directly.</a:t>
            </a:r>
            <a:endParaRPr lang="en-US" dirty="0"/>
          </a:p>
        </p:txBody>
      </p:sp>
    </p:spTree>
    <p:extLst>
      <p:ext uri="{BB962C8B-B14F-4D97-AF65-F5344CB8AC3E}">
        <p14:creationId xmlns:p14="http://schemas.microsoft.com/office/powerpoint/2010/main" val="1886918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OIDC ID Token (1/2)</a:t>
            </a:r>
            <a:endParaRPr lang="en-US" dirty="0"/>
          </a:p>
        </p:txBody>
      </p:sp>
      <p:sp>
        <p:nvSpPr>
          <p:cNvPr id="3" name="Content Placeholder 2"/>
          <p:cNvSpPr>
            <a:spLocks noGrp="1"/>
          </p:cNvSpPr>
          <p:nvPr>
            <p:ph idx="1"/>
          </p:nvPr>
        </p:nvSpPr>
        <p:spPr/>
        <p:txBody>
          <a:bodyPr/>
          <a:lstStyle/>
          <a:p>
            <a:r>
              <a:rPr lang="en-US" dirty="0"/>
              <a:t>ID Token data </a:t>
            </a:r>
            <a:r>
              <a:rPr lang="en-US" dirty="0" smtClean="0"/>
              <a:t>structure is the </a:t>
            </a:r>
            <a:r>
              <a:rPr lang="en-US" dirty="0"/>
              <a:t>primary extension that OpenID Connect makes to OAuth 2.0 to enable End-Users to be a</a:t>
            </a:r>
            <a:r>
              <a:rPr lang="en-US" dirty="0" smtClean="0"/>
              <a:t>uthenticated. </a:t>
            </a:r>
            <a:r>
              <a:rPr lang="en-US" dirty="0"/>
              <a:t> </a:t>
            </a:r>
            <a:endParaRPr lang="en-US" dirty="0" smtClean="0"/>
          </a:p>
          <a:p>
            <a:r>
              <a:rPr lang="en-US" dirty="0" smtClean="0"/>
              <a:t>The </a:t>
            </a:r>
            <a:r>
              <a:rPr lang="en-US" dirty="0"/>
              <a:t>ID Token is a security token that contains </a:t>
            </a:r>
            <a:r>
              <a:rPr lang="en-US" b="1" dirty="0"/>
              <a:t>Claims</a:t>
            </a:r>
            <a:r>
              <a:rPr lang="en-US" dirty="0"/>
              <a:t> about the </a:t>
            </a:r>
            <a:r>
              <a:rPr lang="en-US" dirty="0" smtClean="0"/>
              <a:t>authentication </a:t>
            </a:r>
            <a:r>
              <a:rPr lang="en-US" dirty="0"/>
              <a:t>of an End-User by an Authorization Server when using a Client, and potentially other requested Claims. </a:t>
            </a:r>
            <a:endParaRPr lang="en-US" dirty="0" smtClean="0"/>
          </a:p>
        </p:txBody>
      </p:sp>
    </p:spTree>
    <p:extLst>
      <p:ext uri="{BB962C8B-B14F-4D97-AF65-F5344CB8AC3E}">
        <p14:creationId xmlns:p14="http://schemas.microsoft.com/office/powerpoint/2010/main" val="1552802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Airavata: High Level Architecture</a:t>
            </a:r>
            <a:endParaRPr lang="en-US" dirty="0"/>
          </a:p>
        </p:txBody>
      </p:sp>
      <p:pic>
        <p:nvPicPr>
          <p:cNvPr id="5" name="Picture 4"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1172692" y="1340286"/>
            <a:ext cx="10595376" cy="5047988"/>
          </a:xfrm>
          <a:prstGeom prst="rect">
            <a:avLst/>
          </a:prstGeom>
        </p:spPr>
      </p:pic>
      <p:sp>
        <p:nvSpPr>
          <p:cNvPr id="6" name="Rectangle 5"/>
          <p:cNvSpPr/>
          <p:nvPr/>
        </p:nvSpPr>
        <p:spPr>
          <a:xfrm>
            <a:off x="940370" y="1465718"/>
            <a:ext cx="4145197" cy="4759891"/>
          </a:xfrm>
          <a:prstGeom prst="rect">
            <a:avLst/>
          </a:prstGeom>
          <a:noFill/>
          <a:ln cap="flat" cmpd="sng">
            <a:solidFill>
              <a:schemeClr val="dk1"/>
            </a:solidFill>
            <a:roun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kern="0">
              <a:solidFill>
                <a:srgbClr val="000000"/>
              </a:solidFill>
              <a:sym typeface="Arial"/>
            </a:endParaRPr>
          </a:p>
        </p:txBody>
      </p:sp>
    </p:spTree>
    <p:extLst>
      <p:ext uri="{BB962C8B-B14F-4D97-AF65-F5344CB8AC3E}">
        <p14:creationId xmlns:p14="http://schemas.microsoft.com/office/powerpoint/2010/main" val="8064228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OIDC ID </a:t>
            </a:r>
            <a:r>
              <a:rPr lang="en-US" dirty="0" smtClean="0"/>
              <a:t>Token (2/2)</a:t>
            </a:r>
            <a:endParaRPr lang="en-US" dirty="0"/>
          </a:p>
        </p:txBody>
      </p:sp>
      <p:sp>
        <p:nvSpPr>
          <p:cNvPr id="3" name="Content Placeholder 2"/>
          <p:cNvSpPr>
            <a:spLocks noGrp="1"/>
          </p:cNvSpPr>
          <p:nvPr>
            <p:ph idx="1"/>
          </p:nvPr>
        </p:nvSpPr>
        <p:spPr/>
        <p:txBody>
          <a:bodyPr/>
          <a:lstStyle/>
          <a:p>
            <a:r>
              <a:rPr lang="en-US" dirty="0"/>
              <a:t>The ID Token is represented as a JSON Web Token (JWT)</a:t>
            </a:r>
          </a:p>
          <a:p>
            <a:r>
              <a:rPr lang="en-US" dirty="0"/>
              <a:t>JWT: compact claims representation format intended for space constrained environments such as HTTP Authorization headers and URI query parameters. </a:t>
            </a:r>
          </a:p>
          <a:p>
            <a:pPr lvl="1"/>
            <a:r>
              <a:rPr lang="en-US" dirty="0"/>
              <a:t>https://</a:t>
            </a:r>
            <a:r>
              <a:rPr lang="en-US" dirty="0" err="1"/>
              <a:t>tools.ietf.org</a:t>
            </a:r>
            <a:r>
              <a:rPr lang="en-US" dirty="0"/>
              <a:t>/html/draft-ietf-oauth-json-web-token-32</a:t>
            </a:r>
          </a:p>
          <a:p>
            <a:endParaRPr lang="en-US" dirty="0"/>
          </a:p>
        </p:txBody>
      </p:sp>
    </p:spTree>
    <p:extLst>
      <p:ext uri="{BB962C8B-B14F-4D97-AF65-F5344CB8AC3E}">
        <p14:creationId xmlns:p14="http://schemas.microsoft.com/office/powerpoint/2010/main" val="1731381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23" t="2241" r="14737" b="6723"/>
          <a:stretch/>
        </p:blipFill>
        <p:spPr>
          <a:xfrm>
            <a:off x="1981200" y="2057400"/>
            <a:ext cx="8229600" cy="4127500"/>
          </a:xfrm>
          <a:prstGeom prst="rect">
            <a:avLst/>
          </a:prstGeom>
        </p:spPr>
      </p:pic>
      <p:sp>
        <p:nvSpPr>
          <p:cNvPr id="7" name="Title 6"/>
          <p:cNvSpPr>
            <a:spLocks noGrp="1"/>
          </p:cNvSpPr>
          <p:nvPr>
            <p:ph type="title"/>
          </p:nvPr>
        </p:nvSpPr>
        <p:spPr/>
        <p:txBody>
          <a:bodyPr/>
          <a:lstStyle/>
          <a:p>
            <a:r>
              <a:rPr lang="en-US" dirty="0" smtClean="0"/>
              <a:t>Sample OIDC ID Token</a:t>
            </a:r>
            <a:endParaRPr lang="en-US" dirty="0"/>
          </a:p>
        </p:txBody>
      </p:sp>
    </p:spTree>
    <p:extLst>
      <p:ext uri="{BB962C8B-B14F-4D97-AF65-F5344CB8AC3E}">
        <p14:creationId xmlns:p14="http://schemas.microsoft.com/office/powerpoint/2010/main" val="9202434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4800" y="355601"/>
          <a:ext cx="11544300" cy="6198100"/>
        </p:xfrm>
        <a:graphic>
          <a:graphicData uri="http://schemas.openxmlformats.org/drawingml/2006/table">
            <a:tbl>
              <a:tblPr firstRow="1" bandRow="1">
                <a:tableStyleId>{F5AB1C69-6EDB-4FF4-983F-18BD219EF322}</a:tableStyleId>
              </a:tblPr>
              <a:tblGrid>
                <a:gridCol w="1816099"/>
                <a:gridCol w="9728201"/>
              </a:tblGrid>
              <a:tr h="562964">
                <a:tc>
                  <a:txBody>
                    <a:bodyPr/>
                    <a:lstStyle/>
                    <a:p>
                      <a:r>
                        <a:rPr lang="en-US" dirty="0" smtClean="0"/>
                        <a:t>Parameter</a:t>
                      </a:r>
                      <a:endParaRPr lang="en-US" dirty="0"/>
                    </a:p>
                  </a:txBody>
                  <a:tcPr/>
                </a:tc>
                <a:tc>
                  <a:txBody>
                    <a:bodyPr/>
                    <a:lstStyle/>
                    <a:p>
                      <a:r>
                        <a:rPr lang="en-US" dirty="0" smtClean="0"/>
                        <a:t>Value</a:t>
                      </a:r>
                      <a:endParaRPr lang="en-US" dirty="0"/>
                    </a:p>
                  </a:txBody>
                  <a:tcPr/>
                </a:tc>
              </a:tr>
              <a:tr h="859346">
                <a:tc>
                  <a:txBody>
                    <a:bodyPr/>
                    <a:lstStyle/>
                    <a:p>
                      <a:r>
                        <a:rPr lang="en-US" dirty="0" err="1" smtClean="0"/>
                        <a:t>iss</a:t>
                      </a:r>
                      <a:endParaRPr lang="en-US" dirty="0"/>
                    </a:p>
                  </a:txBody>
                  <a:tcPr/>
                </a:tc>
                <a:tc>
                  <a:txBody>
                    <a:bodyPr/>
                    <a:lstStyle/>
                    <a:p>
                      <a:r>
                        <a:rPr lang="en-US" sz="1800" b="0" i="0" kern="1200" dirty="0" smtClean="0">
                          <a:solidFill>
                            <a:schemeClr val="dk1"/>
                          </a:solidFill>
                          <a:effectLst/>
                          <a:latin typeface="+mn-lt"/>
                          <a:ea typeface="+mn-ea"/>
                          <a:cs typeface="+mn-cs"/>
                        </a:rPr>
                        <a:t>Issuer Identifier for the Issuer of the response. The </a:t>
                      </a:r>
                      <a:r>
                        <a:rPr lang="en-US" dirty="0" err="1" smtClean="0"/>
                        <a:t>iss</a:t>
                      </a:r>
                      <a:r>
                        <a:rPr lang="en-US" sz="1800" b="0" i="0" kern="1200" dirty="0" smtClean="0">
                          <a:solidFill>
                            <a:schemeClr val="dk1"/>
                          </a:solidFill>
                          <a:effectLst/>
                          <a:latin typeface="+mn-lt"/>
                          <a:ea typeface="+mn-ea"/>
                          <a:cs typeface="+mn-cs"/>
                        </a:rPr>
                        <a:t> value is a case sensitive URL using the </a:t>
                      </a:r>
                      <a:r>
                        <a:rPr lang="en-US" dirty="0" smtClean="0"/>
                        <a:t>https</a:t>
                      </a:r>
                      <a:r>
                        <a:rPr lang="en-US" sz="1800" b="0" i="0" kern="1200" dirty="0" smtClean="0">
                          <a:solidFill>
                            <a:schemeClr val="dk1"/>
                          </a:solidFill>
                          <a:effectLst/>
                          <a:latin typeface="+mn-lt"/>
                          <a:ea typeface="+mn-ea"/>
                          <a:cs typeface="+mn-cs"/>
                        </a:rPr>
                        <a:t> scheme that contains scheme, host, and optionally, port number and path components and no query or fragment components.</a:t>
                      </a:r>
                      <a:endParaRPr lang="en-US" dirty="0"/>
                    </a:p>
                  </a:txBody>
                  <a:tcPr/>
                </a:tc>
              </a:tr>
              <a:tr h="601542">
                <a:tc>
                  <a:txBody>
                    <a:bodyPr/>
                    <a:lstStyle/>
                    <a:p>
                      <a:r>
                        <a:rPr lang="en-US" dirty="0" smtClean="0"/>
                        <a:t>sub</a:t>
                      </a:r>
                      <a:endParaRPr lang="en-US" dirty="0"/>
                    </a:p>
                  </a:txBody>
                  <a:tcPr/>
                </a:tc>
                <a:tc>
                  <a:txBody>
                    <a:bodyPr/>
                    <a:lstStyle/>
                    <a:p>
                      <a:r>
                        <a:rPr lang="en-US" sz="1800" b="0" i="0" kern="1200" dirty="0" smtClean="0">
                          <a:solidFill>
                            <a:schemeClr val="dk1"/>
                          </a:solidFill>
                          <a:effectLst/>
                          <a:latin typeface="+mn-lt"/>
                          <a:ea typeface="+mn-ea"/>
                          <a:cs typeface="+mn-cs"/>
                        </a:rPr>
                        <a:t>Subject Identifier. A locally unique and never reassigned identifier within the Issuer for the End-User, which is intended to be consumed by the Client</a:t>
                      </a:r>
                      <a:endParaRPr lang="en-US" dirty="0"/>
                    </a:p>
                  </a:txBody>
                  <a:tcPr/>
                </a:tc>
              </a:tr>
              <a:tr h="601542">
                <a:tc>
                  <a:txBody>
                    <a:bodyPr/>
                    <a:lstStyle/>
                    <a:p>
                      <a:r>
                        <a:rPr lang="en-US" dirty="0" err="1" smtClean="0"/>
                        <a:t>aud</a:t>
                      </a:r>
                      <a:endParaRPr lang="en-US" dirty="0"/>
                    </a:p>
                  </a:txBody>
                  <a:tcPr/>
                </a:tc>
                <a:tc>
                  <a:txBody>
                    <a:bodyPr/>
                    <a:lstStyle/>
                    <a:p>
                      <a:r>
                        <a:rPr lang="en-US" sz="1800" b="0" i="0" kern="1200" dirty="0" smtClean="0">
                          <a:solidFill>
                            <a:schemeClr val="dk1"/>
                          </a:solidFill>
                          <a:effectLst/>
                          <a:latin typeface="+mn-lt"/>
                          <a:ea typeface="+mn-ea"/>
                          <a:cs typeface="+mn-cs"/>
                        </a:rPr>
                        <a:t>Audience(s) that this ID Token is intended for. It must contain the OAuth 2.0 </a:t>
                      </a:r>
                      <a:r>
                        <a:rPr lang="en-US" dirty="0" err="1" smtClean="0"/>
                        <a:t>client_id</a:t>
                      </a:r>
                      <a:r>
                        <a:rPr lang="en-US" sz="1800" b="0" i="0" kern="1200" dirty="0" smtClean="0">
                          <a:solidFill>
                            <a:schemeClr val="dk1"/>
                          </a:solidFill>
                          <a:effectLst/>
                          <a:latin typeface="+mn-lt"/>
                          <a:ea typeface="+mn-ea"/>
                          <a:cs typeface="+mn-cs"/>
                        </a:rPr>
                        <a:t> of the Relying Party as an audience value. It</a:t>
                      </a:r>
                      <a:r>
                        <a:rPr lang="en-US" sz="1800" b="0" i="0" kern="1200" baseline="0" dirty="0" smtClean="0">
                          <a:solidFill>
                            <a:schemeClr val="dk1"/>
                          </a:solidFill>
                          <a:effectLst/>
                          <a:latin typeface="+mn-lt"/>
                          <a:ea typeface="+mn-ea"/>
                          <a:cs typeface="+mn-cs"/>
                        </a:rPr>
                        <a:t> may contain other values.</a:t>
                      </a:r>
                      <a:endParaRPr lang="en-US" dirty="0"/>
                    </a:p>
                  </a:txBody>
                  <a:tcPr/>
                </a:tc>
              </a:tr>
              <a:tr h="562964">
                <a:tc>
                  <a:txBody>
                    <a:bodyPr/>
                    <a:lstStyle/>
                    <a:p>
                      <a:r>
                        <a:rPr lang="en-US" dirty="0" smtClean="0"/>
                        <a:t>nonce</a:t>
                      </a:r>
                      <a:endParaRPr lang="en-US" dirty="0"/>
                    </a:p>
                  </a:txBody>
                  <a:tcPr/>
                </a:tc>
                <a:tc>
                  <a:txBody>
                    <a:bodyPr/>
                    <a:lstStyle/>
                    <a:p>
                      <a:r>
                        <a:rPr lang="en-US" sz="1800" b="0" i="0" kern="1200" dirty="0" smtClean="0">
                          <a:solidFill>
                            <a:schemeClr val="dk1"/>
                          </a:solidFill>
                          <a:effectLst/>
                          <a:latin typeface="+mn-lt"/>
                          <a:ea typeface="+mn-ea"/>
                          <a:cs typeface="+mn-cs"/>
                        </a:rPr>
                        <a:t>String value used to associate a Client session with an ID Token, and to mitigate replay attacks. </a:t>
                      </a:r>
                      <a:endParaRPr lang="en-US" dirty="0"/>
                    </a:p>
                  </a:txBody>
                  <a:tcPr/>
                </a:tc>
              </a:tr>
              <a:tr h="562964">
                <a:tc>
                  <a:txBody>
                    <a:bodyPr/>
                    <a:lstStyle/>
                    <a:p>
                      <a:r>
                        <a:rPr lang="en-US" dirty="0" err="1" smtClean="0"/>
                        <a:t>exp</a:t>
                      </a:r>
                      <a:endParaRPr lang="en-US" dirty="0"/>
                    </a:p>
                  </a:txBody>
                  <a:tcPr/>
                </a:tc>
                <a:tc>
                  <a:txBody>
                    <a:bodyPr/>
                    <a:lstStyle/>
                    <a:p>
                      <a:r>
                        <a:rPr lang="en-US" dirty="0" smtClean="0"/>
                        <a:t>Expiration</a:t>
                      </a:r>
                      <a:r>
                        <a:rPr lang="en-US" baseline="0" dirty="0" smtClean="0"/>
                        <a:t> time</a:t>
                      </a:r>
                      <a:endParaRPr lang="en-US" dirty="0"/>
                    </a:p>
                  </a:txBody>
                  <a:tcPr/>
                </a:tc>
              </a:tr>
              <a:tr h="562964">
                <a:tc>
                  <a:txBody>
                    <a:bodyPr/>
                    <a:lstStyle/>
                    <a:p>
                      <a:r>
                        <a:rPr lang="en-US" dirty="0" err="1" smtClean="0"/>
                        <a:t>iat</a:t>
                      </a:r>
                      <a:endParaRPr lang="en-US" dirty="0"/>
                    </a:p>
                  </a:txBody>
                  <a:tcPr/>
                </a:tc>
                <a:tc>
                  <a:txBody>
                    <a:bodyPr/>
                    <a:lstStyle/>
                    <a:p>
                      <a:r>
                        <a:rPr lang="en-US" sz="1800" b="0" i="0" kern="1200" dirty="0" smtClean="0">
                          <a:solidFill>
                            <a:schemeClr val="dk1"/>
                          </a:solidFill>
                          <a:effectLst/>
                          <a:latin typeface="+mn-lt"/>
                          <a:ea typeface="+mn-ea"/>
                          <a:cs typeface="+mn-cs"/>
                        </a:rPr>
                        <a:t>Time at which the JWT was issued.</a:t>
                      </a:r>
                      <a:endParaRPr lang="en-US" dirty="0"/>
                    </a:p>
                  </a:txBody>
                  <a:tcPr/>
                </a:tc>
              </a:tr>
              <a:tr h="562964">
                <a:tc>
                  <a:txBody>
                    <a:bodyPr/>
                    <a:lstStyle/>
                    <a:p>
                      <a:r>
                        <a:rPr lang="en-US" dirty="0" err="1" smtClean="0"/>
                        <a:t>auth_time</a:t>
                      </a:r>
                      <a:endParaRPr lang="en-US" dirty="0"/>
                    </a:p>
                  </a:txBody>
                  <a:tcPr/>
                </a:tc>
                <a:tc>
                  <a:txBody>
                    <a:bodyPr/>
                    <a:lstStyle/>
                    <a:p>
                      <a:r>
                        <a:rPr lang="en-US" sz="1800" b="0" i="0" kern="1200" dirty="0" smtClean="0">
                          <a:solidFill>
                            <a:schemeClr val="dk1"/>
                          </a:solidFill>
                          <a:effectLst/>
                          <a:latin typeface="+mn-lt"/>
                          <a:ea typeface="+mn-ea"/>
                          <a:cs typeface="+mn-cs"/>
                        </a:rPr>
                        <a:t>Time when the End-User authentication occurred.</a:t>
                      </a:r>
                      <a:endParaRPr lang="en-US" dirty="0"/>
                    </a:p>
                  </a:txBody>
                  <a:tcPr/>
                </a:tc>
              </a:tr>
              <a:tr h="1117150">
                <a:tc>
                  <a:txBody>
                    <a:bodyPr/>
                    <a:lstStyle/>
                    <a:p>
                      <a:r>
                        <a:rPr lang="en-US" dirty="0" err="1" smtClean="0"/>
                        <a:t>acr</a:t>
                      </a:r>
                      <a:endParaRPr lang="en-US" dirty="0"/>
                    </a:p>
                  </a:txBody>
                  <a:tcPr/>
                </a:tc>
                <a:tc>
                  <a:txBody>
                    <a:bodyPr/>
                    <a:lstStyle/>
                    <a:p>
                      <a:r>
                        <a:rPr lang="en-US" sz="1800" b="0" i="0" kern="1200" dirty="0" smtClean="0">
                          <a:solidFill>
                            <a:schemeClr val="dk1"/>
                          </a:solidFill>
                          <a:effectLst/>
                          <a:latin typeface="+mn-lt"/>
                          <a:ea typeface="+mn-ea"/>
                          <a:cs typeface="+mn-cs"/>
                        </a:rPr>
                        <a:t>Authentication Context Class Reference. </a:t>
                      </a:r>
                      <a:r>
                        <a:rPr lang="en-US" sz="1800" b="0" i="0" kern="1200" baseline="0" dirty="0" smtClean="0">
                          <a:solidFill>
                            <a:schemeClr val="dk1"/>
                          </a:solidFill>
                          <a:effectLst/>
                          <a:latin typeface="+mn-lt"/>
                          <a:ea typeface="+mn-ea"/>
                          <a:cs typeface="+mn-cs"/>
                        </a:rPr>
                        <a:t> You can used an RFC 6711 Registered Name here. This is an established Level of Assurance identifier.</a:t>
                      </a:r>
                      <a:endParaRPr lang="en-US" sz="1800" b="1" kern="1200" dirty="0" smtClean="0">
                        <a:solidFill>
                          <a:schemeClr val="dk1"/>
                        </a:solidFill>
                        <a:effectLst/>
                        <a:latin typeface="+mn-lt"/>
                        <a:ea typeface="+mn-ea"/>
                        <a:cs typeface="+mn-cs"/>
                      </a:endParaRPr>
                    </a:p>
                    <a:p>
                      <a:r>
                        <a:rPr lang="en-US" dirty="0" smtClean="0"/>
                        <a:t/>
                      </a:r>
                      <a:br>
                        <a:rPr lang="en-US" dirty="0" smtClean="0"/>
                      </a:br>
                      <a:endParaRPr lang="en-US" dirty="0"/>
                    </a:p>
                  </a:txBody>
                  <a:tcPr/>
                </a:tc>
              </a:tr>
            </a:tbl>
          </a:graphicData>
        </a:graphic>
      </p:graphicFrame>
    </p:spTree>
    <p:extLst>
      <p:ext uri="{BB962C8B-B14F-4D97-AF65-F5344CB8AC3E}">
        <p14:creationId xmlns:p14="http://schemas.microsoft.com/office/powerpoint/2010/main" val="354942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Claims</a:t>
            </a:r>
            <a:endParaRPr lang="en-US" dirty="0"/>
          </a:p>
        </p:txBody>
      </p:sp>
      <p:sp>
        <p:nvSpPr>
          <p:cNvPr id="3" name="Content Placeholder 2"/>
          <p:cNvSpPr>
            <a:spLocks noGrp="1"/>
          </p:cNvSpPr>
          <p:nvPr>
            <p:ph idx="1"/>
          </p:nvPr>
        </p:nvSpPr>
        <p:spPr/>
        <p:txBody>
          <a:bodyPr/>
          <a:lstStyle/>
          <a:p>
            <a:r>
              <a:rPr lang="en-US" dirty="0" smtClean="0"/>
              <a:t>OIDC ID Tokens can also contain additional claims about the user.</a:t>
            </a:r>
          </a:p>
          <a:p>
            <a:pPr lvl="1"/>
            <a:r>
              <a:rPr lang="en-US" dirty="0" smtClean="0"/>
              <a:t>Examples: Full name, preferred name, profile page URL, picture, website, birthday, etc.</a:t>
            </a:r>
          </a:p>
          <a:p>
            <a:pPr lvl="1"/>
            <a:r>
              <a:rPr lang="en-US" dirty="0" smtClean="0"/>
              <a:t>These are stored by the </a:t>
            </a:r>
            <a:r>
              <a:rPr lang="en-US" dirty="0" err="1" smtClean="0"/>
              <a:t>UserInfo</a:t>
            </a:r>
            <a:r>
              <a:rPr lang="en-US" dirty="0" smtClean="0"/>
              <a:t> Endpoint. Not all may stored, and sharing decisions are another story.</a:t>
            </a:r>
          </a:p>
          <a:p>
            <a:r>
              <a:rPr lang="en-US" dirty="0" smtClean="0"/>
              <a:t>OIDC clients (science gateways) can also make subsequent requests for this information from a </a:t>
            </a:r>
            <a:r>
              <a:rPr lang="en-US" dirty="0" err="1" smtClean="0"/>
              <a:t>UserInfo</a:t>
            </a:r>
            <a:r>
              <a:rPr lang="en-US" dirty="0" smtClean="0"/>
              <a:t> Endpoint.</a:t>
            </a:r>
          </a:p>
          <a:p>
            <a:endParaRPr lang="en-US" dirty="0"/>
          </a:p>
        </p:txBody>
      </p:sp>
    </p:spTree>
    <p:extLst>
      <p:ext uri="{BB962C8B-B14F-4D97-AF65-F5344CB8AC3E}">
        <p14:creationId xmlns:p14="http://schemas.microsoft.com/office/powerpoint/2010/main" val="1959299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1" t="5515" r="2542" b="5693"/>
          <a:stretch/>
        </p:blipFill>
        <p:spPr>
          <a:xfrm>
            <a:off x="3086100" y="3771900"/>
            <a:ext cx="6134100" cy="2971800"/>
          </a:xfrm>
          <a:prstGeom prst="rect">
            <a:avLst/>
          </a:prstGeom>
        </p:spPr>
      </p:pic>
      <p:sp>
        <p:nvSpPr>
          <p:cNvPr id="2" name="Title 1"/>
          <p:cNvSpPr>
            <a:spLocks noGrp="1"/>
          </p:cNvSpPr>
          <p:nvPr>
            <p:ph type="title"/>
          </p:nvPr>
        </p:nvSpPr>
        <p:spPr/>
        <p:txBody>
          <a:bodyPr/>
          <a:lstStyle/>
          <a:p>
            <a:r>
              <a:rPr lang="en-US" dirty="0" err="1" smtClean="0"/>
              <a:t>UserInfo</a:t>
            </a:r>
            <a:r>
              <a:rPr lang="en-US" dirty="0" smtClean="0"/>
              <a:t> Endpoint</a:t>
            </a:r>
            <a:endParaRPr lang="en-US" dirty="0"/>
          </a:p>
        </p:txBody>
      </p:sp>
      <p:sp>
        <p:nvSpPr>
          <p:cNvPr id="3" name="Content Placeholder 2"/>
          <p:cNvSpPr>
            <a:spLocks noGrp="1"/>
          </p:cNvSpPr>
          <p:nvPr>
            <p:ph idx="1"/>
          </p:nvPr>
        </p:nvSpPr>
        <p:spPr>
          <a:xfrm>
            <a:off x="838200" y="1825625"/>
            <a:ext cx="10515600" cy="2009775"/>
          </a:xfrm>
          <a:ln>
            <a:noFill/>
          </a:ln>
        </p:spPr>
        <p:txBody>
          <a:bodyPr>
            <a:normAutofit/>
          </a:bodyPr>
          <a:lstStyle/>
          <a:p>
            <a:r>
              <a:rPr lang="en-US" dirty="0"/>
              <a:t>The </a:t>
            </a:r>
            <a:r>
              <a:rPr lang="en-US" dirty="0" err="1"/>
              <a:t>UserInfo</a:t>
            </a:r>
            <a:r>
              <a:rPr lang="en-US" dirty="0"/>
              <a:t> Endpoint is an OAuth 2.0 Protected Resource that returns Claims about the authenticated End-User. </a:t>
            </a:r>
            <a:endParaRPr lang="en-US" dirty="0" smtClean="0"/>
          </a:p>
          <a:p>
            <a:r>
              <a:rPr lang="en-US" dirty="0" smtClean="0"/>
              <a:t>The Client </a:t>
            </a:r>
            <a:r>
              <a:rPr lang="en-US" dirty="0"/>
              <a:t>makes a request to the </a:t>
            </a:r>
            <a:r>
              <a:rPr lang="en-US" dirty="0" err="1"/>
              <a:t>UserInfo</a:t>
            </a:r>
            <a:r>
              <a:rPr lang="en-US" dirty="0"/>
              <a:t> Endpoint using an Access Token obtained through OpenID Connect Authentication. </a:t>
            </a:r>
          </a:p>
        </p:txBody>
      </p:sp>
    </p:spTree>
    <p:extLst>
      <p:ext uri="{BB962C8B-B14F-4D97-AF65-F5344CB8AC3E}">
        <p14:creationId xmlns:p14="http://schemas.microsoft.com/office/powerpoint/2010/main" val="4365375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0" y="6121400"/>
            <a:ext cx="7785100" cy="496888"/>
          </a:xfrm>
        </p:spPr>
        <p:txBody>
          <a:bodyPr>
            <a:normAutofit fontScale="90000"/>
          </a:bodyPr>
          <a:lstStyle/>
          <a:p>
            <a:pPr algn="ctr"/>
            <a:r>
              <a:rPr lang="en-US" sz="3200" dirty="0" smtClean="0"/>
              <a:t>OpenID Connect Client Request Parameters</a:t>
            </a:r>
            <a:endParaRPr lang="en-US" sz="3200" dirty="0"/>
          </a:p>
        </p:txBody>
      </p:sp>
      <p:graphicFrame>
        <p:nvGraphicFramePr>
          <p:cNvPr id="4" name="Table 3"/>
          <p:cNvGraphicFramePr>
            <a:graphicFrameLocks noGrp="1"/>
          </p:cNvGraphicFramePr>
          <p:nvPr/>
        </p:nvGraphicFramePr>
        <p:xfrm>
          <a:off x="508000" y="211667"/>
          <a:ext cx="11061700" cy="5775960"/>
        </p:xfrm>
        <a:graphic>
          <a:graphicData uri="http://schemas.openxmlformats.org/drawingml/2006/table">
            <a:tbl>
              <a:tblPr firstRow="1" bandRow="1">
                <a:tableStyleId>{21E4AEA4-8DFA-4A89-87EB-49C32662AFE0}</a:tableStyleId>
              </a:tblPr>
              <a:tblGrid>
                <a:gridCol w="2146300"/>
                <a:gridCol w="8915400"/>
              </a:tblGrid>
              <a:tr h="550333">
                <a:tc>
                  <a:txBody>
                    <a:bodyPr/>
                    <a:lstStyle/>
                    <a:p>
                      <a:r>
                        <a:rPr lang="en-US" sz="2400" dirty="0" smtClean="0"/>
                        <a:t>Parameter</a:t>
                      </a:r>
                      <a:endParaRPr lang="en-US" sz="2400" dirty="0"/>
                    </a:p>
                  </a:txBody>
                  <a:tcPr/>
                </a:tc>
                <a:tc>
                  <a:txBody>
                    <a:bodyPr/>
                    <a:lstStyle/>
                    <a:p>
                      <a:r>
                        <a:rPr lang="en-US" sz="2400" dirty="0" smtClean="0"/>
                        <a:t>Value</a:t>
                      </a:r>
                      <a:endParaRPr lang="en-US" sz="2400" dirty="0"/>
                    </a:p>
                  </a:txBody>
                  <a:tcPr/>
                </a:tc>
              </a:tr>
              <a:tr h="990600">
                <a:tc>
                  <a:txBody>
                    <a:bodyPr/>
                    <a:lstStyle/>
                    <a:p>
                      <a:r>
                        <a:rPr lang="en-US" sz="2400" dirty="0" err="1" smtClean="0"/>
                        <a:t>client_id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 client identifier established between the OIDC server and the client app.</a:t>
                      </a:r>
                    </a:p>
                  </a:txBody>
                  <a:tcPr/>
                </a:tc>
              </a:tr>
              <a:tr h="550333">
                <a:tc>
                  <a:txBody>
                    <a:bodyPr/>
                    <a:lstStyle/>
                    <a:p>
                      <a:r>
                        <a:rPr lang="en-US" sz="2400" dirty="0" err="1" smtClean="0"/>
                        <a:t>response_type</a:t>
                      </a:r>
                      <a:endParaRPr lang="en-US" sz="2400" dirty="0"/>
                    </a:p>
                  </a:txBody>
                  <a:tcPr/>
                </a:tc>
                <a:tc>
                  <a:txBody>
                    <a:bodyPr/>
                    <a:lstStyle/>
                    <a:p>
                      <a:r>
                        <a:rPr lang="en-US" sz="2400" dirty="0" smtClean="0"/>
                        <a:t>The</a:t>
                      </a:r>
                      <a:r>
                        <a:rPr lang="en-US" sz="2400" baseline="0" dirty="0" smtClean="0"/>
                        <a:t> value </a:t>
                      </a:r>
                      <a:r>
                        <a:rPr lang="en-US" sz="2400" dirty="0" smtClean="0"/>
                        <a:t>“code” for</a:t>
                      </a:r>
                      <a:r>
                        <a:rPr lang="en-US" sz="2400" baseline="0" dirty="0" smtClean="0"/>
                        <a:t> Authorization Code grant types</a:t>
                      </a:r>
                      <a:r>
                        <a:rPr lang="en-US" sz="2400" dirty="0" smtClean="0"/>
                        <a:t>.</a:t>
                      </a:r>
                      <a:r>
                        <a:rPr lang="en-US" sz="2400" baseline="0" dirty="0" smtClean="0"/>
                        <a:t> Use “</a:t>
                      </a:r>
                      <a:r>
                        <a:rPr lang="en-US" sz="2400" baseline="0" dirty="0" err="1" smtClean="0"/>
                        <a:t>id_token</a:t>
                      </a:r>
                      <a:r>
                        <a:rPr lang="en-US" sz="2400" baseline="0" dirty="0" smtClean="0"/>
                        <a:t>” for Implicit grant types.</a:t>
                      </a:r>
                      <a:endParaRPr lang="en-US" sz="2400" dirty="0" smtClean="0"/>
                    </a:p>
                  </a:txBody>
                  <a:tcPr/>
                </a:tc>
              </a:tr>
              <a:tr h="990600">
                <a:tc>
                  <a:txBody>
                    <a:bodyPr/>
                    <a:lstStyle/>
                    <a:p>
                      <a:r>
                        <a:rPr lang="en-US" sz="2400" dirty="0" err="1" smtClean="0"/>
                        <a:t>redirect_uri</a:t>
                      </a:r>
                      <a:r>
                        <a:rPr lang="en-US" sz="2400" dirty="0" smtClean="0"/>
                        <a:t>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HTTP endpoint on your server that will receive the response</a:t>
                      </a:r>
                      <a:r>
                        <a:rPr lang="en-US" sz="2400" baseline="0" dirty="0" smtClean="0"/>
                        <a:t> from the OIDC server.</a:t>
                      </a:r>
                      <a:endParaRPr lang="en-US" sz="2400" dirty="0" smtClean="0"/>
                    </a:p>
                  </a:txBody>
                  <a:tcPr/>
                </a:tc>
              </a:tr>
              <a:tr h="550333">
                <a:tc>
                  <a:txBody>
                    <a:bodyPr/>
                    <a:lstStyle/>
                    <a:p>
                      <a:r>
                        <a:rPr lang="en-US" sz="2400" dirty="0" smtClean="0"/>
                        <a:t>scope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effectLst/>
                          <a:latin typeface="+mn-lt"/>
                          <a:ea typeface="+mn-ea"/>
                          <a:cs typeface="+mn-cs"/>
                        </a:rPr>
                        <a:t>In a basic request should be </a:t>
                      </a:r>
                      <a:r>
                        <a:rPr lang="en-US" sz="2400" dirty="0" err="1" smtClean="0"/>
                        <a:t>openid</a:t>
                      </a:r>
                      <a:r>
                        <a:rPr lang="en-US" sz="2400" dirty="0" smtClean="0"/>
                        <a:t> email</a:t>
                      </a:r>
                      <a:r>
                        <a:rPr lang="en-US" sz="2400" b="0" i="0" kern="1200" dirty="0" smtClean="0">
                          <a:solidFill>
                            <a:schemeClr val="dk1"/>
                          </a:solidFill>
                          <a:effectLst/>
                          <a:latin typeface="+mn-lt"/>
                          <a:ea typeface="+mn-ea"/>
                          <a:cs typeface="+mn-cs"/>
                        </a:rPr>
                        <a:t>.</a:t>
                      </a:r>
                      <a:endParaRPr lang="en-US" sz="2400" dirty="0" smtClean="0"/>
                    </a:p>
                  </a:txBody>
                  <a:tcPr/>
                </a:tc>
              </a:tr>
              <a:tr h="18711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state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Should include the value of the anti-forgery unique session token, as well as any other information needed to recover the context when the user returns to your application, e.g., the starting URL. </a:t>
                      </a:r>
                    </a:p>
                  </a:txBody>
                  <a:tcPr/>
                </a:tc>
              </a:tr>
            </a:tbl>
          </a:graphicData>
        </a:graphic>
      </p:graphicFrame>
    </p:spTree>
    <p:extLst>
      <p:ext uri="{BB962C8B-B14F-4D97-AF65-F5344CB8AC3E}">
        <p14:creationId xmlns:p14="http://schemas.microsoft.com/office/powerpoint/2010/main" val="1282787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414113"/>
            <a:ext cx="10589819" cy="5950774"/>
          </a:xfrm>
          <a:prstGeom prst="rect">
            <a:avLst/>
          </a:prstGeom>
        </p:spPr>
      </p:pic>
      <p:sp>
        <p:nvSpPr>
          <p:cNvPr id="3" name="TextBox 2"/>
          <p:cNvSpPr txBox="1"/>
          <p:nvPr/>
        </p:nvSpPr>
        <p:spPr>
          <a:xfrm>
            <a:off x="8369300" y="685800"/>
            <a:ext cx="323761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800" dirty="0" smtClean="0"/>
              <a:t>The General Solution</a:t>
            </a:r>
            <a:endParaRPr lang="en-US" sz="2800" dirty="0"/>
          </a:p>
        </p:txBody>
      </p:sp>
    </p:spTree>
    <p:extLst>
      <p:ext uri="{BB962C8B-B14F-4D97-AF65-F5344CB8AC3E}">
        <p14:creationId xmlns:p14="http://schemas.microsoft.com/office/powerpoint/2010/main" val="255537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Scope</a:t>
            </a:r>
            <a:endParaRPr lang="en-US" dirty="0"/>
          </a:p>
        </p:txBody>
      </p:sp>
      <p:sp>
        <p:nvSpPr>
          <p:cNvPr id="3" name="Content Placeholder 2"/>
          <p:cNvSpPr>
            <a:spLocks noGrp="1"/>
          </p:cNvSpPr>
          <p:nvPr>
            <p:ph idx="1"/>
          </p:nvPr>
        </p:nvSpPr>
        <p:spPr/>
        <p:txBody>
          <a:bodyPr>
            <a:normAutofit lnSpcReduction="10000"/>
          </a:bodyPr>
          <a:lstStyle/>
          <a:p>
            <a:r>
              <a:rPr lang="en-US" dirty="0" smtClean="0"/>
              <a:t>Compared to the obsolete OAuth version 1, OAuth2 is a </a:t>
            </a:r>
            <a:r>
              <a:rPr lang="en-US" smtClean="0"/>
              <a:t>high-level framework and </a:t>
            </a:r>
            <a:r>
              <a:rPr lang="en-US" dirty="0" smtClean="0"/>
              <a:t>does not prescribe a lot of low level implementation details.</a:t>
            </a:r>
          </a:p>
          <a:p>
            <a:pPr lvl="1"/>
            <a:r>
              <a:rPr lang="en-US" dirty="0" smtClean="0"/>
              <a:t>OAuth2 recommends TLS security between parties.</a:t>
            </a:r>
          </a:p>
          <a:p>
            <a:pPr lvl="1"/>
            <a:r>
              <a:rPr lang="en-US" dirty="0" smtClean="0"/>
              <a:t>Other steps left for implementations and other standards</a:t>
            </a:r>
          </a:p>
          <a:p>
            <a:r>
              <a:rPr lang="en-US" dirty="0" smtClean="0"/>
              <a:t>You could use lots of standard security practices on top of HTTPS that supplement the point to point nature of HTTPS/TLS.</a:t>
            </a:r>
          </a:p>
          <a:p>
            <a:pPr lvl="1"/>
            <a:r>
              <a:rPr lang="en-US" dirty="0"/>
              <a:t>Public-private key pairs</a:t>
            </a:r>
          </a:p>
          <a:p>
            <a:pPr lvl="1"/>
            <a:r>
              <a:rPr lang="en-US" dirty="0" smtClean="0"/>
              <a:t>Message digesting</a:t>
            </a:r>
          </a:p>
          <a:p>
            <a:pPr lvl="1"/>
            <a:r>
              <a:rPr lang="en-US" dirty="0" smtClean="0"/>
              <a:t>Messaging signing</a:t>
            </a:r>
          </a:p>
          <a:p>
            <a:pPr lvl="1"/>
            <a:r>
              <a:rPr lang="en-US" dirty="0" smtClean="0"/>
              <a:t>Encryption</a:t>
            </a:r>
          </a:p>
        </p:txBody>
      </p:sp>
    </p:spTree>
    <p:extLst>
      <p:ext uri="{BB962C8B-B14F-4D97-AF65-F5344CB8AC3E}">
        <p14:creationId xmlns:p14="http://schemas.microsoft.com/office/powerpoint/2010/main" val="1713865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838200" y="190499"/>
          <a:ext cx="10515600" cy="6504891"/>
        </p:xfrm>
        <a:graphic>
          <a:graphicData uri="http://schemas.openxmlformats.org/drawingml/2006/table">
            <a:tbl>
              <a:tblPr firstRow="1" bandRow="1">
                <a:tableStyleId>{21E4AEA4-8DFA-4A89-87EB-49C32662AFE0}</a:tableStyleId>
              </a:tblPr>
              <a:tblGrid>
                <a:gridCol w="1917700"/>
                <a:gridCol w="8597900"/>
              </a:tblGrid>
              <a:tr h="488169">
                <a:tc>
                  <a:txBody>
                    <a:bodyPr/>
                    <a:lstStyle/>
                    <a:p>
                      <a:r>
                        <a:rPr lang="en-US" sz="2200" dirty="0" smtClean="0"/>
                        <a:t>Grant Type</a:t>
                      </a:r>
                      <a:endParaRPr lang="en-US" sz="2200" dirty="0"/>
                    </a:p>
                  </a:txBody>
                  <a:tcPr/>
                </a:tc>
                <a:tc>
                  <a:txBody>
                    <a:bodyPr/>
                    <a:lstStyle/>
                    <a:p>
                      <a:r>
                        <a:rPr lang="en-US" sz="2200" dirty="0" smtClean="0"/>
                        <a:t>Description</a:t>
                      </a:r>
                      <a:endParaRPr lang="en-US" sz="2200" dirty="0"/>
                    </a:p>
                  </a:txBody>
                  <a:tcPr/>
                </a:tc>
              </a:tr>
              <a:tr h="1619569">
                <a:tc>
                  <a:txBody>
                    <a:bodyPr/>
                    <a:lstStyle/>
                    <a:p>
                      <a:r>
                        <a:rPr lang="en-US" sz="2200" dirty="0" smtClean="0"/>
                        <a:t>Authorization</a:t>
                      </a:r>
                      <a:r>
                        <a:rPr lang="en-US" sz="2200" baseline="0" dirty="0" smtClean="0"/>
                        <a:t> Code</a:t>
                      </a:r>
                      <a:endParaRPr lang="en-US" sz="2200" dirty="0"/>
                    </a:p>
                  </a:txBody>
                  <a:tcPr/>
                </a:tc>
                <a:tc>
                  <a:txBody>
                    <a:bodyPr/>
                    <a:lstStyle/>
                    <a:p>
                      <a:pPr marL="342900" indent="-342900">
                        <a:buFont typeface="Arial" charset="0"/>
                        <a:buChar char="•"/>
                      </a:pPr>
                      <a:r>
                        <a:rPr lang="en-US" sz="2200" dirty="0" smtClean="0"/>
                        <a:t>Client directs the Resource Owner to an Authorization Server.</a:t>
                      </a:r>
                    </a:p>
                    <a:p>
                      <a:pPr marL="342900" indent="-342900">
                        <a:buFont typeface="Arial" charset="0"/>
                        <a:buChar char="•"/>
                      </a:pPr>
                      <a:r>
                        <a:rPr lang="en-US" sz="2200" baseline="0" dirty="0" smtClean="0"/>
                        <a:t>Resource Owner authenticates to the Authorization Server</a:t>
                      </a:r>
                    </a:p>
                    <a:p>
                      <a:pPr marL="342900" indent="-342900">
                        <a:buFont typeface="Arial" charset="0"/>
                        <a:buChar char="•"/>
                      </a:pPr>
                      <a:r>
                        <a:rPr lang="en-US" sz="2200" baseline="0" dirty="0" err="1" smtClean="0"/>
                        <a:t>Auth</a:t>
                      </a:r>
                      <a:r>
                        <a:rPr lang="en-US" sz="2200" baseline="0" dirty="0" smtClean="0"/>
                        <a:t> Server </a:t>
                      </a:r>
                      <a:r>
                        <a:rPr lang="en-US" sz="2200" dirty="0" smtClean="0"/>
                        <a:t>issues</a:t>
                      </a:r>
                      <a:r>
                        <a:rPr lang="en-US" sz="2200" baseline="0" dirty="0" smtClean="0"/>
                        <a:t> an </a:t>
                      </a:r>
                      <a:r>
                        <a:rPr lang="en-US" sz="2200" baseline="0" dirty="0" err="1" smtClean="0"/>
                        <a:t>auth</a:t>
                      </a:r>
                      <a:r>
                        <a:rPr lang="en-US" sz="2200" baseline="0" dirty="0" smtClean="0"/>
                        <a:t> code to the Resource Owner and then </a:t>
                      </a:r>
                      <a:r>
                        <a:rPr lang="en-US" sz="2200" dirty="0" smtClean="0"/>
                        <a:t>directs the Resource Owner back to the Client. </a:t>
                      </a:r>
                    </a:p>
                    <a:p>
                      <a:pPr marL="342900" indent="-342900">
                        <a:buFont typeface="Arial" charset="0"/>
                        <a:buChar char="•"/>
                      </a:pPr>
                      <a:r>
                        <a:rPr lang="en-US" sz="2200" dirty="0" smtClean="0"/>
                        <a:t>The</a:t>
                      </a:r>
                      <a:r>
                        <a:rPr lang="en-US" sz="2200" baseline="0" dirty="0" smtClean="0"/>
                        <a:t> Client uses the </a:t>
                      </a:r>
                      <a:r>
                        <a:rPr lang="en-US" sz="2200" baseline="0" dirty="0" err="1" smtClean="0"/>
                        <a:t>auth</a:t>
                      </a:r>
                      <a:r>
                        <a:rPr lang="en-US" sz="2200" baseline="0" dirty="0" smtClean="0"/>
                        <a:t> code to get an access token directly from the Authorization Server</a:t>
                      </a:r>
                      <a:endParaRPr lang="en-US" sz="2200" dirty="0"/>
                    </a:p>
                  </a:txBody>
                  <a:tcPr/>
                </a:tc>
              </a:tr>
              <a:tr h="1240521">
                <a:tc>
                  <a:txBody>
                    <a:bodyPr/>
                    <a:lstStyle/>
                    <a:p>
                      <a:r>
                        <a:rPr lang="en-US" sz="2200" dirty="0" smtClean="0"/>
                        <a:t>Implicit</a:t>
                      </a:r>
                      <a:endParaRPr lang="en-US" sz="2200" dirty="0"/>
                    </a:p>
                  </a:txBody>
                  <a:tcPr/>
                </a:tc>
                <a:tc>
                  <a:txBody>
                    <a:bodyPr/>
                    <a:lstStyle/>
                    <a:p>
                      <a:r>
                        <a:rPr lang="en-US" sz="2200" dirty="0" smtClean="0"/>
                        <a:t>Authorization</a:t>
                      </a:r>
                      <a:r>
                        <a:rPr lang="en-US" sz="2200" baseline="0" dirty="0" smtClean="0"/>
                        <a:t> flow suitable for JavaScript clients in a browser. Client gets the access token directly in a redirect URL, skipping the authorization code step.  Convenient but less secure.</a:t>
                      </a:r>
                      <a:endParaRPr lang="en-US" sz="2200" dirty="0"/>
                    </a:p>
                  </a:txBody>
                  <a:tcPr/>
                </a:tc>
              </a:tr>
              <a:tr h="1240521">
                <a:tc>
                  <a:txBody>
                    <a:bodyPr/>
                    <a:lstStyle/>
                    <a:p>
                      <a:r>
                        <a:rPr lang="en-US" sz="2200" dirty="0" smtClean="0"/>
                        <a:t>Resource Owner Password Credentials</a:t>
                      </a:r>
                      <a:endParaRPr lang="en-US" sz="2200" dirty="0"/>
                    </a:p>
                  </a:txBody>
                  <a:tcPr/>
                </a:tc>
                <a:tc>
                  <a:txBody>
                    <a:bodyPr/>
                    <a:lstStyle/>
                    <a:p>
                      <a:r>
                        <a:rPr lang="en-US" sz="2200" dirty="0" smtClean="0"/>
                        <a:t>Resource</a:t>
                      </a:r>
                      <a:r>
                        <a:rPr lang="en-US" sz="2200" baseline="0" dirty="0" smtClean="0"/>
                        <a:t> Owner gives the Client its full credentials. </a:t>
                      </a:r>
                      <a:r>
                        <a:rPr lang="en-US" sz="2200" b="1" baseline="0" dirty="0" smtClean="0"/>
                        <a:t>Client uses these to obtain an access token and possibly refresh tokens</a:t>
                      </a:r>
                      <a:r>
                        <a:rPr lang="en-US" sz="2200" baseline="0" dirty="0" smtClean="0"/>
                        <a:t>. Owner must trust the Client, and Client can use the credentials only once per access token. Best way to authorize desktop applications? </a:t>
                      </a:r>
                      <a:endParaRPr lang="en-US" sz="2200" dirty="0"/>
                    </a:p>
                  </a:txBody>
                  <a:tcPr/>
                </a:tc>
              </a:tr>
              <a:tr h="1240521">
                <a:tc>
                  <a:txBody>
                    <a:bodyPr/>
                    <a:lstStyle/>
                    <a:p>
                      <a:r>
                        <a:rPr lang="en-US" sz="2200" dirty="0" smtClean="0"/>
                        <a:t>Client Credentials</a:t>
                      </a:r>
                      <a:endParaRPr lang="en-US" sz="2200" dirty="0"/>
                    </a:p>
                  </a:txBody>
                  <a:tcPr/>
                </a:tc>
                <a:tc>
                  <a:txBody>
                    <a:bodyPr/>
                    <a:lstStyle/>
                    <a:p>
                      <a:r>
                        <a:rPr lang="en-US" sz="2200" dirty="0" smtClean="0"/>
                        <a:t>Client and Resource Server are owned by the same entity,</a:t>
                      </a:r>
                      <a:r>
                        <a:rPr lang="en-US" sz="2200" baseline="0" dirty="0" smtClean="0"/>
                        <a:t> or Client and Resource Owner are the same. Ex:  Facebook services only access your personal data if you authorize them.  Machine-to-machine, no human.</a:t>
                      </a:r>
                      <a:endParaRPr lang="en-US" sz="2200" dirty="0"/>
                    </a:p>
                  </a:txBody>
                  <a:tcPr/>
                </a:tc>
              </a:tr>
            </a:tbl>
          </a:graphicData>
        </a:graphic>
      </p:graphicFrame>
    </p:spTree>
    <p:extLst>
      <p:ext uri="{BB962C8B-B14F-4D97-AF65-F5344CB8AC3E}">
        <p14:creationId xmlns:p14="http://schemas.microsoft.com/office/powerpoint/2010/main" val="1956876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802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6" name="Rectangle 5"/>
          <p:cNvSpPr/>
          <p:nvPr/>
        </p:nvSpPr>
        <p:spPr>
          <a:xfrm>
            <a:off x="100838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84074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8" name="Rectangle 7"/>
          <p:cNvSpPr/>
          <p:nvPr/>
        </p:nvSpPr>
        <p:spPr>
          <a:xfrm>
            <a:off x="7366000" y="45981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9" name="Rectangle 8"/>
          <p:cNvSpPr/>
          <p:nvPr/>
        </p:nvSpPr>
        <p:spPr>
          <a:xfrm>
            <a:off x="7366000" y="43068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7" idx="2"/>
            <a:endCxn id="11" idx="0"/>
          </p:cNvCxnSpPr>
          <p:nvPr/>
        </p:nvCxnSpPr>
        <p:spPr>
          <a:xfrm>
            <a:off x="7302500" y="32258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1" idx="0"/>
          </p:cNvCxnSpPr>
          <p:nvPr/>
        </p:nvCxnSpPr>
        <p:spPr>
          <a:xfrm flipH="1">
            <a:off x="9017000" y="32258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11" idx="0"/>
          </p:cNvCxnSpPr>
          <p:nvPr/>
        </p:nvCxnSpPr>
        <p:spPr>
          <a:xfrm flipH="1">
            <a:off x="9017000" y="32258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p>
            <a:r>
              <a:rPr lang="en-US" dirty="0" smtClean="0"/>
              <a:t>Zoom in on the UI and API Server</a:t>
            </a:r>
            <a:endParaRPr lang="en-US" dirty="0"/>
          </a:p>
        </p:txBody>
      </p:sp>
      <p:sp>
        <p:nvSpPr>
          <p:cNvPr id="17" name="Content Placeholder 16"/>
          <p:cNvSpPr>
            <a:spLocks noGrp="1"/>
          </p:cNvSpPr>
          <p:nvPr>
            <p:ph sz="half" idx="1"/>
          </p:nvPr>
        </p:nvSpPr>
        <p:spPr/>
        <p:txBody>
          <a:bodyPr/>
          <a:lstStyle/>
          <a:p>
            <a:r>
              <a:rPr lang="en-US" dirty="0" smtClean="0"/>
              <a:t>UI: this is the gateway tenant</a:t>
            </a:r>
          </a:p>
          <a:p>
            <a:r>
              <a:rPr lang="en-US" dirty="0" smtClean="0"/>
              <a:t>The API Server can communicate with multiple tenants.</a:t>
            </a:r>
          </a:p>
          <a:p>
            <a:r>
              <a:rPr lang="en-US" dirty="0" smtClean="0"/>
              <a:t>Tenants can be Web servers, mobile applications, native browser JavaScript apps, or desktop applications.</a:t>
            </a:r>
          </a:p>
          <a:p>
            <a:r>
              <a:rPr lang="en-US" dirty="0" smtClean="0"/>
              <a:t>Tenants and the API server communicate over network </a:t>
            </a:r>
            <a:r>
              <a:rPr lang="en-US" dirty="0" smtClean="0"/>
              <a:t>connections (TCP or HTTPS)</a:t>
            </a:r>
            <a:endParaRPr lang="en-US" dirty="0"/>
          </a:p>
        </p:txBody>
      </p:sp>
    </p:spTree>
    <p:extLst>
      <p:ext uri="{BB962C8B-B14F-4D97-AF65-F5344CB8AC3E}">
        <p14:creationId xmlns:p14="http://schemas.microsoft.com/office/powerpoint/2010/main" val="946585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Security Challenges for </a:t>
            </a:r>
            <a:r>
              <a:rPr lang="en-US" dirty="0" smtClean="0"/>
              <a:t>Gateway Architectures</a:t>
            </a:r>
            <a:endParaRPr lang="en-US" dirty="0"/>
          </a:p>
        </p:txBody>
      </p:sp>
      <p:sp>
        <p:nvSpPr>
          <p:cNvPr id="6" name="Content Placeholder 5"/>
          <p:cNvSpPr>
            <a:spLocks noGrp="1"/>
          </p:cNvSpPr>
          <p:nvPr>
            <p:ph idx="1"/>
          </p:nvPr>
        </p:nvSpPr>
        <p:spPr/>
        <p:txBody>
          <a:bodyPr>
            <a:normAutofit/>
          </a:bodyPr>
          <a:lstStyle/>
          <a:p>
            <a:r>
              <a:rPr lang="en-US" dirty="0" smtClean="0"/>
              <a:t>We need to establish trust between a gateway tenant and the API server.</a:t>
            </a:r>
          </a:p>
          <a:p>
            <a:r>
              <a:rPr lang="en-US" dirty="0" smtClean="0"/>
              <a:t>The gateway tenant may manage its own user base, but these must be communicated to the API server.</a:t>
            </a:r>
          </a:p>
          <a:p>
            <a:r>
              <a:rPr lang="en-US" dirty="0" smtClean="0"/>
              <a:t>A gateway tenant may be a single web server for an entire community</a:t>
            </a:r>
          </a:p>
          <a:p>
            <a:pPr lvl="1"/>
            <a:r>
              <a:rPr lang="en-US" dirty="0" smtClean="0"/>
              <a:t>The SEAGrid Web server, for example</a:t>
            </a:r>
          </a:p>
          <a:p>
            <a:r>
              <a:rPr lang="en-US" dirty="0" smtClean="0"/>
              <a:t>A gateway tenant also may be a desktop application, scripting tool, or in-browser application that get distributed to every user.</a:t>
            </a:r>
          </a:p>
          <a:p>
            <a:pPr lvl="1"/>
            <a:r>
              <a:rPr lang="en-US" dirty="0" smtClean="0"/>
              <a:t>Need unique credentials for each client</a:t>
            </a:r>
          </a:p>
          <a:p>
            <a:pPr lvl="1"/>
            <a:r>
              <a:rPr lang="en-US" dirty="0" smtClean="0"/>
              <a:t>Credentials are more vulnerable</a:t>
            </a:r>
            <a:endParaRPr lang="en-US" dirty="0"/>
          </a:p>
        </p:txBody>
      </p:sp>
      <p:sp>
        <p:nvSpPr>
          <p:cNvPr id="2" name="TextBox 1"/>
          <p:cNvSpPr txBox="1"/>
          <p:nvPr/>
        </p:nvSpPr>
        <p:spPr>
          <a:xfrm>
            <a:off x="838200" y="6235700"/>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OAuth2 can address many of these issues.</a:t>
            </a:r>
            <a:endParaRPr lang="en-US" sz="2400" dirty="0"/>
          </a:p>
        </p:txBody>
      </p:sp>
    </p:spTree>
    <p:extLst>
      <p:ext uri="{BB962C8B-B14F-4D97-AF65-F5344CB8AC3E}">
        <p14:creationId xmlns:p14="http://schemas.microsoft.com/office/powerpoint/2010/main" val="455748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Network Security and OAuth2</a:t>
            </a:r>
            <a:endParaRPr lang="en-US" dirty="0"/>
          </a:p>
        </p:txBody>
      </p:sp>
      <p:sp>
        <p:nvSpPr>
          <p:cNvPr id="5" name="Subtitle 4"/>
          <p:cNvSpPr>
            <a:spLocks noGrp="1"/>
          </p:cNvSpPr>
          <p:nvPr>
            <p:ph type="subTitle" idx="1"/>
          </p:nvPr>
        </p:nvSpPr>
        <p:spPr/>
        <p:txBody>
          <a:bodyPr/>
          <a:lstStyle/>
          <a:p>
            <a:r>
              <a:rPr lang="en-US" dirty="0" smtClean="0"/>
              <a:t>A basic introduction</a:t>
            </a:r>
            <a:endParaRPr lang="en-US" dirty="0"/>
          </a:p>
        </p:txBody>
      </p:sp>
    </p:spTree>
    <p:extLst>
      <p:ext uri="{BB962C8B-B14F-4D97-AF65-F5344CB8AC3E}">
        <p14:creationId xmlns:p14="http://schemas.microsoft.com/office/powerpoint/2010/main" val="1136523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avata-Blue">
      <a:dk1>
        <a:srgbClr val="000000"/>
      </a:dk1>
      <a:lt1>
        <a:srgbClr val="FFFFFF"/>
      </a:lt1>
      <a:dk2>
        <a:srgbClr val="44546A"/>
      </a:dk2>
      <a:lt2>
        <a:srgbClr val="E7E6E6"/>
      </a:lt2>
      <a:accent1>
        <a:srgbClr val="25ADCC"/>
      </a:accent1>
      <a:accent2>
        <a:srgbClr val="F27B7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iravata Powerpoint Template-withNewLogoandName">
  <a:themeElements>
    <a:clrScheme name="Airavata-Blue">
      <a:dk1>
        <a:sysClr val="windowText" lastClr="000000"/>
      </a:dk1>
      <a:lt1>
        <a:sysClr val="window" lastClr="FFFFFF"/>
      </a:lt1>
      <a:dk2>
        <a:srgbClr val="44546A"/>
      </a:dk2>
      <a:lt2>
        <a:srgbClr val="E7E6E6"/>
      </a:lt2>
      <a:accent1>
        <a:srgbClr val="25ADCC"/>
      </a:accent1>
      <a:accent2>
        <a:srgbClr val="F27B7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6543</TotalTime>
  <Words>4148</Words>
  <Application>Microsoft Macintosh PowerPoint</Application>
  <PresentationFormat>Widescreen</PresentationFormat>
  <Paragraphs>464</Paragraphs>
  <Slides>68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68</vt:i4>
      </vt:variant>
    </vt:vector>
  </HeadingPairs>
  <TitlesOfParts>
    <vt:vector size="74" baseType="lpstr">
      <vt:lpstr>Calibri</vt:lpstr>
      <vt:lpstr>Calibri Light</vt:lpstr>
      <vt:lpstr>Arial</vt:lpstr>
      <vt:lpstr>Office Theme</vt:lpstr>
      <vt:lpstr>1_Office Theme</vt:lpstr>
      <vt:lpstr>Airavata Powerpoint Template-withNewLogoandName</vt:lpstr>
      <vt:lpstr>Science Gateway Security Considerations</vt:lpstr>
      <vt:lpstr>Background</vt:lpstr>
      <vt:lpstr>Apache Airavata: Science Gateway Middleware</vt:lpstr>
      <vt:lpstr>Gateways Need to Provide Three Types of Security </vt:lpstr>
      <vt:lpstr>Simplifying Assumption: the Middleware Perimeter</vt:lpstr>
      <vt:lpstr>Apache Airavata: High Level Architecture</vt:lpstr>
      <vt:lpstr>Zoom in on the UI and API Server</vt:lpstr>
      <vt:lpstr>Security Challenges for Gateway Architectures</vt:lpstr>
      <vt:lpstr>Network Security and OAuth2</vt:lpstr>
      <vt:lpstr>Entities on a Network</vt:lpstr>
      <vt:lpstr>PowerPoint Presentation</vt:lpstr>
      <vt:lpstr>The Authorization Problem</vt:lpstr>
      <vt:lpstr>Authorization and 3rd Party Services</vt:lpstr>
      <vt:lpstr>Problems Delegating Authority </vt:lpstr>
      <vt:lpstr>Some Problems with Credential Sharing</vt:lpstr>
      <vt:lpstr>Introducing OAuth2</vt:lpstr>
      <vt:lpstr>OAuth2 Main Concepts</vt:lpstr>
      <vt:lpstr>Credentials vs. Tokens</vt:lpstr>
      <vt:lpstr>Types of OAuth2 Clients</vt:lpstr>
      <vt:lpstr>Client Registration: Trusting the Client</vt:lpstr>
      <vt:lpstr>OAuth2’s Abstract Protocol Flow</vt:lpstr>
      <vt:lpstr>OAuth2 In Brief...</vt:lpstr>
      <vt:lpstr>Authorization Code Grant Type</vt:lpstr>
      <vt:lpstr>Implicit Grant Type</vt:lpstr>
      <vt:lpstr>Resource Owner Password Credentials </vt:lpstr>
      <vt:lpstr>Client Credentials Grant Type</vt:lpstr>
      <vt:lpstr>What Are Access Tokens?</vt:lpstr>
      <vt:lpstr>Refresh Tokens</vt:lpstr>
      <vt:lpstr>Assumptions in OAuth2</vt:lpstr>
      <vt:lpstr>Some OAuth2 Network Security Considerations (1/6)</vt:lpstr>
      <vt:lpstr>Some OAuth2 Network Security Considerations (2/6)</vt:lpstr>
      <vt:lpstr>OAuth2 Network Security Considerations (3/6)</vt:lpstr>
      <vt:lpstr>OAuth2 Network Security Considerations (4/6)</vt:lpstr>
      <vt:lpstr>OAuth2 Network Security Considerations (5/6)</vt:lpstr>
      <vt:lpstr>OAuth2 Network Security Considerations (6/6)</vt:lpstr>
      <vt:lpstr>Operational Considerations</vt:lpstr>
      <vt:lpstr>OpenID Connect: A Summary</vt:lpstr>
      <vt:lpstr>Why OpenID Connect?</vt:lpstr>
      <vt:lpstr>OAuth2 and OpenID Connect</vt:lpstr>
      <vt:lpstr>Direct Authentication</vt:lpstr>
      <vt:lpstr>Authentication as a Service</vt:lpstr>
      <vt:lpstr>Basic OIDC Flow</vt:lpstr>
      <vt:lpstr>Basic OIDC Steps</vt:lpstr>
      <vt:lpstr>OAuth2, OpenID Connect and Science Gateway API Servers</vt:lpstr>
      <vt:lpstr>General Gateway Issues</vt:lpstr>
      <vt:lpstr>General Requirements</vt:lpstr>
      <vt:lpstr>SEAGrid Scenarios</vt:lpstr>
      <vt:lpstr>Our Conclusions About OAuth2 and Gateways</vt:lpstr>
      <vt:lpstr>How Do We Handle Authentication, User Management, and API Access?</vt:lpstr>
      <vt:lpstr>First, Some Acknowledgements</vt:lpstr>
      <vt:lpstr>PowerPoint Presentation</vt:lpstr>
      <vt:lpstr>PowerPoint Presentation</vt:lpstr>
      <vt:lpstr>PowerPoint Presentation</vt:lpstr>
      <vt:lpstr>PowerPoint Presentation</vt:lpstr>
      <vt:lpstr>PowerPoint Presentation</vt:lpstr>
      <vt:lpstr>Some Open Issues</vt:lpstr>
      <vt:lpstr>PowerPoint Presentation</vt:lpstr>
      <vt:lpstr>OIDC Mappings to OAuth2</vt:lpstr>
      <vt:lpstr>The OIDC ID Token (1/2)</vt:lpstr>
      <vt:lpstr>The OIDC ID Token (2/2)</vt:lpstr>
      <vt:lpstr>Sample OIDC ID Token</vt:lpstr>
      <vt:lpstr>PowerPoint Presentation</vt:lpstr>
      <vt:lpstr>Additional Claims</vt:lpstr>
      <vt:lpstr>UserInfo Endpoint</vt:lpstr>
      <vt:lpstr>OpenID Connect Client Request Parameters</vt:lpstr>
      <vt:lpstr>PowerPoint Presentation</vt:lpstr>
      <vt:lpstr>Out of Scope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Marlon Pierce</dc:creator>
  <cp:lastModifiedBy>Marlon Pierce</cp:lastModifiedBy>
  <cp:revision>275</cp:revision>
  <cp:lastPrinted>2016-10-04T18:53:07Z</cp:lastPrinted>
  <dcterms:created xsi:type="dcterms:W3CDTF">2016-09-30T20:02:37Z</dcterms:created>
  <dcterms:modified xsi:type="dcterms:W3CDTF">2018-10-30T20:02:08Z</dcterms:modified>
</cp:coreProperties>
</file>