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27" r:id="rId2"/>
    <p:sldId id="354" r:id="rId3"/>
    <p:sldId id="353" r:id="rId4"/>
    <p:sldId id="301" r:id="rId5"/>
    <p:sldId id="328" r:id="rId6"/>
    <p:sldId id="329" r:id="rId7"/>
    <p:sldId id="306" r:id="rId8"/>
    <p:sldId id="325" r:id="rId9"/>
    <p:sldId id="355" r:id="rId10"/>
    <p:sldId id="290" r:id="rId11"/>
    <p:sldId id="291" r:id="rId12"/>
    <p:sldId id="292" r:id="rId13"/>
    <p:sldId id="294" r:id="rId14"/>
    <p:sldId id="293" r:id="rId15"/>
    <p:sldId id="295" r:id="rId16"/>
    <p:sldId id="296" r:id="rId17"/>
    <p:sldId id="347" r:id="rId18"/>
    <p:sldId id="348" r:id="rId19"/>
    <p:sldId id="349" r:id="rId20"/>
    <p:sldId id="350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3"/>
    <p:restoredTop sz="95467"/>
  </p:normalViewPr>
  <p:slideViewPr>
    <p:cSldViewPr snapToGrid="0" snapToObjects="1">
      <p:cViewPr varScale="1">
        <p:scale>
          <a:sx n="104" d="100"/>
          <a:sy n="104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A91D7-D4B0-9546-A9D8-B7E4155C765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A5E60-B4E0-D944-8282-C67EA4BD0B66}">
      <dgm:prSet custT="1"/>
      <dgm:spPr/>
      <dgm:t>
        <a:bodyPr/>
        <a:lstStyle/>
        <a:p>
          <a:pPr rtl="0"/>
          <a:r>
            <a:rPr lang="en-US" sz="4400" dirty="0" smtClean="0"/>
            <a:t>Regular</a:t>
          </a:r>
          <a:endParaRPr lang="en-US" sz="4800" dirty="0"/>
        </a:p>
      </dgm:t>
    </dgm:pt>
    <dgm:pt modelId="{8E90A06F-6FF6-094D-9629-EE4396DB35EE}" type="parTrans" cxnId="{77201A53-6844-2443-85D5-7E1BC3C76627}">
      <dgm:prSet/>
      <dgm:spPr/>
      <dgm:t>
        <a:bodyPr/>
        <a:lstStyle/>
        <a:p>
          <a:endParaRPr lang="en-US"/>
        </a:p>
      </dgm:t>
    </dgm:pt>
    <dgm:pt modelId="{623C39C7-381D-AE46-AAF3-FB728B5A96C5}" type="sibTrans" cxnId="{77201A53-6844-2443-85D5-7E1BC3C76627}">
      <dgm:prSet/>
      <dgm:spPr/>
      <dgm:t>
        <a:bodyPr/>
        <a:lstStyle/>
        <a:p>
          <a:endParaRPr lang="en-US"/>
        </a:p>
      </dgm:t>
    </dgm:pt>
    <dgm:pt modelId="{E214CD52-C963-2D44-BD25-01B8976E42F7}">
      <dgm:prSet/>
      <dgm:spPr/>
      <dgm:t>
        <a:bodyPr/>
        <a:lstStyle/>
        <a:p>
          <a:pPr rtl="0"/>
          <a:r>
            <a:rPr lang="en-US" dirty="0" smtClean="0"/>
            <a:t>Clients create and delete explicitly </a:t>
          </a:r>
          <a:endParaRPr lang="en-US" dirty="0"/>
        </a:p>
      </dgm:t>
    </dgm:pt>
    <dgm:pt modelId="{E8001AD8-87B1-0644-BAA7-34A0C958FAD5}" type="parTrans" cxnId="{FECBDB35-A7D4-C648-81D6-5E2FD05ED5ED}">
      <dgm:prSet/>
      <dgm:spPr/>
      <dgm:t>
        <a:bodyPr/>
        <a:lstStyle/>
        <a:p>
          <a:endParaRPr lang="en-US"/>
        </a:p>
      </dgm:t>
    </dgm:pt>
    <dgm:pt modelId="{1F66D5E7-9F41-354B-A73F-A9581515DBAD}" type="sibTrans" cxnId="{FECBDB35-A7D4-C648-81D6-5E2FD05ED5ED}">
      <dgm:prSet/>
      <dgm:spPr/>
      <dgm:t>
        <a:bodyPr/>
        <a:lstStyle/>
        <a:p>
          <a:endParaRPr lang="en-US"/>
        </a:p>
      </dgm:t>
    </dgm:pt>
    <dgm:pt modelId="{1AB8295B-CAE3-A244-B467-4FF225F2BE5C}">
      <dgm:prSet custT="1"/>
      <dgm:spPr/>
      <dgm:t>
        <a:bodyPr/>
        <a:lstStyle/>
        <a:p>
          <a:pPr rtl="0"/>
          <a:r>
            <a:rPr lang="en-US" sz="4400" dirty="0" smtClean="0"/>
            <a:t>Ephemeral</a:t>
          </a:r>
          <a:endParaRPr lang="en-US" sz="4800" dirty="0"/>
        </a:p>
      </dgm:t>
    </dgm:pt>
    <dgm:pt modelId="{A1AB9B12-4FF8-B943-8253-23690E566B34}" type="parTrans" cxnId="{D029DDC9-909C-FC4E-8409-A9E89F4A7BA1}">
      <dgm:prSet/>
      <dgm:spPr/>
      <dgm:t>
        <a:bodyPr/>
        <a:lstStyle/>
        <a:p>
          <a:endParaRPr lang="en-US"/>
        </a:p>
      </dgm:t>
    </dgm:pt>
    <dgm:pt modelId="{C1FA6D03-8E1D-2C4F-A4EB-0C4B710B71AF}" type="sibTrans" cxnId="{D029DDC9-909C-FC4E-8409-A9E89F4A7BA1}">
      <dgm:prSet/>
      <dgm:spPr/>
      <dgm:t>
        <a:bodyPr/>
        <a:lstStyle/>
        <a:p>
          <a:endParaRPr lang="en-US"/>
        </a:p>
      </dgm:t>
    </dgm:pt>
    <dgm:pt modelId="{ABD95AFC-1AA2-0749-9036-9654FD101D33}">
      <dgm:prSet/>
      <dgm:spPr/>
      <dgm:t>
        <a:bodyPr/>
        <a:lstStyle/>
        <a:p>
          <a:pPr rtl="0"/>
          <a:r>
            <a:rPr lang="en-US" smtClean="0"/>
            <a:t>Like regular znodes associated with sessions</a:t>
          </a:r>
          <a:endParaRPr lang="en-US"/>
        </a:p>
      </dgm:t>
    </dgm:pt>
    <dgm:pt modelId="{938991CF-4931-D14E-8FF5-B4FB8E2AA29C}" type="parTrans" cxnId="{6023204E-6E4B-A043-8068-9FD948E6CF2A}">
      <dgm:prSet/>
      <dgm:spPr/>
      <dgm:t>
        <a:bodyPr/>
        <a:lstStyle/>
        <a:p>
          <a:endParaRPr lang="en-US"/>
        </a:p>
      </dgm:t>
    </dgm:pt>
    <dgm:pt modelId="{FBA38A88-E7EB-BB45-AD23-5D54FCFDCE74}" type="sibTrans" cxnId="{6023204E-6E4B-A043-8068-9FD948E6CF2A}">
      <dgm:prSet/>
      <dgm:spPr/>
      <dgm:t>
        <a:bodyPr/>
        <a:lstStyle/>
        <a:p>
          <a:endParaRPr lang="en-US"/>
        </a:p>
      </dgm:t>
    </dgm:pt>
    <dgm:pt modelId="{18B36F1A-FF07-C54C-8BD0-A0E347242FBB}">
      <dgm:prSet/>
      <dgm:spPr/>
      <dgm:t>
        <a:bodyPr/>
        <a:lstStyle/>
        <a:p>
          <a:pPr rtl="0"/>
          <a:r>
            <a:rPr lang="en-US" smtClean="0"/>
            <a:t>Deleted when session expires</a:t>
          </a:r>
          <a:endParaRPr lang="en-US"/>
        </a:p>
      </dgm:t>
    </dgm:pt>
    <dgm:pt modelId="{DFC13BF9-8AEF-284D-96AA-4D5A2F149E8A}" type="parTrans" cxnId="{E373F7F9-08E4-5940-916C-BABD91B5D674}">
      <dgm:prSet/>
      <dgm:spPr/>
      <dgm:t>
        <a:bodyPr/>
        <a:lstStyle/>
        <a:p>
          <a:endParaRPr lang="en-US"/>
        </a:p>
      </dgm:t>
    </dgm:pt>
    <dgm:pt modelId="{E43E8DED-ADE1-FA47-97F3-A2F9D00B8BDF}" type="sibTrans" cxnId="{E373F7F9-08E4-5940-916C-BABD91B5D674}">
      <dgm:prSet/>
      <dgm:spPr/>
      <dgm:t>
        <a:bodyPr/>
        <a:lstStyle/>
        <a:p>
          <a:endParaRPr lang="en-US"/>
        </a:p>
      </dgm:t>
    </dgm:pt>
    <dgm:pt modelId="{3D174599-3333-C542-84B3-CBEBB4B5C3D1}">
      <dgm:prSet custT="1"/>
      <dgm:spPr/>
      <dgm:t>
        <a:bodyPr/>
        <a:lstStyle/>
        <a:p>
          <a:pPr rtl="0"/>
          <a:r>
            <a:rPr lang="en-US" sz="4400" dirty="0" smtClean="0"/>
            <a:t>Sequential</a:t>
          </a:r>
          <a:endParaRPr lang="en-US" sz="5400" dirty="0"/>
        </a:p>
      </dgm:t>
    </dgm:pt>
    <dgm:pt modelId="{377D053F-18A8-274E-B0E0-444E39D5C8EB}" type="parTrans" cxnId="{D7F50C15-7577-D94D-AED3-3AA2DA50F9AA}">
      <dgm:prSet/>
      <dgm:spPr/>
      <dgm:t>
        <a:bodyPr/>
        <a:lstStyle/>
        <a:p>
          <a:endParaRPr lang="en-US"/>
        </a:p>
      </dgm:t>
    </dgm:pt>
    <dgm:pt modelId="{CF63C80C-59BC-864B-A6A1-2B09A985FCD8}" type="sibTrans" cxnId="{D7F50C15-7577-D94D-AED3-3AA2DA50F9AA}">
      <dgm:prSet/>
      <dgm:spPr/>
      <dgm:t>
        <a:bodyPr/>
        <a:lstStyle/>
        <a:p>
          <a:endParaRPr lang="en-US"/>
        </a:p>
      </dgm:t>
    </dgm:pt>
    <dgm:pt modelId="{C5D8721D-721D-264C-8AC3-7EE77E56859C}">
      <dgm:prSet/>
      <dgm:spPr/>
      <dgm:t>
        <a:bodyPr/>
        <a:lstStyle/>
        <a:p>
          <a:pPr rtl="0"/>
          <a:r>
            <a:rPr lang="en-US" dirty="0" smtClean="0"/>
            <a:t>Property of regular and ephemeral </a:t>
          </a:r>
          <a:r>
            <a:rPr lang="en-US" dirty="0" err="1" smtClean="0"/>
            <a:t>znodes</a:t>
          </a:r>
          <a:endParaRPr lang="en-US" dirty="0"/>
        </a:p>
      </dgm:t>
    </dgm:pt>
    <dgm:pt modelId="{EDF41AEB-E39B-A24A-B40F-147E4E0FEAC1}" type="parTrans" cxnId="{8E6A7F0B-E132-E445-BBB6-3A0927AA44E2}">
      <dgm:prSet/>
      <dgm:spPr/>
      <dgm:t>
        <a:bodyPr/>
        <a:lstStyle/>
        <a:p>
          <a:endParaRPr lang="en-US"/>
        </a:p>
      </dgm:t>
    </dgm:pt>
    <dgm:pt modelId="{4BE52455-9025-EB42-87A3-D8AE126BE688}" type="sibTrans" cxnId="{8E6A7F0B-E132-E445-BBB6-3A0927AA44E2}">
      <dgm:prSet/>
      <dgm:spPr/>
      <dgm:t>
        <a:bodyPr/>
        <a:lstStyle/>
        <a:p>
          <a:endParaRPr lang="en-US"/>
        </a:p>
      </dgm:t>
    </dgm:pt>
    <dgm:pt modelId="{A5FE6B7E-98AC-F342-9D5F-0A4C167BB766}">
      <dgm:prSet/>
      <dgm:spPr/>
      <dgm:t>
        <a:bodyPr/>
        <a:lstStyle/>
        <a:p>
          <a:pPr rtl="0"/>
          <a:r>
            <a:rPr lang="en-US" smtClean="0"/>
            <a:t>Has a universal, monotonically increasing counter appended to the name</a:t>
          </a:r>
          <a:endParaRPr lang="en-US"/>
        </a:p>
      </dgm:t>
    </dgm:pt>
    <dgm:pt modelId="{AA7FFAA5-42CA-744C-B29C-2E32742F2727}" type="parTrans" cxnId="{A5861921-5969-8245-8EBA-33CEEA56AAA0}">
      <dgm:prSet/>
      <dgm:spPr/>
      <dgm:t>
        <a:bodyPr/>
        <a:lstStyle/>
        <a:p>
          <a:endParaRPr lang="en-US"/>
        </a:p>
      </dgm:t>
    </dgm:pt>
    <dgm:pt modelId="{68C966D7-4A3D-5D46-B4FD-FD6F20C5D837}" type="sibTrans" cxnId="{A5861921-5969-8245-8EBA-33CEEA56AAA0}">
      <dgm:prSet/>
      <dgm:spPr/>
      <dgm:t>
        <a:bodyPr/>
        <a:lstStyle/>
        <a:p>
          <a:endParaRPr lang="en-US"/>
        </a:p>
      </dgm:t>
    </dgm:pt>
    <dgm:pt modelId="{674D60E9-2E33-724D-A5A9-5236AD5319B1}" type="pres">
      <dgm:prSet presAssocID="{C1EA91D7-D4B0-9546-A9D8-B7E4155C76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F07F11-1381-074F-A4F0-0B393142973D}" type="pres">
      <dgm:prSet presAssocID="{8D7A5E60-B4E0-D944-8282-C67EA4BD0B66}" presName="linNode" presStyleCnt="0"/>
      <dgm:spPr/>
    </dgm:pt>
    <dgm:pt modelId="{72C4EF06-CB8C-E449-8446-9178D349F2E2}" type="pres">
      <dgm:prSet presAssocID="{8D7A5E60-B4E0-D944-8282-C67EA4BD0B6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03DA1-6928-854B-AE32-1F3EC75A6B81}" type="pres">
      <dgm:prSet presAssocID="{8D7A5E60-B4E0-D944-8282-C67EA4BD0B6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ED61D-AD3A-AD4C-BEBA-90777E6C312B}" type="pres">
      <dgm:prSet presAssocID="{623C39C7-381D-AE46-AAF3-FB728B5A96C5}" presName="sp" presStyleCnt="0"/>
      <dgm:spPr/>
    </dgm:pt>
    <dgm:pt modelId="{2F72E386-4930-844A-B8E0-4E5923B1DCED}" type="pres">
      <dgm:prSet presAssocID="{1AB8295B-CAE3-A244-B467-4FF225F2BE5C}" presName="linNode" presStyleCnt="0"/>
      <dgm:spPr/>
    </dgm:pt>
    <dgm:pt modelId="{A0A01039-B30F-FF47-8A52-368F32D9D999}" type="pres">
      <dgm:prSet presAssocID="{1AB8295B-CAE3-A244-B467-4FF225F2BE5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BD04E-CA4C-FF46-B39C-6527D6CC9757}" type="pres">
      <dgm:prSet presAssocID="{1AB8295B-CAE3-A244-B467-4FF225F2BE5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2B4C0-8A8D-874B-8F90-2C78AEA61C59}" type="pres">
      <dgm:prSet presAssocID="{C1FA6D03-8E1D-2C4F-A4EB-0C4B710B71AF}" presName="sp" presStyleCnt="0"/>
      <dgm:spPr/>
    </dgm:pt>
    <dgm:pt modelId="{82AAE58A-40B5-3144-A85F-703B79E4EE2B}" type="pres">
      <dgm:prSet presAssocID="{3D174599-3333-C542-84B3-CBEBB4B5C3D1}" presName="linNode" presStyleCnt="0"/>
      <dgm:spPr/>
    </dgm:pt>
    <dgm:pt modelId="{5FA5E807-9415-E441-A5CA-9DAD3DB6AB8C}" type="pres">
      <dgm:prSet presAssocID="{3D174599-3333-C542-84B3-CBEBB4B5C3D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4C77B-30CF-8E43-984E-D7133D0401B7}" type="pres">
      <dgm:prSet presAssocID="{3D174599-3333-C542-84B3-CBEBB4B5C3D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06BA53-FDB5-7E46-BC24-DB0D3006FFF0}" type="presOf" srcId="{18B36F1A-FF07-C54C-8BD0-A0E347242FBB}" destId="{9ECBD04E-CA4C-FF46-B39C-6527D6CC9757}" srcOrd="0" destOrd="1" presId="urn:microsoft.com/office/officeart/2005/8/layout/vList5"/>
    <dgm:cxn modelId="{58C450DB-4381-5140-A185-A2EDCEE7C831}" type="presOf" srcId="{3D174599-3333-C542-84B3-CBEBB4B5C3D1}" destId="{5FA5E807-9415-E441-A5CA-9DAD3DB6AB8C}" srcOrd="0" destOrd="0" presId="urn:microsoft.com/office/officeart/2005/8/layout/vList5"/>
    <dgm:cxn modelId="{A5861921-5969-8245-8EBA-33CEEA56AAA0}" srcId="{3D174599-3333-C542-84B3-CBEBB4B5C3D1}" destId="{A5FE6B7E-98AC-F342-9D5F-0A4C167BB766}" srcOrd="1" destOrd="0" parTransId="{AA7FFAA5-42CA-744C-B29C-2E32742F2727}" sibTransId="{68C966D7-4A3D-5D46-B4FD-FD6F20C5D837}"/>
    <dgm:cxn modelId="{012F20A3-17AB-E948-A540-45A779DED341}" type="presOf" srcId="{8D7A5E60-B4E0-D944-8282-C67EA4BD0B66}" destId="{72C4EF06-CB8C-E449-8446-9178D349F2E2}" srcOrd="0" destOrd="0" presId="urn:microsoft.com/office/officeart/2005/8/layout/vList5"/>
    <dgm:cxn modelId="{D029DDC9-909C-FC4E-8409-A9E89F4A7BA1}" srcId="{C1EA91D7-D4B0-9546-A9D8-B7E4155C7652}" destId="{1AB8295B-CAE3-A244-B467-4FF225F2BE5C}" srcOrd="1" destOrd="0" parTransId="{A1AB9B12-4FF8-B943-8253-23690E566B34}" sibTransId="{C1FA6D03-8E1D-2C4F-A4EB-0C4B710B71AF}"/>
    <dgm:cxn modelId="{B947AEE9-F722-2642-B718-651DF87C5397}" type="presOf" srcId="{ABD95AFC-1AA2-0749-9036-9654FD101D33}" destId="{9ECBD04E-CA4C-FF46-B39C-6527D6CC9757}" srcOrd="0" destOrd="0" presId="urn:microsoft.com/office/officeart/2005/8/layout/vList5"/>
    <dgm:cxn modelId="{77201A53-6844-2443-85D5-7E1BC3C76627}" srcId="{C1EA91D7-D4B0-9546-A9D8-B7E4155C7652}" destId="{8D7A5E60-B4E0-D944-8282-C67EA4BD0B66}" srcOrd="0" destOrd="0" parTransId="{8E90A06F-6FF6-094D-9629-EE4396DB35EE}" sibTransId="{623C39C7-381D-AE46-AAF3-FB728B5A96C5}"/>
    <dgm:cxn modelId="{4532B55F-068D-4B40-B222-C75C8ED3AF5C}" type="presOf" srcId="{C1EA91D7-D4B0-9546-A9D8-B7E4155C7652}" destId="{674D60E9-2E33-724D-A5A9-5236AD5319B1}" srcOrd="0" destOrd="0" presId="urn:microsoft.com/office/officeart/2005/8/layout/vList5"/>
    <dgm:cxn modelId="{F817E207-B4B1-1F43-8BE6-A1D91956490B}" type="presOf" srcId="{E214CD52-C963-2D44-BD25-01B8976E42F7}" destId="{7EA03DA1-6928-854B-AE32-1F3EC75A6B81}" srcOrd="0" destOrd="0" presId="urn:microsoft.com/office/officeart/2005/8/layout/vList5"/>
    <dgm:cxn modelId="{FECBDB35-A7D4-C648-81D6-5E2FD05ED5ED}" srcId="{8D7A5E60-B4E0-D944-8282-C67EA4BD0B66}" destId="{E214CD52-C963-2D44-BD25-01B8976E42F7}" srcOrd="0" destOrd="0" parTransId="{E8001AD8-87B1-0644-BAA7-34A0C958FAD5}" sibTransId="{1F66D5E7-9F41-354B-A73F-A9581515DBAD}"/>
    <dgm:cxn modelId="{BCED5FD9-E550-4F4A-B42E-A4A3167D19F3}" type="presOf" srcId="{A5FE6B7E-98AC-F342-9D5F-0A4C167BB766}" destId="{C724C77B-30CF-8E43-984E-D7133D0401B7}" srcOrd="0" destOrd="1" presId="urn:microsoft.com/office/officeart/2005/8/layout/vList5"/>
    <dgm:cxn modelId="{D7F50C15-7577-D94D-AED3-3AA2DA50F9AA}" srcId="{C1EA91D7-D4B0-9546-A9D8-B7E4155C7652}" destId="{3D174599-3333-C542-84B3-CBEBB4B5C3D1}" srcOrd="2" destOrd="0" parTransId="{377D053F-18A8-274E-B0E0-444E39D5C8EB}" sibTransId="{CF63C80C-59BC-864B-A6A1-2B09A985FCD8}"/>
    <dgm:cxn modelId="{6023204E-6E4B-A043-8068-9FD948E6CF2A}" srcId="{1AB8295B-CAE3-A244-B467-4FF225F2BE5C}" destId="{ABD95AFC-1AA2-0749-9036-9654FD101D33}" srcOrd="0" destOrd="0" parTransId="{938991CF-4931-D14E-8FF5-B4FB8E2AA29C}" sibTransId="{FBA38A88-E7EB-BB45-AD23-5D54FCFDCE74}"/>
    <dgm:cxn modelId="{E373F7F9-08E4-5940-916C-BABD91B5D674}" srcId="{1AB8295B-CAE3-A244-B467-4FF225F2BE5C}" destId="{18B36F1A-FF07-C54C-8BD0-A0E347242FBB}" srcOrd="1" destOrd="0" parTransId="{DFC13BF9-8AEF-284D-96AA-4D5A2F149E8A}" sibTransId="{E43E8DED-ADE1-FA47-97F3-A2F9D00B8BDF}"/>
    <dgm:cxn modelId="{8E6A7F0B-E132-E445-BBB6-3A0927AA44E2}" srcId="{3D174599-3333-C542-84B3-CBEBB4B5C3D1}" destId="{C5D8721D-721D-264C-8AC3-7EE77E56859C}" srcOrd="0" destOrd="0" parTransId="{EDF41AEB-E39B-A24A-B40F-147E4E0FEAC1}" sibTransId="{4BE52455-9025-EB42-87A3-D8AE126BE688}"/>
    <dgm:cxn modelId="{2B50B7D5-18AF-3D48-8E20-D6179F2B16CC}" type="presOf" srcId="{C5D8721D-721D-264C-8AC3-7EE77E56859C}" destId="{C724C77B-30CF-8E43-984E-D7133D0401B7}" srcOrd="0" destOrd="0" presId="urn:microsoft.com/office/officeart/2005/8/layout/vList5"/>
    <dgm:cxn modelId="{16E42163-DFC2-C34A-836F-F85D0BA7E3DE}" type="presOf" srcId="{1AB8295B-CAE3-A244-B467-4FF225F2BE5C}" destId="{A0A01039-B30F-FF47-8A52-368F32D9D999}" srcOrd="0" destOrd="0" presId="urn:microsoft.com/office/officeart/2005/8/layout/vList5"/>
    <dgm:cxn modelId="{2DD31604-92B8-ED43-BDF9-BCD4941489AB}" type="presParOf" srcId="{674D60E9-2E33-724D-A5A9-5236AD5319B1}" destId="{EAF07F11-1381-074F-A4F0-0B393142973D}" srcOrd="0" destOrd="0" presId="urn:microsoft.com/office/officeart/2005/8/layout/vList5"/>
    <dgm:cxn modelId="{4A63A637-91C1-8C4A-A6E7-656F5E41B143}" type="presParOf" srcId="{EAF07F11-1381-074F-A4F0-0B393142973D}" destId="{72C4EF06-CB8C-E449-8446-9178D349F2E2}" srcOrd="0" destOrd="0" presId="urn:microsoft.com/office/officeart/2005/8/layout/vList5"/>
    <dgm:cxn modelId="{5F50F1D4-60DF-3045-9BCA-E0AA8C48EDC2}" type="presParOf" srcId="{EAF07F11-1381-074F-A4F0-0B393142973D}" destId="{7EA03DA1-6928-854B-AE32-1F3EC75A6B81}" srcOrd="1" destOrd="0" presId="urn:microsoft.com/office/officeart/2005/8/layout/vList5"/>
    <dgm:cxn modelId="{6C6BE47C-E0F4-184D-926F-EE81043FCB47}" type="presParOf" srcId="{674D60E9-2E33-724D-A5A9-5236AD5319B1}" destId="{CDBED61D-AD3A-AD4C-BEBA-90777E6C312B}" srcOrd="1" destOrd="0" presId="urn:microsoft.com/office/officeart/2005/8/layout/vList5"/>
    <dgm:cxn modelId="{AB4EBFB1-EB2D-4643-A731-696C7D4B626C}" type="presParOf" srcId="{674D60E9-2E33-724D-A5A9-5236AD5319B1}" destId="{2F72E386-4930-844A-B8E0-4E5923B1DCED}" srcOrd="2" destOrd="0" presId="urn:microsoft.com/office/officeart/2005/8/layout/vList5"/>
    <dgm:cxn modelId="{639ECC7F-F9A6-3C42-B440-0C9BAFAB7137}" type="presParOf" srcId="{2F72E386-4930-844A-B8E0-4E5923B1DCED}" destId="{A0A01039-B30F-FF47-8A52-368F32D9D999}" srcOrd="0" destOrd="0" presId="urn:microsoft.com/office/officeart/2005/8/layout/vList5"/>
    <dgm:cxn modelId="{6364F521-174C-E944-BF6F-9D1C8F1155FE}" type="presParOf" srcId="{2F72E386-4930-844A-B8E0-4E5923B1DCED}" destId="{9ECBD04E-CA4C-FF46-B39C-6527D6CC9757}" srcOrd="1" destOrd="0" presId="urn:microsoft.com/office/officeart/2005/8/layout/vList5"/>
    <dgm:cxn modelId="{291E49F5-6FDE-4448-B6F8-9CFE4DBFD122}" type="presParOf" srcId="{674D60E9-2E33-724D-A5A9-5236AD5319B1}" destId="{7A82B4C0-8A8D-874B-8F90-2C78AEA61C59}" srcOrd="3" destOrd="0" presId="urn:microsoft.com/office/officeart/2005/8/layout/vList5"/>
    <dgm:cxn modelId="{8B67E241-8C8D-4A4D-B1ED-375BE65443B3}" type="presParOf" srcId="{674D60E9-2E33-724D-A5A9-5236AD5319B1}" destId="{82AAE58A-40B5-3144-A85F-703B79E4EE2B}" srcOrd="4" destOrd="0" presId="urn:microsoft.com/office/officeart/2005/8/layout/vList5"/>
    <dgm:cxn modelId="{5AFE353A-9AA2-F340-A99B-4B88E56C71FB}" type="presParOf" srcId="{82AAE58A-40B5-3144-A85F-703B79E4EE2B}" destId="{5FA5E807-9415-E441-A5CA-9DAD3DB6AB8C}" srcOrd="0" destOrd="0" presId="urn:microsoft.com/office/officeart/2005/8/layout/vList5"/>
    <dgm:cxn modelId="{B57AD624-E08C-B440-97CB-D270625096E2}" type="presParOf" srcId="{82AAE58A-40B5-3144-A85F-703B79E4EE2B}" destId="{C724C77B-30CF-8E43-984E-D7133D0401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03DA1-6928-854B-AE32-1F3EC75A6B8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Clients create and delete explicitly </a:t>
          </a:r>
          <a:endParaRPr lang="en-US" sz="2100" kern="1200" dirty="0"/>
        </a:p>
      </dsp:txBody>
      <dsp:txXfrm rot="-5400000">
        <a:off x="3785616" y="197117"/>
        <a:ext cx="6675221" cy="1012303"/>
      </dsp:txXfrm>
    </dsp:sp>
    <dsp:sp modelId="{72C4EF06-CB8C-E449-8446-9178D349F2E2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Regular</a:t>
          </a:r>
          <a:endParaRPr lang="en-US" sz="4800" kern="1200" dirty="0"/>
        </a:p>
      </dsp:txBody>
      <dsp:txXfrm>
        <a:off x="68454" y="70578"/>
        <a:ext cx="3648708" cy="1265378"/>
      </dsp:txXfrm>
    </dsp:sp>
    <dsp:sp modelId="{9ECBD04E-CA4C-FF46-B39C-6527D6CC975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Like regular znodes associated with sessions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Deleted when session expires</a:t>
          </a:r>
          <a:endParaRPr lang="en-US" sz="2100" kern="1200"/>
        </a:p>
      </dsp:txBody>
      <dsp:txXfrm rot="-5400000">
        <a:off x="3785616" y="1669517"/>
        <a:ext cx="6675221" cy="1012303"/>
      </dsp:txXfrm>
    </dsp:sp>
    <dsp:sp modelId="{A0A01039-B30F-FF47-8A52-368F32D9D99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Ephemeral</a:t>
          </a:r>
          <a:endParaRPr lang="en-US" sz="4800" kern="1200" dirty="0"/>
        </a:p>
      </dsp:txBody>
      <dsp:txXfrm>
        <a:off x="68454" y="1542979"/>
        <a:ext cx="3648708" cy="1265378"/>
      </dsp:txXfrm>
    </dsp:sp>
    <dsp:sp modelId="{C724C77B-30CF-8E43-984E-D7133D0401B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Property of regular and ephemeral </a:t>
          </a:r>
          <a:r>
            <a:rPr lang="en-US" sz="2100" kern="1200" dirty="0" err="1" smtClean="0"/>
            <a:t>znodes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smtClean="0"/>
            <a:t>Has a universal, monotonically increasing counter appended to the name</a:t>
          </a:r>
          <a:endParaRPr lang="en-US" sz="2100" kern="1200"/>
        </a:p>
      </dsp:txBody>
      <dsp:txXfrm rot="-5400000">
        <a:off x="3785616" y="3141918"/>
        <a:ext cx="6675221" cy="1012303"/>
      </dsp:txXfrm>
    </dsp:sp>
    <dsp:sp modelId="{5FA5E807-9415-E441-A5CA-9DAD3DB6AB8C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Sequential</a:t>
          </a:r>
          <a:endParaRPr lang="en-US" sz="5400" kern="1200" dirty="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1E6D-52C6-F046-9E78-9863945F17B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D2735-6DA6-704B-9955-A91F2F46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4064"/>
            <a:ext cx="9144000" cy="1655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A5EE-BA83-1A47-995C-54AAA8A1EB94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holar.googl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Hunt</a:t>
            </a:r>
            <a:r>
              <a:rPr lang="en-US" sz="2800" i="1" dirty="0"/>
              <a:t>, P., </a:t>
            </a:r>
            <a:r>
              <a:rPr lang="en-US" sz="2800" i="1" dirty="0" err="1"/>
              <a:t>Konar</a:t>
            </a:r>
            <a:r>
              <a:rPr lang="en-US" sz="2800" i="1" dirty="0"/>
              <a:t>, M., </a:t>
            </a:r>
            <a:r>
              <a:rPr lang="en-US" sz="2800" i="1" dirty="0" err="1"/>
              <a:t>Junqueira</a:t>
            </a:r>
            <a:r>
              <a:rPr lang="en-US" sz="2800" i="1" dirty="0"/>
              <a:t>, F.P. and Reed, B., 2010, June. </a:t>
            </a:r>
            <a:r>
              <a:rPr lang="en-US" sz="2800" i="1" dirty="0" err="1"/>
              <a:t>ZooKeeper</a:t>
            </a:r>
            <a:r>
              <a:rPr lang="en-US" sz="2800" i="1" dirty="0"/>
              <a:t>: Wait-free Coordination for Internet-scale Systems. In USENIX Annual Technical Conference (Vol. 8, p. 9</a:t>
            </a:r>
            <a:r>
              <a:rPr lang="en-US" sz="2800" i="1" dirty="0" smtClean="0"/>
              <a:t>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5159826"/>
            <a:ext cx="9144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And other papers from </a:t>
            </a:r>
            <a:r>
              <a:rPr lang="en-US" sz="2400" dirty="0" smtClean="0">
                <a:hlinkClick r:id="rId2"/>
              </a:rPr>
              <a:t>http://scholar.google.com</a:t>
            </a:r>
            <a:r>
              <a:rPr lang="en-US" sz="2400" dirty="0" smtClean="0"/>
              <a:t>.  ZK is a great example of successful open source software with strong underlying CS principles documented in scholarly articles.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8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ZNode</a:t>
            </a:r>
            <a:r>
              <a:rPr lang="en-US" dirty="0" smtClean="0"/>
              <a:t>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82117"/>
              </p:ext>
            </p:extLst>
          </p:nvPr>
        </p:nvGraphicFramePr>
        <p:xfrm>
          <a:off x="838200" y="18813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33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create(path, data, flags)</a:t>
            </a:r>
            <a:r>
              <a:rPr lang="en-US" dirty="0"/>
              <a:t>: Creates a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path, stores data[] in it, and returns the name of the new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i="1" dirty="0" smtClean="0"/>
              <a:t>flags</a:t>
            </a:r>
            <a:r>
              <a:rPr lang="en-US" dirty="0" smtClean="0"/>
              <a:t> enables </a:t>
            </a:r>
            <a:r>
              <a:rPr lang="en-US" dirty="0"/>
              <a:t>a client to select the type of </a:t>
            </a:r>
            <a:r>
              <a:rPr lang="en-US" dirty="0" err="1"/>
              <a:t>znode</a:t>
            </a:r>
            <a:r>
              <a:rPr lang="en-US" dirty="0"/>
              <a:t>: regular, ephemeral, and set the sequential flag; </a:t>
            </a:r>
          </a:p>
          <a:p>
            <a:r>
              <a:rPr lang="en-US" b="1" dirty="0"/>
              <a:t>delete(path, version)</a:t>
            </a:r>
            <a:r>
              <a:rPr lang="en-US" dirty="0"/>
              <a:t>: Deletes the </a:t>
            </a:r>
            <a:r>
              <a:rPr lang="en-US" dirty="0" err="1"/>
              <a:t>znode</a:t>
            </a:r>
            <a:r>
              <a:rPr lang="en-US" dirty="0"/>
              <a:t> path if that </a:t>
            </a:r>
            <a:r>
              <a:rPr lang="en-US" dirty="0" err="1"/>
              <a:t>znode</a:t>
            </a:r>
            <a:r>
              <a:rPr lang="en-US" dirty="0"/>
              <a:t> is at the expected </a:t>
            </a:r>
            <a:r>
              <a:rPr lang="en-US" dirty="0" smtClean="0"/>
              <a:t>version</a:t>
            </a:r>
          </a:p>
          <a:p>
            <a:r>
              <a:rPr lang="en-US" b="1" dirty="0" smtClean="0"/>
              <a:t>exists(path</a:t>
            </a:r>
            <a:r>
              <a:rPr lang="en-US" b="1" dirty="0"/>
              <a:t>, watch)</a:t>
            </a:r>
            <a:r>
              <a:rPr lang="en-US" dirty="0"/>
              <a:t>: Returns true if the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 exists, and returns false </a:t>
            </a:r>
            <a:r>
              <a:rPr lang="en-US" dirty="0" smtClean="0"/>
              <a:t>otherwise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Note the </a:t>
            </a:r>
            <a:r>
              <a:rPr lang="en-US" i="1" dirty="0" smtClean="0"/>
              <a:t>watch </a:t>
            </a:r>
            <a:r>
              <a:rPr lang="en-US" dirty="0" smtClean="0"/>
              <a:t>flag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getData</a:t>
            </a:r>
            <a:r>
              <a:rPr lang="en-US" b="1" dirty="0"/>
              <a:t>(path, watch)</a:t>
            </a:r>
            <a:r>
              <a:rPr lang="en-US" dirty="0"/>
              <a:t>: Returns the data and meta-data, such as version information, associated with the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setData</a:t>
            </a:r>
            <a:r>
              <a:rPr lang="en-US" b="1" dirty="0" smtClean="0"/>
              <a:t>(path</a:t>
            </a:r>
            <a:r>
              <a:rPr lang="en-US" b="1" dirty="0"/>
              <a:t>, data, version)</a:t>
            </a:r>
            <a:r>
              <a:rPr lang="en-US" dirty="0"/>
              <a:t>: Writes data[] to </a:t>
            </a:r>
            <a:r>
              <a:rPr lang="en-US" dirty="0" err="1"/>
              <a:t>znode</a:t>
            </a:r>
            <a:r>
              <a:rPr lang="en-US" dirty="0"/>
              <a:t> path if the version number is the current version of the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 err="1"/>
              <a:t>getChildren</a:t>
            </a:r>
            <a:r>
              <a:rPr lang="en-US" b="1" dirty="0"/>
              <a:t>(path, watch)</a:t>
            </a:r>
            <a:r>
              <a:rPr lang="en-US" dirty="0"/>
              <a:t>: Returns the set of names of the children of a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/>
              <a:t>sync(path)</a:t>
            </a:r>
            <a:r>
              <a:rPr lang="en-US" dirty="0"/>
              <a:t>: Waits for all updates pending at the start of the operation to propagate to the server that the client is connected to. </a:t>
            </a:r>
          </a:p>
        </p:txBody>
      </p:sp>
    </p:spTree>
    <p:extLst>
      <p:ext uri="{BB962C8B-B14F-4D97-AF65-F5344CB8AC3E}">
        <p14:creationId xmlns:p14="http://schemas.microsoft.com/office/powerpoint/2010/main" val="189708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smtClean="0"/>
              <a:t>classic </a:t>
            </a:r>
            <a:r>
              <a:rPr lang="en-US" dirty="0" smtClean="0"/>
              <a:t>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clients get their configuration information from a named </a:t>
            </a:r>
            <a:r>
              <a:rPr lang="en-US" dirty="0" err="1" smtClean="0"/>
              <a:t>znode</a:t>
            </a:r>
            <a:endParaRPr lang="en-US" dirty="0" smtClean="0"/>
          </a:p>
          <a:p>
            <a:pPr lvl="1"/>
            <a:r>
              <a:rPr lang="en-US" dirty="0" smtClean="0"/>
              <a:t>/root/</a:t>
            </a:r>
            <a:r>
              <a:rPr lang="en-US" dirty="0" err="1" smtClean="0"/>
              <a:t>config</a:t>
            </a:r>
            <a:r>
              <a:rPr lang="en-US" dirty="0" smtClean="0"/>
              <a:t>-me</a:t>
            </a:r>
          </a:p>
          <a:p>
            <a:r>
              <a:rPr lang="en-US" dirty="0" smtClean="0"/>
              <a:t>Example: you can build a public key store with Zookeeper</a:t>
            </a:r>
          </a:p>
          <a:p>
            <a:r>
              <a:rPr lang="en-US" dirty="0" smtClean="0"/>
              <a:t>Clients set watches to see if configurations change</a:t>
            </a:r>
          </a:p>
          <a:p>
            <a:r>
              <a:rPr lang="en-US" dirty="0" smtClean="0"/>
              <a:t>Zookeeper doesn’t explicitly decide which clients are allowed to update the configuration.</a:t>
            </a:r>
          </a:p>
          <a:p>
            <a:pPr lvl="1"/>
            <a:r>
              <a:rPr lang="en-US" dirty="0" smtClean="0"/>
              <a:t>That would be an implementation choice</a:t>
            </a:r>
          </a:p>
          <a:p>
            <a:pPr lvl="1"/>
            <a:r>
              <a:rPr lang="en-US" dirty="0" smtClean="0"/>
              <a:t>Zookeeper uses leader-follower model internally, so you could model your own implementation after this.</a:t>
            </a:r>
          </a:p>
        </p:txBody>
      </p:sp>
    </p:spTree>
    <p:extLst>
      <p:ext uri="{BB962C8B-B14F-4D97-AF65-F5344CB8AC3E}">
        <p14:creationId xmlns:p14="http://schemas.microsoft.com/office/powerpoint/2010/main" val="50904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Rendezvous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 distributed computing algorithm</a:t>
            </a:r>
          </a:p>
          <a:p>
            <a:r>
              <a:rPr lang="en-US" dirty="0" smtClean="0"/>
              <a:t>Consider master-worker </a:t>
            </a:r>
          </a:p>
          <a:p>
            <a:pPr lvl="1"/>
            <a:r>
              <a:rPr lang="en-US" dirty="0" smtClean="0"/>
              <a:t>Specific configurations may not be known until runtime</a:t>
            </a:r>
            <a:endParaRPr lang="en-US" dirty="0"/>
          </a:p>
          <a:p>
            <a:pPr lvl="1"/>
            <a:r>
              <a:rPr lang="en-US" dirty="0" smtClean="0"/>
              <a:t>EX: IP addresses, port numbers </a:t>
            </a:r>
          </a:p>
          <a:p>
            <a:pPr lvl="1"/>
            <a:r>
              <a:rPr lang="en-US" dirty="0" smtClean="0"/>
              <a:t>Workers and master may start in any order</a:t>
            </a:r>
          </a:p>
          <a:p>
            <a:r>
              <a:rPr lang="en-US" dirty="0" smtClean="0"/>
              <a:t>Zookeeper implementation:</a:t>
            </a:r>
          </a:p>
          <a:p>
            <a:pPr lvl="1"/>
            <a:r>
              <a:rPr lang="en-US" dirty="0" smtClean="0"/>
              <a:t>Create a rendezvous node: /root/rendezvous</a:t>
            </a:r>
          </a:p>
          <a:p>
            <a:pPr lvl="1"/>
            <a:r>
              <a:rPr lang="en-US" dirty="0" smtClean="0"/>
              <a:t>Workers read /root/rendezvous and set a watch</a:t>
            </a:r>
          </a:p>
          <a:p>
            <a:pPr lvl="2"/>
            <a:r>
              <a:rPr lang="en-US" dirty="0" smtClean="0"/>
              <a:t>If empty, use watch to detect when master posts its configuration information</a:t>
            </a:r>
          </a:p>
          <a:p>
            <a:pPr lvl="1"/>
            <a:r>
              <a:rPr lang="en-US" dirty="0" smtClean="0"/>
              <a:t>Master fills in its configuration information (host, port)</a:t>
            </a:r>
          </a:p>
          <a:p>
            <a:pPr lvl="1"/>
            <a:r>
              <a:rPr lang="en-US" dirty="0" smtClean="0"/>
              <a:t>Workers are notified of content change and get the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1298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Familiar analogy: lock files used by Apache HTTPD and MySQL  processes</a:t>
            </a:r>
          </a:p>
          <a:p>
            <a:r>
              <a:rPr lang="en-US" dirty="0" smtClean="0"/>
              <a:t>Zookeeper example: who is the leader with primary copy of data?</a:t>
            </a:r>
          </a:p>
          <a:p>
            <a:r>
              <a:rPr lang="en-US" dirty="0" smtClean="0"/>
              <a:t>Implementation: </a:t>
            </a:r>
          </a:p>
          <a:p>
            <a:pPr lvl="1"/>
            <a:r>
              <a:rPr lang="en-US" dirty="0" smtClean="0"/>
              <a:t>Leader creates an ephemeral file: /root/leader/</a:t>
            </a:r>
            <a:r>
              <a:rPr lang="en-US" dirty="0" err="1" smtClean="0"/>
              <a:t>lockfile</a:t>
            </a:r>
            <a:endParaRPr lang="en-US" dirty="0" smtClean="0"/>
          </a:p>
          <a:p>
            <a:pPr lvl="1"/>
            <a:r>
              <a:rPr lang="en-US" dirty="0" smtClean="0"/>
              <a:t>Other would-be leaders place watches on the lock file</a:t>
            </a:r>
          </a:p>
          <a:p>
            <a:pPr lvl="1"/>
            <a:r>
              <a:rPr lang="en-US" dirty="0" smtClean="0"/>
              <a:t>If the leader client dies or doesn’t renew the lease, clients can attempt to create a replacement lock file </a:t>
            </a:r>
          </a:p>
          <a:p>
            <a:r>
              <a:rPr lang="en-US" dirty="0" smtClean="0"/>
              <a:t>Use SEQUENTIAL to solve the herd effect problem.</a:t>
            </a:r>
          </a:p>
          <a:p>
            <a:pPr lvl="1"/>
            <a:r>
              <a:rPr lang="en-US" dirty="0" smtClean="0"/>
              <a:t>Create a sequence of ephemeral child nodes</a:t>
            </a:r>
          </a:p>
          <a:p>
            <a:pPr lvl="1"/>
            <a:r>
              <a:rPr lang="en-US" dirty="0" smtClean="0"/>
              <a:t>Clients only watch the node immediately ahead of them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166396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gateway components in a distributed system need to get the correct configuration file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Solution: Components contact Zookeeper to get configuration metadata.</a:t>
            </a:r>
          </a:p>
          <a:p>
            <a:r>
              <a:rPr lang="en-US" dirty="0" smtClean="0"/>
              <a:t>Comments: this includes both the component’s own configuration file as well as configurations for other components</a:t>
            </a:r>
          </a:p>
          <a:p>
            <a:pPr lvl="1"/>
            <a:r>
              <a:rPr lang="en-US" dirty="0" smtClean="0"/>
              <a:t>Rendezvous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Component A needs to find instances of Component B</a:t>
            </a:r>
          </a:p>
          <a:p>
            <a:r>
              <a:rPr lang="en-US" dirty="0" smtClean="0"/>
              <a:t>Solution: Use Zookeeper to find available group members instances of Component B</a:t>
            </a:r>
          </a:p>
          <a:p>
            <a:pPr lvl="1"/>
            <a:r>
              <a:rPr lang="en-US" dirty="0" smtClean="0"/>
              <a:t>More: get useful metadata about Component B instances like version, domain name, port #, flavor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Useful for components that need to directly communicate but not for </a:t>
            </a:r>
            <a:r>
              <a:rPr lang="en-US" smtClean="0"/>
              <a:t>asynchronous communication (message queues)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9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 job needs to go to a specific flavor of application manager. How can this be located?</a:t>
            </a:r>
          </a:p>
          <a:p>
            <a:r>
              <a:rPr lang="en-US" dirty="0" smtClean="0"/>
              <a:t>Solution: have application managers join the appropriate Zookeeper managed group when they come up.</a:t>
            </a:r>
          </a:p>
          <a:p>
            <a:r>
              <a:rPr lang="en-US" dirty="0" smtClean="0"/>
              <a:t>Comments: This is useful to support scheduling</a:t>
            </a:r>
          </a:p>
        </p:txBody>
      </p:sp>
    </p:spTree>
    <p:extLst>
      <p:ext uri="{BB962C8B-B14F-4D97-AF65-F5344CB8AC3E}">
        <p14:creationId xmlns:p14="http://schemas.microsoft.com/office/powerpoint/2010/main" val="140321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Zookeeper?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short, Zookeeper provides a way for </a:t>
            </a:r>
            <a:r>
              <a:rPr lang="en-US" dirty="0" err="1" smtClean="0"/>
              <a:t>microservices</a:t>
            </a:r>
            <a:r>
              <a:rPr lang="en-US" dirty="0" smtClean="0"/>
              <a:t> to put and get small pieces of information that they need to share.</a:t>
            </a:r>
          </a:p>
          <a:p>
            <a:r>
              <a:rPr lang="en-US" dirty="0" smtClean="0"/>
              <a:t>Zookeeper allows clients to organize information into tree structures.</a:t>
            </a:r>
          </a:p>
          <a:p>
            <a:pPr lvl="1"/>
            <a:r>
              <a:rPr lang="en-US" dirty="0" smtClean="0"/>
              <a:t>Like a file system, DNS, or LDAP</a:t>
            </a:r>
          </a:p>
          <a:p>
            <a:r>
              <a:rPr lang="en-US" dirty="0" smtClean="0"/>
              <a:t>Zookeeper lets you keep the information ordered across a distributed set of ZK servers.</a:t>
            </a:r>
          </a:p>
          <a:p>
            <a:pPr lvl="1"/>
            <a:r>
              <a:rPr lang="en-US" dirty="0" smtClean="0"/>
              <a:t>Each message sent by a client is considered to be a state change.</a:t>
            </a:r>
          </a:p>
        </p:txBody>
      </p:sp>
    </p:spTree>
    <p:extLst>
      <p:ext uri="{BB962C8B-B14F-4D97-AF65-F5344CB8AC3E}">
        <p14:creationId xmlns:p14="http://schemas.microsoft.com/office/powerpoint/2010/main" val="14629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for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servers are up and running? What versions?</a:t>
            </a:r>
          </a:p>
          <a:p>
            <a:r>
              <a:rPr lang="en-US" dirty="0" smtClean="0"/>
              <a:t>Services that run for long periods could use ZK to indicate if they are busy (or under heavy load) or not.</a:t>
            </a:r>
          </a:p>
          <a:p>
            <a:r>
              <a:rPr lang="en-US" dirty="0" smtClean="0"/>
              <a:t>Note overlap with our Registry</a:t>
            </a:r>
          </a:p>
          <a:p>
            <a:pPr lvl="1"/>
            <a:r>
              <a:rPr lang="en-US" dirty="0" smtClean="0"/>
              <a:t>What state does the Registry manage? What state would be more appropriate for ZK?</a:t>
            </a:r>
          </a:p>
        </p:txBody>
      </p:sp>
    </p:spTree>
    <p:extLst>
      <p:ext uri="{BB962C8B-B14F-4D97-AF65-F5344CB8AC3E}">
        <p14:creationId xmlns:p14="http://schemas.microsoft.com/office/powerpoint/2010/main" val="9250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metadata servers are replicated for read access but only the master has write privileges. The master crashes.</a:t>
            </a:r>
          </a:p>
          <a:p>
            <a:r>
              <a:rPr lang="en-US" dirty="0" smtClean="0"/>
              <a:t>Solution: Use Zookeeper to elect a new metadata server leader.</a:t>
            </a:r>
          </a:p>
          <a:p>
            <a:r>
              <a:rPr lang="en-US" dirty="0" smtClean="0"/>
              <a:t>Comment: this is not necessarily the best way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278037"/>
            <a:ext cx="10515600" cy="132556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" dirty="0" err="1"/>
              <a:t>ZooKeeper</a:t>
            </a:r>
            <a:r>
              <a:rPr lang="en" dirty="0"/>
              <a:t>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043595"/>
            <a:ext cx="10515600" cy="2301449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558800" indent="-457200">
              <a:buClr>
                <a:srgbClr val="000000"/>
              </a:buClr>
              <a:buSzPct val="100000"/>
            </a:pPr>
            <a:r>
              <a:rPr lang="en" dirty="0" err="1" smtClean="0"/>
              <a:t>ZooKeeper</a:t>
            </a:r>
            <a:r>
              <a:rPr lang="en" dirty="0" smtClean="0"/>
              <a:t> </a:t>
            </a:r>
            <a:r>
              <a:rPr lang="en" dirty="0"/>
              <a:t>Service is replicated over a set of machines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All machines store a copy of the data </a:t>
            </a:r>
            <a:r>
              <a:rPr lang="en" dirty="0" smtClean="0"/>
              <a:t>in memory</a:t>
            </a:r>
            <a:r>
              <a:rPr lang="en-US" dirty="0"/>
              <a:t> </a:t>
            </a:r>
            <a:r>
              <a:rPr lang="en-US" dirty="0" smtClean="0"/>
              <a:t>(!)</a:t>
            </a:r>
            <a:endParaRPr lang="en" dirty="0"/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 leader is elected on service startup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Clients only connect to a single ZooKeeper server &amp; maintains a TCP connection.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 can read from any Zookeeper </a:t>
            </a:r>
            <a:r>
              <a:rPr lang="en" dirty="0" smtClean="0"/>
              <a:t>server</a:t>
            </a:r>
            <a:r>
              <a:rPr lang="en-US" dirty="0" smtClean="0"/>
              <a:t>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-US" dirty="0"/>
              <a:t>W</a:t>
            </a:r>
            <a:r>
              <a:rPr lang="en" dirty="0" smtClean="0"/>
              <a:t>rites </a:t>
            </a:r>
            <a:r>
              <a:rPr lang="en" dirty="0"/>
              <a:t>go through the leader &amp; </a:t>
            </a:r>
            <a:r>
              <a:rPr lang="en" dirty="0" smtClean="0"/>
              <a:t>need </a:t>
            </a:r>
            <a:r>
              <a:rPr lang="en" dirty="0"/>
              <a:t>majority consensus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50" y="1810990"/>
            <a:ext cx="6346100" cy="19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5500" y="6345044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https</a:t>
            </a:r>
            <a:r>
              <a:rPr lang="en-US" sz="1600" dirty="0"/>
              <a:t>://cwiki.apache.org/confluence/display/ZOOKEEPER/ProjectDescription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671" y="3134912"/>
            <a:ext cx="17308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are your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8158" y="3458078"/>
            <a:ext cx="745671" cy="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4113" y="1923374"/>
            <a:ext cx="22642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Zookeeper is itself an interesting </a:t>
            </a:r>
            <a:r>
              <a:rPr lang="en-US" smtClean="0"/>
              <a:t>distributed system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8686800" y="2385039"/>
            <a:ext cx="827313" cy="2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45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279721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</a:t>
            </a:r>
            <a:r>
              <a:rPr lang="en-US" sz="2400" dirty="0" smtClean="0">
                <a:solidFill>
                  <a:prstClr val="black"/>
                </a:solidFill>
              </a:rPr>
              <a:t>Management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need resource management and scheduling </a:t>
            </a:r>
          </a:p>
        </p:txBody>
      </p:sp>
    </p:spTree>
    <p:extLst>
      <p:ext uri="{BB962C8B-B14F-4D97-AF65-F5344CB8AC3E}">
        <p14:creationId xmlns:p14="http://schemas.microsoft.com/office/powerpoint/2010/main" val="118156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72" y="365125"/>
            <a:ext cx="7524521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 Simplified </a:t>
            </a:r>
            <a:r>
              <a:rPr lang="en-US" dirty="0" err="1" smtClean="0"/>
              <a:t>Microservice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73951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021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95854" y="3196224"/>
            <a:ext cx="1478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1947" y="2762352"/>
            <a:ext cx="7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Jobs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4427" y="4571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4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94426" y="45885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6" idx="1"/>
          </p:cNvCxnSpPr>
          <p:nvPr/>
        </p:nvCxnSpPr>
        <p:spPr>
          <a:xfrm flipV="1">
            <a:off x="7436389" y="1129227"/>
            <a:ext cx="1658038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1"/>
          </p:cNvCxnSpPr>
          <p:nvPr/>
        </p:nvCxnSpPr>
        <p:spPr>
          <a:xfrm>
            <a:off x="7436389" y="3194889"/>
            <a:ext cx="165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8" idx="1"/>
          </p:cNvCxnSpPr>
          <p:nvPr/>
        </p:nvCxnSpPr>
        <p:spPr>
          <a:xfrm>
            <a:off x="7436389" y="3194889"/>
            <a:ext cx="1658037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46827" y="6095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99227" y="7619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46826" y="26752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99226" y="28276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246826" y="47409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99226" y="48933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471" y="4275438"/>
            <a:ext cx="669780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Some questions: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Replica 2 of </a:t>
            </a:r>
            <a:r>
              <a:rPr lang="en-US" dirty="0" err="1" smtClean="0"/>
              <a:t>microservice</a:t>
            </a:r>
            <a:r>
              <a:rPr lang="en-US" dirty="0" smtClean="0"/>
              <a:t> 3 up and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I have at least one service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Microservice</a:t>
            </a:r>
            <a:r>
              <a:rPr lang="en-US" dirty="0" smtClean="0"/>
              <a:t> 3 uses Master-Worker, and the Master just failed. What do I do?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Replica 2 needs to find configuration information. How can it do that?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54893" y="2675261"/>
            <a:ext cx="1481495" cy="102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 Broker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3"/>
            <a:endCxn id="4" idx="2"/>
          </p:cNvCxnSpPr>
          <p:nvPr/>
        </p:nvCxnSpPr>
        <p:spPr>
          <a:xfrm flipV="1">
            <a:off x="5524784" y="3188983"/>
            <a:ext cx="430109" cy="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26514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ZK can manage information in your system</a:t>
            </a:r>
          </a:p>
          <a:p>
            <a:r>
              <a:rPr lang="en-US" dirty="0" smtClean="0"/>
              <a:t>IP addresses, version numbers, and other configuration information of your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health of the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state of a particular calculation.</a:t>
            </a:r>
          </a:p>
          <a:p>
            <a:r>
              <a:rPr lang="en-US" dirty="0" smtClean="0"/>
              <a:t>Group membership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solving </a:t>
            </a:r>
            <a:r>
              <a:rPr lang="en-US" b="1" dirty="0" smtClean="0"/>
              <a:t>distributed coordination problems</a:t>
            </a:r>
            <a:r>
              <a:rPr lang="en-US" dirty="0" smtClean="0"/>
              <a:t> for multiple cooperating clients.</a:t>
            </a:r>
          </a:p>
          <a:p>
            <a:r>
              <a:rPr lang="en-US" dirty="0"/>
              <a:t>A</a:t>
            </a:r>
            <a:r>
              <a:rPr lang="en-US" dirty="0" smtClean="0"/>
              <a:t> lot like a distributed file system...</a:t>
            </a:r>
          </a:p>
          <a:p>
            <a:pPr lvl="1"/>
            <a:r>
              <a:rPr lang="en-US" dirty="0" smtClean="0"/>
              <a:t>As long as the files are tiny.</a:t>
            </a:r>
          </a:p>
          <a:p>
            <a:pPr lvl="1"/>
            <a:r>
              <a:rPr lang="en-US" dirty="0" smtClean="0"/>
              <a:t>And you could get notified when the file changes</a:t>
            </a:r>
          </a:p>
          <a:p>
            <a:pPr lvl="1"/>
            <a:r>
              <a:rPr lang="en-US" dirty="0" smtClean="0"/>
              <a:t>And the full file pathname is meaningful to applications</a:t>
            </a:r>
          </a:p>
          <a:p>
            <a:r>
              <a:rPr lang="en-US" dirty="0" smtClean="0"/>
              <a:t>A way to solve </a:t>
            </a:r>
            <a:r>
              <a:rPr lang="en-US" dirty="0" err="1" smtClean="0"/>
              <a:t>microservice</a:t>
            </a:r>
            <a:r>
              <a:rPr lang="en-US" dirty="0" smtClean="0"/>
              <a:t> management problems.</a:t>
            </a:r>
          </a:p>
          <a:p>
            <a:r>
              <a:rPr lang="en-US" dirty="0" smtClean="0"/>
              <a:t>An interesting implementation of a distributed system itself.</a:t>
            </a:r>
          </a:p>
          <a:p>
            <a:pPr lvl="1"/>
            <a:r>
              <a:rPr lang="en-US" dirty="0" smtClean="0"/>
              <a:t>Look under the hood AND read the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Zookeeper, More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Clients (that is, your applications) can create and discover nodes on ZK trees</a:t>
            </a:r>
          </a:p>
          <a:p>
            <a:r>
              <a:rPr lang="en-US" dirty="0" smtClean="0"/>
              <a:t>Clients can put small pieces of data into the nodes and get small pieces out.</a:t>
            </a:r>
          </a:p>
          <a:p>
            <a:pPr lvl="1"/>
            <a:r>
              <a:rPr lang="en-US" dirty="0" smtClean="0"/>
              <a:t>1 MB max for all data per server by default</a:t>
            </a:r>
          </a:p>
          <a:p>
            <a:pPr lvl="1"/>
            <a:r>
              <a:rPr lang="en-US" dirty="0" smtClean="0"/>
              <a:t>Each node also has built-in metadata like its version number.</a:t>
            </a:r>
          </a:p>
          <a:p>
            <a:r>
              <a:rPr lang="en-US" dirty="0" smtClean="0"/>
              <a:t>You could build a small DNS with Zookeeper.</a:t>
            </a:r>
          </a:p>
          <a:p>
            <a:r>
              <a:rPr lang="en-US" dirty="0" smtClean="0"/>
              <a:t>Some simple analogies</a:t>
            </a:r>
          </a:p>
          <a:p>
            <a:pPr lvl="1"/>
            <a:r>
              <a:rPr lang="en-US" dirty="0" smtClean="0"/>
              <a:t>Lock files and .</a:t>
            </a:r>
            <a:r>
              <a:rPr lang="en-US" dirty="0" err="1" smtClean="0"/>
              <a:t>pid</a:t>
            </a:r>
            <a:r>
              <a:rPr lang="en-US" dirty="0" smtClean="0"/>
              <a:t> files on Linux systems.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6203090"/>
            <a:ext cx="10515599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Let’s next look at ZK’s data structure and its API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8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08" y="184516"/>
            <a:ext cx="10515600" cy="762936"/>
          </a:xfrm>
        </p:spPr>
        <p:txBody>
          <a:bodyPr/>
          <a:lstStyle/>
          <a:p>
            <a:r>
              <a:rPr lang="en-US" dirty="0" smtClean="0"/>
              <a:t>ZNodes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16" y="184515"/>
            <a:ext cx="5242350" cy="6431339"/>
          </a:xfr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2" y="1228081"/>
            <a:ext cx="4793746" cy="49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8972</TotalTime>
  <Words>1299</Words>
  <Application>Microsoft Macintosh PowerPoint</Application>
  <PresentationFormat>Widescreen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Apache Zookeeper</vt:lpstr>
      <vt:lpstr>What Is Zookeeper?</vt:lpstr>
      <vt:lpstr>The ZooKeeper Service</vt:lpstr>
      <vt:lpstr>PowerPoint Presentation</vt:lpstr>
      <vt:lpstr>A Simplified Microservice System</vt:lpstr>
      <vt:lpstr>Apache Zookeeper and Microservices</vt:lpstr>
      <vt:lpstr>Apache Zookeeper Is…</vt:lpstr>
      <vt:lpstr>Zookeeper, More Briefly</vt:lpstr>
      <vt:lpstr>ZNodes</vt:lpstr>
      <vt:lpstr>ZNode types</vt:lpstr>
      <vt:lpstr>Zookeeper API (1/2)</vt:lpstr>
      <vt:lpstr>Zookeeper API (2/2)</vt:lpstr>
      <vt:lpstr>What Can You Do with this Simple API?</vt:lpstr>
      <vt:lpstr>Configuration Management</vt:lpstr>
      <vt:lpstr>The Rendezvous Problem</vt:lpstr>
      <vt:lpstr>Locks</vt:lpstr>
      <vt:lpstr>Configuration Management</vt:lpstr>
      <vt:lpstr>Service Discovery</vt:lpstr>
      <vt:lpstr>Group Membership</vt:lpstr>
      <vt:lpstr>System State for Distributed Systems</vt:lpstr>
      <vt:lpstr>Leader Election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Systems</dc:title>
  <dc:creator>Marlon Pierce</dc:creator>
  <cp:lastModifiedBy>Marlon Pierce</cp:lastModifiedBy>
  <cp:revision>214</cp:revision>
  <dcterms:created xsi:type="dcterms:W3CDTF">2016-02-18T14:15:03Z</dcterms:created>
  <dcterms:modified xsi:type="dcterms:W3CDTF">2018-10-02T20:17:42Z</dcterms:modified>
</cp:coreProperties>
</file>