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7"/>
  </p:notesMasterIdLst>
  <p:sldIdLst>
    <p:sldId id="256" r:id="rId3"/>
    <p:sldId id="304" r:id="rId4"/>
    <p:sldId id="338" r:id="rId5"/>
    <p:sldId id="312" r:id="rId6"/>
    <p:sldId id="302" r:id="rId7"/>
    <p:sldId id="303" r:id="rId8"/>
    <p:sldId id="305" r:id="rId9"/>
    <p:sldId id="261" r:id="rId10"/>
    <p:sldId id="260" r:id="rId11"/>
    <p:sldId id="262" r:id="rId12"/>
    <p:sldId id="269" r:id="rId13"/>
    <p:sldId id="264" r:id="rId14"/>
    <p:sldId id="266" r:id="rId15"/>
    <p:sldId id="263" r:id="rId16"/>
    <p:sldId id="267" r:id="rId17"/>
    <p:sldId id="337" r:id="rId18"/>
    <p:sldId id="308" r:id="rId19"/>
    <p:sldId id="307" r:id="rId20"/>
    <p:sldId id="270" r:id="rId21"/>
    <p:sldId id="306" r:id="rId22"/>
    <p:sldId id="271" r:id="rId23"/>
    <p:sldId id="273" r:id="rId24"/>
    <p:sldId id="274" r:id="rId25"/>
    <p:sldId id="275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265" r:id="rId34"/>
    <p:sldId id="282" r:id="rId35"/>
    <p:sldId id="327" r:id="rId36"/>
    <p:sldId id="279" r:id="rId37"/>
    <p:sldId id="286" r:id="rId38"/>
    <p:sldId id="287" r:id="rId39"/>
    <p:sldId id="339" r:id="rId40"/>
    <p:sldId id="284" r:id="rId41"/>
    <p:sldId id="285" r:id="rId42"/>
    <p:sldId id="281" r:id="rId43"/>
    <p:sldId id="283" r:id="rId44"/>
    <p:sldId id="288" r:id="rId45"/>
    <p:sldId id="335" r:id="rId46"/>
    <p:sldId id="295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294" r:id="rId55"/>
    <p:sldId id="33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3"/>
  </p:normalViewPr>
  <p:slideViewPr>
    <p:cSldViewPr snapToGrid="0" snapToObjects="1">
      <p:cViewPr>
        <p:scale>
          <a:sx n="100" d="100"/>
          <a:sy n="100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3200-2280-D149-A3BE-AA8069637C32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419EA-28D7-2D42-97B5-83F9A617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6882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60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Shape 25"/>
          <p:cNvCxnSpPr/>
          <p:nvPr/>
        </p:nvCxnSpPr>
        <p:spPr>
          <a:xfrm rot="10800000" flipH="1">
            <a:off x="831850" y="4562474"/>
            <a:ext cx="10521949" cy="26986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44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0375" marR="0" lvl="0" indent="-231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  <a:tabLst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838200" y="1428757"/>
            <a:ext cx="10515599" cy="10383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44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44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hape 33"/>
          <p:cNvCxnSpPr/>
          <p:nvPr/>
        </p:nvCxnSpPr>
        <p:spPr>
          <a:xfrm rot="10800000" flipH="1">
            <a:off x="838200" y="1419225"/>
            <a:ext cx="10521949" cy="26986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44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hape 43"/>
          <p:cNvCxnSpPr/>
          <p:nvPr/>
        </p:nvCxnSpPr>
        <p:spPr>
          <a:xfrm rot="10800000" flipH="1">
            <a:off x="839787" y="2505073"/>
            <a:ext cx="5157787" cy="0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4"/>
          <p:cNvCxnSpPr/>
          <p:nvPr/>
        </p:nvCxnSpPr>
        <p:spPr>
          <a:xfrm>
            <a:off x="6172200" y="2490783"/>
            <a:ext cx="5187950" cy="9526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" name="Shape 45"/>
          <p:cNvCxnSpPr/>
          <p:nvPr/>
        </p:nvCxnSpPr>
        <p:spPr>
          <a:xfrm rot="10800000" flipH="1">
            <a:off x="838200" y="1419225"/>
            <a:ext cx="10521949" cy="26986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32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Shape 53"/>
          <p:cNvCxnSpPr/>
          <p:nvPr/>
        </p:nvCxnSpPr>
        <p:spPr>
          <a:xfrm>
            <a:off x="839787" y="2043906"/>
            <a:ext cx="3932237" cy="13492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7B72"/>
              </a:buClr>
              <a:buFont typeface="Calibri"/>
              <a:buNone/>
              <a:defRPr sz="3200" b="0" i="0" u="none" strike="noStrike" cap="none">
                <a:solidFill>
                  <a:srgbClr val="F37B7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5586844" y="6356348"/>
            <a:ext cx="9490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839787" y="2043906"/>
            <a:ext cx="3932237" cy="13492"/>
          </a:xfrm>
          <a:prstGeom prst="straightConnector1">
            <a:avLst/>
          </a:prstGeom>
          <a:noFill/>
          <a:ln w="38100" cap="flat" cmpd="sng">
            <a:solidFill>
              <a:srgbClr val="25ADC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86847" y="6356348"/>
            <a:ext cx="949037" cy="365125"/>
          </a:xfrm>
          <a:prstGeom prst="rect">
            <a:avLst/>
          </a:prstGeom>
        </p:spPr>
        <p:txBody>
          <a:bodyPr/>
          <a:lstStyle/>
          <a:p>
            <a:fld id="{E7884882-FB12-4BC8-9960-9AD8104D7FAE}" type="datetimeFigureOut">
              <a:rPr lang="en-US" sz="1400" kern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/>
              <a:t>11/28/17</a:t>
            </a:fld>
            <a:endParaRPr lang="en-US"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z="1400" kern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/>
              <a:t>‹#›</a:t>
            </a:fld>
            <a:endParaRPr lang="en-US"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F97F-892C-EE48-BB49-5E29AB1EEBA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7B8B-D8E3-2B41-8034-8FD968637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3855" y="6286998"/>
            <a:ext cx="2521528" cy="553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159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OAuth2, OpenID Connect, and Science Gateways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Applications for OAuth2 and OpenID Connect to Science Gateways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3447" y="6089134"/>
            <a:ext cx="342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/html/rfc6749</a:t>
            </a:r>
          </a:p>
        </p:txBody>
      </p:sp>
    </p:spTree>
    <p:extLst>
      <p:ext uri="{BB962C8B-B14F-4D97-AF65-F5344CB8AC3E}">
        <p14:creationId xmlns:p14="http://schemas.microsoft.com/office/powerpoint/2010/main" val="13939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Authorization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3100" y="3441700"/>
            <a:ext cx="1689100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366000" y="4721602"/>
            <a:ext cx="168910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Service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66000" y="2044700"/>
            <a:ext cx="168910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Owner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72200" y="1841500"/>
            <a:ext cx="0" cy="441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4902200" y="2679700"/>
            <a:ext cx="2463800" cy="139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02200" y="4076700"/>
            <a:ext cx="2463800" cy="1257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9550" y="4867652"/>
            <a:ext cx="487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Resource Owner </a:t>
            </a:r>
            <a:r>
              <a:rPr lang="en-US" sz="2400" dirty="0" smtClean="0"/>
              <a:t>wants to authorize the </a:t>
            </a:r>
            <a:r>
              <a:rPr lang="en-US" sz="2400" b="1" dirty="0" smtClean="0"/>
              <a:t>Client</a:t>
            </a:r>
            <a:r>
              <a:rPr lang="en-US" sz="2400" dirty="0" smtClean="0"/>
              <a:t> to act on </a:t>
            </a:r>
            <a:r>
              <a:rPr lang="en-US" sz="2400" b="1" dirty="0" smtClean="0"/>
              <a:t>Resource Service </a:t>
            </a:r>
            <a:r>
              <a:rPr lang="en-US" sz="2400" dirty="0" smtClean="0"/>
              <a:t>on the Resource Owner’s behalf.  How do you do delegate this authority?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4300" y="2032000"/>
            <a:ext cx="160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 Boundary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5534100" y="2216666"/>
            <a:ext cx="5619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and 3</a:t>
            </a:r>
            <a:r>
              <a:rPr lang="en-US" baseline="30000" dirty="0" smtClean="0"/>
              <a:t>rd</a:t>
            </a:r>
            <a:r>
              <a:rPr lang="en-US" dirty="0" smtClean="0"/>
              <a:t> Party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11325"/>
            <a:ext cx="10515600" cy="4351338"/>
          </a:xfrm>
        </p:spPr>
        <p:txBody>
          <a:bodyPr/>
          <a:lstStyle/>
          <a:p>
            <a:r>
              <a:rPr lang="en-US" dirty="0" smtClean="0"/>
              <a:t>This scenario has become very common.</a:t>
            </a:r>
          </a:p>
          <a:p>
            <a:r>
              <a:rPr lang="en-US" dirty="0" smtClean="0"/>
              <a:t>Driven by social networking, PaaS and SaaS, and mobile devices</a:t>
            </a:r>
          </a:p>
          <a:p>
            <a:r>
              <a:rPr lang="en-US" dirty="0" smtClean="0"/>
              <a:t>Platforms and devices such as Facebook, Google, and Apple hold your personal data.</a:t>
            </a:r>
          </a:p>
          <a:p>
            <a:r>
              <a:rPr lang="en-US" dirty="0" smtClean="0"/>
              <a:t>Third party applications need to access some of this data.</a:t>
            </a:r>
          </a:p>
          <a:p>
            <a:r>
              <a:rPr lang="en-US" dirty="0" smtClean="0"/>
              <a:t>You decide which applications to authorize</a:t>
            </a:r>
          </a:p>
          <a:p>
            <a:pPr lvl="1"/>
            <a:r>
              <a:rPr lang="en-US" dirty="0" smtClean="0"/>
              <a:t>“Facebook, it is ok for this application to access the names of my Facebook friends and other personal information.”</a:t>
            </a:r>
          </a:p>
          <a:p>
            <a:pPr lvl="1"/>
            <a:r>
              <a:rPr lang="en-US" dirty="0" smtClean="0"/>
              <a:t>“IPhone, it is OK for this app to know my location”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6096000"/>
            <a:ext cx="105156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 am the Resource </a:t>
            </a:r>
            <a:r>
              <a:rPr lang="en-US" sz="2000" dirty="0"/>
              <a:t>O</a:t>
            </a:r>
            <a:r>
              <a:rPr lang="en-US" sz="2000" dirty="0" smtClean="0"/>
              <a:t>wner.  My list of friends, personal information, and location are accessible through a Resource Service.   Facebook and IPhone apps are Clients.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Delegating Authority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4584700" cy="4867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Straightforward Approach: Client </a:t>
            </a:r>
            <a:r>
              <a:rPr lang="en-US" dirty="0"/>
              <a:t>requests an access-restricted resource </a:t>
            </a:r>
            <a:r>
              <a:rPr lang="en-US" dirty="0" smtClean="0"/>
              <a:t>by </a:t>
            </a:r>
            <a:r>
              <a:rPr lang="en-US" dirty="0"/>
              <a:t>authenticating </a:t>
            </a:r>
            <a:r>
              <a:rPr lang="en-US" b="1" dirty="0" smtClean="0"/>
              <a:t>using </a:t>
            </a:r>
            <a:r>
              <a:rPr lang="en-US" b="1" dirty="0"/>
              <a:t>the resource owner's </a:t>
            </a:r>
            <a:r>
              <a:rPr lang="en-US" b="1" dirty="0" smtClean="0"/>
              <a:t>credentials</a:t>
            </a:r>
            <a:r>
              <a:rPr lang="en-US" dirty="0" smtClean="0"/>
              <a:t>, like passwords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</a:t>
            </a:r>
            <a:r>
              <a:rPr lang="en-US" dirty="0" smtClean="0"/>
              <a:t>esource Owner </a:t>
            </a:r>
            <a:r>
              <a:rPr lang="en-US" dirty="0"/>
              <a:t>shares its credentials with the third </a:t>
            </a:r>
            <a:r>
              <a:rPr lang="en-US" dirty="0" smtClean="0"/>
              <a:t>party Client.</a:t>
            </a:r>
          </a:p>
          <a:p>
            <a:pPr lvl="1"/>
            <a:r>
              <a:rPr lang="en-US" dirty="0" smtClean="0"/>
              <a:t>The Client impersonates the Resource Owner.</a:t>
            </a:r>
          </a:p>
          <a:p>
            <a:r>
              <a:rPr lang="en-US" dirty="0" smtClean="0"/>
              <a:t>This is a really bad solution</a:t>
            </a:r>
          </a:p>
          <a:p>
            <a:pPr lvl="1"/>
            <a:r>
              <a:rPr lang="en-US" dirty="0" smtClean="0"/>
              <a:t>What are some problems with this approach?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9600" y="3441700"/>
            <a:ext cx="1689100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842500" y="4711700"/>
            <a:ext cx="168910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Service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842500" y="2044700"/>
            <a:ext cx="168910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Owner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8" idx="3"/>
          </p:cNvCxnSpPr>
          <p:nvPr/>
        </p:nvCxnSpPr>
        <p:spPr>
          <a:xfrm flipV="1">
            <a:off x="7378700" y="2679700"/>
            <a:ext cx="2463800" cy="139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7378700" y="4076700"/>
            <a:ext cx="2463800" cy="1257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Credential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Third-party </a:t>
            </a:r>
            <a:r>
              <a:rPr lang="en-US" dirty="0"/>
              <a:t>applications gain overly broad access to the resource owner's protected </a:t>
            </a:r>
            <a:r>
              <a:rPr lang="en-US" dirty="0" smtClean="0"/>
              <a:t>resources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No ability to </a:t>
            </a:r>
            <a:r>
              <a:rPr lang="en-US" dirty="0"/>
              <a:t>restrict duration or access to a limited subset of </a:t>
            </a:r>
            <a:r>
              <a:rPr lang="en-US" dirty="0" smtClean="0"/>
              <a:t>resources.</a:t>
            </a:r>
          </a:p>
          <a:p>
            <a:r>
              <a:rPr lang="en-US" dirty="0" smtClean="0"/>
              <a:t>Resource </a:t>
            </a:r>
            <a:r>
              <a:rPr lang="en-US" dirty="0"/>
              <a:t>owners cannot revoke access to </a:t>
            </a:r>
            <a:r>
              <a:rPr lang="en-US" dirty="0" smtClean="0"/>
              <a:t>a specific client without </a:t>
            </a:r>
            <a:r>
              <a:rPr lang="en-US" dirty="0"/>
              <a:t>revoking access to </a:t>
            </a:r>
            <a:r>
              <a:rPr lang="en-US" dirty="0" smtClean="0"/>
              <a:t>all clients</a:t>
            </a:r>
          </a:p>
          <a:p>
            <a:pPr lvl="1"/>
            <a:r>
              <a:rPr lang="en-US" dirty="0" smtClean="0"/>
              <a:t>Changing passwords.</a:t>
            </a:r>
          </a:p>
          <a:p>
            <a:r>
              <a:rPr lang="en-US" dirty="0"/>
              <a:t>Compromise of </a:t>
            </a:r>
            <a:r>
              <a:rPr lang="en-US" dirty="0" smtClean="0"/>
              <a:t>the client results </a:t>
            </a:r>
            <a:r>
              <a:rPr lang="en-US" dirty="0"/>
              <a:t>in compromise of the end-user's </a:t>
            </a:r>
            <a:r>
              <a:rPr lang="en-US" dirty="0" smtClean="0"/>
              <a:t>long term credentials and </a:t>
            </a:r>
            <a:r>
              <a:rPr lang="en-US" dirty="0"/>
              <a:t>all of the data protected by that password.</a:t>
            </a:r>
          </a:p>
        </p:txBody>
      </p:sp>
    </p:spTree>
    <p:extLst>
      <p:ext uri="{BB962C8B-B14F-4D97-AF65-F5344CB8AC3E}">
        <p14:creationId xmlns:p14="http://schemas.microsoft.com/office/powerpoint/2010/main" val="15420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OAuth2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1650" y="5256212"/>
            <a:ext cx="1689100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131300" y="5256212"/>
            <a:ext cx="168910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Service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131300" y="2020888"/>
            <a:ext cx="168910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Owner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6000750" y="2655888"/>
            <a:ext cx="3130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6000750" y="5891212"/>
            <a:ext cx="3130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11650" y="2020888"/>
            <a:ext cx="1689100" cy="127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Auth</a:t>
            </a:r>
            <a:r>
              <a:rPr lang="en-US" sz="2800" dirty="0" smtClean="0"/>
              <a:t> Service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18" idx="2"/>
            <a:endCxn id="5" idx="0"/>
          </p:cNvCxnSpPr>
          <p:nvPr/>
        </p:nvCxnSpPr>
        <p:spPr>
          <a:xfrm>
            <a:off x="5156200" y="3290888"/>
            <a:ext cx="0" cy="1965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5" idx="0"/>
          </p:cNvCxnSpPr>
          <p:nvPr/>
        </p:nvCxnSpPr>
        <p:spPr>
          <a:xfrm flipH="1">
            <a:off x="5156200" y="2655888"/>
            <a:ext cx="3975100" cy="2600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2020888"/>
            <a:ext cx="2768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OAuth2 solves this problem by introducing a </a:t>
            </a:r>
            <a:r>
              <a:rPr lang="en-US" sz="2400" b="1" dirty="0" smtClean="0"/>
              <a:t>mutually </a:t>
            </a:r>
            <a:r>
              <a:rPr lang="en-US" sz="2400" b="1" dirty="0" smtClean="0"/>
              <a:t>trusted* </a:t>
            </a:r>
            <a:r>
              <a:rPr lang="en-US" sz="2400" dirty="0" smtClean="0"/>
              <a:t>Authorization Service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4659412"/>
            <a:ext cx="27686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*There are rigorous ways, like key exchanges, for establishing mutual trust.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9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Main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OAuth2 introduces </a:t>
            </a:r>
            <a:r>
              <a:rPr lang="en-US" dirty="0"/>
              <a:t>an authorization layer </a:t>
            </a:r>
            <a:endParaRPr lang="en-US" dirty="0" smtClean="0"/>
          </a:p>
          <a:p>
            <a:pPr lvl="1"/>
            <a:r>
              <a:rPr lang="en-US" dirty="0" smtClean="0"/>
              <a:t>Separates the </a:t>
            </a:r>
            <a:r>
              <a:rPr lang="en-US" dirty="0"/>
              <a:t>role of the client from that of the resource owner. </a:t>
            </a:r>
            <a:endParaRPr lang="en-US" dirty="0" smtClean="0"/>
          </a:p>
          <a:p>
            <a:r>
              <a:rPr lang="en-US" dirty="0" smtClean="0"/>
              <a:t>In OAuth2, </a:t>
            </a:r>
            <a:r>
              <a:rPr lang="en-US" dirty="0"/>
              <a:t>the client </a:t>
            </a:r>
            <a:r>
              <a:rPr lang="en-US" dirty="0" smtClean="0"/>
              <a:t>is </a:t>
            </a:r>
            <a:r>
              <a:rPr lang="en-US" dirty="0"/>
              <a:t>issued a different set of credentials than those of the resource owner. </a:t>
            </a:r>
            <a:endParaRPr lang="en-US" dirty="0" smtClean="0"/>
          </a:p>
          <a:p>
            <a:pPr lvl="1"/>
            <a:r>
              <a:rPr lang="en-US" dirty="0" smtClean="0"/>
              <a:t>OAuth2 access tokens rather than passwords</a:t>
            </a:r>
          </a:p>
          <a:p>
            <a:r>
              <a:rPr lang="en-US" dirty="0" smtClean="0"/>
              <a:t>An OAuth2 access token has a </a:t>
            </a:r>
            <a:r>
              <a:rPr lang="en-US" dirty="0"/>
              <a:t>specific scope, lifetime, and other access attributes.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tokens are issued to third-party clients by an </a:t>
            </a:r>
            <a:r>
              <a:rPr lang="en-US" dirty="0" smtClean="0"/>
              <a:t>Authorization Server </a:t>
            </a:r>
            <a:r>
              <a:rPr lang="en-US" dirty="0"/>
              <a:t>with the approval of the </a:t>
            </a:r>
            <a:r>
              <a:rPr lang="en-US" dirty="0" smtClean="0"/>
              <a:t>Resource Owner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Client </a:t>
            </a:r>
            <a:r>
              <a:rPr lang="en-US" dirty="0"/>
              <a:t>uses the access token to access the protected resources hosted by the </a:t>
            </a:r>
            <a:r>
              <a:rPr lang="en-US" dirty="0" smtClean="0"/>
              <a:t>Resource 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8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Compared to the obsolete OAuth version 1, OAuth2 is a </a:t>
            </a:r>
            <a:r>
              <a:rPr lang="en-US" smtClean="0"/>
              <a:t>high-level framework and </a:t>
            </a:r>
            <a:r>
              <a:rPr lang="en-US" dirty="0" smtClean="0"/>
              <a:t>does not prescribe a lot of low level implementation details.</a:t>
            </a:r>
          </a:p>
          <a:p>
            <a:pPr lvl="1"/>
            <a:r>
              <a:rPr lang="en-US" dirty="0" smtClean="0"/>
              <a:t>OAuth2 recommends TLS security between parties.</a:t>
            </a:r>
          </a:p>
          <a:p>
            <a:pPr lvl="1"/>
            <a:r>
              <a:rPr lang="en-US" dirty="0" smtClean="0"/>
              <a:t>Other steps left for implementations and other standards</a:t>
            </a:r>
          </a:p>
          <a:p>
            <a:r>
              <a:rPr lang="en-US" dirty="0" smtClean="0"/>
              <a:t>You could use lots of standard security practices on top of HTTPS that supplement the point to point nature of HTTPS/TLS.</a:t>
            </a:r>
          </a:p>
          <a:p>
            <a:pPr lvl="1"/>
            <a:r>
              <a:rPr lang="en-US" dirty="0"/>
              <a:t>Public-private key pairs</a:t>
            </a:r>
          </a:p>
          <a:p>
            <a:pPr lvl="1"/>
            <a:r>
              <a:rPr lang="en-US" dirty="0" smtClean="0"/>
              <a:t>Message digesting</a:t>
            </a:r>
          </a:p>
          <a:p>
            <a:pPr lvl="1"/>
            <a:r>
              <a:rPr lang="en-US" dirty="0" smtClean="0"/>
              <a:t>Messaging signing</a:t>
            </a:r>
          </a:p>
          <a:p>
            <a:pPr lvl="1"/>
            <a:r>
              <a:rPr lang="en-US" dirty="0" smtClean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84004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OAuth2 Clients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32050"/>
              </p:ext>
            </p:extLst>
          </p:nvPr>
        </p:nvGraphicFramePr>
        <p:xfrm>
          <a:off x="838200" y="1862666"/>
          <a:ext cx="10515600" cy="3473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600"/>
                <a:gridCol w="7874000"/>
              </a:tblGrid>
              <a:tr h="6392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69913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 runs on a Web server.  Client</a:t>
                      </a:r>
                      <a:r>
                        <a:rPr lang="en-US" sz="2400" baseline="0" dirty="0" smtClean="0"/>
                        <a:t> credentials and access tokens are stored on a Web server.</a:t>
                      </a:r>
                      <a:endParaRPr lang="en-US" sz="2400" dirty="0" smtClean="0"/>
                    </a:p>
                  </a:txBody>
                  <a:tcPr/>
                </a:tc>
              </a:tr>
              <a:tr h="699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Native Applications</a:t>
                      </a:r>
                    </a:p>
                    <a:p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 runs</a:t>
                      </a:r>
                      <a:r>
                        <a:rPr lang="en-US" sz="2400" baseline="0" dirty="0" smtClean="0"/>
                        <a:t> on a device used by the Resource Owner.  Client credentials and access tokens are stored on the device.</a:t>
                      </a:r>
                      <a:endParaRPr lang="en-US" sz="2400" dirty="0"/>
                    </a:p>
                  </a:txBody>
                  <a:tcPr/>
                </a:tc>
              </a:tr>
              <a:tr h="699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User Agent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 code</a:t>
                      </a:r>
                      <a:r>
                        <a:rPr lang="en-US" sz="2400" baseline="0" dirty="0" smtClean="0"/>
                        <a:t> is downloaded from a server and runs on the user’s device (Web browser). Client credentials and access tokens are stored on the user’s device.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4500" y="6134100"/>
            <a:ext cx="62499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These </a:t>
            </a:r>
            <a:r>
              <a:rPr lang="en-US" sz="2400" smtClean="0"/>
              <a:t>clients have different </a:t>
            </a:r>
            <a:r>
              <a:rPr lang="en-US" sz="2400" dirty="0" smtClean="0"/>
              <a:t>security implications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1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Registration: Trusting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register with the Authorization Server</a:t>
            </a:r>
          </a:p>
          <a:p>
            <a:pPr lvl="1"/>
            <a:r>
              <a:rPr lang="en-US" dirty="0" smtClean="0"/>
              <a:t>This is a one time operation.</a:t>
            </a:r>
          </a:p>
          <a:p>
            <a:r>
              <a:rPr lang="en-US" dirty="0" smtClean="0"/>
              <a:t>The Client can be either </a:t>
            </a:r>
            <a:r>
              <a:rPr lang="en-US" i="1" dirty="0" smtClean="0"/>
              <a:t>confidential</a:t>
            </a:r>
            <a:r>
              <a:rPr lang="en-US" dirty="0" smtClean="0"/>
              <a:t> or </a:t>
            </a:r>
            <a:r>
              <a:rPr lang="en-US" i="1" dirty="0" smtClean="0"/>
              <a:t>public</a:t>
            </a:r>
          </a:p>
          <a:p>
            <a:pPr lvl="1"/>
            <a:r>
              <a:rPr lang="en-US" dirty="0" smtClean="0"/>
              <a:t>Confidential: a web server-based Client, for example</a:t>
            </a:r>
          </a:p>
          <a:p>
            <a:pPr lvl="1"/>
            <a:r>
              <a:rPr lang="en-US" dirty="0" smtClean="0"/>
              <a:t>Public: Browser, </a:t>
            </a:r>
            <a:r>
              <a:rPr lang="en-US" dirty="0" smtClean="0"/>
              <a:t>desktop, </a:t>
            </a:r>
            <a:r>
              <a:rPr lang="en-US" dirty="0" smtClean="0"/>
              <a:t>or mobile clients</a:t>
            </a:r>
          </a:p>
          <a:p>
            <a:r>
              <a:rPr lang="en-US" dirty="0" smtClean="0"/>
              <a:t>The Authorization Server issues a client identifier to the Client</a:t>
            </a:r>
          </a:p>
          <a:p>
            <a:pPr lvl="1"/>
            <a:r>
              <a:rPr lang="en-US" dirty="0" smtClean="0"/>
              <a:t>Unique string representing the information provided by the client.</a:t>
            </a:r>
          </a:p>
          <a:p>
            <a:r>
              <a:rPr lang="en-US" dirty="0" smtClean="0"/>
              <a:t>Confidential Clients authenticate to the Authorization Server</a:t>
            </a:r>
          </a:p>
          <a:p>
            <a:pPr lvl="1"/>
            <a:r>
              <a:rPr lang="en-US" dirty="0" smtClean="0"/>
              <a:t>Passwords, key pairs, secrets, etc.</a:t>
            </a:r>
          </a:p>
        </p:txBody>
      </p:sp>
    </p:spTree>
    <p:extLst>
      <p:ext uri="{BB962C8B-B14F-4D97-AF65-F5344CB8AC3E}">
        <p14:creationId xmlns:p14="http://schemas.microsoft.com/office/powerpoint/2010/main" val="1717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18846"/>
            <a:ext cx="10092496" cy="5288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5000" y="6362700"/>
            <a:ext cx="3425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/html/rfc6749</a:t>
            </a:r>
          </a:p>
        </p:txBody>
      </p:sp>
    </p:spTree>
    <p:extLst>
      <p:ext uri="{BB962C8B-B14F-4D97-AF65-F5344CB8AC3E}">
        <p14:creationId xmlns:p14="http://schemas.microsoft.com/office/powerpoint/2010/main" val="3441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class about science gateway architectures</a:t>
            </a:r>
          </a:p>
          <a:p>
            <a:r>
              <a:rPr lang="en-US" dirty="0" smtClean="0"/>
              <a:t>We have three major divisions in the architecture.</a:t>
            </a:r>
          </a:p>
          <a:p>
            <a:r>
              <a:rPr lang="en-US" b="1" dirty="0" smtClean="0"/>
              <a:t>Science gateway tenants </a:t>
            </a:r>
            <a:r>
              <a:rPr lang="en-US" dirty="0" smtClean="0"/>
              <a:t>are what the end user interacts with.</a:t>
            </a:r>
          </a:p>
          <a:p>
            <a:pPr lvl="1"/>
            <a:r>
              <a:rPr lang="en-US" dirty="0" smtClean="0"/>
              <a:t>Domain specific: </a:t>
            </a:r>
            <a:r>
              <a:rPr lang="en-US" dirty="0" err="1" smtClean="0"/>
              <a:t>SEAGrid.org</a:t>
            </a:r>
            <a:r>
              <a:rPr lang="en-US" dirty="0" smtClean="0"/>
              <a:t>, </a:t>
            </a:r>
            <a:r>
              <a:rPr lang="en-US" dirty="0" err="1" smtClean="0"/>
              <a:t>SimVascular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Maintain their own user bases</a:t>
            </a:r>
          </a:p>
          <a:p>
            <a:r>
              <a:rPr lang="en-US" b="1" dirty="0" smtClean="0"/>
              <a:t>Science gateway middleware </a:t>
            </a:r>
            <a:r>
              <a:rPr lang="en-US" dirty="0" smtClean="0"/>
              <a:t>provides general purpose services that are used by gateway tenants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One middleware instance can support multiple science gateway tenants and multiple </a:t>
            </a:r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b="1" dirty="0" smtClean="0"/>
              <a:t>Science gateway resources </a:t>
            </a:r>
            <a:r>
              <a:rPr lang="en-US" dirty="0" smtClean="0"/>
              <a:t>are typically externally managed clusters, etc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052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In Brief...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1675"/>
          </a:xfrm>
        </p:spPr>
        <p:txBody>
          <a:bodyPr/>
          <a:lstStyle/>
          <a:p>
            <a:r>
              <a:rPr lang="en-US" dirty="0" smtClean="0"/>
              <a:t>The Resource Owner issues a </a:t>
            </a:r>
            <a:r>
              <a:rPr lang="en-US" b="1" dirty="0" smtClean="0"/>
              <a:t>grant</a:t>
            </a:r>
            <a:r>
              <a:rPr lang="en-US" dirty="0" smtClean="0"/>
              <a:t> to the client.</a:t>
            </a:r>
          </a:p>
          <a:p>
            <a:pPr lvl="1"/>
            <a:r>
              <a:rPr lang="en-US" dirty="0" smtClean="0"/>
              <a:t>The grant usually comes from the Authorization Service</a:t>
            </a:r>
          </a:p>
          <a:p>
            <a:r>
              <a:rPr lang="en-US" dirty="0" smtClean="0"/>
              <a:t>The Client uses the grant to get an </a:t>
            </a:r>
            <a:r>
              <a:rPr lang="en-US" b="1" dirty="0" smtClean="0"/>
              <a:t>access token </a:t>
            </a:r>
            <a:r>
              <a:rPr lang="en-US" dirty="0" smtClean="0"/>
              <a:t>from Authorization Service.</a:t>
            </a:r>
          </a:p>
          <a:p>
            <a:r>
              <a:rPr lang="en-US" dirty="0" smtClean="0"/>
              <a:t>The Client uses the access token to make requests from the Resource Service.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257800"/>
            <a:ext cx="10515600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OAuth2 has several </a:t>
            </a:r>
            <a:r>
              <a:rPr lang="en-US" sz="2800" b="1" dirty="0"/>
              <a:t>grant types </a:t>
            </a:r>
            <a:r>
              <a:rPr lang="en-US" sz="2800" dirty="0"/>
              <a:t>that are appropriate for different scenarios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20905"/>
              </p:ext>
            </p:extLst>
          </p:nvPr>
        </p:nvGraphicFramePr>
        <p:xfrm>
          <a:off x="838200" y="190499"/>
          <a:ext cx="10515600" cy="65048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7700"/>
                <a:gridCol w="8597900"/>
              </a:tblGrid>
              <a:tr h="48816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Grant 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161956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Authorization</a:t>
                      </a:r>
                      <a:r>
                        <a:rPr lang="en-US" sz="2200" baseline="0" dirty="0" smtClean="0"/>
                        <a:t> Code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dirty="0" smtClean="0"/>
                        <a:t>Client directs the Resource Owner to an Authorization Server.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aseline="0" dirty="0" smtClean="0"/>
                        <a:t>Resource Owner authenticates to the Authorization Server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aseline="0" dirty="0" err="1" smtClean="0"/>
                        <a:t>Auth</a:t>
                      </a:r>
                      <a:r>
                        <a:rPr lang="en-US" sz="2200" baseline="0" dirty="0" smtClean="0"/>
                        <a:t> Server </a:t>
                      </a:r>
                      <a:r>
                        <a:rPr lang="en-US" sz="2200" dirty="0" smtClean="0"/>
                        <a:t>issues</a:t>
                      </a:r>
                      <a:r>
                        <a:rPr lang="en-US" sz="2200" baseline="0" dirty="0" smtClean="0"/>
                        <a:t> an </a:t>
                      </a:r>
                      <a:r>
                        <a:rPr lang="en-US" sz="2200" baseline="0" dirty="0" err="1" smtClean="0"/>
                        <a:t>auth</a:t>
                      </a:r>
                      <a:r>
                        <a:rPr lang="en-US" sz="2200" baseline="0" dirty="0" smtClean="0"/>
                        <a:t> code to the Resource Owner and then </a:t>
                      </a:r>
                      <a:r>
                        <a:rPr lang="en-US" sz="2200" dirty="0" smtClean="0"/>
                        <a:t>directs the Resource Owner back to the Client. 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dirty="0" smtClean="0"/>
                        <a:t>The</a:t>
                      </a:r>
                      <a:r>
                        <a:rPr lang="en-US" sz="2200" baseline="0" dirty="0" smtClean="0"/>
                        <a:t> Client uses the </a:t>
                      </a:r>
                      <a:r>
                        <a:rPr lang="en-US" sz="2200" baseline="0" dirty="0" err="1" smtClean="0"/>
                        <a:t>auth</a:t>
                      </a:r>
                      <a:r>
                        <a:rPr lang="en-US" sz="2200" baseline="0" dirty="0" smtClean="0"/>
                        <a:t> code to get an access token directly from the Authorization Server</a:t>
                      </a:r>
                      <a:endParaRPr lang="en-US" sz="2200" dirty="0"/>
                    </a:p>
                  </a:txBody>
                  <a:tcPr/>
                </a:tc>
              </a:tr>
              <a:tr h="12405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Implicit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Authorization</a:t>
                      </a:r>
                      <a:r>
                        <a:rPr lang="en-US" sz="2200" baseline="0" dirty="0" smtClean="0"/>
                        <a:t> flow suitable for JavaScript clients in a browser. Client gets the access token directly in a redirect URL, skipping the authorization code step.  Convenient but less secure.</a:t>
                      </a:r>
                      <a:endParaRPr lang="en-US" sz="2200" dirty="0"/>
                    </a:p>
                  </a:txBody>
                  <a:tcPr/>
                </a:tc>
              </a:tr>
              <a:tr h="12405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Resource Owner Password Credentials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Resource</a:t>
                      </a:r>
                      <a:r>
                        <a:rPr lang="en-US" sz="2200" baseline="0" dirty="0" smtClean="0"/>
                        <a:t> Owner gives the Client its full credentials. </a:t>
                      </a:r>
                      <a:r>
                        <a:rPr lang="en-US" sz="2200" b="1" baseline="0" dirty="0" smtClean="0"/>
                        <a:t>Client uses these to obtain an access </a:t>
                      </a:r>
                      <a:r>
                        <a:rPr lang="en-US" sz="2200" b="1" baseline="0" dirty="0" smtClean="0"/>
                        <a:t>token and possibly refresh tokens</a:t>
                      </a:r>
                      <a:r>
                        <a:rPr lang="en-US" sz="2200" baseline="0" dirty="0" smtClean="0"/>
                        <a:t>. </a:t>
                      </a:r>
                      <a:r>
                        <a:rPr lang="en-US" sz="2200" baseline="0" dirty="0" smtClean="0"/>
                        <a:t>Owner must trust the Client, and Client can use the credentials </a:t>
                      </a:r>
                      <a:r>
                        <a:rPr lang="en-US" sz="2200" baseline="0" dirty="0" smtClean="0"/>
                        <a:t>only once per access token. Best way to authorize desktop applications? </a:t>
                      </a:r>
                      <a:endParaRPr lang="en-US" sz="2200" dirty="0"/>
                    </a:p>
                  </a:txBody>
                  <a:tcPr/>
                </a:tc>
              </a:tr>
              <a:tr h="12405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Client Credentials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Client and Resource Server are owned by the same entity,</a:t>
                      </a:r>
                      <a:r>
                        <a:rPr lang="en-US" sz="2200" baseline="0" dirty="0" smtClean="0"/>
                        <a:t> or Client and Resource Owner are the same. Ex:  Facebook services only access your personal data if you authorize them.  Machine-to-machine, no human.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obtain new access tokens after the access token has expired.</a:t>
            </a:r>
          </a:p>
          <a:p>
            <a:r>
              <a:rPr lang="en-US" dirty="0" smtClean="0"/>
              <a:t>Only sent to the Authorization Server, not the Resource Server.</a:t>
            </a:r>
          </a:p>
          <a:p>
            <a:r>
              <a:rPr lang="en-US" dirty="0" smtClean="0"/>
              <a:t>Issued to the Client by the Authorization Server when the Access Token is issued.</a:t>
            </a:r>
          </a:p>
          <a:p>
            <a:r>
              <a:rPr lang="en-US" dirty="0" smtClean="0"/>
              <a:t>Refresh tokens are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in OAuth2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4950" y="5103812"/>
            <a:ext cx="1689100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864600" y="5103812"/>
            <a:ext cx="168910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Service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864600" y="1868488"/>
            <a:ext cx="168910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Owner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5734050" y="2503488"/>
            <a:ext cx="3130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734050" y="5738812"/>
            <a:ext cx="3130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44950" y="1868488"/>
            <a:ext cx="1689100" cy="127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Auth</a:t>
            </a:r>
            <a:r>
              <a:rPr lang="en-US" sz="2800" dirty="0" smtClean="0"/>
              <a:t> Service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18" idx="2"/>
            <a:endCxn id="5" idx="0"/>
          </p:cNvCxnSpPr>
          <p:nvPr/>
        </p:nvCxnSpPr>
        <p:spPr>
          <a:xfrm>
            <a:off x="4889500" y="3138488"/>
            <a:ext cx="0" cy="1965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5" idx="0"/>
          </p:cNvCxnSpPr>
          <p:nvPr/>
        </p:nvCxnSpPr>
        <p:spPr>
          <a:xfrm flipH="1">
            <a:off x="4889500" y="2503488"/>
            <a:ext cx="3975100" cy="2600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800" y="3336320"/>
            <a:ext cx="317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some ways to attack OAuth2? How can OAuth2 defend against these attacks?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7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Network Security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Resource Owner, Resource Server, Client, and Authorization Server must all trust each other.</a:t>
            </a:r>
          </a:p>
          <a:p>
            <a:pPr lvl="1"/>
            <a:r>
              <a:rPr lang="en-US" dirty="0" smtClean="0"/>
              <a:t>This is the mutual authentication problem for entities not in the same administrative domain.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Resource Server must know that the access token came from a legitimate client.</a:t>
            </a:r>
          </a:p>
          <a:p>
            <a:r>
              <a:rPr lang="en-US" dirty="0" smtClean="0"/>
              <a:t>Authorization codes for obtaining tokens must be single use and short lived</a:t>
            </a:r>
          </a:p>
          <a:p>
            <a:r>
              <a:rPr lang="en-US" dirty="0" smtClean="0"/>
              <a:t>Message privacy is required when transmitting access tokens. </a:t>
            </a:r>
          </a:p>
          <a:p>
            <a:pPr lvl="1"/>
            <a:r>
              <a:rPr lang="en-US" dirty="0" smtClean="0"/>
              <a:t>TLS, HTTPS security</a:t>
            </a:r>
          </a:p>
          <a:p>
            <a:r>
              <a:rPr lang="en-US" dirty="0" smtClean="0"/>
              <a:t>Message integrity and </a:t>
            </a:r>
            <a:r>
              <a:rPr lang="en-US" dirty="0" err="1" smtClean="0"/>
              <a:t>nonces</a:t>
            </a:r>
            <a:r>
              <a:rPr lang="en-US" dirty="0" smtClean="0"/>
              <a:t> also important.</a:t>
            </a:r>
          </a:p>
          <a:p>
            <a:r>
              <a:rPr lang="en-US" dirty="0" smtClean="0"/>
              <a:t>Access tokens should be hard to guess</a:t>
            </a:r>
          </a:p>
          <a:p>
            <a:r>
              <a:rPr lang="en-US" dirty="0" smtClean="0"/>
              <a:t>Should tokens be transferable?</a:t>
            </a:r>
          </a:p>
          <a:p>
            <a:pPr lvl="1"/>
            <a:r>
              <a:rPr lang="en-US" dirty="0" smtClean="0"/>
              <a:t>Bearer and MAC access token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OpenID Connect: A Summary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OAuth2-Based Authentication Protocol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1806" y="5969000"/>
            <a:ext cx="27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openid.net</a:t>
            </a:r>
            <a:r>
              <a:rPr lang="en-US" dirty="0"/>
              <a:t>/connect/</a:t>
            </a:r>
          </a:p>
        </p:txBody>
      </p:sp>
    </p:spTree>
    <p:extLst>
      <p:ext uri="{BB962C8B-B14F-4D97-AF65-F5344CB8AC3E}">
        <p14:creationId xmlns:p14="http://schemas.microsoft.com/office/powerpoint/2010/main" val="8357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OpenID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Authentication as a Service</a:t>
            </a:r>
          </a:p>
          <a:p>
            <a:pPr lvl="1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run your own authentication service</a:t>
            </a:r>
          </a:p>
          <a:p>
            <a:pPr lvl="1"/>
            <a:r>
              <a:rPr lang="en-US" dirty="0" smtClean="0"/>
              <a:t>Use a trusted service instead</a:t>
            </a:r>
          </a:p>
          <a:p>
            <a:pPr lvl="1"/>
            <a:r>
              <a:rPr lang="en-US" dirty="0" smtClean="0"/>
              <a:t>Authentication mechanisms and details handled by the service.</a:t>
            </a:r>
          </a:p>
          <a:p>
            <a:r>
              <a:rPr lang="en-US" dirty="0" smtClean="0"/>
              <a:t>Why? The trusted Identity Provider (</a:t>
            </a:r>
            <a:r>
              <a:rPr lang="en-US" dirty="0" err="1" smtClean="0"/>
              <a:t>IdP</a:t>
            </a:r>
            <a:r>
              <a:rPr lang="en-US" dirty="0" smtClean="0"/>
              <a:t>) absorbs lots of headaches</a:t>
            </a:r>
          </a:p>
          <a:p>
            <a:pPr lvl="1"/>
            <a:r>
              <a:rPr lang="en-US" dirty="0" smtClean="0"/>
              <a:t>Best practices and implementations for securing user accounts and information.</a:t>
            </a:r>
          </a:p>
          <a:p>
            <a:pPr lvl="1"/>
            <a:r>
              <a:rPr lang="en-US" dirty="0" smtClean="0"/>
              <a:t>Avoids the need to provide separate identity management for every application</a:t>
            </a:r>
          </a:p>
          <a:p>
            <a:pPr lvl="1"/>
            <a:r>
              <a:rPr lang="en-US" dirty="0" smtClean="0"/>
              <a:t>Handles federated identities.</a:t>
            </a:r>
          </a:p>
          <a:p>
            <a:pPr lvl="1"/>
            <a:r>
              <a:rPr lang="en-US" dirty="0" smtClean="0"/>
              <a:t>Handles advanced authentication mechanisms such as two-factor authentication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CAS: not OpenID Connect based, but similar</a:t>
            </a:r>
          </a:p>
          <a:p>
            <a:pPr lvl="1"/>
            <a:r>
              <a:rPr lang="en-US" dirty="0" err="1" smtClean="0"/>
              <a:t>Keycloak</a:t>
            </a:r>
            <a:r>
              <a:rPr lang="en-US" dirty="0" smtClean="0"/>
              <a:t>: Open source software for running your own </a:t>
            </a:r>
            <a:r>
              <a:rPr lang="en-US" dirty="0" err="1" smtClean="0"/>
              <a:t>IdP</a:t>
            </a:r>
            <a:r>
              <a:rPr lang="en-US" dirty="0" smtClean="0"/>
              <a:t>. We use this for Apache Airavata.</a:t>
            </a:r>
          </a:p>
          <a:p>
            <a:pPr lvl="1"/>
            <a:r>
              <a:rPr lang="en-US" dirty="0" smtClean="0"/>
              <a:t>Google, Microsoft, Salesforce, </a:t>
            </a:r>
            <a:r>
              <a:rPr lang="en-US" dirty="0" err="1" smtClean="0"/>
              <a:t>Paypal</a:t>
            </a:r>
            <a:r>
              <a:rPr lang="en-US" dirty="0" smtClean="0"/>
              <a:t>, Yahoo (whoops...)</a:t>
            </a:r>
          </a:p>
        </p:txBody>
      </p:sp>
    </p:spTree>
    <p:extLst>
      <p:ext uri="{BB962C8B-B14F-4D97-AF65-F5344CB8AC3E}">
        <p14:creationId xmlns:p14="http://schemas.microsoft.com/office/powerpoint/2010/main" val="1298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and OpenID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OAuth2 is used to authorize clients to access resources using access tokens.</a:t>
            </a:r>
          </a:p>
          <a:p>
            <a:pPr lvl="1"/>
            <a:r>
              <a:rPr lang="en-US" dirty="0" smtClean="0"/>
              <a:t>Establishing client identity is a one-time operation</a:t>
            </a:r>
          </a:p>
          <a:p>
            <a:pPr lvl="1"/>
            <a:r>
              <a:rPr lang="en-US" dirty="0" smtClean="0"/>
              <a:t>Access tokens are used to access services.</a:t>
            </a:r>
          </a:p>
          <a:p>
            <a:r>
              <a:rPr lang="en-US" dirty="0" smtClean="0"/>
              <a:t>OpenID Connect uses the same ideas to authenticate users before they can access services.</a:t>
            </a:r>
          </a:p>
          <a:p>
            <a:r>
              <a:rPr lang="en-US" dirty="0" smtClean="0"/>
              <a:t>Clients can also obtain </a:t>
            </a:r>
            <a:r>
              <a:rPr lang="en-US" dirty="0"/>
              <a:t>basic profile information about the </a:t>
            </a:r>
            <a:r>
              <a:rPr lang="en-US" dirty="0" smtClean="0"/>
              <a:t>user </a:t>
            </a:r>
            <a:r>
              <a:rPr lang="en-US" dirty="0"/>
              <a:t>in an interoperable and REST-like manner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Suitable for APIs, not just browser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2100" y="3225800"/>
            <a:ext cx="2501900" cy="1397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+ Browser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78600" y="3225800"/>
            <a:ext cx="2501900" cy="139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Application in Server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Authentication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064000" y="3924300"/>
            <a:ext cx="2514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7137400" y="5180012"/>
            <a:ext cx="1377950" cy="113188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DB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5" idx="2"/>
            <a:endCxn id="12" idx="1"/>
          </p:cNvCxnSpPr>
          <p:nvPr/>
        </p:nvCxnSpPr>
        <p:spPr>
          <a:xfrm flipH="1">
            <a:off x="7826375" y="4622800"/>
            <a:ext cx="3175" cy="557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28977" y="408836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as a 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0" y="3378200"/>
            <a:ext cx="2501900" cy="1397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+ Browser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26300" y="4724400"/>
            <a:ext cx="2501900" cy="139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Application in Server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226300" y="1981200"/>
            <a:ext cx="2501900" cy="139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IdP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3" idx="3"/>
            <a:endCxn id="4" idx="1"/>
          </p:cNvCxnSpPr>
          <p:nvPr/>
        </p:nvCxnSpPr>
        <p:spPr>
          <a:xfrm>
            <a:off x="4914900" y="4076700"/>
            <a:ext cx="2311400" cy="134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15" idx="1"/>
          </p:cNvCxnSpPr>
          <p:nvPr/>
        </p:nvCxnSpPr>
        <p:spPr>
          <a:xfrm flipV="1">
            <a:off x="4914900" y="2679700"/>
            <a:ext cx="2311400" cy="139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0"/>
            <a:endCxn id="15" idx="2"/>
          </p:cNvCxnSpPr>
          <p:nvPr/>
        </p:nvCxnSpPr>
        <p:spPr>
          <a:xfrm flipV="1">
            <a:off x="8477250" y="3378200"/>
            <a:ext cx="0" cy="134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26500" y="3892034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 err="1" smtClean="0"/>
              <a:t>IdP</a:t>
            </a:r>
            <a:r>
              <a:rPr lang="en-US" dirty="0" smtClean="0"/>
              <a:t> confirms authentication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4867" y="2561729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User Authenticates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867" y="5289034"/>
            <a:ext cx="1980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 Web App Redirects User to the </a:t>
            </a:r>
            <a:r>
              <a:rPr lang="en-US" dirty="0" err="1" smtClean="0"/>
              <a:t>IdP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3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3328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don’t consider the problem of securing the </a:t>
            </a:r>
            <a:r>
              <a:rPr lang="en-US" dirty="0" err="1" smtClean="0"/>
              <a:t>microservices</a:t>
            </a:r>
            <a:r>
              <a:rPr lang="en-US" dirty="0" smtClean="0"/>
              <a:t> themselves.</a:t>
            </a:r>
          </a:p>
          <a:p>
            <a:pPr lvl="1"/>
            <a:r>
              <a:rPr lang="en-US" dirty="0" smtClean="0"/>
              <a:t>This is an open problem</a:t>
            </a:r>
          </a:p>
          <a:p>
            <a:r>
              <a:rPr lang="en-US" dirty="0" smtClean="0"/>
              <a:t>Assume all the </a:t>
            </a:r>
            <a:r>
              <a:rPr lang="en-US" dirty="0" err="1" smtClean="0"/>
              <a:t>microservices</a:t>
            </a:r>
            <a:r>
              <a:rPr lang="en-US" dirty="0" smtClean="0"/>
              <a:t> run under a single administrative domain.</a:t>
            </a:r>
          </a:p>
          <a:p>
            <a:pPr lvl="1"/>
            <a:r>
              <a:rPr lang="en-US" dirty="0" smtClean="0"/>
              <a:t>That is, you deploy to VM instances under your control.</a:t>
            </a:r>
          </a:p>
          <a:p>
            <a:r>
              <a:rPr lang="en-US" dirty="0" smtClean="0"/>
              <a:t>Use “operational security” rather than “architectural security” </a:t>
            </a:r>
          </a:p>
          <a:p>
            <a:pPr lvl="1"/>
            <a:r>
              <a:rPr lang="en-US" dirty="0" smtClean="0"/>
              <a:t>Firewalls, closed networks and similar approaches to limit access to services to trusted VMs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Logging and event detection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3749" y="4286832"/>
            <a:ext cx="48641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Some interesting </a:t>
            </a:r>
            <a:r>
              <a:rPr lang="en-US" sz="2200" dirty="0" err="1" smtClean="0"/>
              <a:t>Microservice</a:t>
            </a:r>
            <a:r>
              <a:rPr lang="en-US" sz="2200" dirty="0" smtClean="0"/>
              <a:t> security </a:t>
            </a:r>
            <a:r>
              <a:rPr lang="en-US" sz="2200" dirty="0" smtClean="0"/>
              <a:t>considerations (some other time....)</a:t>
            </a:r>
            <a:endParaRPr lang="en-US" sz="2200" dirty="0"/>
          </a:p>
          <a:p>
            <a:pPr marL="742950" lvl="1" indent="-285750">
              <a:buFont typeface="Arial" charset="0"/>
              <a:buChar char="•"/>
            </a:pPr>
            <a:r>
              <a:rPr lang="en-US" sz="2200" dirty="0"/>
              <a:t>Rogue </a:t>
            </a:r>
            <a:r>
              <a:rPr lang="en-US" sz="2200" dirty="0" smtClean="0"/>
              <a:t>services (Byzantine Fault Tolerance)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 smtClean="0"/>
              <a:t>Scaling your operational perimeter</a:t>
            </a:r>
            <a:endParaRPr lang="en-US" sz="2200" dirty="0"/>
          </a:p>
          <a:p>
            <a:pPr marL="742950" lvl="1" indent="-285750">
              <a:buFont typeface="Arial" charset="0"/>
              <a:buChar char="•"/>
            </a:pPr>
            <a:r>
              <a:rPr lang="en-US" sz="2200" dirty="0"/>
              <a:t>Integrating trusted third party </a:t>
            </a:r>
            <a:r>
              <a:rPr lang="en-US" sz="2200" dirty="0" smtClean="0"/>
              <a:t>services.</a:t>
            </a:r>
            <a:endParaRPr lang="en-US" sz="2200" dirty="0"/>
          </a:p>
        </p:txBody>
      </p:sp>
      <p:pic>
        <p:nvPicPr>
          <p:cNvPr id="7" name="Picture 6" descr="Airavata 1.0 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90"/>
          <a:stretch/>
        </p:blipFill>
        <p:spPr>
          <a:xfrm>
            <a:off x="5351049" y="3962259"/>
            <a:ext cx="5926551" cy="2823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27800" y="3936859"/>
            <a:ext cx="4953000" cy="282360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01599"/>
            <a:ext cx="9652000" cy="60875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1400" y="6019800"/>
            <a:ext cx="49784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OIDC Flow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" y="2627699"/>
            <a:ext cx="20828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Relying Party. This is the OAuth2 Client.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3000" y="2489200"/>
            <a:ext cx="20828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OpenID Connect Provider (i.e., Google)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OIDC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Relying Party (RP) </a:t>
            </a:r>
            <a:r>
              <a:rPr lang="en-US" dirty="0"/>
              <a:t>sends a request to the OpenID Provider (OP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This is the science gateway</a:t>
            </a:r>
            <a:endParaRPr lang="en-US" dirty="0"/>
          </a:p>
          <a:p>
            <a:r>
              <a:rPr lang="en-US" dirty="0"/>
              <a:t>The OP authenticates the End-User and obtains authorization.</a:t>
            </a:r>
          </a:p>
          <a:p>
            <a:r>
              <a:rPr lang="en-US" dirty="0"/>
              <a:t>The OP responds with an ID Token and usually an Access Token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Verifies to the client that the user authenticated correctly.</a:t>
            </a:r>
          </a:p>
          <a:p>
            <a:pPr lvl="1"/>
            <a:r>
              <a:rPr lang="en-US" dirty="0" smtClean="0"/>
              <a:t>The ID Token is specific to OIDC and is its primary extension of OAuth2</a:t>
            </a:r>
            <a:endParaRPr lang="en-US" dirty="0"/>
          </a:p>
          <a:p>
            <a:r>
              <a:rPr lang="en-US" dirty="0"/>
              <a:t>The RP can send a request with the Access Token to the </a:t>
            </a:r>
            <a:r>
              <a:rPr lang="en-US" dirty="0" err="1"/>
              <a:t>UserInfo</a:t>
            </a:r>
            <a:r>
              <a:rPr lang="en-US" dirty="0"/>
              <a:t> Endpoint.</a:t>
            </a:r>
          </a:p>
          <a:p>
            <a:r>
              <a:rPr lang="en-US" dirty="0"/>
              <a:t>The </a:t>
            </a:r>
            <a:r>
              <a:rPr lang="en-US" dirty="0" err="1"/>
              <a:t>UserInfo</a:t>
            </a:r>
            <a:r>
              <a:rPr lang="en-US" dirty="0"/>
              <a:t> Endpoint returns Claims about the End-User.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265863"/>
            <a:ext cx="10515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can make use of the returned Access Tokens for other authorization decisions.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2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OAuth2, OpenID Connect and Science Gateway API Servers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Variations on the OAuth2 Scenarios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334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Apache Airavata API Security: Exploring Identity and Access Management Solutions for Multi-Tenanted </a:t>
            </a:r>
            <a:r>
              <a:rPr lang="en-US" sz="1600" b="1" dirty="0" err="1"/>
              <a:t>eScience</a:t>
            </a:r>
            <a:r>
              <a:rPr lang="en-US" sz="1600" b="1" dirty="0"/>
              <a:t> Framework</a:t>
            </a:r>
            <a:r>
              <a:rPr lang="en-US" sz="1600" dirty="0"/>
              <a:t>, </a:t>
            </a:r>
            <a:r>
              <a:rPr lang="en-US" sz="1600" i="1" dirty="0" err="1"/>
              <a:t>Supun</a:t>
            </a:r>
            <a:r>
              <a:rPr lang="en-US" sz="1600" i="1" dirty="0"/>
              <a:t> </a:t>
            </a:r>
            <a:r>
              <a:rPr lang="en-US" sz="1600" i="1" dirty="0" err="1"/>
              <a:t>Nakandala</a:t>
            </a:r>
            <a:r>
              <a:rPr lang="en-US" sz="1600" i="1" dirty="0"/>
              <a:t>, Indiana University; </a:t>
            </a:r>
            <a:r>
              <a:rPr lang="en-US" sz="1600" i="1" dirty="0" err="1"/>
              <a:t>Hasini</a:t>
            </a:r>
            <a:r>
              <a:rPr lang="en-US" sz="1600" i="1" dirty="0"/>
              <a:t> </a:t>
            </a:r>
            <a:r>
              <a:rPr lang="en-US" sz="1600" i="1" dirty="0" err="1"/>
              <a:t>Gunasinghe</a:t>
            </a:r>
            <a:r>
              <a:rPr lang="en-US" sz="1600" i="1" dirty="0"/>
              <a:t>, Purdue University; Suresh </a:t>
            </a:r>
            <a:r>
              <a:rPr lang="en-US" sz="1600" i="1" dirty="0" err="1"/>
              <a:t>Marru</a:t>
            </a:r>
            <a:r>
              <a:rPr lang="en-US" sz="1600" i="1" dirty="0"/>
              <a:t>*, Indiana University; Marlon Pierce, Indiana University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773167" y="6316353"/>
            <a:ext cx="664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http://escience-2016.idies.jhu.edu/program/hot-topics-invited-talks/</a:t>
            </a:r>
          </a:p>
        </p:txBody>
      </p:sp>
    </p:spTree>
    <p:extLst>
      <p:ext uri="{BB962C8B-B14F-4D97-AF65-F5344CB8AC3E}">
        <p14:creationId xmlns:p14="http://schemas.microsoft.com/office/powerpoint/2010/main" val="1261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Gateway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6200" cy="435133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Science Gateways use middleware for common, generic functions.</a:t>
            </a:r>
          </a:p>
          <a:p>
            <a:pPr lvl="1"/>
            <a:r>
              <a:rPr lang="en-US" dirty="0" smtClean="0"/>
              <a:t>Execute jobs, manage data and metadata</a:t>
            </a:r>
          </a:p>
          <a:p>
            <a:r>
              <a:rPr lang="en-US" dirty="0" smtClean="0"/>
              <a:t>Middleware (Airavata) needs a scalable way to establish trust with numerous science gateway tenants.</a:t>
            </a:r>
          </a:p>
          <a:p>
            <a:r>
              <a:rPr lang="en-US" dirty="0" smtClean="0"/>
              <a:t>Gateway tenants can be Web clients but also desktop clients. </a:t>
            </a:r>
          </a:p>
          <a:p>
            <a:pPr lvl="1"/>
            <a:r>
              <a:rPr lang="en-US" dirty="0" smtClean="0"/>
              <a:t>These have very different security concerns.</a:t>
            </a:r>
          </a:p>
          <a:p>
            <a:r>
              <a:rPr lang="en-US" dirty="0" smtClean="0"/>
              <a:t>Science gateways need a way to authenticate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2120900"/>
            <a:ext cx="12446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Tenant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09200" y="2120900"/>
            <a:ext cx="12446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Gateway Tenant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32800" y="2120900"/>
            <a:ext cx="12446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Gateway Tenant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1400" y="4509294"/>
            <a:ext cx="3302000" cy="11549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Airavata Middleware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1400" y="4217988"/>
            <a:ext cx="3302000" cy="291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7327900" y="3136900"/>
            <a:ext cx="1714500" cy="1081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9042400" y="3136900"/>
            <a:ext cx="12700" cy="1081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 flipH="1">
            <a:off x="9042400" y="3136900"/>
            <a:ext cx="1689100" cy="1081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3100" cy="45053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gateway is an OAuth2 Client</a:t>
            </a:r>
          </a:p>
          <a:p>
            <a:r>
              <a:rPr lang="en-US" dirty="0" smtClean="0"/>
              <a:t>The gateway’s users are Resource </a:t>
            </a:r>
            <a:r>
              <a:rPr lang="en-US" dirty="0"/>
              <a:t>O</a:t>
            </a:r>
            <a:r>
              <a:rPr lang="en-US" dirty="0" smtClean="0"/>
              <a:t>wners</a:t>
            </a:r>
          </a:p>
          <a:p>
            <a:r>
              <a:rPr lang="en-US" dirty="0" smtClean="0"/>
              <a:t>Airavata is the Resource Service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Keycloak</a:t>
            </a:r>
            <a:r>
              <a:rPr lang="en-US" dirty="0" smtClean="0"/>
              <a:t> (formerly WSO2 IS) as our Authorization Server</a:t>
            </a:r>
          </a:p>
          <a:p>
            <a:r>
              <a:rPr lang="en-US" dirty="0" smtClean="0"/>
              <a:t>We need to establish a user’s identity</a:t>
            </a:r>
          </a:p>
          <a:p>
            <a:r>
              <a:rPr lang="en-US" dirty="0" smtClean="0"/>
              <a:t>Users may have different levels of access to API methods</a:t>
            </a:r>
          </a:p>
          <a:p>
            <a:pPr lvl="1"/>
            <a:r>
              <a:rPr lang="en-US" dirty="0" smtClean="0"/>
              <a:t>Some may have admin roles, for instance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7350" y="5060949"/>
            <a:ext cx="1689100" cy="127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287000" y="5060949"/>
            <a:ext cx="1689100" cy="1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Service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0287000" y="1825625"/>
            <a:ext cx="1689100" cy="127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Resource Owner</a:t>
            </a:r>
            <a:endParaRPr lang="en-US" sz="2800" dirty="0"/>
          </a:p>
        </p:txBody>
      </p:sp>
      <p:cxnSp>
        <p:nvCxnSpPr>
          <p:cNvPr id="7" name="Straight Arrow Connector 6"/>
          <p:cNvCxnSpPr>
            <a:endCxn id="9" idx="1"/>
          </p:cNvCxnSpPr>
          <p:nvPr/>
        </p:nvCxnSpPr>
        <p:spPr>
          <a:xfrm>
            <a:off x="7156450" y="2460625"/>
            <a:ext cx="3130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3"/>
            <a:endCxn id="8" idx="1"/>
          </p:cNvCxnSpPr>
          <p:nvPr/>
        </p:nvCxnSpPr>
        <p:spPr>
          <a:xfrm>
            <a:off x="7156450" y="5695949"/>
            <a:ext cx="3130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67350" y="1825625"/>
            <a:ext cx="1689100" cy="127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Auth</a:t>
            </a:r>
            <a:r>
              <a:rPr lang="en-US" sz="2800" dirty="0" smtClean="0"/>
              <a:t> Service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6311900" y="3095625"/>
            <a:ext cx="0" cy="1965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7" idx="0"/>
          </p:cNvCxnSpPr>
          <p:nvPr/>
        </p:nvCxnSpPr>
        <p:spPr>
          <a:xfrm flipH="1">
            <a:off x="6311900" y="2460625"/>
            <a:ext cx="3975100" cy="2600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16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SEAGrid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SEAGrid needs to authenticate users.</a:t>
            </a:r>
          </a:p>
          <a:p>
            <a:r>
              <a:rPr lang="en-US" dirty="0" smtClean="0"/>
              <a:t>Not all users can access every </a:t>
            </a:r>
            <a:r>
              <a:rPr lang="en-US" dirty="0" smtClean="0"/>
              <a:t>Apache Airavat</a:t>
            </a:r>
            <a:r>
              <a:rPr lang="en-US" dirty="0" smtClean="0"/>
              <a:t>a </a:t>
            </a:r>
            <a:r>
              <a:rPr lang="en-US" dirty="0" smtClean="0"/>
              <a:t>API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SEAGrid has both Web and desktop (JavaFX) clients.</a:t>
            </a:r>
          </a:p>
          <a:p>
            <a:pPr lvl="1"/>
            <a:r>
              <a:rPr lang="en-US" dirty="0" smtClean="0"/>
              <a:t>These are clients to Apache Airavata services.</a:t>
            </a:r>
          </a:p>
          <a:p>
            <a:r>
              <a:rPr lang="en-US" dirty="0" smtClean="0"/>
              <a:t>Web client (PHP) runs on a server under the control of the SEAGrid administrator.</a:t>
            </a:r>
          </a:p>
          <a:p>
            <a:r>
              <a:rPr lang="en-US" dirty="0" smtClean="0"/>
              <a:t>But desktop clients run under the user’s control.</a:t>
            </a:r>
          </a:p>
          <a:p>
            <a:pPr lvl="1"/>
            <a:r>
              <a:rPr lang="en-US" dirty="0" smtClean="0"/>
              <a:t>User could lose credentials.</a:t>
            </a:r>
          </a:p>
          <a:p>
            <a:r>
              <a:rPr lang="en-US" dirty="0" smtClean="0"/>
              <a:t>Apache Airavata needs to issue access tokens to invoke API calls to both the SEAGrid web site and to SEAGrid desktop clients.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4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60213"/>
              </p:ext>
            </p:extLst>
          </p:nvPr>
        </p:nvGraphicFramePr>
        <p:xfrm>
          <a:off x="850901" y="1855431"/>
          <a:ext cx="10502900" cy="4654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7931"/>
                <a:gridCol w="7564969"/>
              </a:tblGrid>
              <a:tr h="5474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OAuth2 Grant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Science Gateway</a:t>
                      </a:r>
                      <a:endParaRPr lang="en-US" sz="2400" dirty="0"/>
                    </a:p>
                  </a:txBody>
                  <a:tcPr/>
                </a:tc>
              </a:tr>
              <a:tr h="10679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Web-based, server side</a:t>
                      </a:r>
                      <a:r>
                        <a:rPr lang="en-US" sz="2400" baseline="0" dirty="0" smtClean="0"/>
                        <a:t> gateway implemented with PHP, JSP/servlets, Django, etc. The Airavata client SDK is on the server under the gateway operator’s control</a:t>
                      </a:r>
                      <a:endParaRPr lang="en-US" sz="2400" dirty="0"/>
                    </a:p>
                  </a:txBody>
                  <a:tcPr/>
                </a:tc>
              </a:tr>
              <a:tr h="11837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Implicit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</a:t>
                      </a:r>
                      <a:r>
                        <a:rPr lang="en-US" sz="2400" baseline="0" dirty="0" smtClean="0"/>
                        <a:t> is a browser using JavaScript client SDKs to make direct connections to the Airavata server; no Web server in the middle</a:t>
                      </a:r>
                      <a:endParaRPr lang="en-US" sz="2400" dirty="0"/>
                    </a:p>
                  </a:txBody>
                  <a:tcPr/>
                </a:tc>
              </a:tr>
              <a:tr h="11819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Resource Owner Password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</a:t>
                      </a:r>
                      <a:r>
                        <a:rPr lang="en-US" sz="2400" baseline="0" dirty="0" smtClean="0"/>
                        <a:t> is a trusted non-browser application under the user’s control, such as a mobile device or a desktop application.</a:t>
                      </a:r>
                      <a:endParaRPr lang="en-US" sz="2400" dirty="0"/>
                    </a:p>
                  </a:txBody>
                  <a:tcPr/>
                </a:tc>
              </a:tr>
              <a:tr h="5474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Client Credential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Machine-to</a:t>
                      </a:r>
                      <a:r>
                        <a:rPr lang="en-US" sz="2400" baseline="0" dirty="0" smtClean="0"/>
                        <a:t>-machine authentication for confidential clients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Conclusions About OAuth2 and 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smtClean="0"/>
              <a:t>Authentication, User Management, and API Access?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Let’s look at several cases. These depend on how closely the tenant integrates with Airavata’s </a:t>
            </a:r>
            <a:r>
              <a:rPr lang="en-US" dirty="0" err="1" smtClean="0"/>
              <a:t>auth</a:t>
            </a:r>
            <a:r>
              <a:rPr lang="en-US" dirty="0" smtClean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2581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Some 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Supun</a:t>
            </a:r>
            <a:r>
              <a:rPr lang="en-US" dirty="0" smtClean="0"/>
              <a:t> </a:t>
            </a:r>
            <a:r>
              <a:rPr lang="en-US" dirty="0" err="1" smtClean="0"/>
              <a:t>Nakandala</a:t>
            </a:r>
            <a:r>
              <a:rPr lang="en-US" dirty="0" smtClean="0"/>
              <a:t> and </a:t>
            </a:r>
            <a:r>
              <a:rPr lang="en-US" dirty="0" err="1"/>
              <a:t>Hasini</a:t>
            </a:r>
            <a:r>
              <a:rPr lang="en-US" dirty="0"/>
              <a:t> </a:t>
            </a:r>
            <a:r>
              <a:rPr lang="en-US" dirty="0" err="1"/>
              <a:t>Gunasinghe</a:t>
            </a:r>
            <a:r>
              <a:rPr lang="en-US" dirty="0"/>
              <a:t> </a:t>
            </a:r>
            <a:r>
              <a:rPr lang="en-US" dirty="0" smtClean="0"/>
              <a:t>prototyped much of what we do in production today while  Google Summer of Code students</a:t>
            </a:r>
          </a:p>
          <a:p>
            <a:pPr lvl="1"/>
            <a:r>
              <a:rPr lang="en-US" dirty="0" smtClean="0"/>
              <a:t>We put it into production</a:t>
            </a:r>
          </a:p>
          <a:p>
            <a:pPr lvl="1"/>
            <a:r>
              <a:rPr lang="en-US" dirty="0" smtClean="0"/>
              <a:t>We hired </a:t>
            </a:r>
            <a:r>
              <a:rPr lang="en-US" dirty="0" err="1" smtClean="0"/>
              <a:t>Supun</a:t>
            </a:r>
            <a:endParaRPr lang="en-US" dirty="0" smtClean="0"/>
          </a:p>
          <a:p>
            <a:r>
              <a:rPr lang="en-US" dirty="0" smtClean="0"/>
              <a:t>Anuj </a:t>
            </a:r>
            <a:r>
              <a:rPr lang="en-US" dirty="0" err="1" smtClean="0"/>
              <a:t>Bhandar</a:t>
            </a:r>
            <a:r>
              <a:rPr lang="en-US" dirty="0" smtClean="0"/>
              <a:t> did a lot of the work evaluating and providing early integration work for </a:t>
            </a:r>
            <a:r>
              <a:rPr lang="en-US" dirty="0" err="1" smtClean="0"/>
              <a:t>Keycloak</a:t>
            </a:r>
            <a:r>
              <a:rPr lang="en-US" dirty="0" smtClean="0"/>
              <a:t>, which replaced WSO2 IS, during the Spring 2017 semester.</a:t>
            </a:r>
          </a:p>
        </p:txBody>
      </p:sp>
    </p:spTree>
    <p:extLst>
      <p:ext uri="{BB962C8B-B14F-4D97-AF65-F5344CB8AC3E}">
        <p14:creationId xmlns:p14="http://schemas.microsoft.com/office/powerpoint/2010/main" val="1202711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" y="381002"/>
            <a:ext cx="9834284" cy="6343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4900" y="368301"/>
            <a:ext cx="4064000" cy="3416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Case 1: Gateway uses Airavata middleware to manage users.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gateway can use OpenID Connect to authenticate users.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gateway receives an authorization code grant that it can use to make Airavata API calls.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Airavata: High Level Architecture</a:t>
            </a:r>
            <a:endParaRPr lang="en-US" dirty="0"/>
          </a:p>
        </p:txBody>
      </p:sp>
      <p:pic>
        <p:nvPicPr>
          <p:cNvPr id="5" name="Picture 4" descr="Airavata 1.0 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90"/>
          <a:stretch/>
        </p:blipFill>
        <p:spPr>
          <a:xfrm>
            <a:off x="1172692" y="1340286"/>
            <a:ext cx="10595376" cy="50479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0370" y="1453018"/>
            <a:ext cx="4145197" cy="4759891"/>
          </a:xfrm>
          <a:prstGeom prst="rect">
            <a:avLst/>
          </a:prstGeom>
          <a:noFill/>
          <a:ln cap="flat" cmpd="sng">
            <a:solidFill>
              <a:schemeClr val="dk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4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2" y="368301"/>
            <a:ext cx="9426278" cy="6276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4900" y="368301"/>
            <a:ext cx="4064000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Case 2: Gateway </a:t>
            </a:r>
            <a:r>
              <a:rPr lang="en-US" sz="2400" dirty="0"/>
              <a:t>u</a:t>
            </a:r>
            <a:r>
              <a:rPr lang="en-US" sz="2400" dirty="0" smtClean="0"/>
              <a:t>ses a third party identity service to manage users. 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This must be Web based, so Authorization Code grant types are the only supported type.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6" y="469900"/>
            <a:ext cx="9099340" cy="621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6200" y="241301"/>
            <a:ext cx="4064000" cy="3785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Case 3(a): Gateway maintains its own isolated User Store and does not share information with Airavata.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User authentication happens externally.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This requires a Client Credential grant type between the gateway and Airavata.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93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5" y="368301"/>
            <a:ext cx="9355476" cy="6299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4900" y="368301"/>
            <a:ext cx="4064000" cy="3046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Case 3(b): Gateway shares read access to its User Store with Airavata.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gateway uses OIDC to authenticate to the authorization server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This uses the Authorization Code grant type. </a:t>
            </a:r>
          </a:p>
        </p:txBody>
      </p:sp>
    </p:spTree>
    <p:extLst>
      <p:ext uri="{BB962C8B-B14F-4D97-AF65-F5344CB8AC3E}">
        <p14:creationId xmlns:p14="http://schemas.microsoft.com/office/powerpoint/2010/main" val="2636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558800"/>
            <a:ext cx="8548982" cy="60742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4900" y="368301"/>
            <a:ext cx="4445000" cy="37856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Case 3(c): Gateway </a:t>
            </a:r>
            <a:r>
              <a:rPr lang="en-US" sz="2400" dirty="0" smtClean="0"/>
              <a:t>duplicates </a:t>
            </a:r>
            <a:r>
              <a:rPr lang="en-US" sz="2400" dirty="0" smtClean="0"/>
              <a:t>its user store </a:t>
            </a:r>
            <a:r>
              <a:rPr lang="en-US" sz="2400" dirty="0" smtClean="0"/>
              <a:t>for Airavata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gateway uses Airavata’s Authorization Server to provide OIDC-based authentication.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This uses the Authorization Code grant type.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SCIM is the protocol for duplicating user information across multiple user stores.</a:t>
            </a:r>
          </a:p>
        </p:txBody>
      </p:sp>
    </p:spTree>
    <p:extLst>
      <p:ext uri="{BB962C8B-B14F-4D97-AF65-F5344CB8AC3E}">
        <p14:creationId xmlns:p14="http://schemas.microsoft.com/office/powerpoint/2010/main" val="18581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Open Issues for Spring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best way to distribute </a:t>
            </a:r>
            <a:r>
              <a:rPr lang="en-US" dirty="0" smtClean="0"/>
              <a:t>OAuth2 public </a:t>
            </a:r>
            <a:r>
              <a:rPr lang="en-US" dirty="0" smtClean="0"/>
              <a:t>clients</a:t>
            </a:r>
            <a:r>
              <a:rPr lang="en-US" dirty="0"/>
              <a:t> </a:t>
            </a:r>
            <a:r>
              <a:rPr lang="en-US" dirty="0" smtClean="0"/>
              <a:t>that will directly access the API </a:t>
            </a:r>
          </a:p>
          <a:p>
            <a:pPr lvl="1"/>
            <a:r>
              <a:rPr lang="en-US" dirty="0" smtClean="0"/>
              <a:t>Desktop applications 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scripts, developer keys,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Issues with public clients</a:t>
            </a:r>
          </a:p>
          <a:p>
            <a:pPr lvl="1"/>
            <a:r>
              <a:rPr lang="en-US" dirty="0" smtClean="0"/>
              <a:t>The clients themselves need client IDs and client secrets</a:t>
            </a:r>
          </a:p>
          <a:p>
            <a:pPr lvl="1"/>
            <a:r>
              <a:rPr lang="en-US" dirty="0" smtClean="0"/>
              <a:t>Users of the clients must further authenticate themselves</a:t>
            </a:r>
          </a:p>
          <a:p>
            <a:pPr lvl="1"/>
            <a:r>
              <a:rPr lang="en-US" dirty="0" smtClean="0"/>
              <a:t>This should work with non-browser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What are the best approaches for internal (</a:t>
            </a:r>
            <a:r>
              <a:rPr lang="en-US" dirty="0" err="1" smtClean="0"/>
              <a:t>microservice</a:t>
            </a:r>
            <a:r>
              <a:rPr lang="en-US" dirty="0" smtClean="0"/>
              <a:t>-to-</a:t>
            </a:r>
            <a:r>
              <a:rPr lang="en-US" dirty="0" err="1" smtClean="0"/>
              <a:t>microserivce</a:t>
            </a:r>
            <a:r>
              <a:rPr lang="en-US" dirty="0" smtClean="0"/>
              <a:t>) security in Airavata?</a:t>
            </a:r>
          </a:p>
          <a:p>
            <a:pPr lvl="1"/>
            <a:r>
              <a:rPr lang="en-US" dirty="0" smtClean="0"/>
              <a:t>Byzantine Fault Tolerance</a:t>
            </a:r>
          </a:p>
          <a:p>
            <a:pPr lvl="1"/>
            <a:r>
              <a:rPr lang="en-US" dirty="0" err="1" smtClean="0"/>
              <a:t>DevSecOps</a:t>
            </a:r>
            <a:endParaRPr lang="en-US" dirty="0" smtClean="0"/>
          </a:p>
          <a:p>
            <a:pPr lvl="1"/>
            <a:r>
              <a:rPr lang="en-US" dirty="0" smtClean="0"/>
              <a:t>Black hat 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OIDC Mappings to 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OIDC server is the Authorization Server. </a:t>
            </a:r>
          </a:p>
          <a:p>
            <a:r>
              <a:rPr lang="en-US" dirty="0" smtClean="0"/>
              <a:t>The Science Gateway is the Client</a:t>
            </a:r>
          </a:p>
          <a:p>
            <a:r>
              <a:rPr lang="en-US" dirty="0" smtClean="0"/>
              <a:t>Grant Types used by OIDC</a:t>
            </a:r>
          </a:p>
          <a:p>
            <a:pPr lvl="1"/>
            <a:r>
              <a:rPr lang="en-US" dirty="0" smtClean="0"/>
              <a:t>Authorization Code: most common code, useful for server-side Web applications</a:t>
            </a:r>
          </a:p>
          <a:p>
            <a:pPr lvl="1"/>
            <a:r>
              <a:rPr lang="en-US" dirty="0" smtClean="0"/>
              <a:t>Implicit: Use this with browser-side JavaScript applications that need to interact with the OIDC Server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OIDC ID Token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Token data </a:t>
            </a:r>
            <a:r>
              <a:rPr lang="en-US" dirty="0" smtClean="0"/>
              <a:t>structure is the </a:t>
            </a:r>
            <a:r>
              <a:rPr lang="en-US" dirty="0"/>
              <a:t>primary extension that OpenID Connect makes to OAuth 2.0 to enable End-Users to be a</a:t>
            </a:r>
            <a:r>
              <a:rPr lang="en-US" dirty="0" smtClean="0"/>
              <a:t>uthenticated.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 Token is a security token that contains </a:t>
            </a:r>
            <a:r>
              <a:rPr lang="en-US" b="1" dirty="0"/>
              <a:t>Claims</a:t>
            </a:r>
            <a:r>
              <a:rPr lang="en-US" dirty="0"/>
              <a:t> about the </a:t>
            </a:r>
            <a:r>
              <a:rPr lang="en-US" dirty="0" smtClean="0"/>
              <a:t>authentication </a:t>
            </a:r>
            <a:r>
              <a:rPr lang="en-US" dirty="0"/>
              <a:t>of an End-User by an Authorization Server when using a Client, and potentially other requested Claims.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8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OIDC ID </a:t>
            </a:r>
            <a:r>
              <a:rPr lang="en-US" dirty="0" smtClean="0"/>
              <a:t>Token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 Token is represented as a JSON Web Token (JWT)</a:t>
            </a:r>
          </a:p>
          <a:p>
            <a:r>
              <a:rPr lang="en-US" dirty="0"/>
              <a:t>JWT: compact claims representation format intended for space constrained environments such as HTTP Authorization headers and URI query parameters.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/html/draft-ietf-oauth-json-web-token-32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" t="2241" r="14737" b="6723"/>
          <a:stretch/>
        </p:blipFill>
        <p:spPr>
          <a:xfrm>
            <a:off x="1981200" y="2057400"/>
            <a:ext cx="8229600" cy="4127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OIDC ID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0200" y="2209800"/>
            <a:ext cx="12446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Tenant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800" y="2209800"/>
            <a:ext cx="12446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Gateway Tenant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07400" y="2209800"/>
            <a:ext cx="12446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Gateway Tenant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6000" y="4598194"/>
            <a:ext cx="3302000" cy="11549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Airavata Middleware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66000" y="4306888"/>
            <a:ext cx="3302000" cy="291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1" idx="0"/>
          </p:cNvCxnSpPr>
          <p:nvPr/>
        </p:nvCxnSpPr>
        <p:spPr>
          <a:xfrm>
            <a:off x="7302500" y="3225800"/>
            <a:ext cx="1714500" cy="1081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1" idx="0"/>
          </p:cNvCxnSpPr>
          <p:nvPr/>
        </p:nvCxnSpPr>
        <p:spPr>
          <a:xfrm flipH="1">
            <a:off x="9017000" y="3225800"/>
            <a:ext cx="12700" cy="1081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11" idx="0"/>
          </p:cNvCxnSpPr>
          <p:nvPr/>
        </p:nvCxnSpPr>
        <p:spPr>
          <a:xfrm flipH="1">
            <a:off x="9017000" y="3225800"/>
            <a:ext cx="1689100" cy="1081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on the UI and API Server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UI: this is the gateway tenant</a:t>
            </a:r>
          </a:p>
          <a:p>
            <a:r>
              <a:rPr lang="en-US" dirty="0" smtClean="0"/>
              <a:t>The API Server can communicate with multiple tenants.</a:t>
            </a:r>
          </a:p>
          <a:p>
            <a:r>
              <a:rPr lang="en-US" dirty="0" smtClean="0"/>
              <a:t>Tenants can be Web servers, mobile applications, native browser JavaScript apps, or desktop applications.</a:t>
            </a:r>
          </a:p>
          <a:p>
            <a:r>
              <a:rPr lang="en-US" dirty="0" smtClean="0"/>
              <a:t>Tenants and the API server communicate over network connections.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04800" y="355601"/>
          <a:ext cx="11544300" cy="6198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6099"/>
                <a:gridCol w="9728201"/>
              </a:tblGrid>
              <a:tr h="56296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8593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Issuer Identifier for the Issuer of the response. The </a:t>
                      </a:r>
                      <a:r>
                        <a:rPr lang="en-US" dirty="0" err="1" smtClean="0"/>
                        <a:t>iss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is a case sensitive URL using the </a:t>
                      </a:r>
                      <a:r>
                        <a:rPr lang="en-US" dirty="0" smtClean="0"/>
                        <a:t>https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scheme that contains scheme, host, and optionally, port number and path components and no query or fragment components.</a:t>
                      </a:r>
                      <a:endParaRPr lang="en-US" dirty="0"/>
                    </a:p>
                  </a:txBody>
                  <a:tcPr/>
                </a:tc>
              </a:tr>
              <a:tr h="601542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 Identifier. A locally unique and never reassigned identifier within the Issuer for the End-User, which is intended to be consumed by the Client</a:t>
                      </a:r>
                      <a:endParaRPr lang="en-US" dirty="0"/>
                    </a:p>
                  </a:txBody>
                  <a:tcPr/>
                </a:tc>
              </a:tr>
              <a:tr h="6015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Audience(s) that this ID Token is intended for. It must contain the OAuth 2.0 </a:t>
                      </a:r>
                      <a:r>
                        <a:rPr lang="en-US" dirty="0" err="1" smtClean="0"/>
                        <a:t>client_id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Relying Party as an audience value. It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may contain other values.</a:t>
                      </a:r>
                      <a:endParaRPr lang="en-US" dirty="0"/>
                    </a:p>
                  </a:txBody>
                  <a:tcPr/>
                </a:tc>
              </a:tr>
              <a:tr h="562964">
                <a:tc>
                  <a:txBody>
                    <a:bodyPr/>
                    <a:lstStyle/>
                    <a:p>
                      <a:r>
                        <a:rPr lang="en-US" dirty="0" smtClean="0"/>
                        <a:t>nonce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value used to associate a Client session with an ID Token, and to mitigate replay attacks. </a:t>
                      </a:r>
                      <a:endParaRPr lang="en-US" dirty="0"/>
                    </a:p>
                  </a:txBody>
                  <a:tcPr/>
                </a:tc>
              </a:tr>
              <a:tr h="5629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Expiration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629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at which the JWT was issued.</a:t>
                      </a:r>
                      <a:endParaRPr lang="en-US" dirty="0"/>
                    </a:p>
                  </a:txBody>
                  <a:tcPr/>
                </a:tc>
              </a:tr>
              <a:tr h="5629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when the End-User authentication occurred.</a:t>
                      </a:r>
                      <a:endParaRPr lang="en-US" dirty="0"/>
                    </a:p>
                  </a:txBody>
                  <a:tcPr/>
                </a:tc>
              </a:tr>
              <a:tr h="11171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Context Class Reference.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 can used an RFC 6711 Registered Name here. This is an established Level of Assurance identifier.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OIDC ID Tokens can also contain additional claims about the user.</a:t>
            </a:r>
          </a:p>
          <a:p>
            <a:pPr lvl="1"/>
            <a:r>
              <a:rPr lang="en-US" dirty="0" smtClean="0"/>
              <a:t>Examples: Full name, preferred name, profile page URL, picture, website, birthday, etc.</a:t>
            </a:r>
          </a:p>
          <a:p>
            <a:pPr lvl="1"/>
            <a:r>
              <a:rPr lang="en-US" dirty="0" smtClean="0"/>
              <a:t>These are stored by the </a:t>
            </a:r>
            <a:r>
              <a:rPr lang="en-US" dirty="0" err="1" smtClean="0"/>
              <a:t>UserInfo</a:t>
            </a:r>
            <a:r>
              <a:rPr lang="en-US" dirty="0" smtClean="0"/>
              <a:t> Endpoint. Not all may stored, and sharing decisions are another story.</a:t>
            </a:r>
          </a:p>
          <a:p>
            <a:r>
              <a:rPr lang="en-US" dirty="0" smtClean="0"/>
              <a:t>OIDC clients (science gateways) can also make subsequent requests for this information from a </a:t>
            </a:r>
            <a:r>
              <a:rPr lang="en-US" dirty="0" err="1" smtClean="0"/>
              <a:t>UserInfo</a:t>
            </a:r>
            <a:r>
              <a:rPr lang="en-US" dirty="0" smtClean="0"/>
              <a:t> Endpoint.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5515" r="2542" b="5693"/>
          <a:stretch/>
        </p:blipFill>
        <p:spPr>
          <a:xfrm>
            <a:off x="3086100" y="3771900"/>
            <a:ext cx="61341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UserInfo</a:t>
            </a:r>
            <a:r>
              <a:rPr lang="en-US" dirty="0" smtClean="0"/>
              <a:t>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77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UserInfo</a:t>
            </a:r>
            <a:r>
              <a:rPr lang="en-US" dirty="0"/>
              <a:t> Endpoint is an OAuth 2.0 Protected Resource that returns Claims about the authenticated End-User. </a:t>
            </a:r>
            <a:endParaRPr lang="en-US" dirty="0" smtClean="0"/>
          </a:p>
          <a:p>
            <a:r>
              <a:rPr lang="en-US" dirty="0" smtClean="0"/>
              <a:t>The Client </a:t>
            </a:r>
            <a:r>
              <a:rPr lang="en-US" dirty="0"/>
              <a:t>makes a request to the </a:t>
            </a:r>
            <a:r>
              <a:rPr lang="en-US" dirty="0" err="1"/>
              <a:t>UserInfo</a:t>
            </a:r>
            <a:r>
              <a:rPr lang="en-US" dirty="0"/>
              <a:t> Endpoint using an Access Token obtained through OpenID Connect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4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6121400"/>
            <a:ext cx="7785100" cy="496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OpenID Connect Client Request Parameters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211667"/>
          <a:ext cx="11061700" cy="577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6300"/>
                <a:gridCol w="8915400"/>
              </a:tblGrid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client_id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 client identifier established between the OIDC server and the client app.</a:t>
                      </a:r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response_type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</a:t>
                      </a:r>
                      <a:r>
                        <a:rPr lang="en-US" sz="2400" baseline="0" dirty="0" smtClean="0"/>
                        <a:t> value </a:t>
                      </a:r>
                      <a:r>
                        <a:rPr lang="en-US" sz="2400" dirty="0" smtClean="0"/>
                        <a:t>“code” for</a:t>
                      </a:r>
                      <a:r>
                        <a:rPr lang="en-US" sz="2400" baseline="0" dirty="0" smtClean="0"/>
                        <a:t> Authorization Code grant types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baseline="0" dirty="0" smtClean="0"/>
                        <a:t> Use “</a:t>
                      </a:r>
                      <a:r>
                        <a:rPr lang="en-US" sz="2400" baseline="0" dirty="0" err="1" smtClean="0"/>
                        <a:t>id_token</a:t>
                      </a:r>
                      <a:r>
                        <a:rPr lang="en-US" sz="2400" baseline="0" dirty="0" smtClean="0"/>
                        <a:t>” for Implicit grant types.</a:t>
                      </a:r>
                      <a:endParaRPr lang="en-US" sz="2400" dirty="0" smtClean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redirect_uri</a:t>
                      </a:r>
                      <a:r>
                        <a:rPr lang="en-US" sz="2400" dirty="0" smtClean="0"/>
                        <a:t>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HTTP endpoint on your server that will receive the response</a:t>
                      </a:r>
                      <a:r>
                        <a:rPr lang="en-US" sz="2400" baseline="0" dirty="0" smtClean="0"/>
                        <a:t> from the OIDC server.</a:t>
                      </a:r>
                      <a:endParaRPr lang="en-US" sz="2400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basic request should be </a:t>
                      </a:r>
                      <a:r>
                        <a:rPr lang="en-US" sz="2400" dirty="0" err="1" smtClean="0"/>
                        <a:t>openid</a:t>
                      </a:r>
                      <a:r>
                        <a:rPr lang="en-US" sz="2400" dirty="0" smtClean="0"/>
                        <a:t> email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 smtClean="0"/>
                    </a:p>
                  </a:txBody>
                  <a:tcPr/>
                </a:tc>
              </a:tr>
              <a:tr h="1871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state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Should include the value of the anti-forgery unique session token, as well as any other information needed to recover the context when the user returns to your application, e.g., the starting URL.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14113"/>
            <a:ext cx="10589819" cy="5950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300" y="685800"/>
            <a:ext cx="323761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The General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Challenges for This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establish trust between a gateway tenant and the API server.</a:t>
            </a:r>
          </a:p>
          <a:p>
            <a:r>
              <a:rPr lang="en-US" dirty="0" smtClean="0"/>
              <a:t>The gateway tenant may manage its own user base, but these must be communicated to the API server.</a:t>
            </a:r>
          </a:p>
          <a:p>
            <a:r>
              <a:rPr lang="en-US" dirty="0" smtClean="0"/>
              <a:t>A gateway tenant may be a single web server for an entire community</a:t>
            </a:r>
          </a:p>
          <a:p>
            <a:pPr lvl="1"/>
            <a:r>
              <a:rPr lang="en-US" dirty="0" smtClean="0"/>
              <a:t>The SEAGrid Web server, for example</a:t>
            </a:r>
          </a:p>
          <a:p>
            <a:r>
              <a:rPr lang="en-US" dirty="0" smtClean="0"/>
              <a:t>A gateway tenant also may be a desktop application, scripting tool, or in-browser application that get distributed to every user.</a:t>
            </a:r>
          </a:p>
          <a:p>
            <a:pPr lvl="1"/>
            <a:r>
              <a:rPr lang="en-US" dirty="0" smtClean="0"/>
              <a:t>Need unique credentials for each client</a:t>
            </a:r>
          </a:p>
          <a:p>
            <a:pPr lvl="1"/>
            <a:r>
              <a:rPr lang="en-US" dirty="0" smtClean="0"/>
              <a:t>Credentials are more vulnerable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6235700"/>
            <a:ext cx="10515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OAuth2 can address many of these issues.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7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 and OAuth2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basic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Entities on a 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69" y="2617937"/>
            <a:ext cx="1528175" cy="2768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Entity 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000578" y="2617936"/>
            <a:ext cx="1528175" cy="2768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Entity 2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3671344" y="4002063"/>
            <a:ext cx="432923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6844" y="4282985"/>
            <a:ext cx="267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Communications </a:t>
            </a:r>
          </a:p>
          <a:p>
            <a:pPr algn="ctr"/>
            <a:r>
              <a:rPr lang="en-US" dirty="0" smtClean="0"/>
              <a:t>(TCP/IP)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66742"/>
              </p:ext>
            </p:extLst>
          </p:nvPr>
        </p:nvGraphicFramePr>
        <p:xfrm>
          <a:off x="850900" y="190502"/>
          <a:ext cx="10515600" cy="59865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/>
                <a:gridCol w="8077200"/>
              </a:tblGrid>
              <a:tr h="4720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Concept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45500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Entities have unique identities.</a:t>
                      </a:r>
                    </a:p>
                  </a:txBody>
                  <a:tcPr/>
                </a:tc>
              </a:tr>
              <a:tr h="5794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 (</a:t>
                      </a:r>
                      <a:r>
                        <a:rPr lang="en-US" sz="2400" dirty="0" err="1" smtClean="0"/>
                        <a:t>AuthN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Entities can establish and prove their </a:t>
                      </a:r>
                      <a:r>
                        <a:rPr lang="en-US" sz="2400" dirty="0" smtClean="0"/>
                        <a:t>identities.  Commonly</a:t>
                      </a:r>
                      <a:r>
                        <a:rPr lang="en-US" sz="2400" baseline="0" dirty="0" smtClean="0"/>
                        <a:t> implemented with public-private </a:t>
                      </a:r>
                      <a:r>
                        <a:rPr lang="en-US" sz="2400" baseline="0" dirty="0" err="1" smtClean="0"/>
                        <a:t>keypairs</a:t>
                      </a:r>
                      <a:endParaRPr lang="en-US" sz="2400" dirty="0" smtClean="0"/>
                    </a:p>
                  </a:txBody>
                  <a:tcPr/>
                </a:tc>
              </a:tr>
              <a:tr h="8826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 (</a:t>
                      </a:r>
                      <a:r>
                        <a:rPr lang="en-US" sz="2400" dirty="0" err="1" smtClean="0"/>
                        <a:t>AuthZ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How an entity responds to a request from another entity.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Usually coupled with authentication.</a:t>
                      </a:r>
                    </a:p>
                  </a:txBody>
                  <a:tcPr/>
                </a:tc>
              </a:tr>
              <a:tr h="8826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Message Signing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Entities</a:t>
                      </a:r>
                      <a:r>
                        <a:rPr lang="en-US" sz="2400" baseline="0" dirty="0" smtClean="0"/>
                        <a:t> can verify that messages came from a particular authenticated entity.  Implemented with cryptographic keys</a:t>
                      </a:r>
                      <a:endParaRPr lang="en-US" sz="2400" dirty="0" smtClean="0"/>
                    </a:p>
                  </a:txBody>
                  <a:tcPr/>
                </a:tc>
              </a:tr>
              <a:tr h="472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Message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Detecting</a:t>
                      </a:r>
                      <a:r>
                        <a:rPr lang="en-US" sz="2400" baseline="0" dirty="0" smtClean="0"/>
                        <a:t> if the network message between entities has been altered. Implemented with message </a:t>
                      </a:r>
                      <a:r>
                        <a:rPr lang="en-US" sz="2400" baseline="0" dirty="0" smtClean="0"/>
                        <a:t>digests (hashes).</a:t>
                      </a:r>
                      <a:endParaRPr lang="en-US" sz="2400" dirty="0"/>
                    </a:p>
                  </a:txBody>
                  <a:tcPr/>
                </a:tc>
              </a:tr>
              <a:tr h="4720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Message</a:t>
                      </a:r>
                      <a:r>
                        <a:rPr lang="en-US" sz="2400" baseline="0" dirty="0" smtClean="0"/>
                        <a:t> Privacy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Communications</a:t>
                      </a:r>
                      <a:r>
                        <a:rPr lang="en-US" sz="2400" baseline="0" dirty="0" smtClean="0"/>
                        <a:t> between entities can only be read by those entities. Implemented with encryption, shared secret keys</a:t>
                      </a:r>
                      <a:endParaRPr lang="en-US" sz="2400" dirty="0"/>
                    </a:p>
                  </a:txBody>
                  <a:tcPr/>
                </a:tc>
              </a:tr>
              <a:tr h="4720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Message</a:t>
                      </a:r>
                      <a:r>
                        <a:rPr lang="en-US" sz="2400" baseline="0" dirty="0" smtClean="0"/>
                        <a:t> Singularity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Each message between entities</a:t>
                      </a:r>
                      <a:r>
                        <a:rPr lang="en-US" sz="2400" baseline="0" dirty="0" smtClean="0"/>
                        <a:t> is unique. Avoids accidental or malicious replays. Uses </a:t>
                      </a:r>
                      <a:r>
                        <a:rPr lang="en-US" sz="2400" baseline="0" dirty="0" err="1" smtClean="0"/>
                        <a:t>nonces</a:t>
                      </a:r>
                      <a:r>
                        <a:rPr lang="en-US" sz="2400" baseline="0" dirty="0" smtClean="0"/>
                        <a:t>, timestamps, etc.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6273800"/>
            <a:ext cx="54483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Some Basic Network Security Concepts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3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iravata-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ADCC"/>
      </a:accent1>
      <a:accent2>
        <a:srgbClr val="F27B7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</TotalTime>
  <Words>3170</Words>
  <Application>Microsoft Macintosh PowerPoint</Application>
  <PresentationFormat>Widescreen</PresentationFormat>
  <Paragraphs>372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Calibri Light</vt:lpstr>
      <vt:lpstr>Arial</vt:lpstr>
      <vt:lpstr>Office Theme</vt:lpstr>
      <vt:lpstr>1_Office Theme</vt:lpstr>
      <vt:lpstr>OAuth2, OpenID Connect, and Science Gateways</vt:lpstr>
      <vt:lpstr>Remember...</vt:lpstr>
      <vt:lpstr>Simplifying Assumptions</vt:lpstr>
      <vt:lpstr>Apache Airavata: High Level Architecture</vt:lpstr>
      <vt:lpstr>Zoom in on the UI and API Server</vt:lpstr>
      <vt:lpstr>Security Challenges for This Architecture</vt:lpstr>
      <vt:lpstr>Network Security and OAuth2</vt:lpstr>
      <vt:lpstr>Entities on a Network</vt:lpstr>
      <vt:lpstr>PowerPoint Presentation</vt:lpstr>
      <vt:lpstr>The Authorization Problem</vt:lpstr>
      <vt:lpstr>Authorization and 3rd Party Services</vt:lpstr>
      <vt:lpstr>Problems Delegating Authority </vt:lpstr>
      <vt:lpstr>Problems with Credential Sharing</vt:lpstr>
      <vt:lpstr>Introducing OAuth2</vt:lpstr>
      <vt:lpstr>OAuth2 Main Concepts</vt:lpstr>
      <vt:lpstr>Out of Scope</vt:lpstr>
      <vt:lpstr>Types of OAuth2 Clients</vt:lpstr>
      <vt:lpstr>Client Registration: Trusting the Client</vt:lpstr>
      <vt:lpstr>PowerPoint Presentation</vt:lpstr>
      <vt:lpstr>OAuth2 In Brief...</vt:lpstr>
      <vt:lpstr>PowerPoint Presentation</vt:lpstr>
      <vt:lpstr>Refresh Tokens</vt:lpstr>
      <vt:lpstr>Assumptions in OAuth2</vt:lpstr>
      <vt:lpstr>OAuth2 Network Security Considerations</vt:lpstr>
      <vt:lpstr>OpenID Connect: A Summary</vt:lpstr>
      <vt:lpstr>Why OpenID Connect?</vt:lpstr>
      <vt:lpstr>OAuth2 and OpenID Connect</vt:lpstr>
      <vt:lpstr>Direct Authentication</vt:lpstr>
      <vt:lpstr>Authentication as a Service</vt:lpstr>
      <vt:lpstr>Basic OIDC Flow</vt:lpstr>
      <vt:lpstr>Basic OIDC Steps</vt:lpstr>
      <vt:lpstr>OAuth2, OpenID Connect and Science Gateway API Servers</vt:lpstr>
      <vt:lpstr>General Gateway Issues</vt:lpstr>
      <vt:lpstr>General Requirements</vt:lpstr>
      <vt:lpstr>SEAGrid Scenarios</vt:lpstr>
      <vt:lpstr>Our Conclusions About OAuth2 and Gateways</vt:lpstr>
      <vt:lpstr>How Do We Handle Authentication, User Management, and API Access?</vt:lpstr>
      <vt:lpstr>First, Some Acknowledgements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Open Issues for Spring 2018</vt:lpstr>
      <vt:lpstr>PowerPoint Presentation</vt:lpstr>
      <vt:lpstr>OIDC Mappings to OAuth2</vt:lpstr>
      <vt:lpstr>The OIDC ID Token (1/2)</vt:lpstr>
      <vt:lpstr>The OIDC ID Token (2/2)</vt:lpstr>
      <vt:lpstr>Sample OIDC ID Token</vt:lpstr>
      <vt:lpstr>PowerPoint Presentation</vt:lpstr>
      <vt:lpstr>Additional Claims</vt:lpstr>
      <vt:lpstr>UserInfo Endpoint</vt:lpstr>
      <vt:lpstr>OpenID Connect Client Request Parameters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Marlon Pierce</dc:creator>
  <cp:lastModifiedBy>Marlon Pierce</cp:lastModifiedBy>
  <cp:revision>215</cp:revision>
  <cp:lastPrinted>2016-10-04T18:53:07Z</cp:lastPrinted>
  <dcterms:created xsi:type="dcterms:W3CDTF">2016-09-30T20:02:37Z</dcterms:created>
  <dcterms:modified xsi:type="dcterms:W3CDTF">2017-11-28T19:42:43Z</dcterms:modified>
</cp:coreProperties>
</file>