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62"/>
  </p:notesMasterIdLst>
  <p:sldIdLst>
    <p:sldId id="256" r:id="rId3"/>
    <p:sldId id="304" r:id="rId4"/>
    <p:sldId id="312" r:id="rId5"/>
    <p:sldId id="302" r:id="rId6"/>
    <p:sldId id="303" r:id="rId7"/>
    <p:sldId id="257" r:id="rId8"/>
    <p:sldId id="305" r:id="rId9"/>
    <p:sldId id="261" r:id="rId10"/>
    <p:sldId id="260" r:id="rId11"/>
    <p:sldId id="262" r:id="rId12"/>
    <p:sldId id="269" r:id="rId13"/>
    <p:sldId id="264" r:id="rId14"/>
    <p:sldId id="266" r:id="rId15"/>
    <p:sldId id="263" r:id="rId16"/>
    <p:sldId id="267" r:id="rId17"/>
    <p:sldId id="308" r:id="rId18"/>
    <p:sldId id="307" r:id="rId19"/>
    <p:sldId id="270" r:id="rId20"/>
    <p:sldId id="306" r:id="rId21"/>
    <p:sldId id="271" r:id="rId22"/>
    <p:sldId id="273" r:id="rId23"/>
    <p:sldId id="274" r:id="rId24"/>
    <p:sldId id="275" r:id="rId25"/>
    <p:sldId id="328" r:id="rId26"/>
    <p:sldId id="329" r:id="rId27"/>
    <p:sldId id="330" r:id="rId28"/>
    <p:sldId id="331" r:id="rId29"/>
    <p:sldId id="332" r:id="rId30"/>
    <p:sldId id="333" r:id="rId31"/>
    <p:sldId id="334" r:id="rId32"/>
    <p:sldId id="265" r:id="rId33"/>
    <p:sldId id="282" r:id="rId34"/>
    <p:sldId id="327" r:id="rId35"/>
    <p:sldId id="279" r:id="rId36"/>
    <p:sldId id="286" r:id="rId37"/>
    <p:sldId id="287" r:id="rId38"/>
    <p:sldId id="284" r:id="rId39"/>
    <p:sldId id="285" r:id="rId40"/>
    <p:sldId id="281" r:id="rId41"/>
    <p:sldId id="283" r:id="rId42"/>
    <p:sldId id="288" r:id="rId43"/>
    <p:sldId id="335" r:id="rId44"/>
    <p:sldId id="295"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294" r:id="rId60"/>
    <p:sldId id="33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94643"/>
  </p:normalViewPr>
  <p:slideViewPr>
    <p:cSldViewPr snapToGrid="0" snapToObjects="1">
      <p:cViewPr>
        <p:scale>
          <a:sx n="100" d="100"/>
          <a:sy n="100" d="100"/>
        </p:scale>
        <p:origin x="240"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notesMaster" Target="notesMasters/notes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E3200-2280-D149-A3BE-AA8069637C32}" type="datetimeFigureOut">
              <a:rPr lang="en-US" smtClean="0"/>
              <a:t>11/16/17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419EA-28D7-2D42-97B5-83F9A617BA2D}" type="slidenum">
              <a:rPr lang="en-US" smtClean="0"/>
              <a:t>‹#›</a:t>
            </a:fld>
            <a:endParaRPr lang="en-US"/>
          </a:p>
        </p:txBody>
      </p:sp>
    </p:spTree>
    <p:extLst>
      <p:ext uri="{BB962C8B-B14F-4D97-AF65-F5344CB8AC3E}">
        <p14:creationId xmlns:p14="http://schemas.microsoft.com/office/powerpoint/2010/main" val="599940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style>
          <a:lnRef idx="2">
            <a:schemeClr val="accent5">
              <a:shade val="50000"/>
            </a:schemeClr>
          </a:lnRef>
          <a:fillRef idx="1">
            <a:schemeClr val="accent5"/>
          </a:fillRef>
          <a:effectRef idx="0">
            <a:schemeClr val="accent5"/>
          </a:effectRef>
          <a:fontRef idx="none"/>
        </p:style>
        <p:txBody>
          <a:bodyPr anchor="ctr"/>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526882"/>
            <a:ext cx="9144000" cy="1655762"/>
          </a:xfrm>
        </p:spPr>
        <p:style>
          <a:lnRef idx="2">
            <a:schemeClr val="accent5"/>
          </a:lnRef>
          <a:fillRef idx="1">
            <a:schemeClr val="lt1"/>
          </a:fillRef>
          <a:effectRef idx="0">
            <a:schemeClr val="accent5"/>
          </a:effectRef>
          <a:fontRef idx="none"/>
        </p:style>
        <p:txBody>
          <a:bodyPr anchor="ct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DC4F97F-892C-EE48-BB49-5E29AB1EEBAD}"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3488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4F97F-892C-EE48-BB49-5E29AB1EEBAD}"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60192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4F97F-892C-EE48-BB49-5E29AB1EEBAD}"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618136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F37B72"/>
              </a:buClr>
              <a:buFont typeface="Calibri"/>
              <a:buNone/>
              <a:defRPr sz="60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1" name="Shape 21"/>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23" name="Shape 23"/>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24" name="Shape 24"/>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25" name="Shape 25"/>
          <p:cNvCxnSpPr/>
          <p:nvPr/>
        </p:nvCxnSpPr>
        <p:spPr>
          <a:xfrm rot="10800000" flipH="1">
            <a:off x="831850" y="4562474"/>
            <a:ext cx="10521949" cy="26986"/>
          </a:xfrm>
          <a:prstGeom prst="straightConnector1">
            <a:avLst/>
          </a:prstGeom>
          <a:noFill/>
          <a:ln w="38100" cap="flat" cmpd="sng">
            <a:solidFill>
              <a:srgbClr val="25ADCC"/>
            </a:solidFill>
            <a:prstDash val="solid"/>
            <a:miter/>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838200" y="365125"/>
            <a:ext cx="10515599" cy="1325562"/>
          </a:xfrm>
          <a:prstGeom prst="rect">
            <a:avLst/>
          </a:prstGeom>
          <a:noFill/>
          <a:ln>
            <a:noFill/>
          </a:ln>
        </p:spPr>
        <p:txBody>
          <a:bodyPr lIns="91425" tIns="91425" rIns="91425" bIns="91425" anchor="t" anchorCtr="0"/>
          <a:lstStyle>
            <a:lvl1pPr marL="0" marR="0" lvl="0" indent="0" algn="l" rtl="0">
              <a:lnSpc>
                <a:spcPct val="150000"/>
              </a:lnSpc>
              <a:spcBef>
                <a:spcPts val="0"/>
              </a:spcBef>
              <a:spcAft>
                <a:spcPts val="0"/>
              </a:spcAft>
              <a:buClr>
                <a:srgbClr val="F37B72"/>
              </a:buClr>
              <a:buFont typeface="Calibri"/>
              <a:buNone/>
              <a:defRPr sz="44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4" name="Shape 14"/>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460375" marR="0" lvl="0" indent="-231775" algn="l" rtl="0">
              <a:lnSpc>
                <a:spcPct val="90000"/>
              </a:lnSpc>
              <a:spcBef>
                <a:spcPts val="1000"/>
              </a:spcBef>
              <a:spcAft>
                <a:spcPts val="0"/>
              </a:spcAft>
              <a:buClr>
                <a:schemeClr val="dk1"/>
              </a:buClr>
              <a:buSzPct val="100000"/>
              <a:buFont typeface="Arial" charset="0"/>
              <a:buChar char="•"/>
              <a:tabLst/>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5" name="Shape 15"/>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16" name="Shape 16"/>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17" name="Shape 17"/>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18" name="Shape 18"/>
          <p:cNvCxnSpPr/>
          <p:nvPr/>
        </p:nvCxnSpPr>
        <p:spPr>
          <a:xfrm>
            <a:off x="838200" y="1428757"/>
            <a:ext cx="10515599" cy="10383"/>
          </a:xfrm>
          <a:prstGeom prst="straightConnector1">
            <a:avLst/>
          </a:prstGeom>
          <a:noFill/>
          <a:ln w="38100" cap="flat" cmpd="sng">
            <a:solidFill>
              <a:srgbClr val="25ADCC"/>
            </a:solidFill>
            <a:prstDash val="solid"/>
            <a:miter/>
            <a:headEnd type="none" w="med" len="med"/>
            <a:tailEnd type="none" w="med" len="med"/>
          </a:ln>
        </p:spPr>
      </p:cxnSp>
    </p:spTree>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838200" y="365125"/>
            <a:ext cx="10515599" cy="1325562"/>
          </a:xfrm>
          <a:prstGeom prst="rect">
            <a:avLst/>
          </a:prstGeom>
          <a:noFill/>
          <a:ln>
            <a:noFill/>
          </a:ln>
        </p:spPr>
        <p:txBody>
          <a:bodyPr lIns="91425" tIns="91425" rIns="91425" bIns="91425" anchor="t" anchorCtr="0"/>
          <a:lstStyle>
            <a:lvl1pPr marL="0" marR="0" lvl="0" indent="0" algn="l" rtl="0">
              <a:lnSpc>
                <a:spcPct val="150000"/>
              </a:lnSpc>
              <a:spcBef>
                <a:spcPts val="0"/>
              </a:spcBef>
              <a:spcAft>
                <a:spcPts val="0"/>
              </a:spcAft>
              <a:buClr>
                <a:srgbClr val="F37B72"/>
              </a:buClr>
              <a:buFont typeface="Calibri"/>
              <a:buNone/>
              <a:defRPr sz="44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dirty="0"/>
          </a:p>
        </p:txBody>
      </p:sp>
      <p:sp>
        <p:nvSpPr>
          <p:cNvPr id="15" name="Shape 15"/>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16" name="Shape 16"/>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17" name="Shape 17"/>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Slide">
    <p:spTree>
      <p:nvGrpSpPr>
        <p:cNvPr id="1" name="Shape 11"/>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838200" y="365125"/>
            <a:ext cx="10515599" cy="1325562"/>
          </a:xfrm>
          <a:prstGeom prst="rect">
            <a:avLst/>
          </a:prstGeom>
          <a:noFill/>
          <a:ln>
            <a:noFill/>
          </a:ln>
        </p:spPr>
        <p:txBody>
          <a:bodyPr lIns="91425" tIns="91425" rIns="91425" bIns="91425" anchor="t" anchorCtr="0"/>
          <a:lstStyle>
            <a:lvl1pPr marL="0" marR="0" lvl="0" indent="0" algn="l" rtl="0">
              <a:lnSpc>
                <a:spcPct val="150000"/>
              </a:lnSpc>
              <a:spcBef>
                <a:spcPts val="0"/>
              </a:spcBef>
              <a:spcAft>
                <a:spcPts val="0"/>
              </a:spcAft>
              <a:buClr>
                <a:srgbClr val="F37B72"/>
              </a:buClr>
              <a:buFont typeface="Calibri"/>
              <a:buNone/>
              <a:defRPr sz="44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8" name="Shape 28"/>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32" name="Shape 32"/>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33" name="Shape 33"/>
          <p:cNvCxnSpPr/>
          <p:nvPr/>
        </p:nvCxnSpPr>
        <p:spPr>
          <a:xfrm rot="10800000" flipH="1">
            <a:off x="838200" y="1419225"/>
            <a:ext cx="10521949" cy="26986"/>
          </a:xfrm>
          <a:prstGeom prst="straightConnector1">
            <a:avLst/>
          </a:prstGeom>
          <a:noFill/>
          <a:ln w="38100" cap="flat" cmpd="sng">
            <a:solidFill>
              <a:srgbClr val="25ADCC"/>
            </a:solidFill>
            <a:prstDash val="solid"/>
            <a:miter/>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839787" y="365125"/>
            <a:ext cx="10515599" cy="1325562"/>
          </a:xfrm>
          <a:prstGeom prst="rect">
            <a:avLst/>
          </a:prstGeom>
          <a:noFill/>
          <a:ln>
            <a:noFill/>
          </a:ln>
        </p:spPr>
        <p:txBody>
          <a:bodyPr lIns="91425" tIns="91425" rIns="91425" bIns="91425" anchor="t" anchorCtr="0"/>
          <a:lstStyle>
            <a:lvl1pPr marL="0" marR="0" lvl="0" indent="0" algn="l" rtl="0">
              <a:lnSpc>
                <a:spcPct val="150000"/>
              </a:lnSpc>
              <a:spcBef>
                <a:spcPts val="0"/>
              </a:spcBef>
              <a:spcAft>
                <a:spcPts val="0"/>
              </a:spcAft>
              <a:buClr>
                <a:srgbClr val="F37B72"/>
              </a:buClr>
              <a:buFont typeface="Calibri"/>
              <a:buNone/>
              <a:defRPr sz="44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6" name="Shape 36"/>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3"/>
          </p:nvPr>
        </p:nvSpPr>
        <p:spPr>
          <a:xfrm>
            <a:off x="6172200" y="1681163"/>
            <a:ext cx="5183186" cy="823912"/>
          </a:xfrm>
          <a:prstGeom prst="rect">
            <a:avLst/>
          </a:prstGeom>
          <a:noFill/>
          <a:ln>
            <a:noFill/>
          </a:ln>
        </p:spPr>
        <p:txBody>
          <a:bodyPr lIns="91425" tIns="91425" rIns="91425" bIns="91425" anchor="b" anchorCtr="0"/>
          <a:lstStyle>
            <a:lvl1pPr marL="0" marR="0" lvl="0" indent="0" algn="l" rtl="0">
              <a:lnSpc>
                <a:spcPct val="90000"/>
              </a:lnSpc>
              <a:spcBef>
                <a:spcPts val="100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4"/>
          </p:nvPr>
        </p:nvSpPr>
        <p:spPr>
          <a:xfrm>
            <a:off x="6172200" y="2505075"/>
            <a:ext cx="5183186" cy="368458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41" name="Shape 41"/>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42" name="Shape 42"/>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43" name="Shape 43"/>
          <p:cNvCxnSpPr/>
          <p:nvPr/>
        </p:nvCxnSpPr>
        <p:spPr>
          <a:xfrm rot="10800000" flipH="1">
            <a:off x="839787" y="2505073"/>
            <a:ext cx="5157787" cy="0"/>
          </a:xfrm>
          <a:prstGeom prst="straightConnector1">
            <a:avLst/>
          </a:prstGeom>
          <a:noFill/>
          <a:ln w="38100" cap="flat" cmpd="sng">
            <a:solidFill>
              <a:srgbClr val="25ADCC"/>
            </a:solidFill>
            <a:prstDash val="solid"/>
            <a:miter/>
            <a:headEnd type="none" w="med" len="med"/>
            <a:tailEnd type="none" w="med" len="med"/>
          </a:ln>
        </p:spPr>
      </p:cxnSp>
      <p:cxnSp>
        <p:nvCxnSpPr>
          <p:cNvPr id="44" name="Shape 44"/>
          <p:cNvCxnSpPr/>
          <p:nvPr/>
        </p:nvCxnSpPr>
        <p:spPr>
          <a:xfrm>
            <a:off x="6172200" y="2490783"/>
            <a:ext cx="5187950" cy="9526"/>
          </a:xfrm>
          <a:prstGeom prst="straightConnector1">
            <a:avLst/>
          </a:prstGeom>
          <a:noFill/>
          <a:ln w="38100" cap="flat" cmpd="sng">
            <a:solidFill>
              <a:srgbClr val="25ADCC"/>
            </a:solidFill>
            <a:prstDash val="solid"/>
            <a:miter/>
            <a:headEnd type="none" w="med" len="med"/>
            <a:tailEnd type="none" w="med" len="med"/>
          </a:ln>
        </p:spPr>
      </p:cxnSp>
      <p:cxnSp>
        <p:nvCxnSpPr>
          <p:cNvPr id="45" name="Shape 45"/>
          <p:cNvCxnSpPr/>
          <p:nvPr/>
        </p:nvCxnSpPr>
        <p:spPr>
          <a:xfrm rot="10800000" flipH="1">
            <a:off x="838200" y="1419225"/>
            <a:ext cx="10521949" cy="26986"/>
          </a:xfrm>
          <a:prstGeom prst="straightConnector1">
            <a:avLst/>
          </a:prstGeom>
          <a:noFill/>
          <a:ln w="38100" cap="flat" cmpd="sng">
            <a:solidFill>
              <a:srgbClr val="25ADCC"/>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839787" y="457200"/>
            <a:ext cx="3932237" cy="16001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F37B72"/>
              </a:buClr>
              <a:buFont typeface="Calibri"/>
              <a:buNone/>
              <a:defRPr sz="32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8" name="Shape 48"/>
          <p:cNvSpPr txBox="1">
            <a:spLocks noGrp="1"/>
          </p:cNvSpPr>
          <p:nvPr>
            <p:ph type="body" idx="1"/>
          </p:nvPr>
        </p:nvSpPr>
        <p:spPr>
          <a:xfrm>
            <a:off x="5183187" y="987425"/>
            <a:ext cx="6172199" cy="4873623"/>
          </a:xfrm>
          <a:prstGeom prst="rect">
            <a:avLst/>
          </a:prstGeom>
          <a:noFill/>
          <a:ln>
            <a:noFill/>
          </a:ln>
        </p:spPr>
        <p:txBody>
          <a:bodyPr lIns="91425" tIns="91425" rIns="91425" bIns="91425" anchor="t" anchorCtr="0"/>
          <a:lstStyle>
            <a:lvl1pPr marL="228600" marR="0" lvl="0" indent="177800" algn="l" rtl="0">
              <a:lnSpc>
                <a:spcPct val="90000"/>
              </a:lnSpc>
              <a:spcBef>
                <a:spcPts val="100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127000" algn="l" rtl="0">
              <a:lnSpc>
                <a:spcPct val="90000"/>
              </a:lnSpc>
              <a:spcBef>
                <a:spcPts val="5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52" name="Shape 52"/>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53" name="Shape 53"/>
          <p:cNvCxnSpPr/>
          <p:nvPr/>
        </p:nvCxnSpPr>
        <p:spPr>
          <a:xfrm>
            <a:off x="839787" y="2043906"/>
            <a:ext cx="3932237" cy="13492"/>
          </a:xfrm>
          <a:prstGeom prst="straightConnector1">
            <a:avLst/>
          </a:prstGeom>
          <a:noFill/>
          <a:ln w="38100" cap="flat" cmpd="sng">
            <a:solidFill>
              <a:srgbClr val="25ADCC"/>
            </a:solidFill>
            <a:prstDash val="solid"/>
            <a:miter/>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8"/>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F37B72"/>
              </a:buClr>
              <a:buFont typeface="Calibri"/>
              <a:buNone/>
              <a:defRPr sz="32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6" name="Shape 56"/>
          <p:cNvSpPr>
            <a:spLocks noGrp="1"/>
          </p:cNvSpPr>
          <p:nvPr>
            <p:ph type="pic" idx="2"/>
          </p:nvPr>
        </p:nvSpPr>
        <p:spPr>
          <a:xfrm>
            <a:off x="5183187" y="987425"/>
            <a:ext cx="6172199" cy="4873623"/>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61" name="Shape 61"/>
          <p:cNvCxnSpPr/>
          <p:nvPr/>
        </p:nvCxnSpPr>
        <p:spPr>
          <a:xfrm>
            <a:off x="839787" y="2043906"/>
            <a:ext cx="3932237" cy="13492"/>
          </a:xfrm>
          <a:prstGeom prst="straightConnector1">
            <a:avLst/>
          </a:prstGeom>
          <a:noFill/>
          <a:ln w="38100" cap="flat" cmpd="sng">
            <a:solidFill>
              <a:srgbClr val="25ADCC"/>
            </a:solidFill>
            <a:prstDash val="solid"/>
            <a:miter/>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4F97F-892C-EE48-BB49-5E29AB1EEBAD}"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4899536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86847" y="6356348"/>
            <a:ext cx="949037" cy="365125"/>
          </a:xfrm>
          <a:prstGeom prst="rect">
            <a:avLst/>
          </a:prstGeom>
        </p:spPr>
        <p:txBody>
          <a:bodyPr/>
          <a:lstStyle/>
          <a:p>
            <a:fld id="{E7884882-FB12-4BC8-9960-9AD8104D7FAE}" type="datetimeFigureOut">
              <a:rPr lang="en-US" sz="1400" kern="0" smtClean="0">
                <a:solidFill>
                  <a:srgbClr val="000000"/>
                </a:solidFill>
                <a:ea typeface="Arial"/>
                <a:cs typeface="Arial"/>
                <a:sym typeface="Arial"/>
              </a:rPr>
              <a:pPr/>
              <a:t>11/16/17</a:t>
            </a:fld>
            <a:endParaRPr lang="en-US" sz="1400" kern="0" dirty="0">
              <a:solidFill>
                <a:srgbClr val="000000"/>
              </a:solidFill>
              <a:ea typeface="Arial"/>
              <a:cs typeface="Arial"/>
              <a:sym typeface="Arial"/>
            </a:endParaRPr>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en-US" sz="1400" kern="0" dirty="0">
              <a:solidFill>
                <a:srgbClr val="000000"/>
              </a:solidFill>
              <a:ea typeface="Arial"/>
              <a:cs typeface="Arial"/>
              <a:sym typeface="Arial"/>
            </a:endParaRPr>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6D22F896-40B5-4ADD-8801-0D06FADFA095}" type="slidenum">
              <a:rPr lang="en-US" sz="1400" kern="0" smtClean="0">
                <a:solidFill>
                  <a:srgbClr val="000000"/>
                </a:solidFill>
                <a:ea typeface="Arial"/>
                <a:cs typeface="Arial"/>
                <a:sym typeface="Arial"/>
              </a:rPr>
              <a:pPr/>
              <a:t>‹#›</a:t>
            </a:fld>
            <a:endParaRPr lang="en-US" sz="1400" kern="0" dirty="0">
              <a:solidFill>
                <a:srgbClr val="000000"/>
              </a:solidFill>
              <a:ea typeface="Arial"/>
              <a:cs typeface="Arial"/>
              <a:sym typeface="Arial"/>
            </a:endParaRP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C4F97F-892C-EE48-BB49-5E29AB1EEBAD}"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99120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C4F97F-892C-EE48-BB49-5E29AB1EEBAD}" type="datetimeFigureOut">
              <a:rPr lang="en-US" smtClean="0"/>
              <a:t>11/16/17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87642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C4F97F-892C-EE48-BB49-5E29AB1EEBAD}" type="datetimeFigureOut">
              <a:rPr lang="en-US" smtClean="0"/>
              <a:t>11/16/17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30345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C4F97F-892C-EE48-BB49-5E29AB1EEBAD}" type="datetimeFigureOut">
              <a:rPr lang="en-US" smtClean="0"/>
              <a:t>11/16/17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623030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4F97F-892C-EE48-BB49-5E29AB1EEBAD}" type="datetimeFigureOut">
              <a:rPr lang="en-US" smtClean="0"/>
              <a:t>11/16/17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4000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4F97F-892C-EE48-BB49-5E29AB1EEBAD}" type="datetimeFigureOut">
              <a:rPr lang="en-US" smtClean="0"/>
              <a:t>11/16/17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58851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4F97F-892C-EE48-BB49-5E29AB1EEBAD}" type="datetimeFigureOut">
              <a:rPr lang="en-US" smtClean="0"/>
              <a:t>11/16/17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6965868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style>
          <a:lnRef idx="2">
            <a:schemeClr val="accent5">
              <a:shade val="50000"/>
            </a:schemeClr>
          </a:lnRef>
          <a:fillRef idx="1">
            <a:schemeClr val="accent5"/>
          </a:fillRef>
          <a:effectRef idx="0">
            <a:schemeClr val="accent5"/>
          </a:effectRef>
          <a:fontRef idx="none"/>
        </p:style>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style>
          <a:lnRef idx="2">
            <a:schemeClr val="accent5"/>
          </a:lnRef>
          <a:fillRef idx="1">
            <a:schemeClr val="lt1"/>
          </a:fillRef>
          <a:effectRef idx="0">
            <a:schemeClr val="accent5"/>
          </a:effectRef>
          <a:fontRef idx="none"/>
        </p:style>
        <p:txBody>
          <a:bodyPr vert="horz" lIns="91440" tIns="45720" rIns="91440" bIns="45720" rtlCol="0">
            <a:normAutofit/>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4F97F-892C-EE48-BB49-5E29AB1EEBAD}" type="datetimeFigureOut">
              <a:rPr lang="en-US" smtClean="0"/>
              <a:t>11/16/17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77B8B-D8E3-2B41-8034-8FD96863761C}" type="slidenum">
              <a:rPr lang="en-US" smtClean="0"/>
              <a:t>‹#›</a:t>
            </a:fld>
            <a:endParaRPr lang="en-US"/>
          </a:p>
        </p:txBody>
      </p:sp>
    </p:spTree>
    <p:extLst>
      <p:ext uri="{BB962C8B-B14F-4D97-AF65-F5344CB8AC3E}">
        <p14:creationId xmlns:p14="http://schemas.microsoft.com/office/powerpoint/2010/main" val="1626943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1">
            <a:alphaModFix/>
          </a:blip>
          <a:srcRect/>
          <a:stretch/>
        </p:blipFill>
        <p:spPr>
          <a:xfrm>
            <a:off x="-13855" y="6286998"/>
            <a:ext cx="2521528" cy="553972"/>
          </a:xfrm>
          <a:prstGeom prst="rect">
            <a:avLst/>
          </a:prstGeom>
          <a:noFill/>
          <a:ln>
            <a:noFill/>
          </a:ln>
        </p:spPr>
      </p:pic>
    </p:spTree>
    <p:extLst>
      <p:ext uri="{BB962C8B-B14F-4D97-AF65-F5344CB8AC3E}">
        <p14:creationId xmlns:p14="http://schemas.microsoft.com/office/powerpoint/2010/main" val="46015916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smtClean="0"/>
              <a:t>OAuth2, OpenID Connect, and Science Gateways</a:t>
            </a:r>
            <a:endParaRPr lang="en-US" dirty="0"/>
          </a:p>
        </p:txBody>
      </p:sp>
      <p:sp>
        <p:nvSpPr>
          <p:cNvPr id="3" name="Subtitle 2"/>
          <p:cNvSpPr>
            <a:spLocks noGrp="1"/>
          </p:cNvSpPr>
          <p:nvPr>
            <p:ph type="subTitle" idx="1"/>
          </p:nvPr>
        </p:nvSpPr>
        <p:spPr/>
        <p:txBody>
          <a:bodyPr/>
          <a:lstStyle/>
          <a:p>
            <a:r>
              <a:rPr lang="en-US" dirty="0" smtClean="0"/>
              <a:t>Applications for OAuth2 and OpenID Connect to Science Gateways</a:t>
            </a:r>
          </a:p>
        </p:txBody>
      </p:sp>
      <p:sp>
        <p:nvSpPr>
          <p:cNvPr id="4" name="Rectangle 3"/>
          <p:cNvSpPr/>
          <p:nvPr/>
        </p:nvSpPr>
        <p:spPr>
          <a:xfrm>
            <a:off x="4383447" y="6089134"/>
            <a:ext cx="3425105" cy="369332"/>
          </a:xfrm>
          <a:prstGeom prst="rect">
            <a:avLst/>
          </a:prstGeom>
        </p:spPr>
        <p:txBody>
          <a:bodyPr wrap="none">
            <a:spAutoFit/>
          </a:bodyPr>
          <a:lstStyle/>
          <a:p>
            <a:r>
              <a:rPr lang="en-US" dirty="0"/>
              <a:t>https://</a:t>
            </a:r>
            <a:r>
              <a:rPr lang="en-US" dirty="0" err="1"/>
              <a:t>tools.ietf.org</a:t>
            </a:r>
            <a:r>
              <a:rPr lang="en-US" dirty="0"/>
              <a:t>/html/rfc6749</a:t>
            </a:r>
          </a:p>
        </p:txBody>
      </p:sp>
    </p:spTree>
    <p:extLst>
      <p:ext uri="{BB962C8B-B14F-4D97-AF65-F5344CB8AC3E}">
        <p14:creationId xmlns:p14="http://schemas.microsoft.com/office/powerpoint/2010/main" val="1393921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Authorization Problem</a:t>
            </a:r>
            <a:endParaRPr lang="en-US" dirty="0"/>
          </a:p>
        </p:txBody>
      </p:sp>
      <p:sp>
        <p:nvSpPr>
          <p:cNvPr id="5" name="Rectangle 4"/>
          <p:cNvSpPr/>
          <p:nvPr/>
        </p:nvSpPr>
        <p:spPr>
          <a:xfrm>
            <a:off x="3213100" y="3441700"/>
            <a:ext cx="1689100" cy="127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Client</a:t>
            </a:r>
            <a:endParaRPr lang="en-US" sz="2800" dirty="0"/>
          </a:p>
        </p:txBody>
      </p:sp>
      <p:sp>
        <p:nvSpPr>
          <p:cNvPr id="6" name="Rectangle 5"/>
          <p:cNvSpPr/>
          <p:nvPr/>
        </p:nvSpPr>
        <p:spPr>
          <a:xfrm>
            <a:off x="7366000" y="4721602"/>
            <a:ext cx="1689100" cy="127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Resource Service</a:t>
            </a:r>
            <a:endParaRPr lang="en-US" sz="2800" dirty="0"/>
          </a:p>
        </p:txBody>
      </p:sp>
      <p:sp>
        <p:nvSpPr>
          <p:cNvPr id="7" name="Rectangle 6"/>
          <p:cNvSpPr/>
          <p:nvPr/>
        </p:nvSpPr>
        <p:spPr>
          <a:xfrm>
            <a:off x="7366000" y="2044700"/>
            <a:ext cx="1689100" cy="127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Resource Owner</a:t>
            </a:r>
            <a:endParaRPr lang="en-US" sz="2800" dirty="0"/>
          </a:p>
        </p:txBody>
      </p:sp>
      <p:cxnSp>
        <p:nvCxnSpPr>
          <p:cNvPr id="9" name="Straight Connector 8"/>
          <p:cNvCxnSpPr/>
          <p:nvPr/>
        </p:nvCxnSpPr>
        <p:spPr>
          <a:xfrm>
            <a:off x="6172200" y="1841500"/>
            <a:ext cx="0" cy="441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7" idx="1"/>
          </p:cNvCxnSpPr>
          <p:nvPr/>
        </p:nvCxnSpPr>
        <p:spPr>
          <a:xfrm flipV="1">
            <a:off x="4902200" y="2679700"/>
            <a:ext cx="2463800" cy="1397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a:off x="4902200" y="4076700"/>
            <a:ext cx="2463800" cy="1257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9550" y="4867652"/>
            <a:ext cx="4876800" cy="1938992"/>
          </a:xfrm>
          <a:prstGeom prst="rect">
            <a:avLst/>
          </a:prstGeom>
          <a:noFill/>
        </p:spPr>
        <p:txBody>
          <a:bodyPr wrap="square" rtlCol="0">
            <a:spAutoFit/>
          </a:bodyPr>
          <a:lstStyle/>
          <a:p>
            <a:r>
              <a:rPr lang="en-US" sz="2400" dirty="0" smtClean="0"/>
              <a:t>The </a:t>
            </a:r>
            <a:r>
              <a:rPr lang="en-US" sz="2400" b="1" dirty="0" smtClean="0"/>
              <a:t>Resource Owner </a:t>
            </a:r>
            <a:r>
              <a:rPr lang="en-US" sz="2400" dirty="0" smtClean="0"/>
              <a:t>wants to authorize the </a:t>
            </a:r>
            <a:r>
              <a:rPr lang="en-US" sz="2400" b="1" dirty="0" smtClean="0"/>
              <a:t>Client</a:t>
            </a:r>
            <a:r>
              <a:rPr lang="en-US" sz="2400" dirty="0" smtClean="0"/>
              <a:t> to act on </a:t>
            </a:r>
            <a:r>
              <a:rPr lang="en-US" sz="2400" b="1" dirty="0" smtClean="0"/>
              <a:t>Resource Service </a:t>
            </a:r>
            <a:r>
              <a:rPr lang="en-US" sz="2400" dirty="0" smtClean="0"/>
              <a:t>on the Resource Owner’s behalf.  How do you do delegate this authority?</a:t>
            </a:r>
            <a:endParaRPr lang="en-US" sz="2400" dirty="0"/>
          </a:p>
        </p:txBody>
      </p:sp>
      <p:sp>
        <p:nvSpPr>
          <p:cNvPr id="17" name="TextBox 16"/>
          <p:cNvSpPr txBox="1"/>
          <p:nvPr/>
        </p:nvSpPr>
        <p:spPr>
          <a:xfrm>
            <a:off x="3924300" y="2032000"/>
            <a:ext cx="1609800" cy="369332"/>
          </a:xfrm>
          <a:prstGeom prst="rect">
            <a:avLst/>
          </a:prstGeom>
          <a:noFill/>
        </p:spPr>
        <p:txBody>
          <a:bodyPr wrap="none" rtlCol="0">
            <a:spAutoFit/>
          </a:bodyPr>
          <a:lstStyle/>
          <a:p>
            <a:r>
              <a:rPr lang="en-US" dirty="0" smtClean="0"/>
              <a:t>Trust Boundary</a:t>
            </a:r>
            <a:endParaRPr lang="en-US" dirty="0"/>
          </a:p>
        </p:txBody>
      </p:sp>
      <p:cxnSp>
        <p:nvCxnSpPr>
          <p:cNvPr id="19" name="Straight Arrow Connector 18"/>
          <p:cNvCxnSpPr>
            <a:stCxn id="17" idx="3"/>
          </p:cNvCxnSpPr>
          <p:nvPr/>
        </p:nvCxnSpPr>
        <p:spPr>
          <a:xfrm>
            <a:off x="5534100" y="2216666"/>
            <a:ext cx="56190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143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Authorization and 3</a:t>
            </a:r>
            <a:r>
              <a:rPr lang="en-US" baseline="30000" dirty="0" smtClean="0"/>
              <a:t>rd</a:t>
            </a:r>
            <a:r>
              <a:rPr lang="en-US" dirty="0" smtClean="0"/>
              <a:t> Party Services</a:t>
            </a:r>
            <a:endParaRPr lang="en-US" dirty="0"/>
          </a:p>
        </p:txBody>
      </p:sp>
      <p:sp>
        <p:nvSpPr>
          <p:cNvPr id="4" name="Content Placeholder 3"/>
          <p:cNvSpPr>
            <a:spLocks noGrp="1"/>
          </p:cNvSpPr>
          <p:nvPr>
            <p:ph idx="1"/>
          </p:nvPr>
        </p:nvSpPr>
        <p:spPr>
          <a:xfrm>
            <a:off x="838200" y="1711325"/>
            <a:ext cx="10515600" cy="4351338"/>
          </a:xfrm>
        </p:spPr>
        <p:txBody>
          <a:bodyPr/>
          <a:lstStyle/>
          <a:p>
            <a:r>
              <a:rPr lang="en-US" dirty="0" smtClean="0"/>
              <a:t>This scenario has become very common.</a:t>
            </a:r>
          </a:p>
          <a:p>
            <a:r>
              <a:rPr lang="en-US" dirty="0" smtClean="0"/>
              <a:t>Driven by social networking, PaaS and SaaS, and mobile devices</a:t>
            </a:r>
          </a:p>
          <a:p>
            <a:r>
              <a:rPr lang="en-US" dirty="0" smtClean="0"/>
              <a:t>Platforms and devices such as Facebook, Google, and Apple hold your personal data.</a:t>
            </a:r>
          </a:p>
          <a:p>
            <a:r>
              <a:rPr lang="en-US" dirty="0" smtClean="0"/>
              <a:t>Third party applications need to access some of this data.</a:t>
            </a:r>
          </a:p>
          <a:p>
            <a:r>
              <a:rPr lang="en-US" dirty="0" smtClean="0"/>
              <a:t>You decide which applications to authorize</a:t>
            </a:r>
          </a:p>
          <a:p>
            <a:pPr lvl="1"/>
            <a:r>
              <a:rPr lang="en-US" dirty="0" smtClean="0"/>
              <a:t>“Facebook, it is ok for this application to access the names of my Facebook friends and other personal information.”</a:t>
            </a:r>
          </a:p>
          <a:p>
            <a:pPr lvl="1"/>
            <a:r>
              <a:rPr lang="en-US" dirty="0" smtClean="0"/>
              <a:t>“IPhone, it is OK for this app to know my location”</a:t>
            </a:r>
            <a:endParaRPr lang="en-US" dirty="0"/>
          </a:p>
        </p:txBody>
      </p:sp>
      <p:sp>
        <p:nvSpPr>
          <p:cNvPr id="2" name="TextBox 1"/>
          <p:cNvSpPr txBox="1"/>
          <p:nvPr/>
        </p:nvSpPr>
        <p:spPr>
          <a:xfrm>
            <a:off x="838200" y="6096000"/>
            <a:ext cx="10515600"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dirty="0" smtClean="0"/>
              <a:t>I am the Resource </a:t>
            </a:r>
            <a:r>
              <a:rPr lang="en-US" sz="2000" dirty="0"/>
              <a:t>O</a:t>
            </a:r>
            <a:r>
              <a:rPr lang="en-US" sz="2000" dirty="0" smtClean="0"/>
              <a:t>wner.  My list of friends, personal information, and location are accessible through a Resource Service.   Facebook and IPhone apps are Clients.</a:t>
            </a:r>
            <a:endParaRPr lang="en-US" sz="2000" dirty="0"/>
          </a:p>
        </p:txBody>
      </p:sp>
    </p:spTree>
    <p:extLst>
      <p:ext uri="{BB962C8B-B14F-4D97-AF65-F5344CB8AC3E}">
        <p14:creationId xmlns:p14="http://schemas.microsoft.com/office/powerpoint/2010/main" val="327263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Problems Delegating Authority </a:t>
            </a:r>
            <a:endParaRPr lang="en-US" dirty="0"/>
          </a:p>
        </p:txBody>
      </p:sp>
      <p:sp>
        <p:nvSpPr>
          <p:cNvPr id="4" name="Content Placeholder 3"/>
          <p:cNvSpPr>
            <a:spLocks noGrp="1"/>
          </p:cNvSpPr>
          <p:nvPr>
            <p:ph idx="1"/>
          </p:nvPr>
        </p:nvSpPr>
        <p:spPr>
          <a:xfrm>
            <a:off x="838200" y="1825624"/>
            <a:ext cx="4584700" cy="4867275"/>
          </a:xfrm>
        </p:spPr>
        <p:txBody>
          <a:bodyPr>
            <a:normAutofit lnSpcReduction="10000"/>
          </a:bodyPr>
          <a:lstStyle/>
          <a:p>
            <a:r>
              <a:rPr lang="en-US" dirty="0" smtClean="0"/>
              <a:t>Straightforward Approach: Client </a:t>
            </a:r>
            <a:r>
              <a:rPr lang="en-US" dirty="0"/>
              <a:t>requests an access-restricted resource </a:t>
            </a:r>
            <a:r>
              <a:rPr lang="en-US" dirty="0" smtClean="0"/>
              <a:t>by </a:t>
            </a:r>
            <a:r>
              <a:rPr lang="en-US" dirty="0"/>
              <a:t>authenticating </a:t>
            </a:r>
            <a:r>
              <a:rPr lang="en-US" b="1" dirty="0" smtClean="0"/>
              <a:t>using </a:t>
            </a:r>
            <a:r>
              <a:rPr lang="en-US" b="1" dirty="0"/>
              <a:t>the resource owner's </a:t>
            </a:r>
            <a:r>
              <a:rPr lang="en-US" b="1" dirty="0" smtClean="0"/>
              <a:t>credentials</a:t>
            </a:r>
            <a:r>
              <a:rPr lang="en-US" dirty="0" smtClean="0"/>
              <a:t>, like passwords</a:t>
            </a:r>
            <a:endParaRPr lang="en-US" dirty="0" smtClean="0"/>
          </a:p>
          <a:p>
            <a:pPr lvl="1"/>
            <a:r>
              <a:rPr lang="en-US" dirty="0"/>
              <a:t>T</a:t>
            </a:r>
            <a:r>
              <a:rPr lang="en-US" dirty="0" smtClean="0"/>
              <a:t>he </a:t>
            </a:r>
            <a:r>
              <a:rPr lang="en-US" dirty="0"/>
              <a:t>R</a:t>
            </a:r>
            <a:r>
              <a:rPr lang="en-US" dirty="0" smtClean="0"/>
              <a:t>esource Owner </a:t>
            </a:r>
            <a:r>
              <a:rPr lang="en-US" dirty="0"/>
              <a:t>shares its credentials with the third </a:t>
            </a:r>
            <a:r>
              <a:rPr lang="en-US" dirty="0" smtClean="0"/>
              <a:t>party Client</a:t>
            </a:r>
            <a:r>
              <a:rPr lang="en-US" dirty="0" smtClean="0"/>
              <a:t>.</a:t>
            </a:r>
          </a:p>
          <a:p>
            <a:pPr lvl="1"/>
            <a:r>
              <a:rPr lang="en-US" dirty="0" smtClean="0"/>
              <a:t>The Client impersonates the Resource Owner.</a:t>
            </a:r>
            <a:endParaRPr lang="en-US" dirty="0" smtClean="0"/>
          </a:p>
          <a:p>
            <a:r>
              <a:rPr lang="en-US" dirty="0" smtClean="0"/>
              <a:t>This is a really bad solution</a:t>
            </a:r>
          </a:p>
          <a:p>
            <a:pPr lvl="1"/>
            <a:r>
              <a:rPr lang="en-US" dirty="0" smtClean="0"/>
              <a:t>What are some problems with this approach?</a:t>
            </a:r>
            <a:endParaRPr lang="en-US" dirty="0"/>
          </a:p>
        </p:txBody>
      </p:sp>
      <p:sp>
        <p:nvSpPr>
          <p:cNvPr id="5" name="Rectangle 4"/>
          <p:cNvSpPr/>
          <p:nvPr/>
        </p:nvSpPr>
        <p:spPr>
          <a:xfrm>
            <a:off x="5689600" y="3441700"/>
            <a:ext cx="1689100" cy="127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Client</a:t>
            </a:r>
            <a:endParaRPr lang="en-US" sz="2800" dirty="0"/>
          </a:p>
        </p:txBody>
      </p:sp>
      <p:sp>
        <p:nvSpPr>
          <p:cNvPr id="6" name="Rectangle 5"/>
          <p:cNvSpPr/>
          <p:nvPr/>
        </p:nvSpPr>
        <p:spPr>
          <a:xfrm>
            <a:off x="9842500" y="4711700"/>
            <a:ext cx="1689100" cy="127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Resource Service</a:t>
            </a:r>
            <a:endParaRPr lang="en-US" sz="2800" dirty="0"/>
          </a:p>
        </p:txBody>
      </p:sp>
      <p:sp>
        <p:nvSpPr>
          <p:cNvPr id="7" name="Rectangle 6"/>
          <p:cNvSpPr/>
          <p:nvPr/>
        </p:nvSpPr>
        <p:spPr>
          <a:xfrm>
            <a:off x="9842500" y="2044700"/>
            <a:ext cx="1689100" cy="127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Resource Owner</a:t>
            </a:r>
            <a:endParaRPr lang="en-US" sz="2800" dirty="0"/>
          </a:p>
        </p:txBody>
      </p:sp>
      <p:cxnSp>
        <p:nvCxnSpPr>
          <p:cNvPr id="8" name="Straight Arrow Connector 7"/>
          <p:cNvCxnSpPr>
            <a:stCxn id="8" idx="3"/>
          </p:cNvCxnSpPr>
          <p:nvPr/>
        </p:nvCxnSpPr>
        <p:spPr>
          <a:xfrm flipV="1">
            <a:off x="7378700" y="2679700"/>
            <a:ext cx="2463800" cy="1397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8" idx="3"/>
          </p:cNvCxnSpPr>
          <p:nvPr/>
        </p:nvCxnSpPr>
        <p:spPr>
          <a:xfrm>
            <a:off x="7378700" y="4076700"/>
            <a:ext cx="2463800" cy="1257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358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Credential Sharing</a:t>
            </a:r>
            <a:endParaRPr lang="en-US" dirty="0"/>
          </a:p>
        </p:txBody>
      </p:sp>
      <p:sp>
        <p:nvSpPr>
          <p:cNvPr id="3" name="Content Placeholder 2"/>
          <p:cNvSpPr>
            <a:spLocks noGrp="1"/>
          </p:cNvSpPr>
          <p:nvPr>
            <p:ph idx="1"/>
          </p:nvPr>
        </p:nvSpPr>
        <p:spPr/>
        <p:txBody>
          <a:bodyPr>
            <a:normAutofit/>
          </a:bodyPr>
          <a:lstStyle/>
          <a:p>
            <a:r>
              <a:rPr lang="en-US" dirty="0"/>
              <a:t>Third-party applications </a:t>
            </a:r>
            <a:r>
              <a:rPr lang="en-US" dirty="0" smtClean="0"/>
              <a:t>store </a:t>
            </a:r>
            <a:r>
              <a:rPr lang="en-US" dirty="0"/>
              <a:t>the resource owner's credentials for future </a:t>
            </a:r>
            <a:r>
              <a:rPr lang="en-US" dirty="0" smtClean="0"/>
              <a:t>use.</a:t>
            </a:r>
          </a:p>
          <a:p>
            <a:r>
              <a:rPr lang="en-US" dirty="0" smtClean="0"/>
              <a:t>Third-party </a:t>
            </a:r>
            <a:r>
              <a:rPr lang="en-US" dirty="0"/>
              <a:t>applications gain overly broad access to the resource owner's protected </a:t>
            </a:r>
            <a:r>
              <a:rPr lang="en-US" dirty="0" smtClean="0"/>
              <a:t>resources</a:t>
            </a:r>
            <a:r>
              <a:rPr lang="en-US" dirty="0"/>
              <a:t>.</a:t>
            </a:r>
            <a:endParaRPr lang="en-US" dirty="0" smtClean="0"/>
          </a:p>
          <a:p>
            <a:pPr lvl="1"/>
            <a:r>
              <a:rPr lang="en-US" dirty="0" smtClean="0"/>
              <a:t>No ability to </a:t>
            </a:r>
            <a:r>
              <a:rPr lang="en-US" dirty="0"/>
              <a:t>restrict duration or access to a limited subset of </a:t>
            </a:r>
            <a:r>
              <a:rPr lang="en-US" dirty="0" smtClean="0"/>
              <a:t>resources.</a:t>
            </a:r>
          </a:p>
          <a:p>
            <a:r>
              <a:rPr lang="en-US" dirty="0" smtClean="0"/>
              <a:t>Resource </a:t>
            </a:r>
            <a:r>
              <a:rPr lang="en-US" dirty="0"/>
              <a:t>owners cannot revoke access to </a:t>
            </a:r>
            <a:r>
              <a:rPr lang="en-US" dirty="0" smtClean="0"/>
              <a:t>a specific client without </a:t>
            </a:r>
            <a:r>
              <a:rPr lang="en-US" dirty="0"/>
              <a:t>revoking access to </a:t>
            </a:r>
            <a:r>
              <a:rPr lang="en-US" dirty="0" smtClean="0"/>
              <a:t>all clients</a:t>
            </a:r>
            <a:endParaRPr lang="en-US" dirty="0" smtClean="0"/>
          </a:p>
          <a:p>
            <a:pPr lvl="1"/>
            <a:r>
              <a:rPr lang="en-US" dirty="0" smtClean="0"/>
              <a:t>Changing passwords.</a:t>
            </a:r>
          </a:p>
          <a:p>
            <a:r>
              <a:rPr lang="en-US" dirty="0"/>
              <a:t>Compromise of </a:t>
            </a:r>
            <a:r>
              <a:rPr lang="en-US" dirty="0" smtClean="0"/>
              <a:t>the client results </a:t>
            </a:r>
            <a:r>
              <a:rPr lang="en-US" dirty="0"/>
              <a:t>in compromise of the end-user's </a:t>
            </a:r>
            <a:r>
              <a:rPr lang="en-US" dirty="0" smtClean="0"/>
              <a:t>long term credentials and </a:t>
            </a:r>
            <a:r>
              <a:rPr lang="en-US" dirty="0"/>
              <a:t>all of the data protected by that password.</a:t>
            </a:r>
          </a:p>
        </p:txBody>
      </p:sp>
    </p:spTree>
    <p:extLst>
      <p:ext uri="{BB962C8B-B14F-4D97-AF65-F5344CB8AC3E}">
        <p14:creationId xmlns:p14="http://schemas.microsoft.com/office/powerpoint/2010/main" val="1542070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OAuth2</a:t>
            </a:r>
            <a:endParaRPr lang="en-US" dirty="0"/>
          </a:p>
        </p:txBody>
      </p:sp>
      <p:sp>
        <p:nvSpPr>
          <p:cNvPr id="5" name="Rectangle 4"/>
          <p:cNvSpPr/>
          <p:nvPr/>
        </p:nvSpPr>
        <p:spPr>
          <a:xfrm>
            <a:off x="4311650" y="5256212"/>
            <a:ext cx="1689100" cy="127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Client</a:t>
            </a:r>
            <a:endParaRPr lang="en-US" sz="2800" dirty="0"/>
          </a:p>
        </p:txBody>
      </p:sp>
      <p:sp>
        <p:nvSpPr>
          <p:cNvPr id="6" name="Rectangle 5"/>
          <p:cNvSpPr/>
          <p:nvPr/>
        </p:nvSpPr>
        <p:spPr>
          <a:xfrm>
            <a:off x="9131300" y="5256212"/>
            <a:ext cx="1689100" cy="127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Resource Service</a:t>
            </a:r>
            <a:endParaRPr lang="en-US" sz="2800" dirty="0"/>
          </a:p>
        </p:txBody>
      </p:sp>
      <p:sp>
        <p:nvSpPr>
          <p:cNvPr id="7" name="Rectangle 6"/>
          <p:cNvSpPr/>
          <p:nvPr/>
        </p:nvSpPr>
        <p:spPr>
          <a:xfrm>
            <a:off x="9131300" y="2020888"/>
            <a:ext cx="1689100" cy="127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Resource Owner</a:t>
            </a:r>
            <a:endParaRPr lang="en-US" sz="2800" dirty="0"/>
          </a:p>
        </p:txBody>
      </p:sp>
      <p:cxnSp>
        <p:nvCxnSpPr>
          <p:cNvPr id="11" name="Straight Arrow Connector 10"/>
          <p:cNvCxnSpPr>
            <a:endCxn id="7" idx="1"/>
          </p:cNvCxnSpPr>
          <p:nvPr/>
        </p:nvCxnSpPr>
        <p:spPr>
          <a:xfrm>
            <a:off x="6000750" y="2655888"/>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6" idx="1"/>
          </p:cNvCxnSpPr>
          <p:nvPr/>
        </p:nvCxnSpPr>
        <p:spPr>
          <a:xfrm>
            <a:off x="6000750" y="5891212"/>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311650" y="2020888"/>
            <a:ext cx="1689100" cy="127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err="1" smtClean="0"/>
              <a:t>Auth</a:t>
            </a:r>
            <a:r>
              <a:rPr lang="en-US" sz="2800" dirty="0" smtClean="0"/>
              <a:t> Service</a:t>
            </a:r>
            <a:endParaRPr lang="en-US" sz="2800" dirty="0"/>
          </a:p>
        </p:txBody>
      </p:sp>
      <p:cxnSp>
        <p:nvCxnSpPr>
          <p:cNvPr id="20" name="Straight Arrow Connector 19"/>
          <p:cNvCxnSpPr>
            <a:stCxn id="18" idx="2"/>
            <a:endCxn id="5" idx="0"/>
          </p:cNvCxnSpPr>
          <p:nvPr/>
        </p:nvCxnSpPr>
        <p:spPr>
          <a:xfrm>
            <a:off x="5156200" y="3290888"/>
            <a:ext cx="0" cy="1965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1"/>
            <a:endCxn id="5" idx="0"/>
          </p:cNvCxnSpPr>
          <p:nvPr/>
        </p:nvCxnSpPr>
        <p:spPr>
          <a:xfrm flipH="1">
            <a:off x="5156200" y="2655888"/>
            <a:ext cx="3975100" cy="2600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1800" y="3336320"/>
            <a:ext cx="3175000" cy="1569660"/>
          </a:xfrm>
          <a:prstGeom prst="rect">
            <a:avLst/>
          </a:prstGeom>
          <a:noFill/>
        </p:spPr>
        <p:txBody>
          <a:bodyPr wrap="square" rtlCol="0">
            <a:spAutoFit/>
          </a:bodyPr>
          <a:lstStyle/>
          <a:p>
            <a:r>
              <a:rPr lang="en-US" sz="2400" dirty="0" smtClean="0"/>
              <a:t>OAuth2 solves this problem by introducing a mutually trusted Authorization Service</a:t>
            </a:r>
            <a:endParaRPr lang="en-US" sz="2400" dirty="0"/>
          </a:p>
        </p:txBody>
      </p:sp>
    </p:spTree>
    <p:extLst>
      <p:ext uri="{BB962C8B-B14F-4D97-AF65-F5344CB8AC3E}">
        <p14:creationId xmlns:p14="http://schemas.microsoft.com/office/powerpoint/2010/main" val="346970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OAuth2 Main Concepts</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OAuth2 introduces </a:t>
            </a:r>
            <a:r>
              <a:rPr lang="en-US" dirty="0"/>
              <a:t>an authorization layer </a:t>
            </a:r>
            <a:endParaRPr lang="en-US" dirty="0" smtClean="0"/>
          </a:p>
          <a:p>
            <a:pPr lvl="1"/>
            <a:r>
              <a:rPr lang="en-US" dirty="0" smtClean="0"/>
              <a:t>Separates the </a:t>
            </a:r>
            <a:r>
              <a:rPr lang="en-US" dirty="0"/>
              <a:t>role of the client from that of the resource owner. </a:t>
            </a:r>
            <a:endParaRPr lang="en-US" dirty="0" smtClean="0"/>
          </a:p>
          <a:p>
            <a:r>
              <a:rPr lang="en-US" dirty="0" smtClean="0"/>
              <a:t>In OAuth2, </a:t>
            </a:r>
            <a:r>
              <a:rPr lang="en-US" dirty="0"/>
              <a:t>the client </a:t>
            </a:r>
            <a:r>
              <a:rPr lang="en-US" dirty="0" smtClean="0"/>
              <a:t>is </a:t>
            </a:r>
            <a:r>
              <a:rPr lang="en-US" dirty="0"/>
              <a:t>issued a different set of credentials than those of the resource owner. </a:t>
            </a:r>
            <a:endParaRPr lang="en-US" dirty="0" smtClean="0"/>
          </a:p>
          <a:p>
            <a:pPr lvl="1"/>
            <a:r>
              <a:rPr lang="en-US" dirty="0" smtClean="0"/>
              <a:t>OAuth2 access tokens rather than passwords</a:t>
            </a:r>
          </a:p>
          <a:p>
            <a:r>
              <a:rPr lang="en-US" dirty="0" smtClean="0"/>
              <a:t>An OAuth2 access token has a </a:t>
            </a:r>
            <a:r>
              <a:rPr lang="en-US" dirty="0"/>
              <a:t>specific scope, lifetime, and other access attributes. </a:t>
            </a:r>
            <a:endParaRPr lang="en-US" dirty="0" smtClean="0"/>
          </a:p>
          <a:p>
            <a:r>
              <a:rPr lang="en-US" dirty="0" smtClean="0"/>
              <a:t>Access </a:t>
            </a:r>
            <a:r>
              <a:rPr lang="en-US" dirty="0"/>
              <a:t>tokens are issued to third-party clients by an </a:t>
            </a:r>
            <a:r>
              <a:rPr lang="en-US" dirty="0" smtClean="0"/>
              <a:t>Authorization Server </a:t>
            </a:r>
            <a:r>
              <a:rPr lang="en-US" dirty="0"/>
              <a:t>with the approval of the </a:t>
            </a:r>
            <a:r>
              <a:rPr lang="en-US" dirty="0" smtClean="0"/>
              <a:t>Resource Owner</a:t>
            </a:r>
            <a:r>
              <a:rPr lang="en-US" dirty="0"/>
              <a:t>. </a:t>
            </a:r>
            <a:endParaRPr lang="en-US" dirty="0" smtClean="0"/>
          </a:p>
          <a:p>
            <a:r>
              <a:rPr lang="en-US" dirty="0" smtClean="0"/>
              <a:t>The Client </a:t>
            </a:r>
            <a:r>
              <a:rPr lang="en-US" dirty="0"/>
              <a:t>uses the access token to access the protected resources hosted by the </a:t>
            </a:r>
            <a:r>
              <a:rPr lang="en-US" dirty="0" smtClean="0"/>
              <a:t>Resource Server</a:t>
            </a:r>
            <a:r>
              <a:rPr lang="en-US" dirty="0"/>
              <a:t>.</a:t>
            </a:r>
          </a:p>
        </p:txBody>
      </p:sp>
    </p:spTree>
    <p:extLst>
      <p:ext uri="{BB962C8B-B14F-4D97-AF65-F5344CB8AC3E}">
        <p14:creationId xmlns:p14="http://schemas.microsoft.com/office/powerpoint/2010/main" val="1183833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Clients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50632050"/>
              </p:ext>
            </p:extLst>
          </p:nvPr>
        </p:nvGraphicFramePr>
        <p:xfrm>
          <a:off x="838200" y="1862666"/>
          <a:ext cx="10515600" cy="3473874"/>
        </p:xfrm>
        <a:graphic>
          <a:graphicData uri="http://schemas.openxmlformats.org/drawingml/2006/table">
            <a:tbl>
              <a:tblPr firstRow="1" bandRow="1">
                <a:tableStyleId>{21E4AEA4-8DFA-4A89-87EB-49C32662AFE0}</a:tableStyleId>
              </a:tblPr>
              <a:tblGrid>
                <a:gridCol w="2641600"/>
                <a:gridCol w="7874000"/>
              </a:tblGrid>
              <a:tr h="639234">
                <a:tc>
                  <a:txBody>
                    <a:bodyPr/>
                    <a:lstStyle/>
                    <a:p>
                      <a:r>
                        <a:rPr lang="en-US" sz="2400" dirty="0" smtClean="0"/>
                        <a:t>Client</a:t>
                      </a:r>
                      <a:r>
                        <a:rPr lang="en-US" sz="2400" baseline="0" dirty="0" smtClean="0"/>
                        <a:t> Type</a:t>
                      </a:r>
                      <a:endParaRPr lang="en-US" sz="2400" dirty="0"/>
                    </a:p>
                  </a:txBody>
                  <a:tcPr/>
                </a:tc>
                <a:tc>
                  <a:txBody>
                    <a:bodyPr/>
                    <a:lstStyle/>
                    <a:p>
                      <a:r>
                        <a:rPr lang="en-US" sz="2400" dirty="0" smtClean="0"/>
                        <a:t>Description</a:t>
                      </a:r>
                      <a:endParaRPr lang="en-US" sz="2400" dirty="0"/>
                    </a:p>
                  </a:txBody>
                  <a:tcPr/>
                </a:tc>
              </a:tr>
              <a:tr h="699135">
                <a:tc>
                  <a:txBody>
                    <a:bodyPr/>
                    <a:lstStyle/>
                    <a:p>
                      <a:r>
                        <a:rPr lang="en-US" sz="2400" dirty="0" smtClean="0"/>
                        <a:t>Web Application</a:t>
                      </a:r>
                    </a:p>
                  </a:txBody>
                  <a:tcPr/>
                </a:tc>
                <a:tc>
                  <a:txBody>
                    <a:bodyPr/>
                    <a:lstStyle/>
                    <a:p>
                      <a:r>
                        <a:rPr lang="en-US" sz="2400" dirty="0" smtClean="0"/>
                        <a:t>Client runs on a Web server.  Client</a:t>
                      </a:r>
                      <a:r>
                        <a:rPr lang="en-US" sz="2400" baseline="0" dirty="0" smtClean="0"/>
                        <a:t> credentials and access tokens are stored on a Web server.</a:t>
                      </a:r>
                      <a:endParaRPr lang="en-US" sz="2400" dirty="0" smtClean="0"/>
                    </a:p>
                  </a:txBody>
                  <a:tcPr/>
                </a:tc>
              </a:tr>
              <a:tr h="6991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Native Applications</a:t>
                      </a:r>
                    </a:p>
                    <a:p>
                      <a:endParaRPr lang="en-US" sz="2400" dirty="0" smtClean="0"/>
                    </a:p>
                  </a:txBody>
                  <a:tcPr/>
                </a:tc>
                <a:tc>
                  <a:txBody>
                    <a:bodyPr/>
                    <a:lstStyle/>
                    <a:p>
                      <a:r>
                        <a:rPr lang="en-US" sz="2400" dirty="0" smtClean="0"/>
                        <a:t>Client runs</a:t>
                      </a:r>
                      <a:r>
                        <a:rPr lang="en-US" sz="2400" baseline="0" dirty="0" smtClean="0"/>
                        <a:t> on a device used by the Resource Owner.  Client credentials and access tokens are stored on the device.</a:t>
                      </a:r>
                      <a:endParaRPr lang="en-US" sz="2400" dirty="0"/>
                    </a:p>
                  </a:txBody>
                  <a:tcPr/>
                </a:tc>
              </a:tr>
              <a:tr h="6991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User Agent Applications</a:t>
                      </a:r>
                    </a:p>
                  </a:txBody>
                  <a:tcPr/>
                </a:tc>
                <a:tc>
                  <a:txBody>
                    <a:bodyPr/>
                    <a:lstStyle/>
                    <a:p>
                      <a:r>
                        <a:rPr lang="en-US" sz="2400" dirty="0" smtClean="0"/>
                        <a:t>Client code</a:t>
                      </a:r>
                      <a:r>
                        <a:rPr lang="en-US" sz="2400" baseline="0" dirty="0" smtClean="0"/>
                        <a:t> is downloaded from a server and runs on the user’s device (Web browser). Client credentials and access tokens are stored on the user’s device.</a:t>
                      </a:r>
                      <a:endParaRPr lang="en-US" sz="2400" dirty="0"/>
                    </a:p>
                  </a:txBody>
                  <a:tcPr/>
                </a:tc>
              </a:tr>
            </a:tbl>
          </a:graphicData>
        </a:graphic>
      </p:graphicFrame>
      <p:sp>
        <p:nvSpPr>
          <p:cNvPr id="5" name="TextBox 4"/>
          <p:cNvSpPr txBox="1"/>
          <p:nvPr/>
        </p:nvSpPr>
        <p:spPr>
          <a:xfrm>
            <a:off x="2984500" y="6134100"/>
            <a:ext cx="624998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2400" dirty="0" smtClean="0"/>
              <a:t>These </a:t>
            </a:r>
            <a:r>
              <a:rPr lang="en-US" sz="2400" smtClean="0"/>
              <a:t>clients have different </a:t>
            </a:r>
            <a:r>
              <a:rPr lang="en-US" sz="2400" dirty="0" smtClean="0"/>
              <a:t>security implications</a:t>
            </a:r>
            <a:endParaRPr lang="en-US" sz="2400" dirty="0"/>
          </a:p>
        </p:txBody>
      </p:sp>
    </p:spTree>
    <p:extLst>
      <p:ext uri="{BB962C8B-B14F-4D97-AF65-F5344CB8AC3E}">
        <p14:creationId xmlns:p14="http://schemas.microsoft.com/office/powerpoint/2010/main" val="764128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Registration: Trusting the Client</a:t>
            </a:r>
            <a:endParaRPr lang="en-US" dirty="0"/>
          </a:p>
        </p:txBody>
      </p:sp>
      <p:sp>
        <p:nvSpPr>
          <p:cNvPr id="3" name="Content Placeholder 2"/>
          <p:cNvSpPr>
            <a:spLocks noGrp="1"/>
          </p:cNvSpPr>
          <p:nvPr>
            <p:ph idx="1"/>
          </p:nvPr>
        </p:nvSpPr>
        <p:spPr/>
        <p:txBody>
          <a:bodyPr/>
          <a:lstStyle/>
          <a:p>
            <a:r>
              <a:rPr lang="en-US" dirty="0" smtClean="0"/>
              <a:t>Clients register with the Authorization Server</a:t>
            </a:r>
          </a:p>
          <a:p>
            <a:pPr lvl="1"/>
            <a:r>
              <a:rPr lang="en-US" dirty="0" smtClean="0"/>
              <a:t>This is a one time operation.</a:t>
            </a:r>
          </a:p>
          <a:p>
            <a:r>
              <a:rPr lang="en-US" dirty="0" smtClean="0"/>
              <a:t>The Client can be either </a:t>
            </a:r>
            <a:r>
              <a:rPr lang="en-US" i="1" dirty="0" smtClean="0"/>
              <a:t>confidential</a:t>
            </a:r>
            <a:r>
              <a:rPr lang="en-US" dirty="0" smtClean="0"/>
              <a:t> or </a:t>
            </a:r>
            <a:r>
              <a:rPr lang="en-US" i="1" dirty="0" smtClean="0"/>
              <a:t>public</a:t>
            </a:r>
          </a:p>
          <a:p>
            <a:pPr lvl="1"/>
            <a:r>
              <a:rPr lang="en-US" dirty="0" smtClean="0"/>
              <a:t>Confidential: a web server-based Client, for </a:t>
            </a:r>
            <a:r>
              <a:rPr lang="en-US" dirty="0" smtClean="0"/>
              <a:t>example</a:t>
            </a:r>
            <a:endParaRPr lang="en-US" dirty="0" smtClean="0"/>
          </a:p>
          <a:p>
            <a:pPr lvl="1"/>
            <a:r>
              <a:rPr lang="en-US" dirty="0" smtClean="0"/>
              <a:t>Public: Browser, desktop or mobile clients</a:t>
            </a:r>
          </a:p>
          <a:p>
            <a:r>
              <a:rPr lang="en-US" dirty="0" smtClean="0"/>
              <a:t>The Authorization Server issues a client identifier to the Client</a:t>
            </a:r>
          </a:p>
          <a:p>
            <a:pPr lvl="1"/>
            <a:r>
              <a:rPr lang="en-US" dirty="0" smtClean="0"/>
              <a:t>Unique string representing the information provided by the client.</a:t>
            </a:r>
          </a:p>
          <a:p>
            <a:r>
              <a:rPr lang="en-US" dirty="0" smtClean="0"/>
              <a:t>Confidential Clients authenticate to the Authorization Server</a:t>
            </a:r>
          </a:p>
          <a:p>
            <a:pPr lvl="1"/>
            <a:r>
              <a:rPr lang="en-US" dirty="0" smtClean="0"/>
              <a:t>Passwords, key pairs, </a:t>
            </a:r>
            <a:r>
              <a:rPr lang="en-US" dirty="0" smtClean="0"/>
              <a:t>secrets, etc.</a:t>
            </a:r>
            <a:endParaRPr lang="en-US" dirty="0" smtClean="0"/>
          </a:p>
        </p:txBody>
      </p:sp>
    </p:spTree>
    <p:extLst>
      <p:ext uri="{BB962C8B-B14F-4D97-AF65-F5344CB8AC3E}">
        <p14:creationId xmlns:p14="http://schemas.microsoft.com/office/powerpoint/2010/main" val="171725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718846"/>
            <a:ext cx="10092496" cy="5288253"/>
          </a:xfrm>
          <a:prstGeom prst="rect">
            <a:avLst/>
          </a:prstGeom>
        </p:spPr>
      </p:pic>
      <p:sp>
        <p:nvSpPr>
          <p:cNvPr id="5" name="TextBox 4"/>
          <p:cNvSpPr txBox="1"/>
          <p:nvPr/>
        </p:nvSpPr>
        <p:spPr>
          <a:xfrm>
            <a:off x="4445000" y="6362700"/>
            <a:ext cx="342510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https://</a:t>
            </a:r>
            <a:r>
              <a:rPr lang="en-US" dirty="0" err="1"/>
              <a:t>tools.ietf.org</a:t>
            </a:r>
            <a:r>
              <a:rPr lang="en-US" dirty="0"/>
              <a:t>/html/rfc6749</a:t>
            </a:r>
          </a:p>
        </p:txBody>
      </p:sp>
    </p:spTree>
    <p:extLst>
      <p:ext uri="{BB962C8B-B14F-4D97-AF65-F5344CB8AC3E}">
        <p14:creationId xmlns:p14="http://schemas.microsoft.com/office/powerpoint/2010/main" val="344149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OAuth2 In Brief...</a:t>
            </a:r>
            <a:endParaRPr lang="en-US" dirty="0"/>
          </a:p>
        </p:txBody>
      </p:sp>
      <p:sp>
        <p:nvSpPr>
          <p:cNvPr id="3" name="Content Placeholder 2"/>
          <p:cNvSpPr>
            <a:spLocks noGrp="1"/>
          </p:cNvSpPr>
          <p:nvPr>
            <p:ph idx="1"/>
          </p:nvPr>
        </p:nvSpPr>
        <p:spPr>
          <a:xfrm>
            <a:off x="838200" y="1825625"/>
            <a:ext cx="10515600" cy="3241675"/>
          </a:xfrm>
        </p:spPr>
        <p:txBody>
          <a:bodyPr/>
          <a:lstStyle/>
          <a:p>
            <a:r>
              <a:rPr lang="en-US" dirty="0" smtClean="0"/>
              <a:t>The Resource Owner issues a </a:t>
            </a:r>
            <a:r>
              <a:rPr lang="en-US" b="1" dirty="0" smtClean="0"/>
              <a:t>grant</a:t>
            </a:r>
            <a:r>
              <a:rPr lang="en-US" dirty="0" smtClean="0"/>
              <a:t> to the client</a:t>
            </a:r>
            <a:r>
              <a:rPr lang="en-US" dirty="0" smtClean="0"/>
              <a:t>.</a:t>
            </a:r>
          </a:p>
          <a:p>
            <a:pPr lvl="1"/>
            <a:r>
              <a:rPr lang="en-US" dirty="0" smtClean="0"/>
              <a:t>The grant usually comes from the Authorization Service</a:t>
            </a:r>
            <a:endParaRPr lang="en-US" dirty="0" smtClean="0"/>
          </a:p>
          <a:p>
            <a:r>
              <a:rPr lang="en-US" dirty="0" smtClean="0"/>
              <a:t>The Client uses the grant to get an </a:t>
            </a:r>
            <a:r>
              <a:rPr lang="en-US" b="1" dirty="0" smtClean="0"/>
              <a:t>access token </a:t>
            </a:r>
            <a:r>
              <a:rPr lang="en-US" dirty="0" smtClean="0"/>
              <a:t>from Authorization Service.</a:t>
            </a:r>
          </a:p>
          <a:p>
            <a:r>
              <a:rPr lang="en-US" dirty="0" smtClean="0"/>
              <a:t>The Client uses the access token to make requests from the Resource Service.</a:t>
            </a:r>
          </a:p>
        </p:txBody>
      </p:sp>
      <p:sp>
        <p:nvSpPr>
          <p:cNvPr id="4" name="TextBox 3"/>
          <p:cNvSpPr txBox="1"/>
          <p:nvPr/>
        </p:nvSpPr>
        <p:spPr>
          <a:xfrm>
            <a:off x="838200" y="5257800"/>
            <a:ext cx="10515600" cy="9541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dirty="0"/>
              <a:t>OAuth2 has several </a:t>
            </a:r>
            <a:r>
              <a:rPr lang="en-US" sz="2800" b="1" dirty="0"/>
              <a:t>grant types </a:t>
            </a:r>
            <a:r>
              <a:rPr lang="en-US" sz="2800" dirty="0"/>
              <a:t>that are appropriate for different scenarios</a:t>
            </a:r>
            <a:r>
              <a:rPr lang="en-US" sz="2800" dirty="0" smtClean="0"/>
              <a:t>.</a:t>
            </a:r>
            <a:endParaRPr lang="en-US" sz="2800" dirty="0"/>
          </a:p>
        </p:txBody>
      </p:sp>
    </p:spTree>
    <p:extLst>
      <p:ext uri="{BB962C8B-B14F-4D97-AF65-F5344CB8AC3E}">
        <p14:creationId xmlns:p14="http://schemas.microsoft.com/office/powerpoint/2010/main" val="1817013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p:txBody>
          <a:bodyPr>
            <a:normAutofit fontScale="92500"/>
          </a:bodyPr>
          <a:lstStyle/>
          <a:p>
            <a:r>
              <a:rPr lang="en-US" dirty="0" smtClean="0"/>
              <a:t>This is a class about science gateway architectures</a:t>
            </a:r>
          </a:p>
          <a:p>
            <a:r>
              <a:rPr lang="en-US" dirty="0" smtClean="0"/>
              <a:t>We have </a:t>
            </a:r>
            <a:r>
              <a:rPr lang="en-US" dirty="0" smtClean="0"/>
              <a:t>three major </a:t>
            </a:r>
            <a:r>
              <a:rPr lang="en-US" dirty="0" smtClean="0"/>
              <a:t>divisions in the architecture.</a:t>
            </a:r>
          </a:p>
          <a:p>
            <a:r>
              <a:rPr lang="en-US" b="1" dirty="0" smtClean="0"/>
              <a:t>Science gateway tenants </a:t>
            </a:r>
            <a:r>
              <a:rPr lang="en-US" dirty="0" smtClean="0"/>
              <a:t>are what the end user interacts with.</a:t>
            </a:r>
          </a:p>
          <a:p>
            <a:pPr lvl="1"/>
            <a:r>
              <a:rPr lang="en-US" dirty="0" smtClean="0"/>
              <a:t>Domain specific: </a:t>
            </a:r>
            <a:r>
              <a:rPr lang="en-US" dirty="0" err="1" smtClean="0"/>
              <a:t>SEAGrid.org</a:t>
            </a:r>
            <a:r>
              <a:rPr lang="en-US" dirty="0" smtClean="0"/>
              <a:t>, </a:t>
            </a:r>
            <a:r>
              <a:rPr lang="en-US" dirty="0" err="1" smtClean="0"/>
              <a:t>SimVascular</a:t>
            </a:r>
            <a:r>
              <a:rPr lang="en-US" dirty="0" smtClean="0"/>
              <a:t>, </a:t>
            </a:r>
            <a:r>
              <a:rPr lang="en-US" dirty="0" err="1" smtClean="0"/>
              <a:t>etc</a:t>
            </a:r>
            <a:endParaRPr lang="en-US" dirty="0" smtClean="0"/>
          </a:p>
          <a:p>
            <a:pPr lvl="1"/>
            <a:r>
              <a:rPr lang="en-US" dirty="0" smtClean="0"/>
              <a:t>Maintain </a:t>
            </a:r>
            <a:r>
              <a:rPr lang="en-US" dirty="0" smtClean="0"/>
              <a:t>their own user bases</a:t>
            </a:r>
          </a:p>
          <a:p>
            <a:r>
              <a:rPr lang="en-US" b="1" dirty="0" smtClean="0"/>
              <a:t>Science gateway middleware </a:t>
            </a:r>
            <a:r>
              <a:rPr lang="en-US" dirty="0" smtClean="0"/>
              <a:t>provides general purpose services that are used by gateway tenants</a:t>
            </a:r>
            <a:r>
              <a:rPr lang="en-US" dirty="0" smtClean="0"/>
              <a:t>.</a:t>
            </a:r>
          </a:p>
          <a:p>
            <a:r>
              <a:rPr lang="en-US" b="1" dirty="0" smtClean="0"/>
              <a:t>Science gateway resources </a:t>
            </a:r>
            <a:r>
              <a:rPr lang="en-US" dirty="0" smtClean="0"/>
              <a:t>are typically externally managed clusters, etc.</a:t>
            </a:r>
            <a:endParaRPr lang="en-US" b="1" dirty="0" smtClean="0"/>
          </a:p>
          <a:p>
            <a:r>
              <a:rPr lang="en-US" dirty="0" smtClean="0"/>
              <a:t>One middleware instance can support multiple science gateway </a:t>
            </a:r>
            <a:r>
              <a:rPr lang="en-US" dirty="0" smtClean="0"/>
              <a:t>tenants and multiple resources</a:t>
            </a:r>
            <a:endParaRPr lang="en-US" dirty="0" smtClean="0"/>
          </a:p>
        </p:txBody>
      </p:sp>
    </p:spTree>
    <p:extLst>
      <p:ext uri="{BB962C8B-B14F-4D97-AF65-F5344CB8AC3E}">
        <p14:creationId xmlns:p14="http://schemas.microsoft.com/office/powerpoint/2010/main" val="12052631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23771457"/>
              </p:ext>
            </p:extLst>
          </p:nvPr>
        </p:nvGraphicFramePr>
        <p:xfrm>
          <a:off x="838200" y="190499"/>
          <a:ext cx="10515600" cy="6504891"/>
        </p:xfrm>
        <a:graphic>
          <a:graphicData uri="http://schemas.openxmlformats.org/drawingml/2006/table">
            <a:tbl>
              <a:tblPr firstRow="1" bandRow="1">
                <a:tableStyleId>{21E4AEA4-8DFA-4A89-87EB-49C32662AFE0}</a:tableStyleId>
              </a:tblPr>
              <a:tblGrid>
                <a:gridCol w="1917700"/>
                <a:gridCol w="8597900"/>
              </a:tblGrid>
              <a:tr h="488169">
                <a:tc>
                  <a:txBody>
                    <a:bodyPr/>
                    <a:lstStyle/>
                    <a:p>
                      <a:r>
                        <a:rPr lang="en-US" sz="2200" dirty="0" smtClean="0"/>
                        <a:t>Grant Type</a:t>
                      </a:r>
                      <a:endParaRPr lang="en-US" sz="2200" dirty="0"/>
                    </a:p>
                  </a:txBody>
                  <a:tcPr/>
                </a:tc>
                <a:tc>
                  <a:txBody>
                    <a:bodyPr/>
                    <a:lstStyle/>
                    <a:p>
                      <a:r>
                        <a:rPr lang="en-US" sz="2200" dirty="0" smtClean="0"/>
                        <a:t>Description</a:t>
                      </a:r>
                      <a:endParaRPr lang="en-US" sz="2200" dirty="0"/>
                    </a:p>
                  </a:txBody>
                  <a:tcPr/>
                </a:tc>
              </a:tr>
              <a:tr h="1619569">
                <a:tc>
                  <a:txBody>
                    <a:bodyPr/>
                    <a:lstStyle/>
                    <a:p>
                      <a:r>
                        <a:rPr lang="en-US" sz="2200" dirty="0" smtClean="0"/>
                        <a:t>Authorization</a:t>
                      </a:r>
                      <a:r>
                        <a:rPr lang="en-US" sz="2200" baseline="0" dirty="0" smtClean="0"/>
                        <a:t> Code</a:t>
                      </a:r>
                      <a:endParaRPr lang="en-US" sz="2200" dirty="0"/>
                    </a:p>
                  </a:txBody>
                  <a:tcPr/>
                </a:tc>
                <a:tc>
                  <a:txBody>
                    <a:bodyPr/>
                    <a:lstStyle/>
                    <a:p>
                      <a:pPr marL="342900" indent="-342900">
                        <a:buFont typeface="Arial" charset="0"/>
                        <a:buChar char="•"/>
                      </a:pPr>
                      <a:r>
                        <a:rPr lang="en-US" sz="2200" dirty="0" smtClean="0"/>
                        <a:t>Client directs the Resource Owner to an Authorization Server.</a:t>
                      </a:r>
                    </a:p>
                    <a:p>
                      <a:pPr marL="342900" indent="-342900">
                        <a:buFont typeface="Arial" charset="0"/>
                        <a:buChar char="•"/>
                      </a:pPr>
                      <a:r>
                        <a:rPr lang="en-US" sz="2200" baseline="0" dirty="0" smtClean="0"/>
                        <a:t>Resource Owner authenticates to the Authorization Server</a:t>
                      </a:r>
                    </a:p>
                    <a:p>
                      <a:pPr marL="342900" indent="-342900">
                        <a:buFont typeface="Arial" charset="0"/>
                        <a:buChar char="•"/>
                      </a:pPr>
                      <a:r>
                        <a:rPr lang="en-US" sz="2200" baseline="0" dirty="0" err="1" smtClean="0"/>
                        <a:t>Auth</a:t>
                      </a:r>
                      <a:r>
                        <a:rPr lang="en-US" sz="2200" baseline="0" dirty="0" smtClean="0"/>
                        <a:t> Server </a:t>
                      </a:r>
                      <a:r>
                        <a:rPr lang="en-US" sz="2200" dirty="0" smtClean="0"/>
                        <a:t>issues</a:t>
                      </a:r>
                      <a:r>
                        <a:rPr lang="en-US" sz="2200" baseline="0" dirty="0" smtClean="0"/>
                        <a:t> an </a:t>
                      </a:r>
                      <a:r>
                        <a:rPr lang="en-US" sz="2200" baseline="0" dirty="0" err="1" smtClean="0"/>
                        <a:t>auth</a:t>
                      </a:r>
                      <a:r>
                        <a:rPr lang="en-US" sz="2200" baseline="0" dirty="0" smtClean="0"/>
                        <a:t> code to the Resource Owner and then </a:t>
                      </a:r>
                      <a:r>
                        <a:rPr lang="en-US" sz="2200" dirty="0" smtClean="0"/>
                        <a:t>directs the Resource Owner back to the Client. </a:t>
                      </a:r>
                    </a:p>
                    <a:p>
                      <a:pPr marL="342900" indent="-342900">
                        <a:buFont typeface="Arial" charset="0"/>
                        <a:buChar char="•"/>
                      </a:pPr>
                      <a:r>
                        <a:rPr lang="en-US" sz="2200" dirty="0" smtClean="0"/>
                        <a:t>The</a:t>
                      </a:r>
                      <a:r>
                        <a:rPr lang="en-US" sz="2200" baseline="0" dirty="0" smtClean="0"/>
                        <a:t> Client uses the </a:t>
                      </a:r>
                      <a:r>
                        <a:rPr lang="en-US" sz="2200" baseline="0" dirty="0" err="1" smtClean="0"/>
                        <a:t>auth</a:t>
                      </a:r>
                      <a:r>
                        <a:rPr lang="en-US" sz="2200" baseline="0" dirty="0" smtClean="0"/>
                        <a:t> code to get an access token directly from the Authorization Server</a:t>
                      </a:r>
                      <a:endParaRPr lang="en-US" sz="2200" dirty="0"/>
                    </a:p>
                  </a:txBody>
                  <a:tcPr/>
                </a:tc>
              </a:tr>
              <a:tr h="1240521">
                <a:tc>
                  <a:txBody>
                    <a:bodyPr/>
                    <a:lstStyle/>
                    <a:p>
                      <a:r>
                        <a:rPr lang="en-US" sz="2200" dirty="0" smtClean="0"/>
                        <a:t>Implicit</a:t>
                      </a:r>
                      <a:endParaRPr lang="en-US" sz="2200" dirty="0"/>
                    </a:p>
                  </a:txBody>
                  <a:tcPr/>
                </a:tc>
                <a:tc>
                  <a:txBody>
                    <a:bodyPr/>
                    <a:lstStyle/>
                    <a:p>
                      <a:r>
                        <a:rPr lang="en-US" sz="2200" dirty="0" smtClean="0"/>
                        <a:t>Authorization</a:t>
                      </a:r>
                      <a:r>
                        <a:rPr lang="en-US" sz="2200" baseline="0" dirty="0" smtClean="0"/>
                        <a:t> flow suitable for JavaScript clients in a browser. Client gets the access token directly in a redirect URL, skipping the authorization code step.  Convenient but less secure.</a:t>
                      </a:r>
                      <a:endParaRPr lang="en-US" sz="2200" dirty="0"/>
                    </a:p>
                  </a:txBody>
                  <a:tcPr/>
                </a:tc>
              </a:tr>
              <a:tr h="1240521">
                <a:tc>
                  <a:txBody>
                    <a:bodyPr/>
                    <a:lstStyle/>
                    <a:p>
                      <a:r>
                        <a:rPr lang="en-US" sz="2200" dirty="0" smtClean="0"/>
                        <a:t>Resource Owner Password Credentials</a:t>
                      </a:r>
                      <a:endParaRPr lang="en-US" sz="2200" dirty="0"/>
                    </a:p>
                  </a:txBody>
                  <a:tcPr/>
                </a:tc>
                <a:tc>
                  <a:txBody>
                    <a:bodyPr/>
                    <a:lstStyle/>
                    <a:p>
                      <a:r>
                        <a:rPr lang="en-US" sz="2200" dirty="0" smtClean="0"/>
                        <a:t>Resource</a:t>
                      </a:r>
                      <a:r>
                        <a:rPr lang="en-US" sz="2200" baseline="0" dirty="0" smtClean="0"/>
                        <a:t> Owner gives the Client its full credentials. Client uses these to obtain an access token. Owner must trust the Client, and Client can use the credentials only once. Included for backward compatibility. </a:t>
                      </a:r>
                      <a:endParaRPr lang="en-US" sz="2200" dirty="0"/>
                    </a:p>
                  </a:txBody>
                  <a:tcPr/>
                </a:tc>
              </a:tr>
              <a:tr h="1240521">
                <a:tc>
                  <a:txBody>
                    <a:bodyPr/>
                    <a:lstStyle/>
                    <a:p>
                      <a:r>
                        <a:rPr lang="en-US" sz="2200" dirty="0" smtClean="0"/>
                        <a:t>Client Credentials</a:t>
                      </a:r>
                      <a:endParaRPr lang="en-US" sz="2200" dirty="0"/>
                    </a:p>
                  </a:txBody>
                  <a:tcPr/>
                </a:tc>
                <a:tc>
                  <a:txBody>
                    <a:bodyPr/>
                    <a:lstStyle/>
                    <a:p>
                      <a:r>
                        <a:rPr lang="en-US" sz="2200" dirty="0" smtClean="0"/>
                        <a:t>Client and Resource Server are owned by the same entity,</a:t>
                      </a:r>
                      <a:r>
                        <a:rPr lang="en-US" sz="2200" baseline="0" dirty="0" smtClean="0"/>
                        <a:t> or Client and Resource Owner are the same. Ex:  Facebook services only access your personal data if you authorize them.  Machine-to-machine, no human.</a:t>
                      </a:r>
                      <a:endParaRPr lang="en-US" sz="2200" dirty="0"/>
                    </a:p>
                  </a:txBody>
                  <a:tcPr/>
                </a:tc>
              </a:tr>
            </a:tbl>
          </a:graphicData>
        </a:graphic>
      </p:graphicFrame>
    </p:spTree>
    <p:extLst>
      <p:ext uri="{BB962C8B-B14F-4D97-AF65-F5344CB8AC3E}">
        <p14:creationId xmlns:p14="http://schemas.microsoft.com/office/powerpoint/2010/main" val="900427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Refresh Tokens</a:t>
            </a:r>
            <a:endParaRPr lang="en-US" dirty="0"/>
          </a:p>
        </p:txBody>
      </p:sp>
      <p:sp>
        <p:nvSpPr>
          <p:cNvPr id="3" name="Content Placeholder 2"/>
          <p:cNvSpPr>
            <a:spLocks noGrp="1"/>
          </p:cNvSpPr>
          <p:nvPr>
            <p:ph idx="1"/>
          </p:nvPr>
        </p:nvSpPr>
        <p:spPr/>
        <p:txBody>
          <a:bodyPr/>
          <a:lstStyle/>
          <a:p>
            <a:r>
              <a:rPr lang="en-US" dirty="0" smtClean="0"/>
              <a:t>Used to obtain new access tokens after the access token has expired.</a:t>
            </a:r>
          </a:p>
          <a:p>
            <a:r>
              <a:rPr lang="en-US" dirty="0" smtClean="0"/>
              <a:t>Only sent to the Authorization Server, not the Resource Server.</a:t>
            </a:r>
          </a:p>
          <a:p>
            <a:r>
              <a:rPr lang="en-US" dirty="0" smtClean="0"/>
              <a:t>Issued to the Client by the Authorization Server when the Access Token is issued.</a:t>
            </a:r>
          </a:p>
          <a:p>
            <a:r>
              <a:rPr lang="en-US" dirty="0" smtClean="0"/>
              <a:t>Refresh tokens are optional</a:t>
            </a:r>
            <a:endParaRPr lang="en-US" dirty="0"/>
          </a:p>
        </p:txBody>
      </p:sp>
    </p:spTree>
    <p:extLst>
      <p:ext uri="{BB962C8B-B14F-4D97-AF65-F5344CB8AC3E}">
        <p14:creationId xmlns:p14="http://schemas.microsoft.com/office/powerpoint/2010/main" val="19742504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Assumptions in OAuth2</a:t>
            </a:r>
            <a:endParaRPr lang="en-US" dirty="0"/>
          </a:p>
        </p:txBody>
      </p:sp>
      <p:sp>
        <p:nvSpPr>
          <p:cNvPr id="5" name="Rectangle 4"/>
          <p:cNvSpPr/>
          <p:nvPr/>
        </p:nvSpPr>
        <p:spPr>
          <a:xfrm>
            <a:off x="4044950" y="5103812"/>
            <a:ext cx="1689100" cy="127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Client</a:t>
            </a:r>
            <a:endParaRPr lang="en-US" sz="2800" dirty="0"/>
          </a:p>
        </p:txBody>
      </p:sp>
      <p:sp>
        <p:nvSpPr>
          <p:cNvPr id="6" name="Rectangle 5"/>
          <p:cNvSpPr/>
          <p:nvPr/>
        </p:nvSpPr>
        <p:spPr>
          <a:xfrm>
            <a:off x="8864600" y="5103812"/>
            <a:ext cx="1689100" cy="127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Resource Service</a:t>
            </a:r>
            <a:endParaRPr lang="en-US" sz="2800" dirty="0"/>
          </a:p>
        </p:txBody>
      </p:sp>
      <p:sp>
        <p:nvSpPr>
          <p:cNvPr id="7" name="Rectangle 6"/>
          <p:cNvSpPr/>
          <p:nvPr/>
        </p:nvSpPr>
        <p:spPr>
          <a:xfrm>
            <a:off x="8864600" y="1868488"/>
            <a:ext cx="1689100" cy="127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Resource Owner</a:t>
            </a:r>
            <a:endParaRPr lang="en-US" sz="2800" dirty="0"/>
          </a:p>
        </p:txBody>
      </p:sp>
      <p:cxnSp>
        <p:nvCxnSpPr>
          <p:cNvPr id="11" name="Straight Arrow Connector 10"/>
          <p:cNvCxnSpPr>
            <a:endCxn id="7" idx="1"/>
          </p:cNvCxnSpPr>
          <p:nvPr/>
        </p:nvCxnSpPr>
        <p:spPr>
          <a:xfrm>
            <a:off x="5734050" y="2503488"/>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6" idx="1"/>
          </p:cNvCxnSpPr>
          <p:nvPr/>
        </p:nvCxnSpPr>
        <p:spPr>
          <a:xfrm>
            <a:off x="5734050" y="5738812"/>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044950" y="1868488"/>
            <a:ext cx="1689100" cy="127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err="1" smtClean="0"/>
              <a:t>Auth</a:t>
            </a:r>
            <a:r>
              <a:rPr lang="en-US" sz="2800" dirty="0" smtClean="0"/>
              <a:t> Service</a:t>
            </a:r>
            <a:endParaRPr lang="en-US" sz="2800" dirty="0"/>
          </a:p>
        </p:txBody>
      </p:sp>
      <p:cxnSp>
        <p:nvCxnSpPr>
          <p:cNvPr id="20" name="Straight Arrow Connector 19"/>
          <p:cNvCxnSpPr>
            <a:stCxn id="18" idx="2"/>
            <a:endCxn id="5" idx="0"/>
          </p:cNvCxnSpPr>
          <p:nvPr/>
        </p:nvCxnSpPr>
        <p:spPr>
          <a:xfrm>
            <a:off x="4889500" y="3138488"/>
            <a:ext cx="0" cy="1965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1"/>
            <a:endCxn id="5" idx="0"/>
          </p:cNvCxnSpPr>
          <p:nvPr/>
        </p:nvCxnSpPr>
        <p:spPr>
          <a:xfrm flipH="1">
            <a:off x="4889500" y="2503488"/>
            <a:ext cx="3975100" cy="2600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1800" y="3336320"/>
            <a:ext cx="3175000" cy="1569660"/>
          </a:xfrm>
          <a:prstGeom prst="rect">
            <a:avLst/>
          </a:prstGeom>
          <a:noFill/>
        </p:spPr>
        <p:txBody>
          <a:bodyPr wrap="square" rtlCol="0">
            <a:spAutoFit/>
          </a:bodyPr>
          <a:lstStyle/>
          <a:p>
            <a:r>
              <a:rPr lang="en-US" sz="2400" dirty="0" smtClean="0"/>
              <a:t>What are some ways to attack OAuth2? How can OAuth2 defend against these attacks?</a:t>
            </a:r>
            <a:endParaRPr lang="en-US" sz="2400" dirty="0"/>
          </a:p>
        </p:txBody>
      </p:sp>
    </p:spTree>
    <p:extLst>
      <p:ext uri="{BB962C8B-B14F-4D97-AF65-F5344CB8AC3E}">
        <p14:creationId xmlns:p14="http://schemas.microsoft.com/office/powerpoint/2010/main" val="7417704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OAuth2 Network Security Considerations</a:t>
            </a:r>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Resource Owner, Resource Server, Client, and Authorization Server must all trust each other.</a:t>
            </a:r>
          </a:p>
          <a:p>
            <a:pPr lvl="1"/>
            <a:r>
              <a:rPr lang="en-US" dirty="0" smtClean="0"/>
              <a:t>This is the mutual authentication problem for entities not in the same administrative domain.</a:t>
            </a:r>
          </a:p>
          <a:p>
            <a:r>
              <a:rPr lang="en-US" dirty="0" smtClean="0"/>
              <a:t>Examples:</a:t>
            </a:r>
          </a:p>
          <a:p>
            <a:pPr lvl="1"/>
            <a:r>
              <a:rPr lang="en-US" dirty="0" smtClean="0"/>
              <a:t>Resource Server must know that the access token came from a legitimate client.</a:t>
            </a:r>
          </a:p>
          <a:p>
            <a:r>
              <a:rPr lang="en-US" dirty="0" smtClean="0"/>
              <a:t>Authorization codes </a:t>
            </a:r>
            <a:r>
              <a:rPr lang="en-US" dirty="0" smtClean="0"/>
              <a:t>for obtaining tokens must </a:t>
            </a:r>
            <a:r>
              <a:rPr lang="en-US" dirty="0" smtClean="0"/>
              <a:t>be single use and short </a:t>
            </a:r>
            <a:r>
              <a:rPr lang="en-US" dirty="0" smtClean="0"/>
              <a:t>lived</a:t>
            </a:r>
            <a:endParaRPr lang="en-US" dirty="0" smtClean="0"/>
          </a:p>
          <a:p>
            <a:r>
              <a:rPr lang="en-US" dirty="0" smtClean="0"/>
              <a:t>Message privacy is required when transmitting access tokens. </a:t>
            </a:r>
          </a:p>
          <a:p>
            <a:pPr lvl="1"/>
            <a:r>
              <a:rPr lang="en-US" dirty="0" smtClean="0"/>
              <a:t>TLS, HTTPS security</a:t>
            </a:r>
          </a:p>
          <a:p>
            <a:r>
              <a:rPr lang="en-US" dirty="0" smtClean="0"/>
              <a:t>Message integrity and </a:t>
            </a:r>
            <a:r>
              <a:rPr lang="en-US" dirty="0" err="1" smtClean="0"/>
              <a:t>nonces</a:t>
            </a:r>
            <a:r>
              <a:rPr lang="en-US" dirty="0" smtClean="0"/>
              <a:t> also </a:t>
            </a:r>
            <a:r>
              <a:rPr lang="en-US" dirty="0" smtClean="0"/>
              <a:t>important.</a:t>
            </a:r>
          </a:p>
          <a:p>
            <a:r>
              <a:rPr lang="en-US" dirty="0" smtClean="0"/>
              <a:t>Access tokens should be hard to guess</a:t>
            </a:r>
            <a:endParaRPr lang="en-US" dirty="0" smtClean="0"/>
          </a:p>
          <a:p>
            <a:r>
              <a:rPr lang="en-US" dirty="0" smtClean="0"/>
              <a:t>Should tokens be transferable?</a:t>
            </a:r>
          </a:p>
          <a:p>
            <a:pPr lvl="1"/>
            <a:r>
              <a:rPr lang="en-US" dirty="0" smtClean="0"/>
              <a:t>Bearer and MAC access token types</a:t>
            </a:r>
            <a:endParaRPr lang="en-US" dirty="0" smtClean="0"/>
          </a:p>
          <a:p>
            <a:endParaRPr lang="en-US" dirty="0"/>
          </a:p>
        </p:txBody>
      </p:sp>
    </p:spTree>
    <p:extLst>
      <p:ext uri="{BB962C8B-B14F-4D97-AF65-F5344CB8AC3E}">
        <p14:creationId xmlns:p14="http://schemas.microsoft.com/office/powerpoint/2010/main" val="2077379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OpenID Connect: A Summary</a:t>
            </a:r>
            <a:endParaRPr lang="en-US" dirty="0"/>
          </a:p>
        </p:txBody>
      </p:sp>
      <p:sp>
        <p:nvSpPr>
          <p:cNvPr id="5" name="Subtitle 4"/>
          <p:cNvSpPr>
            <a:spLocks noGrp="1"/>
          </p:cNvSpPr>
          <p:nvPr>
            <p:ph type="subTitle" idx="1"/>
          </p:nvPr>
        </p:nvSpPr>
        <p:spPr/>
        <p:txBody>
          <a:bodyPr/>
          <a:lstStyle/>
          <a:p>
            <a:r>
              <a:rPr lang="en-US" dirty="0" smtClean="0"/>
              <a:t>An OAuth2-Based Authentication Protocol</a:t>
            </a:r>
            <a:endParaRPr lang="en-US" dirty="0"/>
          </a:p>
        </p:txBody>
      </p:sp>
      <p:sp>
        <p:nvSpPr>
          <p:cNvPr id="6" name="TextBox 5"/>
          <p:cNvSpPr txBox="1"/>
          <p:nvPr/>
        </p:nvSpPr>
        <p:spPr>
          <a:xfrm>
            <a:off x="4711806" y="5969000"/>
            <a:ext cx="2768387" cy="369332"/>
          </a:xfrm>
          <a:prstGeom prst="rect">
            <a:avLst/>
          </a:prstGeom>
          <a:noFill/>
        </p:spPr>
        <p:txBody>
          <a:bodyPr wrap="none" rtlCol="0">
            <a:spAutoFit/>
          </a:bodyPr>
          <a:lstStyle/>
          <a:p>
            <a:r>
              <a:rPr lang="en-US" dirty="0"/>
              <a:t>http://</a:t>
            </a:r>
            <a:r>
              <a:rPr lang="en-US" dirty="0" err="1"/>
              <a:t>openid.net</a:t>
            </a:r>
            <a:r>
              <a:rPr lang="en-US" dirty="0"/>
              <a:t>/connect/</a:t>
            </a:r>
          </a:p>
        </p:txBody>
      </p:sp>
    </p:spTree>
    <p:extLst>
      <p:ext uri="{BB962C8B-B14F-4D97-AF65-F5344CB8AC3E}">
        <p14:creationId xmlns:p14="http://schemas.microsoft.com/office/powerpoint/2010/main" val="835713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OpenID Connect?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Authentication as a Service</a:t>
            </a:r>
          </a:p>
          <a:p>
            <a:pPr lvl="1"/>
            <a:r>
              <a:rPr lang="en-US" dirty="0" smtClean="0"/>
              <a:t>Don</a:t>
            </a:r>
            <a:r>
              <a:rPr lang="uk-UA" dirty="0" smtClean="0"/>
              <a:t>’</a:t>
            </a:r>
            <a:r>
              <a:rPr lang="en-US" dirty="0" smtClean="0"/>
              <a:t>t run your own authentication service</a:t>
            </a:r>
          </a:p>
          <a:p>
            <a:pPr lvl="1"/>
            <a:r>
              <a:rPr lang="en-US" dirty="0" smtClean="0"/>
              <a:t>Use a trusted service instead</a:t>
            </a:r>
          </a:p>
          <a:p>
            <a:pPr lvl="1"/>
            <a:r>
              <a:rPr lang="en-US" dirty="0" smtClean="0"/>
              <a:t>Authentication mechanisms and details handled by the service.</a:t>
            </a:r>
          </a:p>
          <a:p>
            <a:r>
              <a:rPr lang="en-US" dirty="0" smtClean="0"/>
              <a:t>Why? The trusted Identity Provider (</a:t>
            </a:r>
            <a:r>
              <a:rPr lang="en-US" dirty="0" err="1" smtClean="0"/>
              <a:t>IdP</a:t>
            </a:r>
            <a:r>
              <a:rPr lang="en-US" dirty="0" smtClean="0"/>
              <a:t>) absorbs lots of headaches</a:t>
            </a:r>
          </a:p>
          <a:p>
            <a:pPr lvl="1"/>
            <a:r>
              <a:rPr lang="en-US" dirty="0" smtClean="0"/>
              <a:t>Best practices and implementations for securing user accounts and information.</a:t>
            </a:r>
          </a:p>
          <a:p>
            <a:pPr lvl="1"/>
            <a:r>
              <a:rPr lang="en-US" dirty="0" smtClean="0"/>
              <a:t>Avoids the need to provide separate identity management for every application</a:t>
            </a:r>
          </a:p>
          <a:p>
            <a:pPr lvl="1"/>
            <a:r>
              <a:rPr lang="en-US" dirty="0" smtClean="0"/>
              <a:t>Handles federated identities.</a:t>
            </a:r>
          </a:p>
          <a:p>
            <a:pPr lvl="1"/>
            <a:r>
              <a:rPr lang="en-US" dirty="0" smtClean="0"/>
              <a:t>Handles advanced authentication mechanisms such as two-factor authentication</a:t>
            </a:r>
          </a:p>
          <a:p>
            <a:r>
              <a:rPr lang="en-US" dirty="0" smtClean="0"/>
              <a:t>Examples</a:t>
            </a:r>
          </a:p>
          <a:p>
            <a:pPr lvl="1"/>
            <a:r>
              <a:rPr lang="en-US" dirty="0" smtClean="0"/>
              <a:t>CAS: not OpenID Connect based, but similar</a:t>
            </a:r>
          </a:p>
          <a:p>
            <a:pPr lvl="1"/>
            <a:r>
              <a:rPr lang="en-US" dirty="0" err="1" smtClean="0"/>
              <a:t>Keycloak</a:t>
            </a:r>
            <a:r>
              <a:rPr lang="en-US" dirty="0" smtClean="0"/>
              <a:t>: </a:t>
            </a:r>
            <a:r>
              <a:rPr lang="en-US" dirty="0" smtClean="0"/>
              <a:t>Open source software for running your own </a:t>
            </a:r>
            <a:r>
              <a:rPr lang="en-US" dirty="0" err="1" smtClean="0"/>
              <a:t>IdP</a:t>
            </a:r>
            <a:r>
              <a:rPr lang="en-US" dirty="0" smtClean="0"/>
              <a:t>. We use </a:t>
            </a:r>
            <a:r>
              <a:rPr lang="en-US" dirty="0" smtClean="0"/>
              <a:t>this for </a:t>
            </a:r>
            <a:r>
              <a:rPr lang="en-US" dirty="0" smtClean="0"/>
              <a:t>Apache Airavata.</a:t>
            </a:r>
          </a:p>
          <a:p>
            <a:pPr lvl="1"/>
            <a:r>
              <a:rPr lang="en-US" dirty="0" smtClean="0"/>
              <a:t>Google, Microsoft, Salesforce, </a:t>
            </a:r>
            <a:r>
              <a:rPr lang="en-US" dirty="0" err="1" smtClean="0"/>
              <a:t>Paypal</a:t>
            </a:r>
            <a:r>
              <a:rPr lang="en-US" dirty="0" smtClean="0"/>
              <a:t>, Yahoo (whoops...)</a:t>
            </a:r>
          </a:p>
        </p:txBody>
      </p:sp>
    </p:spTree>
    <p:extLst>
      <p:ext uri="{BB962C8B-B14F-4D97-AF65-F5344CB8AC3E}">
        <p14:creationId xmlns:p14="http://schemas.microsoft.com/office/powerpoint/2010/main" val="1298465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OAuth2 and OpenID Connect</a:t>
            </a:r>
            <a:endParaRPr lang="en-US" dirty="0"/>
          </a:p>
        </p:txBody>
      </p:sp>
      <p:sp>
        <p:nvSpPr>
          <p:cNvPr id="3" name="Content Placeholder 2"/>
          <p:cNvSpPr>
            <a:spLocks noGrp="1"/>
          </p:cNvSpPr>
          <p:nvPr>
            <p:ph idx="1"/>
          </p:nvPr>
        </p:nvSpPr>
        <p:spPr/>
        <p:txBody>
          <a:bodyPr/>
          <a:lstStyle/>
          <a:p>
            <a:r>
              <a:rPr lang="en-US" dirty="0" smtClean="0"/>
              <a:t>OAuth2 is used to authorize clients to access resources using access tokens.</a:t>
            </a:r>
          </a:p>
          <a:p>
            <a:pPr lvl="1"/>
            <a:r>
              <a:rPr lang="en-US" dirty="0" smtClean="0"/>
              <a:t>Establishing client identity is a one-time operation</a:t>
            </a:r>
          </a:p>
          <a:p>
            <a:pPr lvl="1"/>
            <a:r>
              <a:rPr lang="en-US" dirty="0" smtClean="0"/>
              <a:t>Access tokens are used to access services.</a:t>
            </a:r>
          </a:p>
          <a:p>
            <a:r>
              <a:rPr lang="en-US" dirty="0" smtClean="0"/>
              <a:t>OpenID Connect uses the same ideas to authenticate users before they can access services.</a:t>
            </a:r>
          </a:p>
          <a:p>
            <a:r>
              <a:rPr lang="en-US" dirty="0" smtClean="0"/>
              <a:t>Clients can also obtain </a:t>
            </a:r>
            <a:r>
              <a:rPr lang="en-US" dirty="0"/>
              <a:t>basic profile information about the </a:t>
            </a:r>
            <a:r>
              <a:rPr lang="en-US" dirty="0" smtClean="0"/>
              <a:t>user </a:t>
            </a:r>
            <a:r>
              <a:rPr lang="en-US" dirty="0"/>
              <a:t>in an interoperable and REST-like manner</a:t>
            </a:r>
            <a:r>
              <a:rPr lang="en-US" dirty="0" smtClean="0"/>
              <a:t>.</a:t>
            </a:r>
          </a:p>
          <a:p>
            <a:pPr lvl="1"/>
            <a:r>
              <a:rPr lang="en-US" dirty="0" smtClean="0"/>
              <a:t>Suitable for APIs, not just browser clients</a:t>
            </a:r>
            <a:endParaRPr lang="en-US" dirty="0"/>
          </a:p>
        </p:txBody>
      </p:sp>
    </p:spTree>
    <p:extLst>
      <p:ext uri="{BB962C8B-B14F-4D97-AF65-F5344CB8AC3E}">
        <p14:creationId xmlns:p14="http://schemas.microsoft.com/office/powerpoint/2010/main" val="5873419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2100" y="3225800"/>
            <a:ext cx="2501900" cy="1397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User + Browser</a:t>
            </a:r>
            <a:endParaRPr lang="en-US" sz="2400" dirty="0"/>
          </a:p>
        </p:txBody>
      </p:sp>
      <p:sp>
        <p:nvSpPr>
          <p:cNvPr id="5" name="Rectangle 4"/>
          <p:cNvSpPr/>
          <p:nvPr/>
        </p:nvSpPr>
        <p:spPr>
          <a:xfrm>
            <a:off x="6578600" y="3225800"/>
            <a:ext cx="2501900" cy="1397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t>Web Application in Server</a:t>
            </a:r>
            <a:endParaRPr lang="en-US" sz="2400" dirty="0"/>
          </a:p>
        </p:txBody>
      </p:sp>
      <p:sp>
        <p:nvSpPr>
          <p:cNvPr id="6" name="Title 5"/>
          <p:cNvSpPr>
            <a:spLocks noGrp="1"/>
          </p:cNvSpPr>
          <p:nvPr>
            <p:ph type="title"/>
          </p:nvPr>
        </p:nvSpPr>
        <p:spPr/>
        <p:txBody>
          <a:bodyPr/>
          <a:lstStyle/>
          <a:p>
            <a:r>
              <a:rPr lang="en-US" dirty="0" smtClean="0"/>
              <a:t>Direct Authentication</a:t>
            </a:r>
            <a:endParaRPr lang="en-US" dirty="0"/>
          </a:p>
        </p:txBody>
      </p:sp>
      <p:cxnSp>
        <p:nvCxnSpPr>
          <p:cNvPr id="8" name="Straight Arrow Connector 7"/>
          <p:cNvCxnSpPr>
            <a:stCxn id="4" idx="3"/>
            <a:endCxn id="5" idx="1"/>
          </p:cNvCxnSpPr>
          <p:nvPr/>
        </p:nvCxnSpPr>
        <p:spPr>
          <a:xfrm>
            <a:off x="4064000" y="3924300"/>
            <a:ext cx="25146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an 11"/>
          <p:cNvSpPr/>
          <p:nvPr/>
        </p:nvSpPr>
        <p:spPr>
          <a:xfrm>
            <a:off x="7137400" y="5180012"/>
            <a:ext cx="1377950" cy="113188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User DB</a:t>
            </a:r>
            <a:endParaRPr lang="en-US" sz="2400" dirty="0"/>
          </a:p>
        </p:txBody>
      </p:sp>
      <p:cxnSp>
        <p:nvCxnSpPr>
          <p:cNvPr id="14" name="Straight Arrow Connector 13"/>
          <p:cNvCxnSpPr>
            <a:stCxn id="5" idx="2"/>
            <a:endCxn id="12" idx="1"/>
          </p:cNvCxnSpPr>
          <p:nvPr/>
        </p:nvCxnSpPr>
        <p:spPr>
          <a:xfrm flipH="1">
            <a:off x="7826375" y="4622800"/>
            <a:ext cx="3175" cy="5572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28977" y="4088368"/>
            <a:ext cx="1984646" cy="369332"/>
          </a:xfrm>
          <a:prstGeom prst="rect">
            <a:avLst/>
          </a:prstGeom>
          <a:noFill/>
        </p:spPr>
        <p:txBody>
          <a:bodyPr wrap="none" rtlCol="0">
            <a:spAutoFit/>
          </a:bodyPr>
          <a:lstStyle/>
          <a:p>
            <a:r>
              <a:rPr lang="en-US" dirty="0" smtClean="0"/>
              <a:t>HTTPS + Basic </a:t>
            </a:r>
            <a:r>
              <a:rPr lang="en-US" dirty="0" err="1" smtClean="0"/>
              <a:t>Auth</a:t>
            </a:r>
            <a:endParaRPr lang="en-US" dirty="0"/>
          </a:p>
        </p:txBody>
      </p:sp>
    </p:spTree>
    <p:extLst>
      <p:ext uri="{BB962C8B-B14F-4D97-AF65-F5344CB8AC3E}">
        <p14:creationId xmlns:p14="http://schemas.microsoft.com/office/powerpoint/2010/main" val="16220683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as a Service</a:t>
            </a:r>
            <a:endParaRPr lang="en-US" dirty="0"/>
          </a:p>
        </p:txBody>
      </p:sp>
      <p:sp>
        <p:nvSpPr>
          <p:cNvPr id="3" name="Rectangle 2"/>
          <p:cNvSpPr/>
          <p:nvPr/>
        </p:nvSpPr>
        <p:spPr>
          <a:xfrm>
            <a:off x="2413000" y="3378200"/>
            <a:ext cx="2501900" cy="1397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User + Browser</a:t>
            </a:r>
            <a:endParaRPr lang="en-US" sz="2400" dirty="0"/>
          </a:p>
        </p:txBody>
      </p:sp>
      <p:sp>
        <p:nvSpPr>
          <p:cNvPr id="4" name="Rectangle 3"/>
          <p:cNvSpPr/>
          <p:nvPr/>
        </p:nvSpPr>
        <p:spPr>
          <a:xfrm>
            <a:off x="7226300" y="4724400"/>
            <a:ext cx="2501900" cy="1397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Web Application in Server</a:t>
            </a:r>
            <a:endParaRPr lang="en-US" sz="2400" dirty="0"/>
          </a:p>
        </p:txBody>
      </p:sp>
      <p:sp>
        <p:nvSpPr>
          <p:cNvPr id="15" name="Rectangle 14"/>
          <p:cNvSpPr/>
          <p:nvPr/>
        </p:nvSpPr>
        <p:spPr>
          <a:xfrm>
            <a:off x="7226300" y="1981200"/>
            <a:ext cx="2501900" cy="1397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smtClean="0"/>
              <a:t>IdP</a:t>
            </a:r>
            <a:endParaRPr lang="en-US" sz="2400" dirty="0"/>
          </a:p>
        </p:txBody>
      </p:sp>
      <p:cxnSp>
        <p:nvCxnSpPr>
          <p:cNvPr id="17" name="Straight Arrow Connector 16"/>
          <p:cNvCxnSpPr>
            <a:stCxn id="3" idx="3"/>
            <a:endCxn id="4" idx="1"/>
          </p:cNvCxnSpPr>
          <p:nvPr/>
        </p:nvCxnSpPr>
        <p:spPr>
          <a:xfrm>
            <a:off x="4914900" y="4076700"/>
            <a:ext cx="2311400" cy="1346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 idx="3"/>
            <a:endCxn id="15" idx="1"/>
          </p:cNvCxnSpPr>
          <p:nvPr/>
        </p:nvCxnSpPr>
        <p:spPr>
          <a:xfrm flipV="1">
            <a:off x="4914900" y="2679700"/>
            <a:ext cx="2311400" cy="1397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0"/>
            <a:endCxn id="15" idx="2"/>
          </p:cNvCxnSpPr>
          <p:nvPr/>
        </p:nvCxnSpPr>
        <p:spPr>
          <a:xfrm flipV="1">
            <a:off x="8477250" y="3378200"/>
            <a:ext cx="0" cy="1346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826500" y="3892034"/>
            <a:ext cx="3089948" cy="369332"/>
          </a:xfrm>
          <a:prstGeom prst="rect">
            <a:avLst/>
          </a:prstGeom>
          <a:noFill/>
        </p:spPr>
        <p:txBody>
          <a:bodyPr wrap="none" rtlCol="0">
            <a:spAutoFit/>
          </a:bodyPr>
          <a:lstStyle/>
          <a:p>
            <a:r>
              <a:rPr lang="en-US" dirty="0" smtClean="0"/>
              <a:t>(3) </a:t>
            </a:r>
            <a:r>
              <a:rPr lang="en-US" dirty="0" err="1" smtClean="0"/>
              <a:t>IdP</a:t>
            </a:r>
            <a:r>
              <a:rPr lang="en-US" dirty="0" smtClean="0"/>
              <a:t> confirms authentication</a:t>
            </a:r>
            <a:endParaRPr lang="en-US" dirty="0"/>
          </a:p>
        </p:txBody>
      </p:sp>
      <p:sp>
        <p:nvSpPr>
          <p:cNvPr id="27" name="TextBox 26"/>
          <p:cNvSpPr txBox="1"/>
          <p:nvPr/>
        </p:nvSpPr>
        <p:spPr>
          <a:xfrm>
            <a:off x="4724867" y="2561729"/>
            <a:ext cx="2337243" cy="369332"/>
          </a:xfrm>
          <a:prstGeom prst="rect">
            <a:avLst/>
          </a:prstGeom>
          <a:noFill/>
        </p:spPr>
        <p:txBody>
          <a:bodyPr wrap="none" rtlCol="0">
            <a:spAutoFit/>
          </a:bodyPr>
          <a:lstStyle/>
          <a:p>
            <a:r>
              <a:rPr lang="en-US" dirty="0" smtClean="0"/>
              <a:t>(2) User Authenticates </a:t>
            </a:r>
            <a:endParaRPr lang="en-US" dirty="0"/>
          </a:p>
        </p:txBody>
      </p:sp>
      <p:sp>
        <p:nvSpPr>
          <p:cNvPr id="28" name="TextBox 27"/>
          <p:cNvSpPr txBox="1"/>
          <p:nvPr/>
        </p:nvSpPr>
        <p:spPr>
          <a:xfrm>
            <a:off x="4724867" y="5289034"/>
            <a:ext cx="1980733" cy="923330"/>
          </a:xfrm>
          <a:prstGeom prst="rect">
            <a:avLst/>
          </a:prstGeom>
          <a:noFill/>
        </p:spPr>
        <p:txBody>
          <a:bodyPr wrap="square" rtlCol="0">
            <a:spAutoFit/>
          </a:bodyPr>
          <a:lstStyle/>
          <a:p>
            <a:r>
              <a:rPr lang="en-US" dirty="0" smtClean="0"/>
              <a:t>(1)  Web App Redirects User to the </a:t>
            </a:r>
            <a:r>
              <a:rPr lang="en-US" dirty="0" err="1" smtClean="0"/>
              <a:t>IdP</a:t>
            </a:r>
            <a:endParaRPr lang="en-US" dirty="0" smtClean="0"/>
          </a:p>
        </p:txBody>
      </p:sp>
    </p:spTree>
    <p:extLst>
      <p:ext uri="{BB962C8B-B14F-4D97-AF65-F5344CB8AC3E}">
        <p14:creationId xmlns:p14="http://schemas.microsoft.com/office/powerpoint/2010/main" val="1945393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00" y="101599"/>
            <a:ext cx="9652000" cy="6087569"/>
          </a:xfrm>
          <a:prstGeom prst="rect">
            <a:avLst/>
          </a:prstGeom>
        </p:spPr>
      </p:pic>
      <p:sp>
        <p:nvSpPr>
          <p:cNvPr id="4" name="Title 3"/>
          <p:cNvSpPr>
            <a:spLocks noGrp="1"/>
          </p:cNvSpPr>
          <p:nvPr>
            <p:ph type="title"/>
          </p:nvPr>
        </p:nvSpPr>
        <p:spPr>
          <a:xfrm>
            <a:off x="3581400" y="6019800"/>
            <a:ext cx="4978400" cy="598488"/>
          </a:xfrm>
        </p:spPr>
        <p:txBody>
          <a:bodyPr>
            <a:normAutofit fontScale="90000"/>
          </a:bodyPr>
          <a:lstStyle/>
          <a:p>
            <a:pPr algn="ctr"/>
            <a:r>
              <a:rPr lang="en-US" dirty="0" smtClean="0"/>
              <a:t>Basic OIDC Flow</a:t>
            </a:r>
            <a:endParaRPr lang="en-US" dirty="0"/>
          </a:p>
        </p:txBody>
      </p:sp>
      <p:sp>
        <p:nvSpPr>
          <p:cNvPr id="8" name="TextBox 7"/>
          <p:cNvSpPr txBox="1"/>
          <p:nvPr/>
        </p:nvSpPr>
        <p:spPr>
          <a:xfrm>
            <a:off x="50800" y="2627699"/>
            <a:ext cx="20828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t>Relying Party. This is the OAuth2 Client. </a:t>
            </a:r>
            <a:endParaRPr lang="en-US" dirty="0"/>
          </a:p>
        </p:txBody>
      </p:sp>
      <p:sp>
        <p:nvSpPr>
          <p:cNvPr id="10" name="TextBox 9"/>
          <p:cNvSpPr txBox="1"/>
          <p:nvPr/>
        </p:nvSpPr>
        <p:spPr>
          <a:xfrm>
            <a:off x="10033000" y="2489200"/>
            <a:ext cx="2082800"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t>OpenID Connect Provider (i.e., Google)</a:t>
            </a:r>
            <a:endParaRPr lang="en-US" dirty="0"/>
          </a:p>
        </p:txBody>
      </p:sp>
    </p:spTree>
    <p:extLst>
      <p:ext uri="{BB962C8B-B14F-4D97-AF65-F5344CB8AC3E}">
        <p14:creationId xmlns:p14="http://schemas.microsoft.com/office/powerpoint/2010/main" val="795961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Apache Airavata: High Level Architecture</a:t>
            </a:r>
            <a:endParaRPr lang="en-US" dirty="0"/>
          </a:p>
        </p:txBody>
      </p:sp>
      <p:pic>
        <p:nvPicPr>
          <p:cNvPr id="5" name="Picture 4" descr="Airavata 1.0 Architecture.png"/>
          <p:cNvPicPr>
            <a:picLocks noChangeAspect="1"/>
          </p:cNvPicPr>
          <p:nvPr/>
        </p:nvPicPr>
        <p:blipFill rotWithShape="1">
          <a:blip r:embed="rId2">
            <a:extLst>
              <a:ext uri="{28A0092B-C50C-407E-A947-70E740481C1C}">
                <a14:useLocalDpi xmlns:a14="http://schemas.microsoft.com/office/drawing/2010/main"/>
              </a:ext>
            </a:extLst>
          </a:blip>
          <a:srcRect r="19690"/>
          <a:stretch/>
        </p:blipFill>
        <p:spPr>
          <a:xfrm>
            <a:off x="1172692" y="1340286"/>
            <a:ext cx="10595376" cy="5047988"/>
          </a:xfrm>
          <a:prstGeom prst="rect">
            <a:avLst/>
          </a:prstGeom>
        </p:spPr>
      </p:pic>
      <p:sp>
        <p:nvSpPr>
          <p:cNvPr id="6" name="Rectangle 5"/>
          <p:cNvSpPr/>
          <p:nvPr/>
        </p:nvSpPr>
        <p:spPr>
          <a:xfrm>
            <a:off x="940370" y="1453018"/>
            <a:ext cx="4145197" cy="4759891"/>
          </a:xfrm>
          <a:prstGeom prst="rect">
            <a:avLst/>
          </a:prstGeom>
          <a:noFill/>
          <a:ln cap="flat" cmpd="sng">
            <a:solidFill>
              <a:schemeClr val="dk1"/>
            </a:solidFill>
            <a:round/>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400" kern="0">
              <a:solidFill>
                <a:srgbClr val="000000"/>
              </a:solidFill>
              <a:sym typeface="Arial"/>
            </a:endParaRPr>
          </a:p>
        </p:txBody>
      </p:sp>
    </p:spTree>
    <p:extLst>
      <p:ext uri="{BB962C8B-B14F-4D97-AF65-F5344CB8AC3E}">
        <p14:creationId xmlns:p14="http://schemas.microsoft.com/office/powerpoint/2010/main" val="806422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OIDC Steps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The </a:t>
            </a:r>
            <a:r>
              <a:rPr lang="en-US" dirty="0" smtClean="0"/>
              <a:t>Relying Party (RP) </a:t>
            </a:r>
            <a:r>
              <a:rPr lang="en-US" dirty="0"/>
              <a:t>sends a request to the OpenID Provider (OP</a:t>
            </a:r>
            <a:r>
              <a:rPr lang="en-US" dirty="0" smtClean="0"/>
              <a:t>).</a:t>
            </a:r>
          </a:p>
          <a:p>
            <a:pPr lvl="1"/>
            <a:r>
              <a:rPr lang="en-US" dirty="0" smtClean="0"/>
              <a:t>This is the science gateway</a:t>
            </a:r>
            <a:endParaRPr lang="en-US" dirty="0"/>
          </a:p>
          <a:p>
            <a:r>
              <a:rPr lang="en-US" dirty="0"/>
              <a:t>The OP authenticates the End-User and obtains authorization.</a:t>
            </a:r>
          </a:p>
          <a:p>
            <a:r>
              <a:rPr lang="en-US" dirty="0"/>
              <a:t>The OP responds with an ID Token and usually an Access Token</a:t>
            </a:r>
            <a:r>
              <a:rPr lang="en-US" dirty="0" smtClean="0"/>
              <a:t>.</a:t>
            </a:r>
          </a:p>
          <a:p>
            <a:pPr lvl="1"/>
            <a:r>
              <a:rPr lang="en-US" dirty="0" smtClean="0"/>
              <a:t>Verifies to the client that the user authenticated correctly</a:t>
            </a:r>
            <a:r>
              <a:rPr lang="en-US" dirty="0" smtClean="0"/>
              <a:t>.</a:t>
            </a:r>
          </a:p>
          <a:p>
            <a:pPr lvl="1"/>
            <a:r>
              <a:rPr lang="en-US" dirty="0" smtClean="0"/>
              <a:t>The ID Token is specific to OIDC and is its primary extension of OAuth2</a:t>
            </a:r>
            <a:endParaRPr lang="en-US" dirty="0"/>
          </a:p>
          <a:p>
            <a:r>
              <a:rPr lang="en-US" dirty="0"/>
              <a:t>The RP can send a request with the Access Token to the </a:t>
            </a:r>
            <a:r>
              <a:rPr lang="en-US" dirty="0" err="1"/>
              <a:t>UserInfo</a:t>
            </a:r>
            <a:r>
              <a:rPr lang="en-US" dirty="0"/>
              <a:t> Endpoint.</a:t>
            </a:r>
          </a:p>
          <a:p>
            <a:r>
              <a:rPr lang="en-US" dirty="0"/>
              <a:t>The </a:t>
            </a:r>
            <a:r>
              <a:rPr lang="en-US" dirty="0" err="1"/>
              <a:t>UserInfo</a:t>
            </a:r>
            <a:r>
              <a:rPr lang="en-US" dirty="0"/>
              <a:t> Endpoint returns Claims about the End-User.</a:t>
            </a:r>
          </a:p>
        </p:txBody>
      </p:sp>
      <p:sp>
        <p:nvSpPr>
          <p:cNvPr id="4" name="TextBox 3"/>
          <p:cNvSpPr txBox="1"/>
          <p:nvPr/>
        </p:nvSpPr>
        <p:spPr>
          <a:xfrm>
            <a:off x="838200" y="6265863"/>
            <a:ext cx="1051560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dirty="0" smtClean="0"/>
              <a:t>We can make use of the returned Access Tokens for other authorization decisions.</a:t>
            </a:r>
            <a:endParaRPr lang="en-US" sz="2400" dirty="0"/>
          </a:p>
        </p:txBody>
      </p:sp>
    </p:spTree>
    <p:extLst>
      <p:ext uri="{BB962C8B-B14F-4D97-AF65-F5344CB8AC3E}">
        <p14:creationId xmlns:p14="http://schemas.microsoft.com/office/powerpoint/2010/main" val="10542682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smtClean="0"/>
              <a:t>OAuth2, OpenID Connect and Science Gateway API Servers</a:t>
            </a:r>
            <a:endParaRPr lang="en-US" dirty="0"/>
          </a:p>
        </p:txBody>
      </p:sp>
      <p:sp>
        <p:nvSpPr>
          <p:cNvPr id="4" name="Subtitle 3"/>
          <p:cNvSpPr>
            <a:spLocks noGrp="1"/>
          </p:cNvSpPr>
          <p:nvPr>
            <p:ph type="subTitle" idx="1"/>
          </p:nvPr>
        </p:nvSpPr>
        <p:spPr/>
        <p:txBody>
          <a:bodyPr/>
          <a:lstStyle/>
          <a:p>
            <a:r>
              <a:rPr lang="en-US" dirty="0" smtClean="0"/>
              <a:t>Variations on the OAuth2 Scenarios</a:t>
            </a:r>
            <a:endParaRPr lang="en-US" dirty="0"/>
          </a:p>
        </p:txBody>
      </p:sp>
      <p:sp>
        <p:nvSpPr>
          <p:cNvPr id="5" name="TextBox 4"/>
          <p:cNvSpPr txBox="1"/>
          <p:nvPr/>
        </p:nvSpPr>
        <p:spPr>
          <a:xfrm>
            <a:off x="1524000" y="5334000"/>
            <a:ext cx="9144000" cy="830997"/>
          </a:xfrm>
          <a:prstGeom prst="rect">
            <a:avLst/>
          </a:prstGeom>
          <a:noFill/>
        </p:spPr>
        <p:txBody>
          <a:bodyPr wrap="square" rtlCol="0">
            <a:spAutoFit/>
          </a:bodyPr>
          <a:lstStyle/>
          <a:p>
            <a:r>
              <a:rPr lang="en-US" sz="1600" b="1" dirty="0"/>
              <a:t>Apache Airavata API Security: Exploring Identity and Access Management Solutions for Multi-Tenanted </a:t>
            </a:r>
            <a:r>
              <a:rPr lang="en-US" sz="1600" b="1" dirty="0" err="1"/>
              <a:t>eScience</a:t>
            </a:r>
            <a:r>
              <a:rPr lang="en-US" sz="1600" b="1" dirty="0"/>
              <a:t> Framework</a:t>
            </a:r>
            <a:r>
              <a:rPr lang="en-US" sz="1600" dirty="0"/>
              <a:t>, </a:t>
            </a:r>
            <a:r>
              <a:rPr lang="en-US" sz="1600" i="1" dirty="0" err="1"/>
              <a:t>Supun</a:t>
            </a:r>
            <a:r>
              <a:rPr lang="en-US" sz="1600" i="1" dirty="0"/>
              <a:t> </a:t>
            </a:r>
            <a:r>
              <a:rPr lang="en-US" sz="1600" i="1" dirty="0" err="1"/>
              <a:t>Nakandala</a:t>
            </a:r>
            <a:r>
              <a:rPr lang="en-US" sz="1600" i="1" dirty="0"/>
              <a:t>, Indiana University; </a:t>
            </a:r>
            <a:r>
              <a:rPr lang="en-US" sz="1600" i="1" dirty="0" err="1"/>
              <a:t>Hasini</a:t>
            </a:r>
            <a:r>
              <a:rPr lang="en-US" sz="1600" i="1" dirty="0"/>
              <a:t> </a:t>
            </a:r>
            <a:r>
              <a:rPr lang="en-US" sz="1600" i="1" dirty="0" err="1"/>
              <a:t>Gunasinghe</a:t>
            </a:r>
            <a:r>
              <a:rPr lang="en-US" sz="1600" i="1" dirty="0"/>
              <a:t>, Purdue University; Suresh </a:t>
            </a:r>
            <a:r>
              <a:rPr lang="en-US" sz="1600" i="1" dirty="0" err="1"/>
              <a:t>Marru</a:t>
            </a:r>
            <a:r>
              <a:rPr lang="en-US" sz="1600" i="1" dirty="0"/>
              <a:t>*, Indiana University; Marlon Pierce, Indiana University</a:t>
            </a:r>
            <a:endParaRPr lang="en-US" sz="1600" dirty="0"/>
          </a:p>
        </p:txBody>
      </p:sp>
      <p:sp>
        <p:nvSpPr>
          <p:cNvPr id="6" name="TextBox 5"/>
          <p:cNvSpPr txBox="1"/>
          <p:nvPr/>
        </p:nvSpPr>
        <p:spPr>
          <a:xfrm>
            <a:off x="2773167" y="6316353"/>
            <a:ext cx="6645665" cy="369332"/>
          </a:xfrm>
          <a:prstGeom prst="rect">
            <a:avLst/>
          </a:prstGeom>
          <a:noFill/>
        </p:spPr>
        <p:txBody>
          <a:bodyPr wrap="none" rtlCol="0">
            <a:spAutoFit/>
          </a:bodyPr>
          <a:lstStyle/>
          <a:p>
            <a:r>
              <a:rPr lang="en-US"/>
              <a:t>http://escience-2016.idies.jhu.edu/program/hot-topics-invited-talks/</a:t>
            </a:r>
          </a:p>
        </p:txBody>
      </p:sp>
    </p:spTree>
    <p:extLst>
      <p:ext uri="{BB962C8B-B14F-4D97-AF65-F5344CB8AC3E}">
        <p14:creationId xmlns:p14="http://schemas.microsoft.com/office/powerpoint/2010/main" val="1261061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Gateway Issues</a:t>
            </a:r>
            <a:endParaRPr lang="en-US" dirty="0"/>
          </a:p>
        </p:txBody>
      </p:sp>
      <p:sp>
        <p:nvSpPr>
          <p:cNvPr id="3" name="Content Placeholder 2"/>
          <p:cNvSpPr>
            <a:spLocks noGrp="1"/>
          </p:cNvSpPr>
          <p:nvPr>
            <p:ph idx="1"/>
          </p:nvPr>
        </p:nvSpPr>
        <p:spPr>
          <a:xfrm>
            <a:off x="838200" y="1825625"/>
            <a:ext cx="5156200" cy="4351338"/>
          </a:xfrm>
          <a:ln>
            <a:noFill/>
          </a:ln>
        </p:spPr>
        <p:txBody>
          <a:bodyPr>
            <a:normAutofit fontScale="92500" lnSpcReduction="20000"/>
          </a:bodyPr>
          <a:lstStyle/>
          <a:p>
            <a:r>
              <a:rPr lang="en-US" dirty="0" smtClean="0"/>
              <a:t>Science Gateways use middleware for common, generic functions.</a:t>
            </a:r>
          </a:p>
          <a:p>
            <a:pPr lvl="1"/>
            <a:r>
              <a:rPr lang="en-US" dirty="0" smtClean="0"/>
              <a:t>Execute jobs, manage data and </a:t>
            </a:r>
            <a:r>
              <a:rPr lang="en-US" dirty="0" smtClean="0"/>
              <a:t>metadata</a:t>
            </a:r>
            <a:endParaRPr lang="en-US" dirty="0" smtClean="0"/>
          </a:p>
          <a:p>
            <a:r>
              <a:rPr lang="en-US" dirty="0" smtClean="0"/>
              <a:t>Middleware (Airavata) needs a scalable way to establish trust with numerous science gateway tenants.</a:t>
            </a:r>
          </a:p>
          <a:p>
            <a:r>
              <a:rPr lang="en-US" dirty="0" smtClean="0"/>
              <a:t>Gateway tenants can be Web clients but also desktop clients. </a:t>
            </a:r>
          </a:p>
          <a:p>
            <a:pPr lvl="1"/>
            <a:r>
              <a:rPr lang="en-US" dirty="0" smtClean="0"/>
              <a:t>These have very different security concerns.</a:t>
            </a:r>
          </a:p>
          <a:p>
            <a:r>
              <a:rPr lang="en-US" dirty="0" smtClean="0"/>
              <a:t>Science gateways need a way to authenticate users.</a:t>
            </a:r>
            <a:endParaRPr lang="en-US" dirty="0"/>
          </a:p>
        </p:txBody>
      </p:sp>
      <p:sp>
        <p:nvSpPr>
          <p:cNvPr id="4" name="Rectangle 3"/>
          <p:cNvSpPr/>
          <p:nvPr/>
        </p:nvSpPr>
        <p:spPr>
          <a:xfrm>
            <a:off x="6705600" y="21209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Gateway Tenant</a:t>
            </a:r>
            <a:endParaRPr lang="en-US" dirty="0"/>
          </a:p>
        </p:txBody>
      </p:sp>
      <p:sp>
        <p:nvSpPr>
          <p:cNvPr id="5" name="Rectangle 4"/>
          <p:cNvSpPr/>
          <p:nvPr/>
        </p:nvSpPr>
        <p:spPr>
          <a:xfrm>
            <a:off x="10109200" y="21209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Gateway Tenant</a:t>
            </a:r>
            <a:endParaRPr lang="en-US"/>
          </a:p>
        </p:txBody>
      </p:sp>
      <p:sp>
        <p:nvSpPr>
          <p:cNvPr id="6" name="Rectangle 5"/>
          <p:cNvSpPr/>
          <p:nvPr/>
        </p:nvSpPr>
        <p:spPr>
          <a:xfrm>
            <a:off x="8432800" y="21209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Gateway Tenant</a:t>
            </a:r>
            <a:endParaRPr lang="en-US"/>
          </a:p>
        </p:txBody>
      </p:sp>
      <p:sp>
        <p:nvSpPr>
          <p:cNvPr id="7" name="Rectangle 6"/>
          <p:cNvSpPr/>
          <p:nvPr/>
        </p:nvSpPr>
        <p:spPr>
          <a:xfrm>
            <a:off x="7391400" y="4509294"/>
            <a:ext cx="3302000" cy="11549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Apache Airavata Middleware</a:t>
            </a:r>
            <a:endParaRPr lang="en-US" dirty="0"/>
          </a:p>
        </p:txBody>
      </p:sp>
      <p:sp>
        <p:nvSpPr>
          <p:cNvPr id="8" name="Rectangle 7"/>
          <p:cNvSpPr/>
          <p:nvPr/>
        </p:nvSpPr>
        <p:spPr>
          <a:xfrm>
            <a:off x="7391400" y="4217988"/>
            <a:ext cx="3302000" cy="2913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API Server</a:t>
            </a:r>
            <a:endParaRPr lang="en-US" dirty="0"/>
          </a:p>
        </p:txBody>
      </p:sp>
      <p:cxnSp>
        <p:nvCxnSpPr>
          <p:cNvPr id="10" name="Straight Arrow Connector 9"/>
          <p:cNvCxnSpPr>
            <a:stCxn id="4" idx="2"/>
            <a:endCxn id="8" idx="0"/>
          </p:cNvCxnSpPr>
          <p:nvPr/>
        </p:nvCxnSpPr>
        <p:spPr>
          <a:xfrm>
            <a:off x="7327900" y="3136900"/>
            <a:ext cx="17145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8" idx="0"/>
          </p:cNvCxnSpPr>
          <p:nvPr/>
        </p:nvCxnSpPr>
        <p:spPr>
          <a:xfrm flipH="1">
            <a:off x="9042400" y="3136900"/>
            <a:ext cx="127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8" idx="0"/>
          </p:cNvCxnSpPr>
          <p:nvPr/>
        </p:nvCxnSpPr>
        <p:spPr>
          <a:xfrm flipH="1">
            <a:off x="9042400" y="3136900"/>
            <a:ext cx="16891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168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Requirements</a:t>
            </a:r>
            <a:endParaRPr lang="en-US" dirty="0"/>
          </a:p>
        </p:txBody>
      </p:sp>
      <p:sp>
        <p:nvSpPr>
          <p:cNvPr id="3" name="Content Placeholder 2"/>
          <p:cNvSpPr>
            <a:spLocks noGrp="1"/>
          </p:cNvSpPr>
          <p:nvPr>
            <p:ph idx="1"/>
          </p:nvPr>
        </p:nvSpPr>
        <p:spPr>
          <a:xfrm>
            <a:off x="838200" y="1825625"/>
            <a:ext cx="4483100" cy="4351338"/>
          </a:xfrm>
        </p:spPr>
        <p:txBody>
          <a:bodyPr>
            <a:normAutofit fontScale="85000" lnSpcReduction="20000"/>
          </a:bodyPr>
          <a:lstStyle/>
          <a:p>
            <a:r>
              <a:rPr lang="en-US" dirty="0" smtClean="0"/>
              <a:t>A gateway is an OAuth2 Client</a:t>
            </a:r>
          </a:p>
          <a:p>
            <a:r>
              <a:rPr lang="en-US" dirty="0" smtClean="0"/>
              <a:t>The gateway’s users are Resource </a:t>
            </a:r>
            <a:r>
              <a:rPr lang="en-US" dirty="0"/>
              <a:t>O</a:t>
            </a:r>
            <a:r>
              <a:rPr lang="en-US" dirty="0" smtClean="0"/>
              <a:t>wners</a:t>
            </a:r>
          </a:p>
          <a:p>
            <a:r>
              <a:rPr lang="en-US" dirty="0" smtClean="0"/>
              <a:t>Airavata is the Resource Service</a:t>
            </a:r>
          </a:p>
          <a:p>
            <a:r>
              <a:rPr lang="en-US" dirty="0" smtClean="0"/>
              <a:t>We use </a:t>
            </a:r>
            <a:r>
              <a:rPr lang="en-US" dirty="0" err="1" smtClean="0"/>
              <a:t>Keycloak</a:t>
            </a:r>
            <a:r>
              <a:rPr lang="en-US" dirty="0" smtClean="0"/>
              <a:t> (formerly WSO2 IS) as our Authorization Server</a:t>
            </a:r>
          </a:p>
          <a:p>
            <a:r>
              <a:rPr lang="en-US" dirty="0" smtClean="0"/>
              <a:t>We need to establish a user’s identity</a:t>
            </a:r>
          </a:p>
          <a:p>
            <a:r>
              <a:rPr lang="en-US" dirty="0" smtClean="0"/>
              <a:t>Users may have different levels of access to API methods</a:t>
            </a:r>
          </a:p>
          <a:p>
            <a:pPr lvl="1"/>
            <a:r>
              <a:rPr lang="en-US" dirty="0" smtClean="0"/>
              <a:t>Some may have admin roles, for instance</a:t>
            </a:r>
            <a:endParaRPr lang="en-US" dirty="0"/>
          </a:p>
        </p:txBody>
      </p:sp>
      <p:sp>
        <p:nvSpPr>
          <p:cNvPr id="4" name="Rectangle 3"/>
          <p:cNvSpPr/>
          <p:nvPr/>
        </p:nvSpPr>
        <p:spPr>
          <a:xfrm>
            <a:off x="5467350" y="5060949"/>
            <a:ext cx="1689100" cy="127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Client</a:t>
            </a:r>
            <a:endParaRPr lang="en-US" sz="2800" dirty="0"/>
          </a:p>
        </p:txBody>
      </p:sp>
      <p:sp>
        <p:nvSpPr>
          <p:cNvPr id="5" name="Rectangle 4"/>
          <p:cNvSpPr/>
          <p:nvPr/>
        </p:nvSpPr>
        <p:spPr>
          <a:xfrm>
            <a:off x="10287000" y="5060949"/>
            <a:ext cx="1689100" cy="127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Resource Service</a:t>
            </a:r>
            <a:endParaRPr lang="en-US" sz="2800" dirty="0"/>
          </a:p>
        </p:txBody>
      </p:sp>
      <p:sp>
        <p:nvSpPr>
          <p:cNvPr id="6" name="Rectangle 5"/>
          <p:cNvSpPr/>
          <p:nvPr/>
        </p:nvSpPr>
        <p:spPr>
          <a:xfrm>
            <a:off x="10287000" y="1825625"/>
            <a:ext cx="1689100" cy="127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Resource Owner</a:t>
            </a:r>
            <a:endParaRPr lang="en-US" sz="2800" dirty="0"/>
          </a:p>
        </p:txBody>
      </p:sp>
      <p:cxnSp>
        <p:nvCxnSpPr>
          <p:cNvPr id="7" name="Straight Arrow Connector 6"/>
          <p:cNvCxnSpPr>
            <a:endCxn id="9" idx="1"/>
          </p:cNvCxnSpPr>
          <p:nvPr/>
        </p:nvCxnSpPr>
        <p:spPr>
          <a:xfrm>
            <a:off x="7156450" y="2460625"/>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7" idx="3"/>
            <a:endCxn id="8" idx="1"/>
          </p:cNvCxnSpPr>
          <p:nvPr/>
        </p:nvCxnSpPr>
        <p:spPr>
          <a:xfrm>
            <a:off x="7156450" y="5695949"/>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467350" y="1825625"/>
            <a:ext cx="1689100" cy="127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err="1" smtClean="0"/>
              <a:t>Auth</a:t>
            </a:r>
            <a:r>
              <a:rPr lang="en-US" sz="2800" dirty="0" smtClean="0"/>
              <a:t> Service</a:t>
            </a:r>
            <a:endParaRPr lang="en-US" sz="2800" dirty="0"/>
          </a:p>
        </p:txBody>
      </p:sp>
      <p:cxnSp>
        <p:nvCxnSpPr>
          <p:cNvPr id="10" name="Straight Arrow Connector 9"/>
          <p:cNvCxnSpPr>
            <a:endCxn id="7" idx="0"/>
          </p:cNvCxnSpPr>
          <p:nvPr/>
        </p:nvCxnSpPr>
        <p:spPr>
          <a:xfrm>
            <a:off x="6311900" y="3095625"/>
            <a:ext cx="0" cy="1965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1"/>
            <a:endCxn id="7" idx="0"/>
          </p:cNvCxnSpPr>
          <p:nvPr/>
        </p:nvCxnSpPr>
        <p:spPr>
          <a:xfrm flipH="1">
            <a:off x="6311900" y="2460625"/>
            <a:ext cx="3975100" cy="2600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716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SEAGrid Scenarios</a:t>
            </a:r>
            <a:endParaRPr lang="en-US" dirty="0"/>
          </a:p>
        </p:txBody>
      </p:sp>
      <p:sp>
        <p:nvSpPr>
          <p:cNvPr id="3" name="Content Placeholder 2"/>
          <p:cNvSpPr>
            <a:spLocks noGrp="1"/>
          </p:cNvSpPr>
          <p:nvPr>
            <p:ph idx="1"/>
          </p:nvPr>
        </p:nvSpPr>
        <p:spPr/>
        <p:txBody>
          <a:bodyPr>
            <a:normAutofit lnSpcReduction="10000"/>
          </a:bodyPr>
          <a:lstStyle/>
          <a:p>
            <a:r>
              <a:rPr lang="en-US" dirty="0" smtClean="0"/>
              <a:t>SEAGrid needs to authenticate </a:t>
            </a:r>
            <a:r>
              <a:rPr lang="en-US" dirty="0" smtClean="0"/>
              <a:t>users.</a:t>
            </a:r>
          </a:p>
          <a:p>
            <a:r>
              <a:rPr lang="en-US" dirty="0" smtClean="0"/>
              <a:t>Not all users can access every API method.</a:t>
            </a:r>
            <a:endParaRPr lang="en-US" dirty="0" smtClean="0"/>
          </a:p>
          <a:p>
            <a:r>
              <a:rPr lang="en-US" dirty="0" smtClean="0"/>
              <a:t>SEAGrid has both Web and desktop (JavaFX) clients.</a:t>
            </a:r>
          </a:p>
          <a:p>
            <a:pPr lvl="1"/>
            <a:r>
              <a:rPr lang="en-US" dirty="0" smtClean="0"/>
              <a:t>These are clients to Apache Airavata services.</a:t>
            </a:r>
          </a:p>
          <a:p>
            <a:r>
              <a:rPr lang="en-US" dirty="0" smtClean="0"/>
              <a:t>Web client (PHP) runs on a server under the control of the SEAGrid administrator.</a:t>
            </a:r>
          </a:p>
          <a:p>
            <a:r>
              <a:rPr lang="en-US" dirty="0" smtClean="0"/>
              <a:t>But desktop clients run under the user’s control.</a:t>
            </a:r>
          </a:p>
          <a:p>
            <a:pPr lvl="1"/>
            <a:r>
              <a:rPr lang="en-US" dirty="0" smtClean="0"/>
              <a:t>User could lose </a:t>
            </a:r>
            <a:r>
              <a:rPr lang="en-US" dirty="0" smtClean="0"/>
              <a:t>credentials.</a:t>
            </a:r>
            <a:endParaRPr lang="en-US" dirty="0" smtClean="0"/>
          </a:p>
          <a:p>
            <a:r>
              <a:rPr lang="en-US" dirty="0" smtClean="0"/>
              <a:t>Apache Airavata needs to issue access tokens to invoke API calls to both the SEAGrid web site and to SEAGrid desktop clients.</a:t>
            </a:r>
          </a:p>
          <a:p>
            <a:endParaRPr lang="en-US" dirty="0" smtClean="0"/>
          </a:p>
        </p:txBody>
      </p:sp>
    </p:spTree>
    <p:extLst>
      <p:ext uri="{BB962C8B-B14F-4D97-AF65-F5344CB8AC3E}">
        <p14:creationId xmlns:p14="http://schemas.microsoft.com/office/powerpoint/2010/main" val="17524778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48060213"/>
              </p:ext>
            </p:extLst>
          </p:nvPr>
        </p:nvGraphicFramePr>
        <p:xfrm>
          <a:off x="850901" y="1855431"/>
          <a:ext cx="10502900" cy="4654259"/>
        </p:xfrm>
        <a:graphic>
          <a:graphicData uri="http://schemas.openxmlformats.org/drawingml/2006/table">
            <a:tbl>
              <a:tblPr firstRow="1" bandRow="1">
                <a:tableStyleId>{21E4AEA4-8DFA-4A89-87EB-49C32662AFE0}</a:tableStyleId>
              </a:tblPr>
              <a:tblGrid>
                <a:gridCol w="2937931"/>
                <a:gridCol w="7564969"/>
              </a:tblGrid>
              <a:tr h="547444">
                <a:tc>
                  <a:txBody>
                    <a:bodyPr/>
                    <a:lstStyle/>
                    <a:p>
                      <a:r>
                        <a:rPr lang="en-US" sz="2400" dirty="0" smtClean="0"/>
                        <a:t>OAuth2 Grant Type</a:t>
                      </a:r>
                      <a:endParaRPr lang="en-US" sz="2400" dirty="0"/>
                    </a:p>
                  </a:txBody>
                  <a:tcPr/>
                </a:tc>
                <a:tc>
                  <a:txBody>
                    <a:bodyPr/>
                    <a:lstStyle/>
                    <a:p>
                      <a:r>
                        <a:rPr lang="en-US" sz="2400" dirty="0" smtClean="0"/>
                        <a:t>Science Gateway</a:t>
                      </a:r>
                      <a:endParaRPr lang="en-US" sz="2400" dirty="0"/>
                    </a:p>
                  </a:txBody>
                  <a:tcPr/>
                </a:tc>
              </a:tr>
              <a:tr h="1067923">
                <a:tc>
                  <a:txBody>
                    <a:bodyPr/>
                    <a:lstStyle/>
                    <a:p>
                      <a:r>
                        <a:rPr lang="en-US" sz="2400" dirty="0" smtClean="0"/>
                        <a:t>Authorization Code</a:t>
                      </a:r>
                      <a:endParaRPr lang="en-US" sz="2400" dirty="0"/>
                    </a:p>
                  </a:txBody>
                  <a:tcPr/>
                </a:tc>
                <a:tc>
                  <a:txBody>
                    <a:bodyPr/>
                    <a:lstStyle/>
                    <a:p>
                      <a:r>
                        <a:rPr lang="en-US" sz="2400" dirty="0" smtClean="0"/>
                        <a:t>Web-based, server side</a:t>
                      </a:r>
                      <a:r>
                        <a:rPr lang="en-US" sz="2400" baseline="0" dirty="0" smtClean="0"/>
                        <a:t> gateway implemented with PHP, JSP/servlets, Django, etc. The Airavata client SDK is on the server under the gateway operator’s control</a:t>
                      </a:r>
                      <a:endParaRPr lang="en-US" sz="2400" dirty="0"/>
                    </a:p>
                  </a:txBody>
                  <a:tcPr/>
                </a:tc>
              </a:tr>
              <a:tr h="1183749">
                <a:tc>
                  <a:txBody>
                    <a:bodyPr/>
                    <a:lstStyle/>
                    <a:p>
                      <a:r>
                        <a:rPr lang="en-US" sz="2400" dirty="0" smtClean="0"/>
                        <a:t>Implicit</a:t>
                      </a:r>
                      <a:endParaRPr lang="en-US" sz="2400" dirty="0"/>
                    </a:p>
                  </a:txBody>
                  <a:tcPr/>
                </a:tc>
                <a:tc>
                  <a:txBody>
                    <a:bodyPr/>
                    <a:lstStyle/>
                    <a:p>
                      <a:r>
                        <a:rPr lang="en-US" sz="2400" dirty="0" smtClean="0"/>
                        <a:t>Client</a:t>
                      </a:r>
                      <a:r>
                        <a:rPr lang="en-US" sz="2400" baseline="0" dirty="0" smtClean="0"/>
                        <a:t> is a browser using JavaScript client SDKs to make direct connections to the Airavata server; no Web server in the middle</a:t>
                      </a:r>
                      <a:endParaRPr lang="en-US" sz="2400" dirty="0"/>
                    </a:p>
                  </a:txBody>
                  <a:tcPr/>
                </a:tc>
              </a:tr>
              <a:tr h="1181931">
                <a:tc>
                  <a:txBody>
                    <a:bodyPr/>
                    <a:lstStyle/>
                    <a:p>
                      <a:r>
                        <a:rPr lang="en-US" sz="2400" dirty="0" smtClean="0"/>
                        <a:t>Resource Owner Password</a:t>
                      </a:r>
                      <a:endParaRPr lang="en-US" sz="2400" dirty="0"/>
                    </a:p>
                  </a:txBody>
                  <a:tcPr/>
                </a:tc>
                <a:tc>
                  <a:txBody>
                    <a:bodyPr/>
                    <a:lstStyle/>
                    <a:p>
                      <a:r>
                        <a:rPr lang="en-US" sz="2400" dirty="0" smtClean="0"/>
                        <a:t>Client</a:t>
                      </a:r>
                      <a:r>
                        <a:rPr lang="en-US" sz="2400" baseline="0" dirty="0" smtClean="0"/>
                        <a:t> is a trusted non-browser application under the user’s control, such as a mobile device or a desktop application.</a:t>
                      </a:r>
                      <a:endParaRPr lang="en-US" sz="2400" dirty="0"/>
                    </a:p>
                  </a:txBody>
                  <a:tcPr/>
                </a:tc>
              </a:tr>
              <a:tr h="547444">
                <a:tc>
                  <a:txBody>
                    <a:bodyPr/>
                    <a:lstStyle/>
                    <a:p>
                      <a:r>
                        <a:rPr lang="en-US" sz="2400" dirty="0" smtClean="0"/>
                        <a:t>Client Credential</a:t>
                      </a:r>
                      <a:endParaRPr lang="en-US" sz="2400" dirty="0"/>
                    </a:p>
                  </a:txBody>
                  <a:tcPr/>
                </a:tc>
                <a:tc>
                  <a:txBody>
                    <a:bodyPr/>
                    <a:lstStyle/>
                    <a:p>
                      <a:r>
                        <a:rPr lang="en-US" sz="2400" dirty="0" smtClean="0"/>
                        <a:t>Machine-to</a:t>
                      </a:r>
                      <a:r>
                        <a:rPr lang="en-US" sz="2400" baseline="0" dirty="0" smtClean="0"/>
                        <a:t>-machine </a:t>
                      </a:r>
                      <a:r>
                        <a:rPr lang="en-US" sz="2400" baseline="0" dirty="0" smtClean="0"/>
                        <a:t>authentication for confidential clients</a:t>
                      </a:r>
                      <a:endParaRPr lang="en-US" sz="2400" dirty="0"/>
                    </a:p>
                  </a:txBody>
                  <a:tcPr/>
                </a:tc>
              </a:tr>
            </a:tbl>
          </a:graphicData>
        </a:graphic>
      </p:graphicFrame>
      <p:sp>
        <p:nvSpPr>
          <p:cNvPr id="5" name="Title 4"/>
          <p:cNvSpPr>
            <a:spLocks noGrp="1"/>
          </p:cNvSpPr>
          <p:nvPr>
            <p:ph type="title"/>
          </p:nvPr>
        </p:nvSpPr>
        <p:spPr/>
        <p:txBody>
          <a:bodyPr/>
          <a:lstStyle/>
          <a:p>
            <a:r>
              <a:rPr lang="en-US" dirty="0" smtClean="0"/>
              <a:t>Our Conclusions About OAuth2 and Gateways</a:t>
            </a:r>
            <a:endParaRPr lang="en-US" dirty="0"/>
          </a:p>
        </p:txBody>
      </p:sp>
    </p:spTree>
    <p:extLst>
      <p:ext uri="{BB962C8B-B14F-4D97-AF65-F5344CB8AC3E}">
        <p14:creationId xmlns:p14="http://schemas.microsoft.com/office/powerpoint/2010/main" val="14335894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Do We Handle </a:t>
            </a:r>
            <a:r>
              <a:rPr lang="en-US" smtClean="0"/>
              <a:t>Authentication, User Management, and API Access?</a:t>
            </a:r>
            <a:endParaRPr lang="en-US" dirty="0"/>
          </a:p>
        </p:txBody>
      </p:sp>
      <p:sp>
        <p:nvSpPr>
          <p:cNvPr id="4" name="Content Placeholder 3"/>
          <p:cNvSpPr>
            <a:spLocks noGrp="1"/>
          </p:cNvSpPr>
          <p:nvPr>
            <p:ph type="body" idx="1"/>
          </p:nvPr>
        </p:nvSpPr>
        <p:spPr/>
        <p:txBody>
          <a:bodyPr anchor="ctr">
            <a:normAutofit/>
          </a:bodyPr>
          <a:lstStyle/>
          <a:p>
            <a:r>
              <a:rPr lang="en-US" dirty="0" smtClean="0"/>
              <a:t>Let’s look at several cases. These depend on how closely the tenant integrates with Airavata’s </a:t>
            </a:r>
            <a:r>
              <a:rPr lang="en-US" dirty="0" err="1" smtClean="0"/>
              <a:t>auth</a:t>
            </a:r>
            <a:r>
              <a:rPr lang="en-US" dirty="0" smtClean="0"/>
              <a:t> services.</a:t>
            </a:r>
            <a:endParaRPr lang="en-US" dirty="0" smtClean="0"/>
          </a:p>
        </p:txBody>
      </p:sp>
    </p:spTree>
    <p:extLst>
      <p:ext uri="{BB962C8B-B14F-4D97-AF65-F5344CB8AC3E}">
        <p14:creationId xmlns:p14="http://schemas.microsoft.com/office/powerpoint/2010/main" val="12581770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6" y="381002"/>
            <a:ext cx="9834284" cy="6343938"/>
          </a:xfrm>
          <a:prstGeom prst="rect">
            <a:avLst/>
          </a:prstGeom>
        </p:spPr>
      </p:pic>
      <p:sp>
        <p:nvSpPr>
          <p:cNvPr id="3" name="TextBox 2"/>
          <p:cNvSpPr txBox="1"/>
          <p:nvPr/>
        </p:nvSpPr>
        <p:spPr>
          <a:xfrm>
            <a:off x="7454900" y="368301"/>
            <a:ext cx="4064000" cy="3416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Case 1: Gateway uses Airavata </a:t>
            </a:r>
            <a:r>
              <a:rPr lang="en-US" sz="2400" dirty="0" smtClean="0"/>
              <a:t>middleware to </a:t>
            </a:r>
            <a:r>
              <a:rPr lang="en-US" sz="2400" dirty="0" smtClean="0"/>
              <a:t>manage users. </a:t>
            </a:r>
            <a:endParaRPr lang="en-US" sz="2400" dirty="0" smtClean="0"/>
          </a:p>
          <a:p>
            <a:pPr marL="342900" indent="-342900">
              <a:buFont typeface="Arial" charset="0"/>
              <a:buChar char="•"/>
            </a:pPr>
            <a:r>
              <a:rPr lang="en-US" sz="2400" dirty="0" smtClean="0"/>
              <a:t>The </a:t>
            </a:r>
            <a:r>
              <a:rPr lang="en-US" sz="2400" dirty="0" smtClean="0"/>
              <a:t>gateway can use OpenID Connect to authenticate users</a:t>
            </a:r>
            <a:r>
              <a:rPr lang="en-US" sz="2400" dirty="0" smtClean="0"/>
              <a:t>. </a:t>
            </a:r>
          </a:p>
          <a:p>
            <a:pPr marL="342900" indent="-342900">
              <a:buFont typeface="Arial" charset="0"/>
              <a:buChar char="•"/>
            </a:pPr>
            <a:r>
              <a:rPr lang="en-US" sz="2400" dirty="0" smtClean="0"/>
              <a:t>The gateway receives an authorization code grant that it can use to make Airavata API calls. </a:t>
            </a:r>
            <a:endParaRPr lang="en-US" sz="2400" dirty="0"/>
          </a:p>
        </p:txBody>
      </p:sp>
    </p:spTree>
    <p:extLst>
      <p:ext uri="{BB962C8B-B14F-4D97-AF65-F5344CB8AC3E}">
        <p14:creationId xmlns:p14="http://schemas.microsoft.com/office/powerpoint/2010/main" val="8606556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22" y="368301"/>
            <a:ext cx="9426278" cy="6276408"/>
          </a:xfrm>
          <a:prstGeom prst="rect">
            <a:avLst/>
          </a:prstGeom>
        </p:spPr>
      </p:pic>
      <p:sp>
        <p:nvSpPr>
          <p:cNvPr id="3" name="TextBox 2"/>
          <p:cNvSpPr txBox="1"/>
          <p:nvPr/>
        </p:nvSpPr>
        <p:spPr>
          <a:xfrm>
            <a:off x="7454900" y="368301"/>
            <a:ext cx="4064000" cy="2677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Case 2: Gateway </a:t>
            </a:r>
            <a:r>
              <a:rPr lang="en-US" sz="2400" dirty="0"/>
              <a:t>u</a:t>
            </a:r>
            <a:r>
              <a:rPr lang="en-US" sz="2400" dirty="0" smtClean="0"/>
              <a:t>ses </a:t>
            </a:r>
            <a:r>
              <a:rPr lang="en-US" sz="2400" dirty="0" smtClean="0"/>
              <a:t>a third </a:t>
            </a:r>
            <a:r>
              <a:rPr lang="en-US" sz="2400" dirty="0" smtClean="0"/>
              <a:t>party identity service to manage users.  </a:t>
            </a:r>
            <a:endParaRPr lang="en-US" sz="2400" dirty="0" smtClean="0"/>
          </a:p>
          <a:p>
            <a:pPr marL="342900" indent="-342900">
              <a:buFont typeface="Arial" charset="0"/>
              <a:buChar char="•"/>
            </a:pPr>
            <a:r>
              <a:rPr lang="en-US" sz="2400" dirty="0" smtClean="0"/>
              <a:t>This </a:t>
            </a:r>
            <a:r>
              <a:rPr lang="en-US" sz="2400" dirty="0" smtClean="0"/>
              <a:t>must be Web based, so Authorization Code grant types are the only supported type.</a:t>
            </a:r>
            <a:endParaRPr lang="en-US" sz="2400" dirty="0"/>
          </a:p>
        </p:txBody>
      </p:sp>
    </p:spTree>
    <p:extLst>
      <p:ext uri="{BB962C8B-B14F-4D97-AF65-F5344CB8AC3E}">
        <p14:creationId xmlns:p14="http://schemas.microsoft.com/office/powerpoint/2010/main" val="20602548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56" y="469900"/>
            <a:ext cx="9099340" cy="6210300"/>
          </a:xfrm>
          <a:prstGeom prst="rect">
            <a:avLst/>
          </a:prstGeom>
        </p:spPr>
      </p:pic>
      <p:sp>
        <p:nvSpPr>
          <p:cNvPr id="4" name="TextBox 3"/>
          <p:cNvSpPr txBox="1"/>
          <p:nvPr/>
        </p:nvSpPr>
        <p:spPr>
          <a:xfrm>
            <a:off x="7454900" y="368301"/>
            <a:ext cx="4064000" cy="37856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Case 3(a): Gateway maintains its own isolated User Store and does not share information with Airavata.</a:t>
            </a:r>
          </a:p>
          <a:p>
            <a:pPr marL="342900" indent="-342900">
              <a:buFont typeface="Arial" charset="0"/>
              <a:buChar char="•"/>
            </a:pPr>
            <a:r>
              <a:rPr lang="en-US" sz="2400" dirty="0" smtClean="0"/>
              <a:t>User authentication happens externally.</a:t>
            </a:r>
            <a:endParaRPr lang="en-US" sz="2400" dirty="0" smtClean="0"/>
          </a:p>
          <a:p>
            <a:pPr marL="342900" indent="-342900">
              <a:buFont typeface="Arial" charset="0"/>
              <a:buChar char="•"/>
            </a:pPr>
            <a:r>
              <a:rPr lang="en-US" sz="2400" dirty="0" smtClean="0"/>
              <a:t>This </a:t>
            </a:r>
            <a:r>
              <a:rPr lang="en-US" sz="2400" dirty="0" smtClean="0"/>
              <a:t>requires a Client Credential grant type between the gateway and Airavata. </a:t>
            </a:r>
            <a:endParaRPr lang="en-US" sz="2400" dirty="0"/>
          </a:p>
        </p:txBody>
      </p:sp>
    </p:spTree>
    <p:extLst>
      <p:ext uri="{BB962C8B-B14F-4D97-AF65-F5344CB8AC3E}">
        <p14:creationId xmlns:p14="http://schemas.microsoft.com/office/powerpoint/2010/main" val="559395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80200" y="22098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Gateway Tenant</a:t>
            </a:r>
            <a:endParaRPr lang="en-US" dirty="0"/>
          </a:p>
        </p:txBody>
      </p:sp>
      <p:sp>
        <p:nvSpPr>
          <p:cNvPr id="6" name="Rectangle 5"/>
          <p:cNvSpPr/>
          <p:nvPr/>
        </p:nvSpPr>
        <p:spPr>
          <a:xfrm>
            <a:off x="10083800" y="22098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Gateway Tenant</a:t>
            </a:r>
            <a:endParaRPr lang="en-US"/>
          </a:p>
        </p:txBody>
      </p:sp>
      <p:sp>
        <p:nvSpPr>
          <p:cNvPr id="7" name="Rectangle 6"/>
          <p:cNvSpPr/>
          <p:nvPr/>
        </p:nvSpPr>
        <p:spPr>
          <a:xfrm>
            <a:off x="8407400" y="22098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Gateway Tenant</a:t>
            </a:r>
            <a:endParaRPr lang="en-US"/>
          </a:p>
        </p:txBody>
      </p:sp>
      <p:sp>
        <p:nvSpPr>
          <p:cNvPr id="8" name="Rectangle 7"/>
          <p:cNvSpPr/>
          <p:nvPr/>
        </p:nvSpPr>
        <p:spPr>
          <a:xfrm>
            <a:off x="7366000" y="4598194"/>
            <a:ext cx="3302000" cy="11549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Apache Airavata Middleware</a:t>
            </a:r>
            <a:endParaRPr lang="en-US" dirty="0"/>
          </a:p>
        </p:txBody>
      </p:sp>
      <p:sp>
        <p:nvSpPr>
          <p:cNvPr id="9" name="Rectangle 8"/>
          <p:cNvSpPr/>
          <p:nvPr/>
        </p:nvSpPr>
        <p:spPr>
          <a:xfrm>
            <a:off x="7366000" y="4306888"/>
            <a:ext cx="3302000" cy="2913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API Server</a:t>
            </a:r>
            <a:endParaRPr lang="en-US" dirty="0"/>
          </a:p>
        </p:txBody>
      </p:sp>
      <p:cxnSp>
        <p:nvCxnSpPr>
          <p:cNvPr id="10" name="Straight Arrow Connector 9"/>
          <p:cNvCxnSpPr>
            <a:stCxn id="7" idx="2"/>
            <a:endCxn id="11" idx="0"/>
          </p:cNvCxnSpPr>
          <p:nvPr/>
        </p:nvCxnSpPr>
        <p:spPr>
          <a:xfrm>
            <a:off x="7302500" y="3225800"/>
            <a:ext cx="17145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11" idx="0"/>
          </p:cNvCxnSpPr>
          <p:nvPr/>
        </p:nvCxnSpPr>
        <p:spPr>
          <a:xfrm flipH="1">
            <a:off x="9017000" y="3225800"/>
            <a:ext cx="127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11" idx="0"/>
          </p:cNvCxnSpPr>
          <p:nvPr/>
        </p:nvCxnSpPr>
        <p:spPr>
          <a:xfrm flipH="1">
            <a:off x="9017000" y="3225800"/>
            <a:ext cx="16891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p:txBody>
          <a:bodyPr/>
          <a:lstStyle/>
          <a:p>
            <a:r>
              <a:rPr lang="en-US" dirty="0" smtClean="0"/>
              <a:t>Zoom in on the UI and API Server</a:t>
            </a:r>
            <a:endParaRPr lang="en-US" dirty="0"/>
          </a:p>
        </p:txBody>
      </p:sp>
      <p:sp>
        <p:nvSpPr>
          <p:cNvPr id="17" name="Content Placeholder 16"/>
          <p:cNvSpPr>
            <a:spLocks noGrp="1"/>
          </p:cNvSpPr>
          <p:nvPr>
            <p:ph sz="half" idx="1"/>
          </p:nvPr>
        </p:nvSpPr>
        <p:spPr/>
        <p:txBody>
          <a:bodyPr/>
          <a:lstStyle/>
          <a:p>
            <a:r>
              <a:rPr lang="en-US" dirty="0" smtClean="0"/>
              <a:t>UI: this is the gateway tenant</a:t>
            </a:r>
          </a:p>
          <a:p>
            <a:r>
              <a:rPr lang="en-US" dirty="0" smtClean="0"/>
              <a:t>The API Server can communicate with multiple tenants.</a:t>
            </a:r>
          </a:p>
          <a:p>
            <a:r>
              <a:rPr lang="en-US" dirty="0" smtClean="0"/>
              <a:t>Tenants can be Web servers, mobile applications, native browser JavaScript apps, or desktop applications.</a:t>
            </a:r>
          </a:p>
          <a:p>
            <a:r>
              <a:rPr lang="en-US" dirty="0" smtClean="0"/>
              <a:t>Tenants and the API server communicate over network connections.</a:t>
            </a:r>
            <a:endParaRPr lang="en-US" dirty="0"/>
          </a:p>
        </p:txBody>
      </p:sp>
    </p:spTree>
    <p:extLst>
      <p:ext uri="{BB962C8B-B14F-4D97-AF65-F5344CB8AC3E}">
        <p14:creationId xmlns:p14="http://schemas.microsoft.com/office/powerpoint/2010/main" val="9465855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75" y="368301"/>
            <a:ext cx="9355476" cy="6299199"/>
          </a:xfrm>
          <a:prstGeom prst="rect">
            <a:avLst/>
          </a:prstGeom>
        </p:spPr>
      </p:pic>
      <p:sp>
        <p:nvSpPr>
          <p:cNvPr id="3" name="TextBox 2"/>
          <p:cNvSpPr txBox="1"/>
          <p:nvPr/>
        </p:nvSpPr>
        <p:spPr>
          <a:xfrm>
            <a:off x="7454900" y="368301"/>
            <a:ext cx="4064000" cy="30469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Case 3(b): Gateway shares read access to its User Store with </a:t>
            </a:r>
            <a:r>
              <a:rPr lang="en-US" sz="2400" dirty="0" smtClean="0"/>
              <a:t>Airavata. </a:t>
            </a:r>
          </a:p>
          <a:p>
            <a:pPr marL="342900" indent="-342900">
              <a:buFont typeface="Arial" charset="0"/>
              <a:buChar char="•"/>
            </a:pPr>
            <a:r>
              <a:rPr lang="en-US" sz="2400" dirty="0" smtClean="0"/>
              <a:t>The gateway uses OIDC to authenticate to the authorization server</a:t>
            </a:r>
            <a:endParaRPr lang="en-US" sz="2400" dirty="0"/>
          </a:p>
          <a:p>
            <a:pPr marL="342900" indent="-342900">
              <a:buFont typeface="Arial" charset="0"/>
              <a:buChar char="•"/>
            </a:pPr>
            <a:r>
              <a:rPr lang="en-US" sz="2400" dirty="0" smtClean="0"/>
              <a:t>This </a:t>
            </a:r>
            <a:r>
              <a:rPr lang="en-US" sz="2400" dirty="0" smtClean="0"/>
              <a:t>uses the Authorization Code grant type. </a:t>
            </a:r>
          </a:p>
        </p:txBody>
      </p:sp>
    </p:spTree>
    <p:extLst>
      <p:ext uri="{BB962C8B-B14F-4D97-AF65-F5344CB8AC3E}">
        <p14:creationId xmlns:p14="http://schemas.microsoft.com/office/powerpoint/2010/main" val="2636116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558800"/>
            <a:ext cx="8548982" cy="6074276"/>
          </a:xfrm>
          <a:prstGeom prst="rect">
            <a:avLst/>
          </a:prstGeom>
        </p:spPr>
      </p:pic>
      <p:sp>
        <p:nvSpPr>
          <p:cNvPr id="3" name="TextBox 2"/>
          <p:cNvSpPr txBox="1"/>
          <p:nvPr/>
        </p:nvSpPr>
        <p:spPr>
          <a:xfrm>
            <a:off x="7454900" y="368301"/>
            <a:ext cx="4445000" cy="37856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Case 3(c): Gateway shares duplicates its user store to </a:t>
            </a:r>
            <a:r>
              <a:rPr lang="en-US" sz="2400" dirty="0" smtClean="0"/>
              <a:t>IS. </a:t>
            </a:r>
          </a:p>
          <a:p>
            <a:pPr marL="342900" indent="-342900">
              <a:buFont typeface="Arial" charset="0"/>
              <a:buChar char="•"/>
            </a:pPr>
            <a:r>
              <a:rPr lang="en-US" sz="2400" dirty="0" smtClean="0"/>
              <a:t>The gateway uses Airavata’s Authorization Server to provide OIDC-based authentication. </a:t>
            </a:r>
          </a:p>
          <a:p>
            <a:pPr marL="342900" indent="-342900">
              <a:buFont typeface="Arial" charset="0"/>
              <a:buChar char="•"/>
            </a:pPr>
            <a:r>
              <a:rPr lang="en-US" sz="2400" dirty="0" smtClean="0"/>
              <a:t>This </a:t>
            </a:r>
            <a:r>
              <a:rPr lang="en-US" sz="2400" dirty="0" smtClean="0"/>
              <a:t>uses the Authorization Code grant type. </a:t>
            </a:r>
            <a:endParaRPr lang="en-US" sz="2400" dirty="0" smtClean="0"/>
          </a:p>
          <a:p>
            <a:pPr marL="342900" indent="-342900">
              <a:buFont typeface="Arial" charset="0"/>
              <a:buChar char="•"/>
            </a:pPr>
            <a:r>
              <a:rPr lang="en-US" sz="2400" dirty="0" smtClean="0"/>
              <a:t>SCIM </a:t>
            </a:r>
            <a:r>
              <a:rPr lang="en-US" sz="2400" dirty="0" smtClean="0"/>
              <a:t>is the protocol for duplicating user information across multiple user stores.</a:t>
            </a:r>
          </a:p>
        </p:txBody>
      </p:sp>
    </p:spTree>
    <p:extLst>
      <p:ext uri="{BB962C8B-B14F-4D97-AF65-F5344CB8AC3E}">
        <p14:creationId xmlns:p14="http://schemas.microsoft.com/office/powerpoint/2010/main" val="18581576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Open Issues for Spring 2018</a:t>
            </a:r>
            <a:endParaRPr lang="en-US" dirty="0"/>
          </a:p>
        </p:txBody>
      </p:sp>
      <p:sp>
        <p:nvSpPr>
          <p:cNvPr id="3" name="Content Placeholder 2"/>
          <p:cNvSpPr>
            <a:spLocks noGrp="1"/>
          </p:cNvSpPr>
          <p:nvPr>
            <p:ph idx="1"/>
          </p:nvPr>
        </p:nvSpPr>
        <p:spPr/>
        <p:txBody>
          <a:bodyPr/>
          <a:lstStyle/>
          <a:p>
            <a:r>
              <a:rPr lang="en-US" dirty="0" smtClean="0"/>
              <a:t>What is the best way to distribute public clients</a:t>
            </a:r>
            <a:r>
              <a:rPr lang="en-US" dirty="0"/>
              <a:t> </a:t>
            </a:r>
            <a:r>
              <a:rPr lang="en-US" dirty="0" smtClean="0"/>
              <a:t>that will directly access the API </a:t>
            </a:r>
          </a:p>
          <a:p>
            <a:pPr lvl="1"/>
            <a:r>
              <a:rPr lang="en-US" dirty="0" smtClean="0"/>
              <a:t>Desktop applications </a:t>
            </a:r>
          </a:p>
          <a:p>
            <a:pPr lvl="1"/>
            <a:r>
              <a:rPr lang="en-US" dirty="0" err="1" smtClean="0"/>
              <a:t>Jupyter</a:t>
            </a:r>
            <a:r>
              <a:rPr lang="en-US" dirty="0" smtClean="0"/>
              <a:t> </a:t>
            </a:r>
          </a:p>
          <a:p>
            <a:pPr lvl="1"/>
            <a:r>
              <a:rPr lang="en-US" dirty="0" smtClean="0"/>
              <a:t>Other scripts</a:t>
            </a:r>
          </a:p>
          <a:p>
            <a:r>
              <a:rPr lang="en-US" dirty="0" smtClean="0"/>
              <a:t>Issues with public clients</a:t>
            </a:r>
          </a:p>
          <a:p>
            <a:pPr lvl="1"/>
            <a:r>
              <a:rPr lang="en-US" dirty="0" smtClean="0"/>
              <a:t>The clients themselves need client IDs and client secrets</a:t>
            </a:r>
          </a:p>
          <a:p>
            <a:pPr lvl="1"/>
            <a:r>
              <a:rPr lang="en-US" dirty="0" smtClean="0"/>
              <a:t>Users of the clients must further authenticate themselves</a:t>
            </a:r>
          </a:p>
          <a:p>
            <a:pPr lvl="1"/>
            <a:r>
              <a:rPr lang="en-US" dirty="0" smtClean="0"/>
              <a:t>This should work with non-browser clients</a:t>
            </a:r>
            <a:endParaRPr lang="en-US" dirty="0"/>
          </a:p>
        </p:txBody>
      </p:sp>
    </p:spTree>
    <p:extLst>
      <p:ext uri="{BB962C8B-B14F-4D97-AF65-F5344CB8AC3E}">
        <p14:creationId xmlns:p14="http://schemas.microsoft.com/office/powerpoint/2010/main" val="8433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7030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OpenID Connect: A Summary</a:t>
            </a:r>
            <a:endParaRPr lang="en-US" dirty="0"/>
          </a:p>
        </p:txBody>
      </p:sp>
      <p:sp>
        <p:nvSpPr>
          <p:cNvPr id="5" name="Subtitle 4"/>
          <p:cNvSpPr>
            <a:spLocks noGrp="1"/>
          </p:cNvSpPr>
          <p:nvPr>
            <p:ph type="subTitle" idx="1"/>
          </p:nvPr>
        </p:nvSpPr>
        <p:spPr/>
        <p:txBody>
          <a:bodyPr/>
          <a:lstStyle/>
          <a:p>
            <a:r>
              <a:rPr lang="en-US" dirty="0" smtClean="0"/>
              <a:t>An OAuth2-Based Authentication Protocol</a:t>
            </a:r>
            <a:endParaRPr lang="en-US" dirty="0"/>
          </a:p>
        </p:txBody>
      </p:sp>
      <p:sp>
        <p:nvSpPr>
          <p:cNvPr id="6" name="TextBox 5"/>
          <p:cNvSpPr txBox="1"/>
          <p:nvPr/>
        </p:nvSpPr>
        <p:spPr>
          <a:xfrm>
            <a:off x="4711806" y="5969000"/>
            <a:ext cx="2768387" cy="369332"/>
          </a:xfrm>
          <a:prstGeom prst="rect">
            <a:avLst/>
          </a:prstGeom>
          <a:noFill/>
        </p:spPr>
        <p:txBody>
          <a:bodyPr wrap="none" rtlCol="0">
            <a:spAutoFit/>
          </a:bodyPr>
          <a:lstStyle/>
          <a:p>
            <a:r>
              <a:rPr lang="en-US" dirty="0"/>
              <a:t>http://</a:t>
            </a:r>
            <a:r>
              <a:rPr lang="en-US" dirty="0" err="1"/>
              <a:t>openid.net</a:t>
            </a:r>
            <a:r>
              <a:rPr lang="en-US" dirty="0"/>
              <a:t>/connect/</a:t>
            </a:r>
          </a:p>
        </p:txBody>
      </p:sp>
    </p:spTree>
    <p:extLst>
      <p:ext uri="{BB962C8B-B14F-4D97-AF65-F5344CB8AC3E}">
        <p14:creationId xmlns:p14="http://schemas.microsoft.com/office/powerpoint/2010/main" val="7700592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OpenID Connect?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Authentication as a Service</a:t>
            </a:r>
          </a:p>
          <a:p>
            <a:pPr lvl="1"/>
            <a:r>
              <a:rPr lang="en-US" dirty="0" smtClean="0"/>
              <a:t>Don</a:t>
            </a:r>
            <a:r>
              <a:rPr lang="uk-UA" dirty="0" smtClean="0"/>
              <a:t>’</a:t>
            </a:r>
            <a:r>
              <a:rPr lang="en-US" dirty="0" smtClean="0"/>
              <a:t>t run your own authentication service</a:t>
            </a:r>
          </a:p>
          <a:p>
            <a:pPr lvl="1"/>
            <a:r>
              <a:rPr lang="en-US" dirty="0" smtClean="0"/>
              <a:t>Use a trusted service instead</a:t>
            </a:r>
          </a:p>
          <a:p>
            <a:pPr lvl="1"/>
            <a:r>
              <a:rPr lang="en-US" dirty="0" smtClean="0"/>
              <a:t>Authentication mechanisms and details handled by the service.</a:t>
            </a:r>
          </a:p>
          <a:p>
            <a:r>
              <a:rPr lang="en-US" dirty="0" smtClean="0"/>
              <a:t>Why? The trusted Identity Provider (</a:t>
            </a:r>
            <a:r>
              <a:rPr lang="en-US" dirty="0" err="1" smtClean="0"/>
              <a:t>IdP</a:t>
            </a:r>
            <a:r>
              <a:rPr lang="en-US" dirty="0" smtClean="0"/>
              <a:t>) absorbs lots of headaches</a:t>
            </a:r>
          </a:p>
          <a:p>
            <a:pPr lvl="1"/>
            <a:r>
              <a:rPr lang="en-US" dirty="0" smtClean="0"/>
              <a:t>Best practices and implementations for securing user accounts and information.</a:t>
            </a:r>
          </a:p>
          <a:p>
            <a:pPr lvl="1"/>
            <a:r>
              <a:rPr lang="en-US" dirty="0" smtClean="0"/>
              <a:t>Avoids the need to provide separate identity management for every application</a:t>
            </a:r>
          </a:p>
          <a:p>
            <a:pPr lvl="1"/>
            <a:r>
              <a:rPr lang="en-US" dirty="0" smtClean="0"/>
              <a:t>Handles federated identities.</a:t>
            </a:r>
          </a:p>
          <a:p>
            <a:pPr lvl="1"/>
            <a:r>
              <a:rPr lang="en-US" dirty="0" smtClean="0"/>
              <a:t>Handles advanced authentication mechanisms such as two-factor authentication</a:t>
            </a:r>
          </a:p>
          <a:p>
            <a:r>
              <a:rPr lang="en-US" dirty="0" smtClean="0"/>
              <a:t>Examples</a:t>
            </a:r>
          </a:p>
          <a:p>
            <a:pPr lvl="1"/>
            <a:r>
              <a:rPr lang="en-US" dirty="0" smtClean="0"/>
              <a:t>CAS: not OpenID Connect based, but similar</a:t>
            </a:r>
          </a:p>
          <a:p>
            <a:pPr lvl="1"/>
            <a:r>
              <a:rPr lang="en-US" dirty="0" err="1" smtClean="0"/>
              <a:t>Keycloak</a:t>
            </a:r>
            <a:r>
              <a:rPr lang="en-US" dirty="0" smtClean="0"/>
              <a:t>: </a:t>
            </a:r>
            <a:r>
              <a:rPr lang="en-US" dirty="0" smtClean="0"/>
              <a:t>Open source software for running your own </a:t>
            </a:r>
            <a:r>
              <a:rPr lang="en-US" dirty="0" err="1" smtClean="0"/>
              <a:t>IdP</a:t>
            </a:r>
            <a:r>
              <a:rPr lang="en-US" dirty="0" smtClean="0"/>
              <a:t>. We use </a:t>
            </a:r>
            <a:r>
              <a:rPr lang="en-US" dirty="0" smtClean="0"/>
              <a:t>this for </a:t>
            </a:r>
            <a:r>
              <a:rPr lang="en-US" dirty="0" smtClean="0"/>
              <a:t>Apache Airavata.</a:t>
            </a:r>
          </a:p>
          <a:p>
            <a:pPr lvl="1"/>
            <a:r>
              <a:rPr lang="en-US" dirty="0" smtClean="0"/>
              <a:t>Google, Microsoft, Salesforce, </a:t>
            </a:r>
            <a:r>
              <a:rPr lang="en-US" dirty="0" err="1" smtClean="0"/>
              <a:t>Paypal</a:t>
            </a:r>
            <a:r>
              <a:rPr lang="en-US" dirty="0" smtClean="0"/>
              <a:t>, Yahoo (whoops...)</a:t>
            </a:r>
          </a:p>
        </p:txBody>
      </p:sp>
    </p:spTree>
    <p:extLst>
      <p:ext uri="{BB962C8B-B14F-4D97-AF65-F5344CB8AC3E}">
        <p14:creationId xmlns:p14="http://schemas.microsoft.com/office/powerpoint/2010/main" val="16493579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OAuth2 and OpenID Connect</a:t>
            </a:r>
            <a:endParaRPr lang="en-US" dirty="0"/>
          </a:p>
        </p:txBody>
      </p:sp>
      <p:sp>
        <p:nvSpPr>
          <p:cNvPr id="3" name="Content Placeholder 2"/>
          <p:cNvSpPr>
            <a:spLocks noGrp="1"/>
          </p:cNvSpPr>
          <p:nvPr>
            <p:ph idx="1"/>
          </p:nvPr>
        </p:nvSpPr>
        <p:spPr/>
        <p:txBody>
          <a:bodyPr/>
          <a:lstStyle/>
          <a:p>
            <a:r>
              <a:rPr lang="en-US" dirty="0" smtClean="0"/>
              <a:t>OAuth2 is used to authorize clients to access resources using access tokens.</a:t>
            </a:r>
          </a:p>
          <a:p>
            <a:pPr lvl="1"/>
            <a:r>
              <a:rPr lang="en-US" dirty="0" smtClean="0"/>
              <a:t>Establishing client identity is a one-time operation</a:t>
            </a:r>
          </a:p>
          <a:p>
            <a:pPr lvl="1"/>
            <a:r>
              <a:rPr lang="en-US" dirty="0" smtClean="0"/>
              <a:t>Access tokens are used to access services.</a:t>
            </a:r>
          </a:p>
          <a:p>
            <a:r>
              <a:rPr lang="en-US" dirty="0" smtClean="0"/>
              <a:t>OpenID Connect uses the same ideas to authenticate users before they can access services.</a:t>
            </a:r>
          </a:p>
          <a:p>
            <a:r>
              <a:rPr lang="en-US" dirty="0" smtClean="0"/>
              <a:t>Clients can also obtain </a:t>
            </a:r>
            <a:r>
              <a:rPr lang="en-US" dirty="0"/>
              <a:t>basic profile information about the </a:t>
            </a:r>
            <a:r>
              <a:rPr lang="en-US" dirty="0" smtClean="0"/>
              <a:t>user </a:t>
            </a:r>
            <a:r>
              <a:rPr lang="en-US" dirty="0"/>
              <a:t>in an interoperable and REST-like manner</a:t>
            </a:r>
            <a:r>
              <a:rPr lang="en-US" dirty="0" smtClean="0"/>
              <a:t>.</a:t>
            </a:r>
          </a:p>
          <a:p>
            <a:pPr lvl="1"/>
            <a:r>
              <a:rPr lang="en-US" dirty="0" smtClean="0"/>
              <a:t>Suitable for APIs, not just browser clients</a:t>
            </a:r>
            <a:endParaRPr lang="en-US" dirty="0"/>
          </a:p>
        </p:txBody>
      </p:sp>
    </p:spTree>
    <p:extLst>
      <p:ext uri="{BB962C8B-B14F-4D97-AF65-F5344CB8AC3E}">
        <p14:creationId xmlns:p14="http://schemas.microsoft.com/office/powerpoint/2010/main" val="10397804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2100" y="3225800"/>
            <a:ext cx="2501900" cy="1397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User + Browser</a:t>
            </a:r>
            <a:endParaRPr lang="en-US" sz="2400" dirty="0"/>
          </a:p>
        </p:txBody>
      </p:sp>
      <p:sp>
        <p:nvSpPr>
          <p:cNvPr id="5" name="Rectangle 4"/>
          <p:cNvSpPr/>
          <p:nvPr/>
        </p:nvSpPr>
        <p:spPr>
          <a:xfrm>
            <a:off x="6578600" y="3225800"/>
            <a:ext cx="2501900" cy="1397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t>Web Application in Server</a:t>
            </a:r>
            <a:endParaRPr lang="en-US" sz="2400" dirty="0"/>
          </a:p>
        </p:txBody>
      </p:sp>
      <p:sp>
        <p:nvSpPr>
          <p:cNvPr id="6" name="Title 5"/>
          <p:cNvSpPr>
            <a:spLocks noGrp="1"/>
          </p:cNvSpPr>
          <p:nvPr>
            <p:ph type="title"/>
          </p:nvPr>
        </p:nvSpPr>
        <p:spPr/>
        <p:txBody>
          <a:bodyPr/>
          <a:lstStyle/>
          <a:p>
            <a:r>
              <a:rPr lang="en-US" dirty="0" smtClean="0"/>
              <a:t>Direct Authentication</a:t>
            </a:r>
            <a:endParaRPr lang="en-US" dirty="0"/>
          </a:p>
        </p:txBody>
      </p:sp>
      <p:cxnSp>
        <p:nvCxnSpPr>
          <p:cNvPr id="8" name="Straight Arrow Connector 7"/>
          <p:cNvCxnSpPr>
            <a:stCxn id="4" idx="3"/>
            <a:endCxn id="5" idx="1"/>
          </p:cNvCxnSpPr>
          <p:nvPr/>
        </p:nvCxnSpPr>
        <p:spPr>
          <a:xfrm>
            <a:off x="4064000" y="3924300"/>
            <a:ext cx="25146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an 11"/>
          <p:cNvSpPr/>
          <p:nvPr/>
        </p:nvSpPr>
        <p:spPr>
          <a:xfrm>
            <a:off x="7137400" y="5180012"/>
            <a:ext cx="1377950" cy="113188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User DB</a:t>
            </a:r>
            <a:endParaRPr lang="en-US" sz="2400" dirty="0"/>
          </a:p>
        </p:txBody>
      </p:sp>
      <p:cxnSp>
        <p:nvCxnSpPr>
          <p:cNvPr id="14" name="Straight Arrow Connector 13"/>
          <p:cNvCxnSpPr>
            <a:stCxn id="5" idx="2"/>
            <a:endCxn id="12" idx="1"/>
          </p:cNvCxnSpPr>
          <p:nvPr/>
        </p:nvCxnSpPr>
        <p:spPr>
          <a:xfrm flipH="1">
            <a:off x="7826375" y="4622800"/>
            <a:ext cx="3175" cy="5572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28977" y="4088368"/>
            <a:ext cx="1984646" cy="369332"/>
          </a:xfrm>
          <a:prstGeom prst="rect">
            <a:avLst/>
          </a:prstGeom>
          <a:noFill/>
        </p:spPr>
        <p:txBody>
          <a:bodyPr wrap="none" rtlCol="0">
            <a:spAutoFit/>
          </a:bodyPr>
          <a:lstStyle/>
          <a:p>
            <a:r>
              <a:rPr lang="en-US" dirty="0" smtClean="0"/>
              <a:t>HTTPS + Basic </a:t>
            </a:r>
            <a:r>
              <a:rPr lang="en-US" dirty="0" err="1" smtClean="0"/>
              <a:t>Auth</a:t>
            </a:r>
            <a:endParaRPr lang="en-US" dirty="0"/>
          </a:p>
        </p:txBody>
      </p:sp>
    </p:spTree>
    <p:extLst>
      <p:ext uri="{BB962C8B-B14F-4D97-AF65-F5344CB8AC3E}">
        <p14:creationId xmlns:p14="http://schemas.microsoft.com/office/powerpoint/2010/main" val="15150833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as a Service</a:t>
            </a:r>
            <a:endParaRPr lang="en-US" dirty="0"/>
          </a:p>
        </p:txBody>
      </p:sp>
      <p:sp>
        <p:nvSpPr>
          <p:cNvPr id="3" name="Rectangle 2"/>
          <p:cNvSpPr/>
          <p:nvPr/>
        </p:nvSpPr>
        <p:spPr>
          <a:xfrm>
            <a:off x="2413000" y="3378200"/>
            <a:ext cx="2501900" cy="1397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User + Browser</a:t>
            </a:r>
            <a:endParaRPr lang="en-US" sz="2400" dirty="0"/>
          </a:p>
        </p:txBody>
      </p:sp>
      <p:sp>
        <p:nvSpPr>
          <p:cNvPr id="4" name="Rectangle 3"/>
          <p:cNvSpPr/>
          <p:nvPr/>
        </p:nvSpPr>
        <p:spPr>
          <a:xfrm>
            <a:off x="7226300" y="4724400"/>
            <a:ext cx="2501900" cy="1397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Web Application in Server</a:t>
            </a:r>
            <a:endParaRPr lang="en-US" sz="2400" dirty="0"/>
          </a:p>
        </p:txBody>
      </p:sp>
      <p:sp>
        <p:nvSpPr>
          <p:cNvPr id="15" name="Rectangle 14"/>
          <p:cNvSpPr/>
          <p:nvPr/>
        </p:nvSpPr>
        <p:spPr>
          <a:xfrm>
            <a:off x="7226300" y="1981200"/>
            <a:ext cx="2501900" cy="1397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smtClean="0"/>
              <a:t>IdP</a:t>
            </a:r>
            <a:endParaRPr lang="en-US" sz="2400" dirty="0"/>
          </a:p>
        </p:txBody>
      </p:sp>
      <p:cxnSp>
        <p:nvCxnSpPr>
          <p:cNvPr id="17" name="Straight Arrow Connector 16"/>
          <p:cNvCxnSpPr>
            <a:stCxn id="3" idx="3"/>
            <a:endCxn id="4" idx="1"/>
          </p:cNvCxnSpPr>
          <p:nvPr/>
        </p:nvCxnSpPr>
        <p:spPr>
          <a:xfrm>
            <a:off x="4914900" y="4076700"/>
            <a:ext cx="2311400" cy="1346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 idx="3"/>
            <a:endCxn id="15" idx="1"/>
          </p:cNvCxnSpPr>
          <p:nvPr/>
        </p:nvCxnSpPr>
        <p:spPr>
          <a:xfrm flipV="1">
            <a:off x="4914900" y="2679700"/>
            <a:ext cx="2311400" cy="1397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0"/>
            <a:endCxn id="15" idx="2"/>
          </p:cNvCxnSpPr>
          <p:nvPr/>
        </p:nvCxnSpPr>
        <p:spPr>
          <a:xfrm flipV="1">
            <a:off x="8477250" y="3378200"/>
            <a:ext cx="0" cy="1346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826500" y="3892034"/>
            <a:ext cx="3089948" cy="369332"/>
          </a:xfrm>
          <a:prstGeom prst="rect">
            <a:avLst/>
          </a:prstGeom>
          <a:noFill/>
        </p:spPr>
        <p:txBody>
          <a:bodyPr wrap="none" rtlCol="0">
            <a:spAutoFit/>
          </a:bodyPr>
          <a:lstStyle/>
          <a:p>
            <a:r>
              <a:rPr lang="en-US" dirty="0" smtClean="0"/>
              <a:t>(3) </a:t>
            </a:r>
            <a:r>
              <a:rPr lang="en-US" dirty="0" err="1" smtClean="0"/>
              <a:t>IdP</a:t>
            </a:r>
            <a:r>
              <a:rPr lang="en-US" dirty="0" smtClean="0"/>
              <a:t> confirms authentication</a:t>
            </a:r>
            <a:endParaRPr lang="en-US" dirty="0"/>
          </a:p>
        </p:txBody>
      </p:sp>
      <p:sp>
        <p:nvSpPr>
          <p:cNvPr id="27" name="TextBox 26"/>
          <p:cNvSpPr txBox="1"/>
          <p:nvPr/>
        </p:nvSpPr>
        <p:spPr>
          <a:xfrm>
            <a:off x="4724867" y="2561729"/>
            <a:ext cx="2337243" cy="369332"/>
          </a:xfrm>
          <a:prstGeom prst="rect">
            <a:avLst/>
          </a:prstGeom>
          <a:noFill/>
        </p:spPr>
        <p:txBody>
          <a:bodyPr wrap="none" rtlCol="0">
            <a:spAutoFit/>
          </a:bodyPr>
          <a:lstStyle/>
          <a:p>
            <a:r>
              <a:rPr lang="en-US" dirty="0" smtClean="0"/>
              <a:t>(2) User Authenticates </a:t>
            </a:r>
            <a:endParaRPr lang="en-US" dirty="0"/>
          </a:p>
        </p:txBody>
      </p:sp>
      <p:sp>
        <p:nvSpPr>
          <p:cNvPr id="28" name="TextBox 27"/>
          <p:cNvSpPr txBox="1"/>
          <p:nvPr/>
        </p:nvSpPr>
        <p:spPr>
          <a:xfrm>
            <a:off x="4724867" y="5289034"/>
            <a:ext cx="1980733" cy="923330"/>
          </a:xfrm>
          <a:prstGeom prst="rect">
            <a:avLst/>
          </a:prstGeom>
          <a:noFill/>
        </p:spPr>
        <p:txBody>
          <a:bodyPr wrap="square" rtlCol="0">
            <a:spAutoFit/>
          </a:bodyPr>
          <a:lstStyle/>
          <a:p>
            <a:r>
              <a:rPr lang="en-US" dirty="0" smtClean="0"/>
              <a:t>(1)  Web App Redirects User to the </a:t>
            </a:r>
            <a:r>
              <a:rPr lang="en-US" dirty="0" err="1" smtClean="0"/>
              <a:t>IdP</a:t>
            </a:r>
            <a:endParaRPr lang="en-US" dirty="0" smtClean="0"/>
          </a:p>
        </p:txBody>
      </p:sp>
    </p:spTree>
    <p:extLst>
      <p:ext uri="{BB962C8B-B14F-4D97-AF65-F5344CB8AC3E}">
        <p14:creationId xmlns:p14="http://schemas.microsoft.com/office/powerpoint/2010/main" val="12914374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00" y="101599"/>
            <a:ext cx="9652000" cy="6087569"/>
          </a:xfrm>
          <a:prstGeom prst="rect">
            <a:avLst/>
          </a:prstGeom>
        </p:spPr>
      </p:pic>
      <p:sp>
        <p:nvSpPr>
          <p:cNvPr id="4" name="Title 3"/>
          <p:cNvSpPr>
            <a:spLocks noGrp="1"/>
          </p:cNvSpPr>
          <p:nvPr>
            <p:ph type="title"/>
          </p:nvPr>
        </p:nvSpPr>
        <p:spPr>
          <a:xfrm>
            <a:off x="3581400" y="6019800"/>
            <a:ext cx="4978400" cy="598488"/>
          </a:xfrm>
        </p:spPr>
        <p:txBody>
          <a:bodyPr>
            <a:normAutofit fontScale="90000"/>
          </a:bodyPr>
          <a:lstStyle/>
          <a:p>
            <a:pPr algn="ctr"/>
            <a:r>
              <a:rPr lang="en-US" dirty="0" smtClean="0"/>
              <a:t>Basic OIDC Flow</a:t>
            </a:r>
            <a:endParaRPr lang="en-US" dirty="0"/>
          </a:p>
        </p:txBody>
      </p:sp>
      <p:sp>
        <p:nvSpPr>
          <p:cNvPr id="8" name="TextBox 7"/>
          <p:cNvSpPr txBox="1"/>
          <p:nvPr/>
        </p:nvSpPr>
        <p:spPr>
          <a:xfrm>
            <a:off x="50800" y="2627699"/>
            <a:ext cx="20828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t>Relying Party. This is the OAuth2 Client. </a:t>
            </a:r>
            <a:endParaRPr lang="en-US" dirty="0"/>
          </a:p>
        </p:txBody>
      </p:sp>
      <p:sp>
        <p:nvSpPr>
          <p:cNvPr id="10" name="TextBox 9"/>
          <p:cNvSpPr txBox="1"/>
          <p:nvPr/>
        </p:nvSpPr>
        <p:spPr>
          <a:xfrm>
            <a:off x="10033000" y="2489200"/>
            <a:ext cx="2082800"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t>OpenID Connect Provider (i.e., Google)</a:t>
            </a:r>
            <a:endParaRPr lang="en-US" dirty="0"/>
          </a:p>
        </p:txBody>
      </p:sp>
    </p:spTree>
    <p:extLst>
      <p:ext uri="{BB962C8B-B14F-4D97-AF65-F5344CB8AC3E}">
        <p14:creationId xmlns:p14="http://schemas.microsoft.com/office/powerpoint/2010/main" val="571632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Security Challenges for This Architecture</a:t>
            </a:r>
            <a:endParaRPr lang="en-US" dirty="0"/>
          </a:p>
        </p:txBody>
      </p:sp>
      <p:sp>
        <p:nvSpPr>
          <p:cNvPr id="6" name="Content Placeholder 5"/>
          <p:cNvSpPr>
            <a:spLocks noGrp="1"/>
          </p:cNvSpPr>
          <p:nvPr>
            <p:ph idx="1"/>
          </p:nvPr>
        </p:nvSpPr>
        <p:spPr/>
        <p:txBody>
          <a:bodyPr>
            <a:normAutofit/>
          </a:bodyPr>
          <a:lstStyle/>
          <a:p>
            <a:r>
              <a:rPr lang="en-US" dirty="0" smtClean="0"/>
              <a:t>We need to establish trust between a gateway tenant and the API server.</a:t>
            </a:r>
          </a:p>
          <a:p>
            <a:r>
              <a:rPr lang="en-US" dirty="0" smtClean="0"/>
              <a:t>The gateway tenant may manage its own user base, but these must be communicated to the API server.</a:t>
            </a:r>
          </a:p>
          <a:p>
            <a:r>
              <a:rPr lang="en-US" dirty="0" smtClean="0"/>
              <a:t>A g</a:t>
            </a:r>
            <a:r>
              <a:rPr lang="en-US" dirty="0" smtClean="0"/>
              <a:t>ateway tenant may be </a:t>
            </a:r>
            <a:r>
              <a:rPr lang="en-US" dirty="0" smtClean="0"/>
              <a:t>a single web server for an entire </a:t>
            </a:r>
            <a:r>
              <a:rPr lang="en-US" dirty="0" smtClean="0"/>
              <a:t>community</a:t>
            </a:r>
          </a:p>
          <a:p>
            <a:pPr lvl="1"/>
            <a:r>
              <a:rPr lang="en-US" dirty="0" smtClean="0"/>
              <a:t>The SEAGrid Web server, for example</a:t>
            </a:r>
            <a:endParaRPr lang="en-US" dirty="0" smtClean="0"/>
          </a:p>
          <a:p>
            <a:r>
              <a:rPr lang="en-US" dirty="0" smtClean="0"/>
              <a:t>A gateway tenant also may be a desktop application, scripting tool, or in-browser application that </a:t>
            </a:r>
            <a:r>
              <a:rPr lang="en-US" dirty="0" smtClean="0"/>
              <a:t>get distributed to every user.</a:t>
            </a:r>
          </a:p>
          <a:p>
            <a:pPr lvl="1"/>
            <a:r>
              <a:rPr lang="en-US" dirty="0" smtClean="0"/>
              <a:t>Need unique credentials for each client</a:t>
            </a:r>
          </a:p>
          <a:p>
            <a:pPr lvl="1"/>
            <a:r>
              <a:rPr lang="en-US" dirty="0" smtClean="0"/>
              <a:t>Credentials are more vulnerable</a:t>
            </a:r>
            <a:endParaRPr lang="en-US" dirty="0"/>
          </a:p>
        </p:txBody>
      </p:sp>
    </p:spTree>
    <p:extLst>
      <p:ext uri="{BB962C8B-B14F-4D97-AF65-F5344CB8AC3E}">
        <p14:creationId xmlns:p14="http://schemas.microsoft.com/office/powerpoint/2010/main" val="4557489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OIDC Steps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The RP (Client) sends a request to the OpenID Provider (OP</a:t>
            </a:r>
            <a:r>
              <a:rPr lang="en-US" dirty="0" smtClean="0"/>
              <a:t>).</a:t>
            </a:r>
          </a:p>
          <a:p>
            <a:pPr lvl="1"/>
            <a:r>
              <a:rPr lang="en-US" dirty="0" smtClean="0"/>
              <a:t>This is the science gateway</a:t>
            </a:r>
            <a:endParaRPr lang="en-US" dirty="0"/>
          </a:p>
          <a:p>
            <a:r>
              <a:rPr lang="en-US" dirty="0"/>
              <a:t>The OP authenticates the End-User and obtains authorization.</a:t>
            </a:r>
          </a:p>
          <a:p>
            <a:r>
              <a:rPr lang="en-US" dirty="0"/>
              <a:t>The OP responds with an ID Token and usually an Access Token</a:t>
            </a:r>
            <a:r>
              <a:rPr lang="en-US" dirty="0" smtClean="0"/>
              <a:t>.</a:t>
            </a:r>
          </a:p>
          <a:p>
            <a:pPr lvl="1"/>
            <a:r>
              <a:rPr lang="en-US" dirty="0" smtClean="0"/>
              <a:t>Verifies to the client that the user authenticated correctly.</a:t>
            </a:r>
            <a:endParaRPr lang="en-US" dirty="0"/>
          </a:p>
          <a:p>
            <a:r>
              <a:rPr lang="en-US" dirty="0"/>
              <a:t>The RP can send a request with the Access Token to the </a:t>
            </a:r>
            <a:r>
              <a:rPr lang="en-US" dirty="0" err="1"/>
              <a:t>UserInfo</a:t>
            </a:r>
            <a:r>
              <a:rPr lang="en-US" dirty="0"/>
              <a:t> Endpoint.</a:t>
            </a:r>
          </a:p>
          <a:p>
            <a:r>
              <a:rPr lang="en-US" dirty="0"/>
              <a:t>The </a:t>
            </a:r>
            <a:r>
              <a:rPr lang="en-US" dirty="0" err="1"/>
              <a:t>UserInfo</a:t>
            </a:r>
            <a:r>
              <a:rPr lang="en-US" dirty="0"/>
              <a:t> Endpoint returns Claims about the End-User.</a:t>
            </a:r>
          </a:p>
        </p:txBody>
      </p:sp>
    </p:spTree>
    <p:extLst>
      <p:ext uri="{BB962C8B-B14F-4D97-AF65-F5344CB8AC3E}">
        <p14:creationId xmlns:p14="http://schemas.microsoft.com/office/powerpoint/2010/main" val="17274777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OIDC Mappings to OAuth2</a:t>
            </a:r>
            <a:endParaRPr lang="en-US" dirty="0"/>
          </a:p>
        </p:txBody>
      </p:sp>
      <p:sp>
        <p:nvSpPr>
          <p:cNvPr id="3" name="Content Placeholder 2"/>
          <p:cNvSpPr>
            <a:spLocks noGrp="1"/>
          </p:cNvSpPr>
          <p:nvPr>
            <p:ph idx="1"/>
          </p:nvPr>
        </p:nvSpPr>
        <p:spPr/>
        <p:txBody>
          <a:bodyPr/>
          <a:lstStyle/>
          <a:p>
            <a:r>
              <a:rPr lang="en-US" dirty="0" smtClean="0"/>
              <a:t>The OIDC server is the Authorization Server. </a:t>
            </a:r>
          </a:p>
          <a:p>
            <a:r>
              <a:rPr lang="en-US" dirty="0" smtClean="0"/>
              <a:t>The Science Gateway is the Client</a:t>
            </a:r>
          </a:p>
          <a:p>
            <a:r>
              <a:rPr lang="en-US" dirty="0" smtClean="0"/>
              <a:t>Grant Types used by OIDC</a:t>
            </a:r>
          </a:p>
          <a:p>
            <a:pPr lvl="1"/>
            <a:r>
              <a:rPr lang="en-US" dirty="0" smtClean="0"/>
              <a:t>Authorization Code: most common code, useful for server-side Web applications</a:t>
            </a:r>
          </a:p>
          <a:p>
            <a:pPr lvl="1"/>
            <a:r>
              <a:rPr lang="en-US" dirty="0" smtClean="0"/>
              <a:t>Implicit: Use this with browser-side JavaScript applications that need to interact with the OIDC Server directly.</a:t>
            </a:r>
            <a:endParaRPr lang="en-US" dirty="0"/>
          </a:p>
        </p:txBody>
      </p:sp>
    </p:spTree>
    <p:extLst>
      <p:ext uri="{BB962C8B-B14F-4D97-AF65-F5344CB8AC3E}">
        <p14:creationId xmlns:p14="http://schemas.microsoft.com/office/powerpoint/2010/main" val="18869187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OIDC ID Token (1/2)</a:t>
            </a:r>
            <a:endParaRPr lang="en-US" dirty="0"/>
          </a:p>
        </p:txBody>
      </p:sp>
      <p:sp>
        <p:nvSpPr>
          <p:cNvPr id="3" name="Content Placeholder 2"/>
          <p:cNvSpPr>
            <a:spLocks noGrp="1"/>
          </p:cNvSpPr>
          <p:nvPr>
            <p:ph idx="1"/>
          </p:nvPr>
        </p:nvSpPr>
        <p:spPr/>
        <p:txBody>
          <a:bodyPr/>
          <a:lstStyle/>
          <a:p>
            <a:r>
              <a:rPr lang="en-US" dirty="0"/>
              <a:t>ID Token data </a:t>
            </a:r>
            <a:r>
              <a:rPr lang="en-US" dirty="0" smtClean="0"/>
              <a:t>structure is the </a:t>
            </a:r>
            <a:r>
              <a:rPr lang="en-US" dirty="0"/>
              <a:t>primary extension that OpenID Connect makes to OAuth 2.0 to enable End-Users to be a</a:t>
            </a:r>
            <a:r>
              <a:rPr lang="en-US" dirty="0" smtClean="0"/>
              <a:t>uthenticated. </a:t>
            </a:r>
            <a:r>
              <a:rPr lang="en-US" dirty="0"/>
              <a:t> </a:t>
            </a:r>
            <a:endParaRPr lang="en-US" dirty="0" smtClean="0"/>
          </a:p>
          <a:p>
            <a:r>
              <a:rPr lang="en-US" dirty="0" smtClean="0"/>
              <a:t>The </a:t>
            </a:r>
            <a:r>
              <a:rPr lang="en-US" dirty="0"/>
              <a:t>ID Token is a security token that contains </a:t>
            </a:r>
            <a:r>
              <a:rPr lang="en-US" b="1" dirty="0"/>
              <a:t>Claims</a:t>
            </a:r>
            <a:r>
              <a:rPr lang="en-US" dirty="0"/>
              <a:t> about the </a:t>
            </a:r>
            <a:r>
              <a:rPr lang="en-US" dirty="0" smtClean="0"/>
              <a:t>authentication </a:t>
            </a:r>
            <a:r>
              <a:rPr lang="en-US" dirty="0"/>
              <a:t>of an End-User by an Authorization Server when using a Client, and potentially other requested Claims. </a:t>
            </a:r>
            <a:endParaRPr lang="en-US" dirty="0" smtClean="0"/>
          </a:p>
        </p:txBody>
      </p:sp>
    </p:spTree>
    <p:extLst>
      <p:ext uri="{BB962C8B-B14F-4D97-AF65-F5344CB8AC3E}">
        <p14:creationId xmlns:p14="http://schemas.microsoft.com/office/powerpoint/2010/main" val="15528025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OIDC ID </a:t>
            </a:r>
            <a:r>
              <a:rPr lang="en-US" dirty="0" smtClean="0"/>
              <a:t>Token (2/2)</a:t>
            </a:r>
            <a:endParaRPr lang="en-US" dirty="0"/>
          </a:p>
        </p:txBody>
      </p:sp>
      <p:sp>
        <p:nvSpPr>
          <p:cNvPr id="3" name="Content Placeholder 2"/>
          <p:cNvSpPr>
            <a:spLocks noGrp="1"/>
          </p:cNvSpPr>
          <p:nvPr>
            <p:ph idx="1"/>
          </p:nvPr>
        </p:nvSpPr>
        <p:spPr/>
        <p:txBody>
          <a:bodyPr/>
          <a:lstStyle/>
          <a:p>
            <a:r>
              <a:rPr lang="en-US" dirty="0"/>
              <a:t>The ID Token is represented as a JSON Web Token (JWT)</a:t>
            </a:r>
          </a:p>
          <a:p>
            <a:r>
              <a:rPr lang="en-US" dirty="0"/>
              <a:t>JWT: compact claims representation format intended for space constrained environments such as HTTP Authorization headers and URI query parameters. </a:t>
            </a:r>
          </a:p>
          <a:p>
            <a:pPr lvl="1"/>
            <a:r>
              <a:rPr lang="en-US" dirty="0"/>
              <a:t>https://</a:t>
            </a:r>
            <a:r>
              <a:rPr lang="en-US" dirty="0" err="1"/>
              <a:t>tools.ietf.org</a:t>
            </a:r>
            <a:r>
              <a:rPr lang="en-US" dirty="0"/>
              <a:t>/html/draft-ietf-oauth-json-web-token-32</a:t>
            </a:r>
          </a:p>
          <a:p>
            <a:endParaRPr lang="en-US" dirty="0"/>
          </a:p>
        </p:txBody>
      </p:sp>
    </p:spTree>
    <p:extLst>
      <p:ext uri="{BB962C8B-B14F-4D97-AF65-F5344CB8AC3E}">
        <p14:creationId xmlns:p14="http://schemas.microsoft.com/office/powerpoint/2010/main" val="17313811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923" t="2241" r="14737" b="6723"/>
          <a:stretch/>
        </p:blipFill>
        <p:spPr>
          <a:xfrm>
            <a:off x="1981200" y="2057400"/>
            <a:ext cx="8229600" cy="4127500"/>
          </a:xfrm>
          <a:prstGeom prst="rect">
            <a:avLst/>
          </a:prstGeom>
        </p:spPr>
      </p:pic>
      <p:sp>
        <p:nvSpPr>
          <p:cNvPr id="7" name="Title 6"/>
          <p:cNvSpPr>
            <a:spLocks noGrp="1"/>
          </p:cNvSpPr>
          <p:nvPr>
            <p:ph type="title"/>
          </p:nvPr>
        </p:nvSpPr>
        <p:spPr/>
        <p:txBody>
          <a:bodyPr/>
          <a:lstStyle/>
          <a:p>
            <a:r>
              <a:rPr lang="en-US" dirty="0" smtClean="0"/>
              <a:t>Sample OIDC ID Token</a:t>
            </a:r>
            <a:endParaRPr lang="en-US" dirty="0"/>
          </a:p>
        </p:txBody>
      </p:sp>
    </p:spTree>
    <p:extLst>
      <p:ext uri="{BB962C8B-B14F-4D97-AF65-F5344CB8AC3E}">
        <p14:creationId xmlns:p14="http://schemas.microsoft.com/office/powerpoint/2010/main" val="9202434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304800" y="355601"/>
          <a:ext cx="11544300" cy="6198100"/>
        </p:xfrm>
        <a:graphic>
          <a:graphicData uri="http://schemas.openxmlformats.org/drawingml/2006/table">
            <a:tbl>
              <a:tblPr firstRow="1" bandRow="1">
                <a:tableStyleId>{F5AB1C69-6EDB-4FF4-983F-18BD219EF322}</a:tableStyleId>
              </a:tblPr>
              <a:tblGrid>
                <a:gridCol w="1816099"/>
                <a:gridCol w="9728201"/>
              </a:tblGrid>
              <a:tr h="562964">
                <a:tc>
                  <a:txBody>
                    <a:bodyPr/>
                    <a:lstStyle/>
                    <a:p>
                      <a:r>
                        <a:rPr lang="en-US" dirty="0" smtClean="0"/>
                        <a:t>Parameter</a:t>
                      </a:r>
                      <a:endParaRPr lang="en-US" dirty="0"/>
                    </a:p>
                  </a:txBody>
                  <a:tcPr/>
                </a:tc>
                <a:tc>
                  <a:txBody>
                    <a:bodyPr/>
                    <a:lstStyle/>
                    <a:p>
                      <a:r>
                        <a:rPr lang="en-US" dirty="0" smtClean="0"/>
                        <a:t>Value</a:t>
                      </a:r>
                      <a:endParaRPr lang="en-US" dirty="0"/>
                    </a:p>
                  </a:txBody>
                  <a:tcPr/>
                </a:tc>
              </a:tr>
              <a:tr h="859346">
                <a:tc>
                  <a:txBody>
                    <a:bodyPr/>
                    <a:lstStyle/>
                    <a:p>
                      <a:r>
                        <a:rPr lang="en-US" dirty="0" err="1" smtClean="0"/>
                        <a:t>iss</a:t>
                      </a:r>
                      <a:endParaRPr lang="en-US" dirty="0"/>
                    </a:p>
                  </a:txBody>
                  <a:tcPr/>
                </a:tc>
                <a:tc>
                  <a:txBody>
                    <a:bodyPr/>
                    <a:lstStyle/>
                    <a:p>
                      <a:r>
                        <a:rPr lang="en-US" sz="1800" b="0" i="0" kern="1200" dirty="0" smtClean="0">
                          <a:solidFill>
                            <a:schemeClr val="dk1"/>
                          </a:solidFill>
                          <a:effectLst/>
                          <a:latin typeface="+mn-lt"/>
                          <a:ea typeface="+mn-ea"/>
                          <a:cs typeface="+mn-cs"/>
                        </a:rPr>
                        <a:t>Issuer Identifier for the Issuer of the response. The </a:t>
                      </a:r>
                      <a:r>
                        <a:rPr lang="en-US" dirty="0" err="1" smtClean="0"/>
                        <a:t>iss</a:t>
                      </a:r>
                      <a:r>
                        <a:rPr lang="en-US" sz="1800" b="0" i="0" kern="1200" dirty="0" smtClean="0">
                          <a:solidFill>
                            <a:schemeClr val="dk1"/>
                          </a:solidFill>
                          <a:effectLst/>
                          <a:latin typeface="+mn-lt"/>
                          <a:ea typeface="+mn-ea"/>
                          <a:cs typeface="+mn-cs"/>
                        </a:rPr>
                        <a:t> value is a case sensitive URL using the </a:t>
                      </a:r>
                      <a:r>
                        <a:rPr lang="en-US" dirty="0" smtClean="0"/>
                        <a:t>https</a:t>
                      </a:r>
                      <a:r>
                        <a:rPr lang="en-US" sz="1800" b="0" i="0" kern="1200" dirty="0" smtClean="0">
                          <a:solidFill>
                            <a:schemeClr val="dk1"/>
                          </a:solidFill>
                          <a:effectLst/>
                          <a:latin typeface="+mn-lt"/>
                          <a:ea typeface="+mn-ea"/>
                          <a:cs typeface="+mn-cs"/>
                        </a:rPr>
                        <a:t> scheme that contains scheme, host, and optionally, port number and path components and no query or fragment components.</a:t>
                      </a:r>
                      <a:endParaRPr lang="en-US" dirty="0"/>
                    </a:p>
                  </a:txBody>
                  <a:tcPr/>
                </a:tc>
              </a:tr>
              <a:tr h="601542">
                <a:tc>
                  <a:txBody>
                    <a:bodyPr/>
                    <a:lstStyle/>
                    <a:p>
                      <a:r>
                        <a:rPr lang="en-US" dirty="0" smtClean="0"/>
                        <a:t>sub</a:t>
                      </a:r>
                      <a:endParaRPr lang="en-US" dirty="0"/>
                    </a:p>
                  </a:txBody>
                  <a:tcPr/>
                </a:tc>
                <a:tc>
                  <a:txBody>
                    <a:bodyPr/>
                    <a:lstStyle/>
                    <a:p>
                      <a:r>
                        <a:rPr lang="en-US" sz="1800" b="0" i="0" kern="1200" dirty="0" smtClean="0">
                          <a:solidFill>
                            <a:schemeClr val="dk1"/>
                          </a:solidFill>
                          <a:effectLst/>
                          <a:latin typeface="+mn-lt"/>
                          <a:ea typeface="+mn-ea"/>
                          <a:cs typeface="+mn-cs"/>
                        </a:rPr>
                        <a:t>Subject Identifier. A locally unique and never reassigned identifier within the Issuer for the End-User, which is intended to be consumed by the Client</a:t>
                      </a:r>
                      <a:endParaRPr lang="en-US" dirty="0"/>
                    </a:p>
                  </a:txBody>
                  <a:tcPr/>
                </a:tc>
              </a:tr>
              <a:tr h="601542">
                <a:tc>
                  <a:txBody>
                    <a:bodyPr/>
                    <a:lstStyle/>
                    <a:p>
                      <a:r>
                        <a:rPr lang="en-US" dirty="0" err="1" smtClean="0"/>
                        <a:t>aud</a:t>
                      </a:r>
                      <a:endParaRPr lang="en-US" dirty="0"/>
                    </a:p>
                  </a:txBody>
                  <a:tcPr/>
                </a:tc>
                <a:tc>
                  <a:txBody>
                    <a:bodyPr/>
                    <a:lstStyle/>
                    <a:p>
                      <a:r>
                        <a:rPr lang="en-US" sz="1800" b="0" i="0" kern="1200" dirty="0" smtClean="0">
                          <a:solidFill>
                            <a:schemeClr val="dk1"/>
                          </a:solidFill>
                          <a:effectLst/>
                          <a:latin typeface="+mn-lt"/>
                          <a:ea typeface="+mn-ea"/>
                          <a:cs typeface="+mn-cs"/>
                        </a:rPr>
                        <a:t>Audience(s) that this ID Token is intended for. It must contain the OAuth 2.0 </a:t>
                      </a:r>
                      <a:r>
                        <a:rPr lang="en-US" dirty="0" err="1" smtClean="0"/>
                        <a:t>client_id</a:t>
                      </a:r>
                      <a:r>
                        <a:rPr lang="en-US" sz="1800" b="0" i="0" kern="1200" dirty="0" smtClean="0">
                          <a:solidFill>
                            <a:schemeClr val="dk1"/>
                          </a:solidFill>
                          <a:effectLst/>
                          <a:latin typeface="+mn-lt"/>
                          <a:ea typeface="+mn-ea"/>
                          <a:cs typeface="+mn-cs"/>
                        </a:rPr>
                        <a:t> of the Relying Party as an audience value. It</a:t>
                      </a:r>
                      <a:r>
                        <a:rPr lang="en-US" sz="1800" b="0" i="0" kern="1200" baseline="0" dirty="0" smtClean="0">
                          <a:solidFill>
                            <a:schemeClr val="dk1"/>
                          </a:solidFill>
                          <a:effectLst/>
                          <a:latin typeface="+mn-lt"/>
                          <a:ea typeface="+mn-ea"/>
                          <a:cs typeface="+mn-cs"/>
                        </a:rPr>
                        <a:t> may contain other values.</a:t>
                      </a:r>
                      <a:endParaRPr lang="en-US" dirty="0"/>
                    </a:p>
                  </a:txBody>
                  <a:tcPr/>
                </a:tc>
              </a:tr>
              <a:tr h="562964">
                <a:tc>
                  <a:txBody>
                    <a:bodyPr/>
                    <a:lstStyle/>
                    <a:p>
                      <a:r>
                        <a:rPr lang="en-US" dirty="0" smtClean="0"/>
                        <a:t>nonce</a:t>
                      </a:r>
                      <a:endParaRPr lang="en-US" dirty="0"/>
                    </a:p>
                  </a:txBody>
                  <a:tcPr/>
                </a:tc>
                <a:tc>
                  <a:txBody>
                    <a:bodyPr/>
                    <a:lstStyle/>
                    <a:p>
                      <a:r>
                        <a:rPr lang="en-US" sz="1800" b="0" i="0" kern="1200" dirty="0" smtClean="0">
                          <a:solidFill>
                            <a:schemeClr val="dk1"/>
                          </a:solidFill>
                          <a:effectLst/>
                          <a:latin typeface="+mn-lt"/>
                          <a:ea typeface="+mn-ea"/>
                          <a:cs typeface="+mn-cs"/>
                        </a:rPr>
                        <a:t>String value used to associate a Client session with an ID Token, and to mitigate replay attacks. </a:t>
                      </a:r>
                      <a:endParaRPr lang="en-US" dirty="0"/>
                    </a:p>
                  </a:txBody>
                  <a:tcPr/>
                </a:tc>
              </a:tr>
              <a:tr h="562964">
                <a:tc>
                  <a:txBody>
                    <a:bodyPr/>
                    <a:lstStyle/>
                    <a:p>
                      <a:r>
                        <a:rPr lang="en-US" dirty="0" err="1" smtClean="0"/>
                        <a:t>exp</a:t>
                      </a:r>
                      <a:endParaRPr lang="en-US" dirty="0"/>
                    </a:p>
                  </a:txBody>
                  <a:tcPr/>
                </a:tc>
                <a:tc>
                  <a:txBody>
                    <a:bodyPr/>
                    <a:lstStyle/>
                    <a:p>
                      <a:r>
                        <a:rPr lang="en-US" dirty="0" smtClean="0"/>
                        <a:t>Expiration</a:t>
                      </a:r>
                      <a:r>
                        <a:rPr lang="en-US" baseline="0" dirty="0" smtClean="0"/>
                        <a:t> time</a:t>
                      </a:r>
                      <a:endParaRPr lang="en-US" dirty="0"/>
                    </a:p>
                  </a:txBody>
                  <a:tcPr/>
                </a:tc>
              </a:tr>
              <a:tr h="562964">
                <a:tc>
                  <a:txBody>
                    <a:bodyPr/>
                    <a:lstStyle/>
                    <a:p>
                      <a:r>
                        <a:rPr lang="en-US" dirty="0" err="1" smtClean="0"/>
                        <a:t>iat</a:t>
                      </a:r>
                      <a:endParaRPr lang="en-US" dirty="0"/>
                    </a:p>
                  </a:txBody>
                  <a:tcPr/>
                </a:tc>
                <a:tc>
                  <a:txBody>
                    <a:bodyPr/>
                    <a:lstStyle/>
                    <a:p>
                      <a:r>
                        <a:rPr lang="en-US" sz="1800" b="0" i="0" kern="1200" dirty="0" smtClean="0">
                          <a:solidFill>
                            <a:schemeClr val="dk1"/>
                          </a:solidFill>
                          <a:effectLst/>
                          <a:latin typeface="+mn-lt"/>
                          <a:ea typeface="+mn-ea"/>
                          <a:cs typeface="+mn-cs"/>
                        </a:rPr>
                        <a:t>Time at which the JWT was issued.</a:t>
                      </a:r>
                      <a:endParaRPr lang="en-US" dirty="0"/>
                    </a:p>
                  </a:txBody>
                  <a:tcPr/>
                </a:tc>
              </a:tr>
              <a:tr h="562964">
                <a:tc>
                  <a:txBody>
                    <a:bodyPr/>
                    <a:lstStyle/>
                    <a:p>
                      <a:r>
                        <a:rPr lang="en-US" dirty="0" err="1" smtClean="0"/>
                        <a:t>auth_time</a:t>
                      </a:r>
                      <a:endParaRPr lang="en-US" dirty="0"/>
                    </a:p>
                  </a:txBody>
                  <a:tcPr/>
                </a:tc>
                <a:tc>
                  <a:txBody>
                    <a:bodyPr/>
                    <a:lstStyle/>
                    <a:p>
                      <a:r>
                        <a:rPr lang="en-US" sz="1800" b="0" i="0" kern="1200" dirty="0" smtClean="0">
                          <a:solidFill>
                            <a:schemeClr val="dk1"/>
                          </a:solidFill>
                          <a:effectLst/>
                          <a:latin typeface="+mn-lt"/>
                          <a:ea typeface="+mn-ea"/>
                          <a:cs typeface="+mn-cs"/>
                        </a:rPr>
                        <a:t>Time when the End-User authentication occurred.</a:t>
                      </a:r>
                      <a:endParaRPr lang="en-US" dirty="0"/>
                    </a:p>
                  </a:txBody>
                  <a:tcPr/>
                </a:tc>
              </a:tr>
              <a:tr h="1117150">
                <a:tc>
                  <a:txBody>
                    <a:bodyPr/>
                    <a:lstStyle/>
                    <a:p>
                      <a:r>
                        <a:rPr lang="en-US" dirty="0" err="1" smtClean="0"/>
                        <a:t>acr</a:t>
                      </a:r>
                      <a:endParaRPr lang="en-US" dirty="0"/>
                    </a:p>
                  </a:txBody>
                  <a:tcPr/>
                </a:tc>
                <a:tc>
                  <a:txBody>
                    <a:bodyPr/>
                    <a:lstStyle/>
                    <a:p>
                      <a:r>
                        <a:rPr lang="en-US" sz="1800" b="0" i="0" kern="1200" dirty="0" smtClean="0">
                          <a:solidFill>
                            <a:schemeClr val="dk1"/>
                          </a:solidFill>
                          <a:effectLst/>
                          <a:latin typeface="+mn-lt"/>
                          <a:ea typeface="+mn-ea"/>
                          <a:cs typeface="+mn-cs"/>
                        </a:rPr>
                        <a:t>Authentication Context Class Reference. </a:t>
                      </a:r>
                      <a:r>
                        <a:rPr lang="en-US" sz="1800" b="0" i="0" kern="1200" baseline="0" dirty="0" smtClean="0">
                          <a:solidFill>
                            <a:schemeClr val="dk1"/>
                          </a:solidFill>
                          <a:effectLst/>
                          <a:latin typeface="+mn-lt"/>
                          <a:ea typeface="+mn-ea"/>
                          <a:cs typeface="+mn-cs"/>
                        </a:rPr>
                        <a:t> You can used an RFC 6711 Registered Name here. This is an established Level of Assurance identifier.</a:t>
                      </a:r>
                      <a:endParaRPr lang="en-US" sz="1800" b="1" kern="1200" dirty="0" smtClean="0">
                        <a:solidFill>
                          <a:schemeClr val="dk1"/>
                        </a:solidFill>
                        <a:effectLst/>
                        <a:latin typeface="+mn-lt"/>
                        <a:ea typeface="+mn-ea"/>
                        <a:cs typeface="+mn-cs"/>
                      </a:endParaRPr>
                    </a:p>
                    <a:p>
                      <a:r>
                        <a:rPr lang="en-US" dirty="0" smtClean="0"/>
                        <a:t/>
                      </a:r>
                      <a:br>
                        <a:rPr lang="en-US" dirty="0" smtClean="0"/>
                      </a:br>
                      <a:endParaRPr lang="en-US" dirty="0"/>
                    </a:p>
                  </a:txBody>
                  <a:tcPr/>
                </a:tc>
              </a:tr>
            </a:tbl>
          </a:graphicData>
        </a:graphic>
      </p:graphicFrame>
    </p:spTree>
    <p:extLst>
      <p:ext uri="{BB962C8B-B14F-4D97-AF65-F5344CB8AC3E}">
        <p14:creationId xmlns:p14="http://schemas.microsoft.com/office/powerpoint/2010/main" val="3549426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Claims</a:t>
            </a:r>
            <a:endParaRPr lang="en-US" dirty="0"/>
          </a:p>
        </p:txBody>
      </p:sp>
      <p:sp>
        <p:nvSpPr>
          <p:cNvPr id="3" name="Content Placeholder 2"/>
          <p:cNvSpPr>
            <a:spLocks noGrp="1"/>
          </p:cNvSpPr>
          <p:nvPr>
            <p:ph idx="1"/>
          </p:nvPr>
        </p:nvSpPr>
        <p:spPr/>
        <p:txBody>
          <a:bodyPr/>
          <a:lstStyle/>
          <a:p>
            <a:r>
              <a:rPr lang="en-US" dirty="0" smtClean="0"/>
              <a:t>OIDC ID Tokens can also contain additional claims about the user.</a:t>
            </a:r>
          </a:p>
          <a:p>
            <a:pPr lvl="1"/>
            <a:r>
              <a:rPr lang="en-US" dirty="0" smtClean="0"/>
              <a:t>Examples: Full name, preferred name, profile page URL, picture, website, birthday, etc.</a:t>
            </a:r>
          </a:p>
          <a:p>
            <a:pPr lvl="1"/>
            <a:r>
              <a:rPr lang="en-US" dirty="0" smtClean="0"/>
              <a:t>These are stored by the </a:t>
            </a:r>
            <a:r>
              <a:rPr lang="en-US" dirty="0" err="1" smtClean="0"/>
              <a:t>UserInfo</a:t>
            </a:r>
            <a:r>
              <a:rPr lang="en-US" dirty="0" smtClean="0"/>
              <a:t> Endpoint. Not all may stored, and sharing decisions are another story.</a:t>
            </a:r>
          </a:p>
          <a:p>
            <a:r>
              <a:rPr lang="en-US" dirty="0" smtClean="0"/>
              <a:t>OIDC clients (science gateways) can also make subsequent requests for this information from a </a:t>
            </a:r>
            <a:r>
              <a:rPr lang="en-US" dirty="0" err="1" smtClean="0"/>
              <a:t>UserInfo</a:t>
            </a:r>
            <a:r>
              <a:rPr lang="en-US" dirty="0" smtClean="0"/>
              <a:t> Endpoint.</a:t>
            </a:r>
          </a:p>
          <a:p>
            <a:endParaRPr lang="en-US" dirty="0"/>
          </a:p>
        </p:txBody>
      </p:sp>
    </p:spTree>
    <p:extLst>
      <p:ext uri="{BB962C8B-B14F-4D97-AF65-F5344CB8AC3E}">
        <p14:creationId xmlns:p14="http://schemas.microsoft.com/office/powerpoint/2010/main" val="19592997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31" t="5515" r="2542" b="5693"/>
          <a:stretch/>
        </p:blipFill>
        <p:spPr>
          <a:xfrm>
            <a:off x="3086100" y="3771900"/>
            <a:ext cx="6134100" cy="2971800"/>
          </a:xfrm>
          <a:prstGeom prst="rect">
            <a:avLst/>
          </a:prstGeom>
        </p:spPr>
      </p:pic>
      <p:sp>
        <p:nvSpPr>
          <p:cNvPr id="2" name="Title 1"/>
          <p:cNvSpPr>
            <a:spLocks noGrp="1"/>
          </p:cNvSpPr>
          <p:nvPr>
            <p:ph type="title"/>
          </p:nvPr>
        </p:nvSpPr>
        <p:spPr/>
        <p:txBody>
          <a:bodyPr/>
          <a:lstStyle/>
          <a:p>
            <a:r>
              <a:rPr lang="en-US" dirty="0" err="1" smtClean="0"/>
              <a:t>UserInfo</a:t>
            </a:r>
            <a:r>
              <a:rPr lang="en-US" dirty="0" smtClean="0"/>
              <a:t> Endpoint</a:t>
            </a:r>
            <a:endParaRPr lang="en-US" dirty="0"/>
          </a:p>
        </p:txBody>
      </p:sp>
      <p:sp>
        <p:nvSpPr>
          <p:cNvPr id="3" name="Content Placeholder 2"/>
          <p:cNvSpPr>
            <a:spLocks noGrp="1"/>
          </p:cNvSpPr>
          <p:nvPr>
            <p:ph idx="1"/>
          </p:nvPr>
        </p:nvSpPr>
        <p:spPr>
          <a:xfrm>
            <a:off x="838200" y="1825625"/>
            <a:ext cx="10515600" cy="2009775"/>
          </a:xfrm>
          <a:ln>
            <a:noFill/>
          </a:ln>
        </p:spPr>
        <p:txBody>
          <a:bodyPr>
            <a:normAutofit/>
          </a:bodyPr>
          <a:lstStyle/>
          <a:p>
            <a:r>
              <a:rPr lang="en-US" dirty="0"/>
              <a:t>The </a:t>
            </a:r>
            <a:r>
              <a:rPr lang="en-US" dirty="0" err="1"/>
              <a:t>UserInfo</a:t>
            </a:r>
            <a:r>
              <a:rPr lang="en-US" dirty="0"/>
              <a:t> Endpoint is an OAuth 2.0 Protected Resource that returns Claims about the authenticated End-User. </a:t>
            </a:r>
            <a:endParaRPr lang="en-US" dirty="0" smtClean="0"/>
          </a:p>
          <a:p>
            <a:r>
              <a:rPr lang="en-US" dirty="0" smtClean="0"/>
              <a:t>The Client </a:t>
            </a:r>
            <a:r>
              <a:rPr lang="en-US" dirty="0"/>
              <a:t>makes a request to the </a:t>
            </a:r>
            <a:r>
              <a:rPr lang="en-US" dirty="0" err="1"/>
              <a:t>UserInfo</a:t>
            </a:r>
            <a:r>
              <a:rPr lang="en-US" dirty="0"/>
              <a:t> Endpoint using an Access Token obtained through OpenID Connect Authentication. </a:t>
            </a:r>
          </a:p>
        </p:txBody>
      </p:sp>
    </p:spTree>
    <p:extLst>
      <p:ext uri="{BB962C8B-B14F-4D97-AF65-F5344CB8AC3E}">
        <p14:creationId xmlns:p14="http://schemas.microsoft.com/office/powerpoint/2010/main" val="4365375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100" y="6121400"/>
            <a:ext cx="7785100" cy="496888"/>
          </a:xfrm>
        </p:spPr>
        <p:txBody>
          <a:bodyPr>
            <a:normAutofit fontScale="90000"/>
          </a:bodyPr>
          <a:lstStyle/>
          <a:p>
            <a:pPr algn="ctr"/>
            <a:r>
              <a:rPr lang="en-US" sz="3200" dirty="0" smtClean="0"/>
              <a:t>OpenID Connect Client Request Parameters</a:t>
            </a:r>
            <a:endParaRPr lang="en-US" sz="3200" dirty="0"/>
          </a:p>
        </p:txBody>
      </p:sp>
      <p:graphicFrame>
        <p:nvGraphicFramePr>
          <p:cNvPr id="4" name="Table 3"/>
          <p:cNvGraphicFramePr>
            <a:graphicFrameLocks noGrp="1"/>
          </p:cNvGraphicFramePr>
          <p:nvPr/>
        </p:nvGraphicFramePr>
        <p:xfrm>
          <a:off x="508000" y="211667"/>
          <a:ext cx="11061700" cy="5775960"/>
        </p:xfrm>
        <a:graphic>
          <a:graphicData uri="http://schemas.openxmlformats.org/drawingml/2006/table">
            <a:tbl>
              <a:tblPr firstRow="1" bandRow="1">
                <a:tableStyleId>{21E4AEA4-8DFA-4A89-87EB-49C32662AFE0}</a:tableStyleId>
              </a:tblPr>
              <a:tblGrid>
                <a:gridCol w="2146300"/>
                <a:gridCol w="8915400"/>
              </a:tblGrid>
              <a:tr h="550333">
                <a:tc>
                  <a:txBody>
                    <a:bodyPr/>
                    <a:lstStyle/>
                    <a:p>
                      <a:r>
                        <a:rPr lang="en-US" sz="2400" dirty="0" smtClean="0"/>
                        <a:t>Parameter</a:t>
                      </a:r>
                      <a:endParaRPr lang="en-US" sz="2400" dirty="0"/>
                    </a:p>
                  </a:txBody>
                  <a:tcPr/>
                </a:tc>
                <a:tc>
                  <a:txBody>
                    <a:bodyPr/>
                    <a:lstStyle/>
                    <a:p>
                      <a:r>
                        <a:rPr lang="en-US" sz="2400" dirty="0" smtClean="0"/>
                        <a:t>Value</a:t>
                      </a:r>
                      <a:endParaRPr lang="en-US" sz="2400" dirty="0"/>
                    </a:p>
                  </a:txBody>
                  <a:tcPr/>
                </a:tc>
              </a:tr>
              <a:tr h="990600">
                <a:tc>
                  <a:txBody>
                    <a:bodyPr/>
                    <a:lstStyle/>
                    <a:p>
                      <a:r>
                        <a:rPr lang="en-US" sz="2400" dirty="0" err="1" smtClean="0"/>
                        <a:t>client_id</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 client identifier established between the OIDC server and the client app.</a:t>
                      </a:r>
                    </a:p>
                  </a:txBody>
                  <a:tcPr/>
                </a:tc>
              </a:tr>
              <a:tr h="550333">
                <a:tc>
                  <a:txBody>
                    <a:bodyPr/>
                    <a:lstStyle/>
                    <a:p>
                      <a:r>
                        <a:rPr lang="en-US" sz="2400" dirty="0" err="1" smtClean="0"/>
                        <a:t>response_type</a:t>
                      </a:r>
                      <a:endParaRPr lang="en-US" sz="2400" dirty="0"/>
                    </a:p>
                  </a:txBody>
                  <a:tcPr/>
                </a:tc>
                <a:tc>
                  <a:txBody>
                    <a:bodyPr/>
                    <a:lstStyle/>
                    <a:p>
                      <a:r>
                        <a:rPr lang="en-US" sz="2400" dirty="0" smtClean="0"/>
                        <a:t>The</a:t>
                      </a:r>
                      <a:r>
                        <a:rPr lang="en-US" sz="2400" baseline="0" dirty="0" smtClean="0"/>
                        <a:t> value </a:t>
                      </a:r>
                      <a:r>
                        <a:rPr lang="en-US" sz="2400" dirty="0" smtClean="0"/>
                        <a:t>“code” for</a:t>
                      </a:r>
                      <a:r>
                        <a:rPr lang="en-US" sz="2400" baseline="0" dirty="0" smtClean="0"/>
                        <a:t> Authorization Code grant types</a:t>
                      </a:r>
                      <a:r>
                        <a:rPr lang="en-US" sz="2400" dirty="0" smtClean="0"/>
                        <a:t>.</a:t>
                      </a:r>
                      <a:r>
                        <a:rPr lang="en-US" sz="2400" baseline="0" dirty="0" smtClean="0"/>
                        <a:t> Use “</a:t>
                      </a:r>
                      <a:r>
                        <a:rPr lang="en-US" sz="2400" baseline="0" dirty="0" err="1" smtClean="0"/>
                        <a:t>id_token</a:t>
                      </a:r>
                      <a:r>
                        <a:rPr lang="en-US" sz="2400" baseline="0" dirty="0" smtClean="0"/>
                        <a:t>” for Implicit grant types.</a:t>
                      </a:r>
                      <a:endParaRPr lang="en-US" sz="2400" dirty="0" smtClean="0"/>
                    </a:p>
                  </a:txBody>
                  <a:tcPr/>
                </a:tc>
              </a:tr>
              <a:tr h="990600">
                <a:tc>
                  <a:txBody>
                    <a:bodyPr/>
                    <a:lstStyle/>
                    <a:p>
                      <a:r>
                        <a:rPr lang="en-US" sz="2400" dirty="0" err="1" smtClean="0"/>
                        <a:t>redirect_uri</a:t>
                      </a:r>
                      <a:r>
                        <a:rPr lang="en-US" sz="2400" dirty="0" smtClean="0"/>
                        <a:t> </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The HTTP endpoint on your server that will receive the response</a:t>
                      </a:r>
                      <a:r>
                        <a:rPr lang="en-US" sz="2400" baseline="0" dirty="0" smtClean="0"/>
                        <a:t> from the OIDC server.</a:t>
                      </a:r>
                      <a:endParaRPr lang="en-US" sz="2400" dirty="0" smtClean="0"/>
                    </a:p>
                  </a:txBody>
                  <a:tcPr/>
                </a:tc>
              </a:tr>
              <a:tr h="550333">
                <a:tc>
                  <a:txBody>
                    <a:bodyPr/>
                    <a:lstStyle/>
                    <a:p>
                      <a:r>
                        <a:rPr lang="en-US" sz="2400" dirty="0" smtClean="0"/>
                        <a:t>scope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kern="1200" dirty="0" smtClean="0">
                          <a:solidFill>
                            <a:schemeClr val="dk1"/>
                          </a:solidFill>
                          <a:effectLst/>
                          <a:latin typeface="+mn-lt"/>
                          <a:ea typeface="+mn-ea"/>
                          <a:cs typeface="+mn-cs"/>
                        </a:rPr>
                        <a:t>In a basic request should be </a:t>
                      </a:r>
                      <a:r>
                        <a:rPr lang="en-US" sz="2400" dirty="0" err="1" smtClean="0"/>
                        <a:t>openid</a:t>
                      </a:r>
                      <a:r>
                        <a:rPr lang="en-US" sz="2400" dirty="0" smtClean="0"/>
                        <a:t> email</a:t>
                      </a:r>
                      <a:r>
                        <a:rPr lang="en-US" sz="2400" b="0" i="0" kern="1200" dirty="0" smtClean="0">
                          <a:solidFill>
                            <a:schemeClr val="dk1"/>
                          </a:solidFill>
                          <a:effectLst/>
                          <a:latin typeface="+mn-lt"/>
                          <a:ea typeface="+mn-ea"/>
                          <a:cs typeface="+mn-cs"/>
                        </a:rPr>
                        <a:t>.</a:t>
                      </a:r>
                      <a:endParaRPr lang="en-US" sz="2400" dirty="0" smtClean="0"/>
                    </a:p>
                  </a:txBody>
                  <a:tcPr/>
                </a:tc>
              </a:tr>
              <a:tr h="18711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state </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Should include the value of the anti-forgery unique session token, as well as any other information needed to recover the context when the user returns to your application, e.g., the starting URL. </a:t>
                      </a:r>
                    </a:p>
                  </a:txBody>
                  <a:tcPr/>
                </a:tc>
              </a:tr>
            </a:tbl>
          </a:graphicData>
        </a:graphic>
      </p:graphicFrame>
    </p:spTree>
    <p:extLst>
      <p:ext uri="{BB962C8B-B14F-4D97-AF65-F5344CB8AC3E}">
        <p14:creationId xmlns:p14="http://schemas.microsoft.com/office/powerpoint/2010/main" val="12827879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00" y="414113"/>
            <a:ext cx="10589819" cy="5950774"/>
          </a:xfrm>
          <a:prstGeom prst="rect">
            <a:avLst/>
          </a:prstGeom>
        </p:spPr>
      </p:pic>
      <p:sp>
        <p:nvSpPr>
          <p:cNvPr id="3" name="TextBox 2"/>
          <p:cNvSpPr txBox="1"/>
          <p:nvPr/>
        </p:nvSpPr>
        <p:spPr>
          <a:xfrm>
            <a:off x="8369300" y="685800"/>
            <a:ext cx="3237618"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2800" dirty="0" smtClean="0"/>
              <a:t>The General Solution</a:t>
            </a:r>
            <a:endParaRPr lang="en-US" sz="2800" dirty="0"/>
          </a:p>
        </p:txBody>
      </p:sp>
    </p:spTree>
    <p:extLst>
      <p:ext uri="{BB962C8B-B14F-4D97-AF65-F5344CB8AC3E}">
        <p14:creationId xmlns:p14="http://schemas.microsoft.com/office/powerpoint/2010/main" val="255537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Simplifying Assumptions</a:t>
            </a:r>
            <a:endParaRPr lang="en-US" dirty="0"/>
          </a:p>
        </p:txBody>
      </p:sp>
      <p:sp>
        <p:nvSpPr>
          <p:cNvPr id="3" name="Content Placeholder 2"/>
          <p:cNvSpPr>
            <a:spLocks noGrp="1"/>
          </p:cNvSpPr>
          <p:nvPr>
            <p:ph idx="1"/>
          </p:nvPr>
        </p:nvSpPr>
        <p:spPr>
          <a:xfrm>
            <a:off x="838200" y="1825625"/>
            <a:ext cx="10515600" cy="2483328"/>
          </a:xfrm>
          <a:ln>
            <a:noFill/>
          </a:ln>
        </p:spPr>
        <p:txBody>
          <a:bodyPr>
            <a:normAutofit fontScale="92500" lnSpcReduction="20000"/>
          </a:bodyPr>
          <a:lstStyle/>
          <a:p>
            <a:r>
              <a:rPr lang="en-US" dirty="0" smtClean="0"/>
              <a:t>We don’t consider the problem of securing the </a:t>
            </a:r>
            <a:r>
              <a:rPr lang="en-US" dirty="0" err="1" smtClean="0"/>
              <a:t>microservices</a:t>
            </a:r>
            <a:r>
              <a:rPr lang="en-US" dirty="0" smtClean="0"/>
              <a:t> themselves</a:t>
            </a:r>
            <a:r>
              <a:rPr lang="en-US" dirty="0" smtClean="0"/>
              <a:t>.</a:t>
            </a:r>
          </a:p>
          <a:p>
            <a:pPr lvl="1"/>
            <a:r>
              <a:rPr lang="en-US" dirty="0" smtClean="0"/>
              <a:t>This is an open problem</a:t>
            </a:r>
            <a:endParaRPr lang="en-US" dirty="0" smtClean="0"/>
          </a:p>
          <a:p>
            <a:r>
              <a:rPr lang="en-US" dirty="0" smtClean="0"/>
              <a:t>Assume </a:t>
            </a:r>
            <a:r>
              <a:rPr lang="en-US" dirty="0" smtClean="0"/>
              <a:t>all the </a:t>
            </a:r>
            <a:r>
              <a:rPr lang="en-US" dirty="0" err="1" smtClean="0"/>
              <a:t>microservices</a:t>
            </a:r>
            <a:r>
              <a:rPr lang="en-US" dirty="0" smtClean="0"/>
              <a:t> run under a single administrative domain.</a:t>
            </a:r>
          </a:p>
          <a:p>
            <a:pPr lvl="1"/>
            <a:r>
              <a:rPr lang="en-US" dirty="0" smtClean="0"/>
              <a:t>That is, you deploy to </a:t>
            </a:r>
            <a:r>
              <a:rPr lang="en-US" dirty="0" smtClean="0"/>
              <a:t>VM instances </a:t>
            </a:r>
            <a:r>
              <a:rPr lang="en-US" dirty="0" smtClean="0"/>
              <a:t>under your control.</a:t>
            </a:r>
          </a:p>
          <a:p>
            <a:r>
              <a:rPr lang="en-US" dirty="0" smtClean="0"/>
              <a:t>Use “operational security” rather than “architectural security” </a:t>
            </a:r>
          </a:p>
          <a:p>
            <a:pPr lvl="1"/>
            <a:r>
              <a:rPr lang="en-US" dirty="0" smtClean="0"/>
              <a:t>Firewalls, closed networks and similar approaches to limit access to services to trusted VMs.</a:t>
            </a:r>
          </a:p>
        </p:txBody>
      </p:sp>
      <p:sp>
        <p:nvSpPr>
          <p:cNvPr id="5" name="TextBox 4"/>
          <p:cNvSpPr txBox="1"/>
          <p:nvPr/>
        </p:nvSpPr>
        <p:spPr>
          <a:xfrm>
            <a:off x="283749" y="4286832"/>
            <a:ext cx="4864100"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smtClean="0"/>
              <a:t>Some interesting </a:t>
            </a:r>
            <a:r>
              <a:rPr lang="en-US" sz="2200" dirty="0" err="1" smtClean="0"/>
              <a:t>Microservice</a:t>
            </a:r>
            <a:r>
              <a:rPr lang="en-US" sz="2200" dirty="0" smtClean="0"/>
              <a:t> security considerations</a:t>
            </a:r>
            <a:endParaRPr lang="en-US" sz="2200" dirty="0"/>
          </a:p>
          <a:p>
            <a:pPr marL="742950" lvl="1" indent="-285750">
              <a:buFont typeface="Arial" charset="0"/>
              <a:buChar char="•"/>
            </a:pPr>
            <a:r>
              <a:rPr lang="en-US" sz="2200" dirty="0"/>
              <a:t>Rogue </a:t>
            </a:r>
            <a:r>
              <a:rPr lang="en-US" sz="2200" dirty="0" smtClean="0"/>
              <a:t>services (Byzantine Fault Tolerance)</a:t>
            </a:r>
            <a:endParaRPr lang="en-US" sz="2200" dirty="0" smtClean="0"/>
          </a:p>
          <a:p>
            <a:pPr marL="742950" lvl="1" indent="-285750">
              <a:buFont typeface="Arial" charset="0"/>
              <a:buChar char="•"/>
            </a:pPr>
            <a:r>
              <a:rPr lang="en-US" sz="2200" dirty="0" smtClean="0"/>
              <a:t>Scaling your operational perimeter</a:t>
            </a:r>
            <a:endParaRPr lang="en-US" sz="2200" dirty="0"/>
          </a:p>
          <a:p>
            <a:pPr marL="742950" lvl="1" indent="-285750">
              <a:buFont typeface="Arial" charset="0"/>
              <a:buChar char="•"/>
            </a:pPr>
            <a:r>
              <a:rPr lang="en-US" sz="2200" dirty="0"/>
              <a:t>Integrating trusted third party </a:t>
            </a:r>
            <a:r>
              <a:rPr lang="en-US" sz="2200" dirty="0" smtClean="0"/>
              <a:t>services</a:t>
            </a:r>
            <a:r>
              <a:rPr lang="en-US" sz="2200" dirty="0" smtClean="0"/>
              <a:t>.</a:t>
            </a:r>
            <a:endParaRPr lang="en-US" sz="2200" dirty="0"/>
          </a:p>
        </p:txBody>
      </p:sp>
      <p:pic>
        <p:nvPicPr>
          <p:cNvPr id="7" name="Picture 6" descr="Airavata 1.0 Architecture.png"/>
          <p:cNvPicPr>
            <a:picLocks noChangeAspect="1"/>
          </p:cNvPicPr>
          <p:nvPr/>
        </p:nvPicPr>
        <p:blipFill rotWithShape="1">
          <a:blip r:embed="rId2">
            <a:extLst>
              <a:ext uri="{28A0092B-C50C-407E-A947-70E740481C1C}">
                <a14:useLocalDpi xmlns:a14="http://schemas.microsoft.com/office/drawing/2010/main"/>
              </a:ext>
            </a:extLst>
          </a:blip>
          <a:srcRect r="19690"/>
          <a:stretch/>
        </p:blipFill>
        <p:spPr>
          <a:xfrm>
            <a:off x="5351049" y="3962259"/>
            <a:ext cx="5926551" cy="2823605"/>
          </a:xfrm>
          <a:prstGeom prst="rect">
            <a:avLst/>
          </a:prstGeom>
        </p:spPr>
      </p:pic>
      <p:sp>
        <p:nvSpPr>
          <p:cNvPr id="8" name="Rectangle 7"/>
          <p:cNvSpPr/>
          <p:nvPr/>
        </p:nvSpPr>
        <p:spPr>
          <a:xfrm>
            <a:off x="6527800" y="3936859"/>
            <a:ext cx="4953000" cy="2823605"/>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85722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Network Security and OAuth2</a:t>
            </a:r>
            <a:endParaRPr lang="en-US" dirty="0"/>
          </a:p>
        </p:txBody>
      </p:sp>
      <p:sp>
        <p:nvSpPr>
          <p:cNvPr id="5" name="Subtitle 4"/>
          <p:cNvSpPr>
            <a:spLocks noGrp="1"/>
          </p:cNvSpPr>
          <p:nvPr>
            <p:ph type="subTitle" idx="1"/>
          </p:nvPr>
        </p:nvSpPr>
        <p:spPr/>
        <p:txBody>
          <a:bodyPr/>
          <a:lstStyle/>
          <a:p>
            <a:r>
              <a:rPr lang="en-US" dirty="0" smtClean="0"/>
              <a:t>A basic introduction</a:t>
            </a:r>
            <a:endParaRPr lang="en-US" dirty="0"/>
          </a:p>
        </p:txBody>
      </p:sp>
    </p:spTree>
    <p:extLst>
      <p:ext uri="{BB962C8B-B14F-4D97-AF65-F5344CB8AC3E}">
        <p14:creationId xmlns:p14="http://schemas.microsoft.com/office/powerpoint/2010/main" val="1136523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Entities on a Network</a:t>
            </a:r>
            <a:endParaRPr lang="en-US" dirty="0"/>
          </a:p>
        </p:txBody>
      </p:sp>
      <p:sp>
        <p:nvSpPr>
          <p:cNvPr id="5" name="Rectangle 4"/>
          <p:cNvSpPr/>
          <p:nvPr/>
        </p:nvSpPr>
        <p:spPr>
          <a:xfrm>
            <a:off x="2143169" y="2617937"/>
            <a:ext cx="1528175" cy="27682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Entity 1</a:t>
            </a:r>
            <a:endParaRPr lang="en-US" sz="2800" dirty="0"/>
          </a:p>
        </p:txBody>
      </p:sp>
      <p:sp>
        <p:nvSpPr>
          <p:cNvPr id="6" name="Rectangle 5"/>
          <p:cNvSpPr/>
          <p:nvPr/>
        </p:nvSpPr>
        <p:spPr>
          <a:xfrm>
            <a:off x="8000578" y="2617936"/>
            <a:ext cx="1528175" cy="27682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Entity 2</a:t>
            </a:r>
            <a:endParaRPr lang="en-US" sz="2800" dirty="0"/>
          </a:p>
        </p:txBody>
      </p:sp>
      <p:cxnSp>
        <p:nvCxnSpPr>
          <p:cNvPr id="8" name="Straight Arrow Connector 7"/>
          <p:cNvCxnSpPr>
            <a:stCxn id="5" idx="3"/>
            <a:endCxn id="6" idx="1"/>
          </p:cNvCxnSpPr>
          <p:nvPr/>
        </p:nvCxnSpPr>
        <p:spPr>
          <a:xfrm flipV="1">
            <a:off x="3671344" y="4002063"/>
            <a:ext cx="4329234"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96844" y="4282985"/>
            <a:ext cx="2678234" cy="646331"/>
          </a:xfrm>
          <a:prstGeom prst="rect">
            <a:avLst/>
          </a:prstGeom>
          <a:noFill/>
        </p:spPr>
        <p:txBody>
          <a:bodyPr wrap="none" rtlCol="0">
            <a:spAutoFit/>
          </a:bodyPr>
          <a:lstStyle/>
          <a:p>
            <a:r>
              <a:rPr lang="en-US" dirty="0" smtClean="0"/>
              <a:t>Network Communications </a:t>
            </a:r>
          </a:p>
          <a:p>
            <a:pPr algn="ctr"/>
            <a:r>
              <a:rPr lang="en-US" dirty="0" smtClean="0"/>
              <a:t>(TCP/IP)</a:t>
            </a:r>
            <a:endParaRPr lang="en-US" dirty="0"/>
          </a:p>
        </p:txBody>
      </p:sp>
    </p:spTree>
    <p:extLst>
      <p:ext uri="{BB962C8B-B14F-4D97-AF65-F5344CB8AC3E}">
        <p14:creationId xmlns:p14="http://schemas.microsoft.com/office/powerpoint/2010/main" val="370186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37490871"/>
              </p:ext>
            </p:extLst>
          </p:nvPr>
        </p:nvGraphicFramePr>
        <p:xfrm>
          <a:off x="850900" y="190502"/>
          <a:ext cx="10515600" cy="5986527"/>
        </p:xfrm>
        <a:graphic>
          <a:graphicData uri="http://schemas.openxmlformats.org/drawingml/2006/table">
            <a:tbl>
              <a:tblPr firstRow="1" bandRow="1">
                <a:tableStyleId>{21E4AEA4-8DFA-4A89-87EB-49C32662AFE0}</a:tableStyleId>
              </a:tblPr>
              <a:tblGrid>
                <a:gridCol w="2438400"/>
                <a:gridCol w="8077200"/>
              </a:tblGrid>
              <a:tr h="472097">
                <a:tc>
                  <a:txBody>
                    <a:bodyPr/>
                    <a:lstStyle/>
                    <a:p>
                      <a:r>
                        <a:rPr lang="en-US" sz="2400" dirty="0" smtClean="0"/>
                        <a:t>Security Concept</a:t>
                      </a:r>
                      <a:r>
                        <a:rPr lang="en-US" sz="2400" baseline="0" dirty="0" smtClean="0"/>
                        <a:t> </a:t>
                      </a:r>
                      <a:endParaRPr lang="en-US" sz="2400" dirty="0"/>
                    </a:p>
                  </a:txBody>
                  <a:tcPr/>
                </a:tc>
                <a:tc>
                  <a:txBody>
                    <a:bodyPr/>
                    <a:lstStyle/>
                    <a:p>
                      <a:r>
                        <a:rPr lang="en-US" sz="2400" dirty="0" smtClean="0"/>
                        <a:t>Description</a:t>
                      </a:r>
                      <a:endParaRPr lang="en-US" sz="2400" dirty="0"/>
                    </a:p>
                  </a:txBody>
                  <a:tcPr/>
                </a:tc>
              </a:tr>
              <a:tr h="455001">
                <a:tc>
                  <a:txBody>
                    <a:bodyPr/>
                    <a:lstStyle/>
                    <a:p>
                      <a:r>
                        <a:rPr lang="en-US" sz="2400" dirty="0" smtClean="0"/>
                        <a:t>Identity</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Entities have unique identities.</a:t>
                      </a:r>
                    </a:p>
                  </a:txBody>
                  <a:tcPr/>
                </a:tc>
              </a:tr>
              <a:tr h="579461">
                <a:tc>
                  <a:txBody>
                    <a:bodyPr/>
                    <a:lstStyle/>
                    <a:p>
                      <a:r>
                        <a:rPr lang="en-US" sz="2400" dirty="0" smtClean="0"/>
                        <a:t>Authentication (</a:t>
                      </a:r>
                      <a:r>
                        <a:rPr lang="en-US" sz="2400" dirty="0" err="1" smtClean="0"/>
                        <a:t>AuthN</a:t>
                      </a:r>
                      <a:r>
                        <a:rPr lang="en-US" sz="2400" dirty="0" smtClean="0"/>
                        <a:t>)</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Entities can establish and prove their identities</a:t>
                      </a:r>
                    </a:p>
                  </a:txBody>
                  <a:tcPr/>
                </a:tc>
              </a:tr>
              <a:tr h="882695">
                <a:tc>
                  <a:txBody>
                    <a:bodyPr/>
                    <a:lstStyle/>
                    <a:p>
                      <a:r>
                        <a:rPr lang="en-US" sz="2400" dirty="0" smtClean="0"/>
                        <a:t>Authorization (</a:t>
                      </a:r>
                      <a:r>
                        <a:rPr lang="en-US" sz="2400" dirty="0" err="1" smtClean="0"/>
                        <a:t>AuthZ</a:t>
                      </a:r>
                      <a:r>
                        <a:rPr lang="en-US" sz="2400" dirty="0" smtClean="0"/>
                        <a:t>)</a:t>
                      </a:r>
                      <a:endParaRPr lang="en-US" sz="2400" dirty="0"/>
                    </a:p>
                  </a:txBody>
                  <a:tcPr/>
                </a:tc>
                <a:tc>
                  <a:txBody>
                    <a:bodyPr/>
                    <a:lstStyle/>
                    <a:p>
                      <a:r>
                        <a:rPr lang="en-US" sz="2400" dirty="0" smtClean="0"/>
                        <a:t>How an entity responds to a request from another entity.</a:t>
                      </a:r>
                      <a:r>
                        <a:rPr lang="en-US" sz="2400" baseline="0" dirty="0" smtClean="0"/>
                        <a:t> </a:t>
                      </a:r>
                      <a:r>
                        <a:rPr lang="en-US" sz="2400" dirty="0" smtClean="0"/>
                        <a:t>Usually coupled with authentication.</a:t>
                      </a:r>
                    </a:p>
                  </a:txBody>
                  <a:tcPr/>
                </a:tc>
              </a:tr>
              <a:tr h="882695">
                <a:tc>
                  <a:txBody>
                    <a:bodyPr/>
                    <a:lstStyle/>
                    <a:p>
                      <a:r>
                        <a:rPr lang="en-US" sz="2400" dirty="0" smtClean="0"/>
                        <a:t>Message Signing</a:t>
                      </a:r>
                      <a:endParaRPr lang="en-US" sz="2400" dirty="0"/>
                    </a:p>
                  </a:txBody>
                  <a:tcPr/>
                </a:tc>
                <a:tc>
                  <a:txBody>
                    <a:bodyPr/>
                    <a:lstStyle/>
                    <a:p>
                      <a:r>
                        <a:rPr lang="en-US" sz="2400" dirty="0" smtClean="0"/>
                        <a:t>Entities</a:t>
                      </a:r>
                      <a:r>
                        <a:rPr lang="en-US" sz="2400" baseline="0" dirty="0" smtClean="0"/>
                        <a:t> can verify that messages came from a particular authenticated entity.  Implemented with cryptographic keys</a:t>
                      </a:r>
                      <a:endParaRPr lang="en-US" sz="2400" dirty="0" smtClean="0"/>
                    </a:p>
                  </a:txBody>
                  <a:tcPr/>
                </a:tc>
              </a:tr>
              <a:tr h="472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Message Integrity</a:t>
                      </a:r>
                    </a:p>
                  </a:txBody>
                  <a:tcPr/>
                </a:tc>
                <a:tc>
                  <a:txBody>
                    <a:bodyPr/>
                    <a:lstStyle/>
                    <a:p>
                      <a:r>
                        <a:rPr lang="en-US" sz="2400" dirty="0" smtClean="0"/>
                        <a:t>Detecting</a:t>
                      </a:r>
                      <a:r>
                        <a:rPr lang="en-US" sz="2400" baseline="0" dirty="0" smtClean="0"/>
                        <a:t> if the network message between entities has been altered. Implemented with message digests.</a:t>
                      </a:r>
                      <a:endParaRPr lang="en-US" sz="2400" dirty="0"/>
                    </a:p>
                  </a:txBody>
                  <a:tcPr/>
                </a:tc>
              </a:tr>
              <a:tr h="472097">
                <a:tc>
                  <a:txBody>
                    <a:bodyPr/>
                    <a:lstStyle/>
                    <a:p>
                      <a:r>
                        <a:rPr lang="en-US" sz="2400" dirty="0" smtClean="0"/>
                        <a:t>Message</a:t>
                      </a:r>
                      <a:r>
                        <a:rPr lang="en-US" sz="2400" baseline="0" dirty="0" smtClean="0"/>
                        <a:t> Privacy</a:t>
                      </a:r>
                      <a:endParaRPr lang="en-US" sz="2400" dirty="0"/>
                    </a:p>
                  </a:txBody>
                  <a:tcPr/>
                </a:tc>
                <a:tc>
                  <a:txBody>
                    <a:bodyPr/>
                    <a:lstStyle/>
                    <a:p>
                      <a:r>
                        <a:rPr lang="en-US" sz="2400" dirty="0" smtClean="0"/>
                        <a:t>Communications</a:t>
                      </a:r>
                      <a:r>
                        <a:rPr lang="en-US" sz="2400" baseline="0" dirty="0" smtClean="0"/>
                        <a:t> between entities can only be read by those entities. Implemented with </a:t>
                      </a:r>
                      <a:r>
                        <a:rPr lang="en-US" sz="2400" baseline="0" dirty="0" smtClean="0"/>
                        <a:t>encryption, shared secret keys</a:t>
                      </a:r>
                      <a:endParaRPr lang="en-US" sz="2400" dirty="0"/>
                    </a:p>
                  </a:txBody>
                  <a:tcPr/>
                </a:tc>
              </a:tr>
              <a:tr h="472097">
                <a:tc>
                  <a:txBody>
                    <a:bodyPr/>
                    <a:lstStyle/>
                    <a:p>
                      <a:r>
                        <a:rPr lang="en-US" sz="2400" dirty="0" smtClean="0"/>
                        <a:t>Message</a:t>
                      </a:r>
                      <a:r>
                        <a:rPr lang="en-US" sz="2400" baseline="0" dirty="0" smtClean="0"/>
                        <a:t> Singularity</a:t>
                      </a:r>
                      <a:endParaRPr lang="en-US" sz="2400" dirty="0"/>
                    </a:p>
                  </a:txBody>
                  <a:tcPr/>
                </a:tc>
                <a:tc>
                  <a:txBody>
                    <a:bodyPr/>
                    <a:lstStyle/>
                    <a:p>
                      <a:r>
                        <a:rPr lang="en-US" sz="2400" dirty="0" smtClean="0"/>
                        <a:t>Each message between entities</a:t>
                      </a:r>
                      <a:r>
                        <a:rPr lang="en-US" sz="2400" baseline="0" dirty="0" smtClean="0"/>
                        <a:t> is unique. Avoids accidental or malicious replays. Uses </a:t>
                      </a:r>
                      <a:r>
                        <a:rPr lang="en-US" sz="2400" baseline="0" dirty="0" err="1" smtClean="0"/>
                        <a:t>nonces</a:t>
                      </a:r>
                      <a:r>
                        <a:rPr lang="en-US" sz="2400" baseline="0" dirty="0" smtClean="0"/>
                        <a:t>, timestamps, etc.</a:t>
                      </a:r>
                      <a:endParaRPr lang="en-US" sz="2400" dirty="0"/>
                    </a:p>
                  </a:txBody>
                  <a:tcPr/>
                </a:tc>
              </a:tr>
            </a:tbl>
          </a:graphicData>
        </a:graphic>
      </p:graphicFrame>
      <p:sp>
        <p:nvSpPr>
          <p:cNvPr id="7" name="TextBox 6"/>
          <p:cNvSpPr txBox="1"/>
          <p:nvPr/>
        </p:nvSpPr>
        <p:spPr>
          <a:xfrm>
            <a:off x="3352800" y="6261100"/>
            <a:ext cx="544830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400" dirty="0" smtClean="0"/>
              <a:t>Some Basic Network Security Concepts</a:t>
            </a:r>
            <a:endParaRPr lang="en-US" sz="2400" dirty="0"/>
          </a:p>
        </p:txBody>
      </p:sp>
    </p:spTree>
    <p:extLst>
      <p:ext uri="{BB962C8B-B14F-4D97-AF65-F5344CB8AC3E}">
        <p14:creationId xmlns:p14="http://schemas.microsoft.com/office/powerpoint/2010/main" val="1782302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Airavata-Blue">
      <a:dk1>
        <a:srgbClr val="000000"/>
      </a:dk1>
      <a:lt1>
        <a:srgbClr val="FFFFFF"/>
      </a:lt1>
      <a:dk2>
        <a:srgbClr val="44546A"/>
      </a:dk2>
      <a:lt2>
        <a:srgbClr val="E7E6E6"/>
      </a:lt2>
      <a:accent1>
        <a:srgbClr val="25ADCC"/>
      </a:accent1>
      <a:accent2>
        <a:srgbClr val="F27B72"/>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6088</TotalTime>
  <Words>3317</Words>
  <Application>Microsoft Macintosh PowerPoint</Application>
  <PresentationFormat>Widescreen</PresentationFormat>
  <Paragraphs>399</Paragraphs>
  <Slides>59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59</vt:i4>
      </vt:variant>
    </vt:vector>
  </HeadingPairs>
  <TitlesOfParts>
    <vt:vector size="64" baseType="lpstr">
      <vt:lpstr>Calibri</vt:lpstr>
      <vt:lpstr>Calibri Light</vt:lpstr>
      <vt:lpstr>Arial</vt:lpstr>
      <vt:lpstr>Office Theme</vt:lpstr>
      <vt:lpstr>1_Office Theme</vt:lpstr>
      <vt:lpstr>OAuth2, OpenID Connect, and Science Gateways</vt:lpstr>
      <vt:lpstr>Remember...</vt:lpstr>
      <vt:lpstr>Apache Airavata: High Level Architecture</vt:lpstr>
      <vt:lpstr>Zoom in on the UI and API Server</vt:lpstr>
      <vt:lpstr>Security Challenges for This Architecture</vt:lpstr>
      <vt:lpstr>Simplifying Assumptions</vt:lpstr>
      <vt:lpstr>Network Security and OAuth2</vt:lpstr>
      <vt:lpstr>Entities on a Network</vt:lpstr>
      <vt:lpstr>PowerPoint Presentation</vt:lpstr>
      <vt:lpstr>The Authorization Problem</vt:lpstr>
      <vt:lpstr>Authorization and 3rd Party Services</vt:lpstr>
      <vt:lpstr>Problems Delegating Authority </vt:lpstr>
      <vt:lpstr>Problems with Credential Sharing</vt:lpstr>
      <vt:lpstr>Introducing OAuth2</vt:lpstr>
      <vt:lpstr>OAuth2 Main Concepts</vt:lpstr>
      <vt:lpstr>Types of Clients</vt:lpstr>
      <vt:lpstr>Client Registration: Trusting the Client</vt:lpstr>
      <vt:lpstr>PowerPoint Presentation</vt:lpstr>
      <vt:lpstr>OAuth2 In Brief...</vt:lpstr>
      <vt:lpstr>PowerPoint Presentation</vt:lpstr>
      <vt:lpstr>Refresh Tokens</vt:lpstr>
      <vt:lpstr>Assumptions in OAuth2</vt:lpstr>
      <vt:lpstr>OAuth2 Network Security Considerations</vt:lpstr>
      <vt:lpstr>OpenID Connect: A Summary</vt:lpstr>
      <vt:lpstr>Why OpenID Connect?</vt:lpstr>
      <vt:lpstr>OAuth2 and OpenID Connect</vt:lpstr>
      <vt:lpstr>Direct Authentication</vt:lpstr>
      <vt:lpstr>Authentication as a Service</vt:lpstr>
      <vt:lpstr>Basic OIDC Flow</vt:lpstr>
      <vt:lpstr>Basic OIDC Steps</vt:lpstr>
      <vt:lpstr>OAuth2, OpenID Connect and Science Gateway API Servers</vt:lpstr>
      <vt:lpstr>General Gateway Issues</vt:lpstr>
      <vt:lpstr>General Requirements</vt:lpstr>
      <vt:lpstr>SEAGrid Scenarios</vt:lpstr>
      <vt:lpstr>Our Conclusions About OAuth2 and Gateways</vt:lpstr>
      <vt:lpstr>How Do We Handle Authentication, User Management, and API Access?</vt:lpstr>
      <vt:lpstr>PowerPoint Presentation</vt:lpstr>
      <vt:lpstr>PowerPoint Presentation</vt:lpstr>
      <vt:lpstr>PowerPoint Presentation</vt:lpstr>
      <vt:lpstr>PowerPoint Presentation</vt:lpstr>
      <vt:lpstr>PowerPoint Presentation</vt:lpstr>
      <vt:lpstr>Some Open Issues for Spring 2018</vt:lpstr>
      <vt:lpstr>PowerPoint Presentation</vt:lpstr>
      <vt:lpstr>OpenID Connect: A Summary</vt:lpstr>
      <vt:lpstr>Why OpenID Connect?</vt:lpstr>
      <vt:lpstr>OAuth2 and OpenID Connect</vt:lpstr>
      <vt:lpstr>Direct Authentication</vt:lpstr>
      <vt:lpstr>Authentication as a Service</vt:lpstr>
      <vt:lpstr>Basic OIDC Flow</vt:lpstr>
      <vt:lpstr>Basic OIDC Steps</vt:lpstr>
      <vt:lpstr>OIDC Mappings to OAuth2</vt:lpstr>
      <vt:lpstr>The OIDC ID Token (1/2)</vt:lpstr>
      <vt:lpstr>The OIDC ID Token (2/2)</vt:lpstr>
      <vt:lpstr>Sample OIDC ID Token</vt:lpstr>
      <vt:lpstr>PowerPoint Presentation</vt:lpstr>
      <vt:lpstr>Additional Claims</vt:lpstr>
      <vt:lpstr>UserInfo Endpoint</vt:lpstr>
      <vt:lpstr>OpenID Connect Client Request Parameters</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Marlon Pierce</dc:creator>
  <cp:lastModifiedBy>Marlon Pierce</cp:lastModifiedBy>
  <cp:revision>183</cp:revision>
  <cp:lastPrinted>2016-10-04T18:53:07Z</cp:lastPrinted>
  <dcterms:created xsi:type="dcterms:W3CDTF">2016-09-30T20:02:37Z</dcterms:created>
  <dcterms:modified xsi:type="dcterms:W3CDTF">2017-11-16T20:13:54Z</dcterms:modified>
</cp:coreProperties>
</file>