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391" r:id="rId2"/>
    <p:sldId id="392" r:id="rId3"/>
    <p:sldId id="393" r:id="rId4"/>
    <p:sldId id="396" r:id="rId5"/>
    <p:sldId id="394" r:id="rId6"/>
    <p:sldId id="395" r:id="rId7"/>
    <p:sldId id="324" r:id="rId8"/>
    <p:sldId id="385" r:id="rId9"/>
    <p:sldId id="386" r:id="rId10"/>
    <p:sldId id="388" r:id="rId11"/>
    <p:sldId id="389" r:id="rId12"/>
    <p:sldId id="398" r:id="rId13"/>
    <p:sldId id="390" r:id="rId14"/>
    <p:sldId id="326" r:id="rId15"/>
    <p:sldId id="384" r:id="rId16"/>
    <p:sldId id="327" r:id="rId17"/>
    <p:sldId id="328" r:id="rId18"/>
    <p:sldId id="329" r:id="rId19"/>
    <p:sldId id="397" r:id="rId20"/>
    <p:sldId id="330" r:id="rId21"/>
    <p:sldId id="382" r:id="rId22"/>
    <p:sldId id="379" r:id="rId23"/>
    <p:sldId id="381" r:id="rId24"/>
    <p:sldId id="333" r:id="rId25"/>
    <p:sldId id="334" r:id="rId26"/>
    <p:sldId id="335" r:id="rId27"/>
    <p:sldId id="336" r:id="rId28"/>
    <p:sldId id="377" r:id="rId29"/>
    <p:sldId id="374" r:id="rId30"/>
    <p:sldId id="375" r:id="rId31"/>
    <p:sldId id="376" r:id="rId32"/>
    <p:sldId id="380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6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3"/>
    <p:restoredTop sz="94643"/>
  </p:normalViewPr>
  <p:slideViewPr>
    <p:cSldViewPr snapToGrid="0" snapToObjects="1">
      <p:cViewPr>
        <p:scale>
          <a:sx n="95" d="100"/>
          <a:sy n="95" d="100"/>
        </p:scale>
        <p:origin x="54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rabbitmq.com/getstarted.html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rabbitmq.com/getstarted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F56F6-A865-BD4E-8A0C-68FD44F3207A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FD6F18-9B44-4E4F-910D-2AB145784C28}">
      <dgm:prSet/>
      <dgm:spPr/>
      <dgm:t>
        <a:bodyPr/>
        <a:lstStyle/>
        <a:p>
          <a:pPr rtl="0"/>
          <a:r>
            <a:rPr lang="en-US" dirty="0" smtClean="0"/>
            <a:t>Micro-Services</a:t>
          </a:r>
          <a:endParaRPr lang="en-US" dirty="0"/>
        </a:p>
      </dgm:t>
    </dgm:pt>
    <dgm:pt modelId="{A4D31FBC-4027-0F4E-B95D-3E08C4045541}" type="parTrans" cxnId="{3906F812-3A4F-3847-A4E5-15F73A7CF8C1}">
      <dgm:prSet/>
      <dgm:spPr/>
      <dgm:t>
        <a:bodyPr/>
        <a:lstStyle/>
        <a:p>
          <a:endParaRPr lang="en-US"/>
        </a:p>
      </dgm:t>
    </dgm:pt>
    <dgm:pt modelId="{C42F99D0-4128-0E4A-B27E-8299D47F5D47}" type="sibTrans" cxnId="{3906F812-3A4F-3847-A4E5-15F73A7CF8C1}">
      <dgm:prSet/>
      <dgm:spPr/>
      <dgm:t>
        <a:bodyPr/>
        <a:lstStyle/>
        <a:p>
          <a:endParaRPr lang="en-US"/>
        </a:p>
      </dgm:t>
    </dgm:pt>
    <dgm:pt modelId="{D71AF8AB-128A-0F4B-8CE7-814B6A6471C7}">
      <dgm:prSet/>
      <dgm:spPr/>
      <dgm:t>
        <a:bodyPr/>
        <a:lstStyle/>
        <a:p>
          <a:pPr rtl="0"/>
          <a:r>
            <a:rPr lang="en-US" dirty="0" err="1" smtClean="0"/>
            <a:t>DevOps</a:t>
          </a:r>
          <a:endParaRPr lang="en-US" dirty="0"/>
        </a:p>
      </dgm:t>
    </dgm:pt>
    <dgm:pt modelId="{35A32AC0-6F2E-8747-9DB7-57E3A6F8B01B}" type="parTrans" cxnId="{E86A0939-AB7A-804C-9346-D13FA7C1454D}">
      <dgm:prSet/>
      <dgm:spPr/>
      <dgm:t>
        <a:bodyPr/>
        <a:lstStyle/>
        <a:p>
          <a:endParaRPr lang="en-US"/>
        </a:p>
      </dgm:t>
    </dgm:pt>
    <dgm:pt modelId="{0493466B-99AB-C848-BF8C-B8E937BD98F6}" type="sibTrans" cxnId="{E86A0939-AB7A-804C-9346-D13FA7C1454D}">
      <dgm:prSet/>
      <dgm:spPr/>
      <dgm:t>
        <a:bodyPr/>
        <a:lstStyle/>
        <a:p>
          <a:endParaRPr lang="en-US"/>
        </a:p>
      </dgm:t>
    </dgm:pt>
    <dgm:pt modelId="{C6CAAEBC-3887-B741-B8C7-65FFBF87D7C0}">
      <dgm:prSet/>
      <dgm:spPr/>
      <dgm:t>
        <a:bodyPr/>
        <a:lstStyle/>
        <a:p>
          <a:pPr rtl="0"/>
          <a:r>
            <a:rPr lang="en-US" dirty="0" smtClean="0"/>
            <a:t>Distributed </a:t>
          </a:r>
          <a:r>
            <a:rPr lang="en-US" dirty="0" smtClean="0"/>
            <a:t>Systems</a:t>
          </a:r>
          <a:endParaRPr lang="en-US" dirty="0"/>
        </a:p>
      </dgm:t>
    </dgm:pt>
    <dgm:pt modelId="{182EA86B-D58D-BC40-9F54-1C217F515270}" type="parTrans" cxnId="{DB287E56-DD7A-C14A-9B31-D8403AB054D3}">
      <dgm:prSet/>
      <dgm:spPr/>
      <dgm:t>
        <a:bodyPr/>
        <a:lstStyle/>
        <a:p>
          <a:endParaRPr lang="en-US"/>
        </a:p>
      </dgm:t>
    </dgm:pt>
    <dgm:pt modelId="{2FAF6FBA-4933-0B47-83C2-5C6E5297ECE9}" type="sibTrans" cxnId="{DB287E56-DD7A-C14A-9B31-D8403AB054D3}">
      <dgm:prSet/>
      <dgm:spPr/>
      <dgm:t>
        <a:bodyPr/>
        <a:lstStyle/>
        <a:p>
          <a:endParaRPr lang="en-US"/>
        </a:p>
      </dgm:t>
    </dgm:pt>
    <dgm:pt modelId="{8A68ABDB-4753-474C-9127-F1DB96E287E4}" type="pres">
      <dgm:prSet presAssocID="{D72F56F6-A865-BD4E-8A0C-68FD44F3207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1DBC71-CDBF-B649-93AE-043679CF2D5B}" type="pres">
      <dgm:prSet presAssocID="{3CFD6F18-9B44-4E4F-910D-2AB145784C28}" presName="node" presStyleLbl="node1" presStyleIdx="0" presStyleCnt="3" custRadScaleRad="99601" custRadScaleInc="71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BC068-BBCB-244C-93B7-D6145274AAD5}" type="pres">
      <dgm:prSet presAssocID="{C42F99D0-4128-0E4A-B27E-8299D47F5D4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42D76BB-7437-E04B-92E6-DADA88AB2DC8}" type="pres">
      <dgm:prSet presAssocID="{C42F99D0-4128-0E4A-B27E-8299D47F5D4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79C2E04-EDEE-C64E-9F56-E458AC3E5727}" type="pres">
      <dgm:prSet presAssocID="{D71AF8AB-128A-0F4B-8CE7-814B6A6471C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A7C53-AE59-CB4C-8F14-5C8D518B8546}" type="pres">
      <dgm:prSet presAssocID="{0493466B-99AB-C848-BF8C-B8E937BD98F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0097F63-0799-4545-B597-2C558E71091D}" type="pres">
      <dgm:prSet presAssocID="{0493466B-99AB-C848-BF8C-B8E937BD98F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4B3EE40-E8EC-DD47-ABF9-522889B684C8}" type="pres">
      <dgm:prSet presAssocID="{C6CAAEBC-3887-B741-B8C7-65FFBF87D7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7FB59-D257-E140-A884-F7D7CAA616C6}" type="pres">
      <dgm:prSet presAssocID="{2FAF6FBA-4933-0B47-83C2-5C6E5297ECE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D5B1FA1-63EA-884C-B584-27C836122EAE}" type="pres">
      <dgm:prSet presAssocID="{2FAF6FBA-4933-0B47-83C2-5C6E5297ECE9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081767B3-2833-4743-8005-D63BAFCA4C50}" type="presOf" srcId="{2FAF6FBA-4933-0B47-83C2-5C6E5297ECE9}" destId="{AD5B1FA1-63EA-884C-B584-27C836122EAE}" srcOrd="1" destOrd="0" presId="urn:microsoft.com/office/officeart/2005/8/layout/cycle2"/>
    <dgm:cxn modelId="{FB190446-B8EA-D340-8A2F-AD189511F610}" type="presOf" srcId="{0493466B-99AB-C848-BF8C-B8E937BD98F6}" destId="{493A7C53-AE59-CB4C-8F14-5C8D518B8546}" srcOrd="0" destOrd="0" presId="urn:microsoft.com/office/officeart/2005/8/layout/cycle2"/>
    <dgm:cxn modelId="{DB287E56-DD7A-C14A-9B31-D8403AB054D3}" srcId="{D72F56F6-A865-BD4E-8A0C-68FD44F3207A}" destId="{C6CAAEBC-3887-B741-B8C7-65FFBF87D7C0}" srcOrd="2" destOrd="0" parTransId="{182EA86B-D58D-BC40-9F54-1C217F515270}" sibTransId="{2FAF6FBA-4933-0B47-83C2-5C6E5297ECE9}"/>
    <dgm:cxn modelId="{1A9EC4EF-FC4C-C549-9A12-47B3D335D904}" type="presOf" srcId="{C6CAAEBC-3887-B741-B8C7-65FFBF87D7C0}" destId="{04B3EE40-E8EC-DD47-ABF9-522889B684C8}" srcOrd="0" destOrd="0" presId="urn:microsoft.com/office/officeart/2005/8/layout/cycle2"/>
    <dgm:cxn modelId="{3003B9C8-8C78-494D-95FB-248DDBD8F200}" type="presOf" srcId="{C42F99D0-4128-0E4A-B27E-8299D47F5D47}" destId="{642D76BB-7437-E04B-92E6-DADA88AB2DC8}" srcOrd="1" destOrd="0" presId="urn:microsoft.com/office/officeart/2005/8/layout/cycle2"/>
    <dgm:cxn modelId="{CD44298B-2D76-E64F-89FF-443A465ABE51}" type="presOf" srcId="{D71AF8AB-128A-0F4B-8CE7-814B6A6471C7}" destId="{579C2E04-EDEE-C64E-9F56-E458AC3E5727}" srcOrd="0" destOrd="0" presId="urn:microsoft.com/office/officeart/2005/8/layout/cycle2"/>
    <dgm:cxn modelId="{E86A0939-AB7A-804C-9346-D13FA7C1454D}" srcId="{D72F56F6-A865-BD4E-8A0C-68FD44F3207A}" destId="{D71AF8AB-128A-0F4B-8CE7-814B6A6471C7}" srcOrd="1" destOrd="0" parTransId="{35A32AC0-6F2E-8747-9DB7-57E3A6F8B01B}" sibTransId="{0493466B-99AB-C848-BF8C-B8E937BD98F6}"/>
    <dgm:cxn modelId="{FA8CEC04-B125-C54F-AF96-328EED046234}" type="presOf" srcId="{0493466B-99AB-C848-BF8C-B8E937BD98F6}" destId="{A0097F63-0799-4545-B597-2C558E71091D}" srcOrd="1" destOrd="0" presId="urn:microsoft.com/office/officeart/2005/8/layout/cycle2"/>
    <dgm:cxn modelId="{29BC0124-1DB0-0B42-8215-433B1F8B1869}" type="presOf" srcId="{2FAF6FBA-4933-0B47-83C2-5C6E5297ECE9}" destId="{D177FB59-D257-E140-A884-F7D7CAA616C6}" srcOrd="0" destOrd="0" presId="urn:microsoft.com/office/officeart/2005/8/layout/cycle2"/>
    <dgm:cxn modelId="{F1655228-A420-DF44-BC76-4949B5E4B15C}" type="presOf" srcId="{3CFD6F18-9B44-4E4F-910D-2AB145784C28}" destId="{271DBC71-CDBF-B649-93AE-043679CF2D5B}" srcOrd="0" destOrd="0" presId="urn:microsoft.com/office/officeart/2005/8/layout/cycle2"/>
    <dgm:cxn modelId="{3906F812-3A4F-3847-A4E5-15F73A7CF8C1}" srcId="{D72F56F6-A865-BD4E-8A0C-68FD44F3207A}" destId="{3CFD6F18-9B44-4E4F-910D-2AB145784C28}" srcOrd="0" destOrd="0" parTransId="{A4D31FBC-4027-0F4E-B95D-3E08C4045541}" sibTransId="{C42F99D0-4128-0E4A-B27E-8299D47F5D47}"/>
    <dgm:cxn modelId="{66FEE1A0-5C56-3940-A76A-A09539FE2D59}" type="presOf" srcId="{D72F56F6-A865-BD4E-8A0C-68FD44F3207A}" destId="{8A68ABDB-4753-474C-9127-F1DB96E287E4}" srcOrd="0" destOrd="0" presId="urn:microsoft.com/office/officeart/2005/8/layout/cycle2"/>
    <dgm:cxn modelId="{F18097FD-D031-B647-93D9-6B702394C368}" type="presOf" srcId="{C42F99D0-4128-0E4A-B27E-8299D47F5D47}" destId="{19ABC068-BBCB-244C-93B7-D6145274AAD5}" srcOrd="0" destOrd="0" presId="urn:microsoft.com/office/officeart/2005/8/layout/cycle2"/>
    <dgm:cxn modelId="{CCA6B7E0-5CAD-C44D-A47E-859ED0ADF53C}" type="presParOf" srcId="{8A68ABDB-4753-474C-9127-F1DB96E287E4}" destId="{271DBC71-CDBF-B649-93AE-043679CF2D5B}" srcOrd="0" destOrd="0" presId="urn:microsoft.com/office/officeart/2005/8/layout/cycle2"/>
    <dgm:cxn modelId="{5076C2FE-474D-DC44-8A40-64A3CAA30E2E}" type="presParOf" srcId="{8A68ABDB-4753-474C-9127-F1DB96E287E4}" destId="{19ABC068-BBCB-244C-93B7-D6145274AAD5}" srcOrd="1" destOrd="0" presId="urn:microsoft.com/office/officeart/2005/8/layout/cycle2"/>
    <dgm:cxn modelId="{13A3F79D-259F-FD4D-AC3D-4E858848605B}" type="presParOf" srcId="{19ABC068-BBCB-244C-93B7-D6145274AAD5}" destId="{642D76BB-7437-E04B-92E6-DADA88AB2DC8}" srcOrd="0" destOrd="0" presId="urn:microsoft.com/office/officeart/2005/8/layout/cycle2"/>
    <dgm:cxn modelId="{B8703E24-C1BC-164A-98FE-E045D401C5B2}" type="presParOf" srcId="{8A68ABDB-4753-474C-9127-F1DB96E287E4}" destId="{579C2E04-EDEE-C64E-9F56-E458AC3E5727}" srcOrd="2" destOrd="0" presId="urn:microsoft.com/office/officeart/2005/8/layout/cycle2"/>
    <dgm:cxn modelId="{3251EA3C-9A7E-E54A-BBE6-F200AC6173CE}" type="presParOf" srcId="{8A68ABDB-4753-474C-9127-F1DB96E287E4}" destId="{493A7C53-AE59-CB4C-8F14-5C8D518B8546}" srcOrd="3" destOrd="0" presId="urn:microsoft.com/office/officeart/2005/8/layout/cycle2"/>
    <dgm:cxn modelId="{0BA64A8E-EC2E-C74A-ADF0-18D7ED27B52A}" type="presParOf" srcId="{493A7C53-AE59-CB4C-8F14-5C8D518B8546}" destId="{A0097F63-0799-4545-B597-2C558E71091D}" srcOrd="0" destOrd="0" presId="urn:microsoft.com/office/officeart/2005/8/layout/cycle2"/>
    <dgm:cxn modelId="{81B2AFBA-BFA5-704D-AF0A-2317B461CBA8}" type="presParOf" srcId="{8A68ABDB-4753-474C-9127-F1DB96E287E4}" destId="{04B3EE40-E8EC-DD47-ABF9-522889B684C8}" srcOrd="4" destOrd="0" presId="urn:microsoft.com/office/officeart/2005/8/layout/cycle2"/>
    <dgm:cxn modelId="{E062DC84-A7D3-DB48-8D25-8338F9378EA2}" type="presParOf" srcId="{8A68ABDB-4753-474C-9127-F1DB96E287E4}" destId="{D177FB59-D257-E140-A884-F7D7CAA616C6}" srcOrd="5" destOrd="0" presId="urn:microsoft.com/office/officeart/2005/8/layout/cycle2"/>
    <dgm:cxn modelId="{9CC10772-8530-DE48-8E76-C39E30FE5EB9}" type="presParOf" srcId="{D177FB59-D257-E140-A884-F7D7CAA616C6}" destId="{AD5B1FA1-63EA-884C-B584-27C836122EA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771CB-24E5-BE43-9E0C-43C2A194A41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5AC41F-0124-C14F-8E03-BEF9070398DB}">
      <dgm:prSet/>
      <dgm:spPr/>
      <dgm:t>
        <a:bodyPr/>
        <a:lstStyle/>
        <a:p>
          <a:pPr rtl="0"/>
          <a:r>
            <a:rPr lang="en-US" smtClean="0"/>
            <a:t>Exchange</a:t>
          </a:r>
          <a:endParaRPr lang="en-US"/>
        </a:p>
      </dgm:t>
    </dgm:pt>
    <dgm:pt modelId="{B04E70A7-1D34-254E-B318-7D96D2E61970}" type="parTrans" cxnId="{6C765863-41A3-C84D-BC38-EBD5C857FE24}">
      <dgm:prSet/>
      <dgm:spPr/>
      <dgm:t>
        <a:bodyPr/>
        <a:lstStyle/>
        <a:p>
          <a:endParaRPr lang="en-US"/>
        </a:p>
      </dgm:t>
    </dgm:pt>
    <dgm:pt modelId="{8C230903-BB95-0347-879A-D3DE1D7D9BC9}" type="sibTrans" cxnId="{6C765863-41A3-C84D-BC38-EBD5C857FE24}">
      <dgm:prSet/>
      <dgm:spPr/>
      <dgm:t>
        <a:bodyPr/>
        <a:lstStyle/>
        <a:p>
          <a:endParaRPr lang="en-US"/>
        </a:p>
      </dgm:t>
    </dgm:pt>
    <dgm:pt modelId="{74B0DEB7-5B66-0445-B6D8-CDF95A80269E}">
      <dgm:prSet/>
      <dgm:spPr/>
      <dgm:t>
        <a:bodyPr/>
        <a:lstStyle/>
        <a:p>
          <a:pPr rtl="0"/>
          <a:r>
            <a:rPr lang="en-US" smtClean="0"/>
            <a:t>Accepts producer messages </a:t>
          </a:r>
          <a:endParaRPr lang="en-US"/>
        </a:p>
      </dgm:t>
    </dgm:pt>
    <dgm:pt modelId="{365C1C89-3010-974C-A281-D32EDE5A5337}" type="parTrans" cxnId="{425DE547-4DCD-0B48-B140-0F6598B09C75}">
      <dgm:prSet/>
      <dgm:spPr/>
      <dgm:t>
        <a:bodyPr/>
        <a:lstStyle/>
        <a:p>
          <a:endParaRPr lang="en-US"/>
        </a:p>
      </dgm:t>
    </dgm:pt>
    <dgm:pt modelId="{F993F1F7-FD04-344F-8A54-94D960ED65C8}" type="sibTrans" cxnId="{425DE547-4DCD-0B48-B140-0F6598B09C75}">
      <dgm:prSet/>
      <dgm:spPr/>
      <dgm:t>
        <a:bodyPr/>
        <a:lstStyle/>
        <a:p>
          <a:endParaRPr lang="en-US"/>
        </a:p>
      </dgm:t>
    </dgm:pt>
    <dgm:pt modelId="{9B48443D-CAE5-3E4C-A457-ED7C16EE1129}">
      <dgm:prSet/>
      <dgm:spPr/>
      <dgm:t>
        <a:bodyPr/>
        <a:lstStyle/>
        <a:p>
          <a:pPr rtl="0"/>
          <a:r>
            <a:rPr lang="en-US" dirty="0" smtClean="0"/>
            <a:t>Sends to 0 or more Message Queues using routing keys</a:t>
          </a:r>
          <a:endParaRPr lang="en-US" dirty="0"/>
        </a:p>
      </dgm:t>
    </dgm:pt>
    <dgm:pt modelId="{E42B442C-6B3F-EF43-B905-82ACFCBA775A}" type="parTrans" cxnId="{7162834E-955F-8F4F-8173-280D37B51ED0}">
      <dgm:prSet/>
      <dgm:spPr/>
      <dgm:t>
        <a:bodyPr/>
        <a:lstStyle/>
        <a:p>
          <a:endParaRPr lang="en-US"/>
        </a:p>
      </dgm:t>
    </dgm:pt>
    <dgm:pt modelId="{5E43B246-6653-204B-AD41-CCB484E053F6}" type="sibTrans" cxnId="{7162834E-955F-8F4F-8173-280D37B51ED0}">
      <dgm:prSet/>
      <dgm:spPr/>
      <dgm:t>
        <a:bodyPr/>
        <a:lstStyle/>
        <a:p>
          <a:endParaRPr lang="en-US"/>
        </a:p>
      </dgm:t>
    </dgm:pt>
    <dgm:pt modelId="{59DCC0E6-E141-1842-B3F8-F232A5EF15DA}">
      <dgm:prSet/>
      <dgm:spPr/>
      <dgm:t>
        <a:bodyPr/>
        <a:lstStyle/>
        <a:p>
          <a:pPr rtl="0"/>
          <a:r>
            <a:rPr lang="en-US" smtClean="0"/>
            <a:t>Message Queue</a:t>
          </a:r>
          <a:endParaRPr lang="en-US"/>
        </a:p>
      </dgm:t>
    </dgm:pt>
    <dgm:pt modelId="{82F337A2-8A21-7741-9236-9F9BA161F138}" type="parTrans" cxnId="{2BC83A84-2684-6E45-B43E-C295340142D8}">
      <dgm:prSet/>
      <dgm:spPr/>
      <dgm:t>
        <a:bodyPr/>
        <a:lstStyle/>
        <a:p>
          <a:endParaRPr lang="en-US"/>
        </a:p>
      </dgm:t>
    </dgm:pt>
    <dgm:pt modelId="{06676F3D-C8E1-7840-B609-B0D6811311C0}" type="sibTrans" cxnId="{2BC83A84-2684-6E45-B43E-C295340142D8}">
      <dgm:prSet/>
      <dgm:spPr/>
      <dgm:t>
        <a:bodyPr/>
        <a:lstStyle/>
        <a:p>
          <a:endParaRPr lang="en-US"/>
        </a:p>
      </dgm:t>
    </dgm:pt>
    <dgm:pt modelId="{793E7C95-5E68-3C45-BB5F-C2DB0A4097D5}">
      <dgm:prSet/>
      <dgm:spPr/>
      <dgm:t>
        <a:bodyPr/>
        <a:lstStyle/>
        <a:p>
          <a:pPr rtl="0"/>
          <a:r>
            <a:rPr lang="en-US" dirty="0" smtClean="0"/>
            <a:t>Routes messages to different consumers depending on arbitrary criteria</a:t>
          </a:r>
          <a:endParaRPr lang="en-US" dirty="0"/>
        </a:p>
      </dgm:t>
    </dgm:pt>
    <dgm:pt modelId="{430509E1-8DB6-BF41-BC40-372F285777CA}" type="parTrans" cxnId="{B538F5B5-9227-994C-8825-401664396F3F}">
      <dgm:prSet/>
      <dgm:spPr/>
      <dgm:t>
        <a:bodyPr/>
        <a:lstStyle/>
        <a:p>
          <a:endParaRPr lang="en-US"/>
        </a:p>
      </dgm:t>
    </dgm:pt>
    <dgm:pt modelId="{B3A2682C-F292-9E47-B735-A63BA2FC7B18}" type="sibTrans" cxnId="{B538F5B5-9227-994C-8825-401664396F3F}">
      <dgm:prSet/>
      <dgm:spPr/>
      <dgm:t>
        <a:bodyPr/>
        <a:lstStyle/>
        <a:p>
          <a:endParaRPr lang="en-US"/>
        </a:p>
      </dgm:t>
    </dgm:pt>
    <dgm:pt modelId="{00908E46-6900-004D-AF60-33918592C11E}">
      <dgm:prSet/>
      <dgm:spPr/>
      <dgm:t>
        <a:bodyPr/>
        <a:lstStyle/>
        <a:p>
          <a:pPr rtl="0"/>
          <a:r>
            <a:rPr lang="en-US" dirty="0" smtClean="0"/>
            <a:t>Buffers messages when consumers are not able to accept them fast enough. </a:t>
          </a:r>
          <a:endParaRPr lang="en-US" dirty="0"/>
        </a:p>
      </dgm:t>
    </dgm:pt>
    <dgm:pt modelId="{C7CE75B4-D06E-CB4B-9B88-87CBC2E6F09C}" type="parTrans" cxnId="{9C08BB85-F3FD-D64C-9EF3-6E567F5DDE78}">
      <dgm:prSet/>
      <dgm:spPr/>
      <dgm:t>
        <a:bodyPr/>
        <a:lstStyle/>
        <a:p>
          <a:endParaRPr lang="en-US"/>
        </a:p>
      </dgm:t>
    </dgm:pt>
    <dgm:pt modelId="{C459DF9A-B22C-BE41-BD40-F8CBAEC92CEB}" type="sibTrans" cxnId="{9C08BB85-F3FD-D64C-9EF3-6E567F5DDE78}">
      <dgm:prSet/>
      <dgm:spPr/>
      <dgm:t>
        <a:bodyPr/>
        <a:lstStyle/>
        <a:p>
          <a:endParaRPr lang="en-US"/>
        </a:p>
      </dgm:t>
    </dgm:pt>
    <dgm:pt modelId="{B95E3120-68C6-394F-A61F-C3A7178E10E8}" type="pres">
      <dgm:prSet presAssocID="{2BF771CB-24E5-BE43-9E0C-43C2A194A4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70D56C-700B-DA41-A09A-20462AFCF392}" type="pres">
      <dgm:prSet presAssocID="{305AC41F-0124-C14F-8E03-BEF9070398DB}" presName="linNode" presStyleCnt="0"/>
      <dgm:spPr/>
    </dgm:pt>
    <dgm:pt modelId="{54DAEC66-97EA-5348-89E5-7A3153220089}" type="pres">
      <dgm:prSet presAssocID="{305AC41F-0124-C14F-8E03-BEF9070398D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C2676-F253-B44A-8751-E5AE3711D8DB}" type="pres">
      <dgm:prSet presAssocID="{305AC41F-0124-C14F-8E03-BEF9070398D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B8A97-40D1-6649-AA12-445EA6287992}" type="pres">
      <dgm:prSet presAssocID="{8C230903-BB95-0347-879A-D3DE1D7D9BC9}" presName="sp" presStyleCnt="0"/>
      <dgm:spPr/>
    </dgm:pt>
    <dgm:pt modelId="{26F0DDDA-B98C-0E48-A6DD-3EF4D9DC2605}" type="pres">
      <dgm:prSet presAssocID="{59DCC0E6-E141-1842-B3F8-F232A5EF15DA}" presName="linNode" presStyleCnt="0"/>
      <dgm:spPr/>
    </dgm:pt>
    <dgm:pt modelId="{5E1AE8F3-0E5D-1A46-BB03-6BE4B2A2A34E}" type="pres">
      <dgm:prSet presAssocID="{59DCC0E6-E141-1842-B3F8-F232A5EF15D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FAE46-1472-B240-AC5B-F665A916739D}" type="pres">
      <dgm:prSet presAssocID="{59DCC0E6-E141-1842-B3F8-F232A5EF15DA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7AA81E-90DD-2C4A-B539-B40B5D894CAA}" type="presOf" srcId="{2BF771CB-24E5-BE43-9E0C-43C2A194A419}" destId="{B95E3120-68C6-394F-A61F-C3A7178E10E8}" srcOrd="0" destOrd="0" presId="urn:microsoft.com/office/officeart/2005/8/layout/vList5"/>
    <dgm:cxn modelId="{2AD68B4A-D23B-B741-B3C6-770BCD7AADEA}" type="presOf" srcId="{305AC41F-0124-C14F-8E03-BEF9070398DB}" destId="{54DAEC66-97EA-5348-89E5-7A3153220089}" srcOrd="0" destOrd="0" presId="urn:microsoft.com/office/officeart/2005/8/layout/vList5"/>
    <dgm:cxn modelId="{B538F5B5-9227-994C-8825-401664396F3F}" srcId="{59DCC0E6-E141-1842-B3F8-F232A5EF15DA}" destId="{793E7C95-5E68-3C45-BB5F-C2DB0A4097D5}" srcOrd="0" destOrd="0" parTransId="{430509E1-8DB6-BF41-BC40-372F285777CA}" sibTransId="{B3A2682C-F292-9E47-B735-A63BA2FC7B18}"/>
    <dgm:cxn modelId="{261E4281-9BFE-B34D-86CA-4F66F75C7E59}" type="presOf" srcId="{74B0DEB7-5B66-0445-B6D8-CDF95A80269E}" destId="{42BC2676-F253-B44A-8751-E5AE3711D8DB}" srcOrd="0" destOrd="0" presId="urn:microsoft.com/office/officeart/2005/8/layout/vList5"/>
    <dgm:cxn modelId="{AC39DC81-C476-2A47-8EAD-3198CC691DCE}" type="presOf" srcId="{00908E46-6900-004D-AF60-33918592C11E}" destId="{C2AFAE46-1472-B240-AC5B-F665A916739D}" srcOrd="0" destOrd="1" presId="urn:microsoft.com/office/officeart/2005/8/layout/vList5"/>
    <dgm:cxn modelId="{6C765863-41A3-C84D-BC38-EBD5C857FE24}" srcId="{2BF771CB-24E5-BE43-9E0C-43C2A194A419}" destId="{305AC41F-0124-C14F-8E03-BEF9070398DB}" srcOrd="0" destOrd="0" parTransId="{B04E70A7-1D34-254E-B318-7D96D2E61970}" sibTransId="{8C230903-BB95-0347-879A-D3DE1D7D9BC9}"/>
    <dgm:cxn modelId="{D56899B6-DE43-174D-8084-469BC40BA703}" type="presOf" srcId="{793E7C95-5E68-3C45-BB5F-C2DB0A4097D5}" destId="{C2AFAE46-1472-B240-AC5B-F665A916739D}" srcOrd="0" destOrd="0" presId="urn:microsoft.com/office/officeart/2005/8/layout/vList5"/>
    <dgm:cxn modelId="{7162834E-955F-8F4F-8173-280D37B51ED0}" srcId="{305AC41F-0124-C14F-8E03-BEF9070398DB}" destId="{9B48443D-CAE5-3E4C-A457-ED7C16EE1129}" srcOrd="1" destOrd="0" parTransId="{E42B442C-6B3F-EF43-B905-82ACFCBA775A}" sibTransId="{5E43B246-6653-204B-AD41-CCB484E053F6}"/>
    <dgm:cxn modelId="{2BC83A84-2684-6E45-B43E-C295340142D8}" srcId="{2BF771CB-24E5-BE43-9E0C-43C2A194A419}" destId="{59DCC0E6-E141-1842-B3F8-F232A5EF15DA}" srcOrd="1" destOrd="0" parTransId="{82F337A2-8A21-7741-9236-9F9BA161F138}" sibTransId="{06676F3D-C8E1-7840-B609-B0D6811311C0}"/>
    <dgm:cxn modelId="{425DE547-4DCD-0B48-B140-0F6598B09C75}" srcId="{305AC41F-0124-C14F-8E03-BEF9070398DB}" destId="{74B0DEB7-5B66-0445-B6D8-CDF95A80269E}" srcOrd="0" destOrd="0" parTransId="{365C1C89-3010-974C-A281-D32EDE5A5337}" sibTransId="{F993F1F7-FD04-344F-8A54-94D960ED65C8}"/>
    <dgm:cxn modelId="{2907FA2D-C22D-7144-9DB7-8874E6573922}" type="presOf" srcId="{59DCC0E6-E141-1842-B3F8-F232A5EF15DA}" destId="{5E1AE8F3-0E5D-1A46-BB03-6BE4B2A2A34E}" srcOrd="0" destOrd="0" presId="urn:microsoft.com/office/officeart/2005/8/layout/vList5"/>
    <dgm:cxn modelId="{9C08BB85-F3FD-D64C-9EF3-6E567F5DDE78}" srcId="{59DCC0E6-E141-1842-B3F8-F232A5EF15DA}" destId="{00908E46-6900-004D-AF60-33918592C11E}" srcOrd="1" destOrd="0" parTransId="{C7CE75B4-D06E-CB4B-9B88-87CBC2E6F09C}" sibTransId="{C459DF9A-B22C-BE41-BD40-F8CBAEC92CEB}"/>
    <dgm:cxn modelId="{099B1638-EB36-9E41-9866-91B3A60FF140}" type="presOf" srcId="{9B48443D-CAE5-3E4C-A457-ED7C16EE1129}" destId="{42BC2676-F253-B44A-8751-E5AE3711D8DB}" srcOrd="0" destOrd="1" presId="urn:microsoft.com/office/officeart/2005/8/layout/vList5"/>
    <dgm:cxn modelId="{F08D0A74-3E16-124E-B019-7ECEF7CA7A7A}" type="presParOf" srcId="{B95E3120-68C6-394F-A61F-C3A7178E10E8}" destId="{9D70D56C-700B-DA41-A09A-20462AFCF392}" srcOrd="0" destOrd="0" presId="urn:microsoft.com/office/officeart/2005/8/layout/vList5"/>
    <dgm:cxn modelId="{E004AE7C-47F6-224A-AB14-5532662B51D4}" type="presParOf" srcId="{9D70D56C-700B-DA41-A09A-20462AFCF392}" destId="{54DAEC66-97EA-5348-89E5-7A3153220089}" srcOrd="0" destOrd="0" presId="urn:microsoft.com/office/officeart/2005/8/layout/vList5"/>
    <dgm:cxn modelId="{8E0F149C-0AB4-DB4E-94BC-22E89D735C23}" type="presParOf" srcId="{9D70D56C-700B-DA41-A09A-20462AFCF392}" destId="{42BC2676-F253-B44A-8751-E5AE3711D8DB}" srcOrd="1" destOrd="0" presId="urn:microsoft.com/office/officeart/2005/8/layout/vList5"/>
    <dgm:cxn modelId="{36900B1F-9496-2E43-80F7-A009774EC87D}" type="presParOf" srcId="{B95E3120-68C6-394F-A61F-C3A7178E10E8}" destId="{319B8A97-40D1-6649-AA12-445EA6287992}" srcOrd="1" destOrd="0" presId="urn:microsoft.com/office/officeart/2005/8/layout/vList5"/>
    <dgm:cxn modelId="{AEB062FB-51C4-6947-BBA1-7A87AE245F51}" type="presParOf" srcId="{B95E3120-68C6-394F-A61F-C3A7178E10E8}" destId="{26F0DDDA-B98C-0E48-A6DD-3EF4D9DC2605}" srcOrd="2" destOrd="0" presId="urn:microsoft.com/office/officeart/2005/8/layout/vList5"/>
    <dgm:cxn modelId="{67251136-A6F2-E94F-BE4E-012EE1B1B0EF}" type="presParOf" srcId="{26F0DDDA-B98C-0E48-A6DD-3EF4D9DC2605}" destId="{5E1AE8F3-0E5D-1A46-BB03-6BE4B2A2A34E}" srcOrd="0" destOrd="0" presId="urn:microsoft.com/office/officeart/2005/8/layout/vList5"/>
    <dgm:cxn modelId="{9DAA3B29-F493-3D46-8F17-985F3BD439AC}" type="presParOf" srcId="{26F0DDDA-B98C-0E48-A6DD-3EF4D9DC2605}" destId="{C2AFAE46-1472-B240-AC5B-F665A91673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9ABE4-8F5A-C540-85B5-0E2007A103D2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BD4343-C532-B547-8FC9-07DA54BCED48}">
      <dgm:prSet/>
      <dgm:spPr/>
      <dgm:t>
        <a:bodyPr/>
        <a:lstStyle/>
        <a:p>
          <a:pPr rtl="0"/>
          <a:r>
            <a:rPr lang="en-US" dirty="0" err="1" smtClean="0"/>
            <a:t>RabbitMQ</a:t>
          </a:r>
          <a:r>
            <a:rPr lang="en-US" dirty="0" smtClean="0"/>
            <a:t> Tutorial </a:t>
          </a:r>
        </a:p>
      </dgm:t>
    </dgm:pt>
    <dgm:pt modelId="{DD009CFD-06FD-0846-8447-230293DD59D4}" type="parTrans" cxnId="{E39C8864-DD7A-724F-8227-54C7D75BAAF4}">
      <dgm:prSet/>
      <dgm:spPr/>
      <dgm:t>
        <a:bodyPr/>
        <a:lstStyle/>
        <a:p>
          <a:endParaRPr lang="en-US"/>
        </a:p>
      </dgm:t>
    </dgm:pt>
    <dgm:pt modelId="{09B80C6F-03E9-784D-9040-6558E504E41D}" type="sibTrans" cxnId="{E39C8864-DD7A-724F-8227-54C7D75BAAF4}">
      <dgm:prSet/>
      <dgm:spPr/>
      <dgm:t>
        <a:bodyPr/>
        <a:lstStyle/>
        <a:p>
          <a:endParaRPr lang="en-US"/>
        </a:p>
      </dgm:t>
    </dgm:pt>
    <dgm:pt modelId="{D106BDD6-0507-A040-B888-377AE6A4BF47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https://www.rabbitmq.com/getstarted.html</a:t>
          </a:r>
          <a:r>
            <a:rPr lang="en-US" smtClean="0"/>
            <a:t> </a:t>
          </a:r>
          <a:endParaRPr lang="en-US"/>
        </a:p>
      </dgm:t>
    </dgm:pt>
    <dgm:pt modelId="{C970AE8C-A697-074E-BBDF-F88044CAB000}" type="parTrans" cxnId="{D6F66AC3-FBA4-9B40-887D-3F645912430D}">
      <dgm:prSet/>
      <dgm:spPr/>
      <dgm:t>
        <a:bodyPr/>
        <a:lstStyle/>
        <a:p>
          <a:endParaRPr lang="en-US"/>
        </a:p>
      </dgm:t>
    </dgm:pt>
    <dgm:pt modelId="{DBD8F3C7-97F5-644F-9786-692B6A9EA845}" type="sibTrans" cxnId="{D6F66AC3-FBA4-9B40-887D-3F645912430D}">
      <dgm:prSet/>
      <dgm:spPr/>
      <dgm:t>
        <a:bodyPr/>
        <a:lstStyle/>
        <a:p>
          <a:endParaRPr lang="en-US"/>
        </a:p>
      </dgm:t>
    </dgm:pt>
    <dgm:pt modelId="{F62F4A82-34AE-564F-AE9A-397C2AAAEAF0}">
      <dgm:prSet/>
      <dgm:spPr/>
      <dgm:t>
        <a:bodyPr/>
        <a:lstStyle/>
        <a:p>
          <a:pPr rtl="0"/>
          <a:r>
            <a:rPr lang="en-US" dirty="0" smtClean="0"/>
            <a:t>What It</a:t>
          </a:r>
          <a:r>
            <a:rPr lang="en-US" baseline="0" dirty="0" smtClean="0"/>
            <a:t> Omits</a:t>
          </a:r>
          <a:endParaRPr lang="en-US" dirty="0"/>
        </a:p>
      </dgm:t>
    </dgm:pt>
    <dgm:pt modelId="{C3824549-BF0B-B945-8B34-03BDBF4FD6AA}" type="parTrans" cxnId="{D3923F1B-D39F-BD4C-8216-A097E65A4BBB}">
      <dgm:prSet/>
      <dgm:spPr/>
      <dgm:t>
        <a:bodyPr/>
        <a:lstStyle/>
        <a:p>
          <a:endParaRPr lang="en-US"/>
        </a:p>
      </dgm:t>
    </dgm:pt>
    <dgm:pt modelId="{8F484603-2730-4745-8274-17EB8C7D7366}" type="sibTrans" cxnId="{D3923F1B-D39F-BD4C-8216-A097E65A4BBB}">
      <dgm:prSet/>
      <dgm:spPr/>
      <dgm:t>
        <a:bodyPr/>
        <a:lstStyle/>
        <a:p>
          <a:endParaRPr lang="en-US"/>
        </a:p>
      </dgm:t>
    </dgm:pt>
    <dgm:pt modelId="{0D6FC154-D24A-EB4C-92D8-1048C17DE25E}">
      <dgm:prSet/>
      <dgm:spPr/>
      <dgm:t>
        <a:bodyPr/>
        <a:lstStyle/>
        <a:p>
          <a:pPr rtl="0"/>
          <a:r>
            <a:rPr lang="en-US" dirty="0" smtClean="0"/>
            <a:t>Many publishers</a:t>
          </a:r>
        </a:p>
      </dgm:t>
    </dgm:pt>
    <dgm:pt modelId="{8CF83B6F-1CEC-694C-AA52-2B9D640D7A98}" type="parTrans" cxnId="{8EFB0E4F-01F5-9A49-B32B-55A6C82AD066}">
      <dgm:prSet/>
      <dgm:spPr/>
      <dgm:t>
        <a:bodyPr/>
        <a:lstStyle/>
        <a:p>
          <a:endParaRPr lang="en-US"/>
        </a:p>
      </dgm:t>
    </dgm:pt>
    <dgm:pt modelId="{E31C9AA3-4A37-134A-84DD-FD4463F82C71}" type="sibTrans" cxnId="{8EFB0E4F-01F5-9A49-B32B-55A6C82AD066}">
      <dgm:prSet/>
      <dgm:spPr/>
      <dgm:t>
        <a:bodyPr/>
        <a:lstStyle/>
        <a:p>
          <a:endParaRPr lang="en-US"/>
        </a:p>
      </dgm:t>
    </dgm:pt>
    <dgm:pt modelId="{FB2CBB27-3C62-A244-A90E-8EA9EEE02D29}">
      <dgm:prSet/>
      <dgm:spPr/>
      <dgm:t>
        <a:bodyPr/>
        <a:lstStyle/>
        <a:p>
          <a:pPr rtl="0"/>
          <a:r>
            <a:rPr lang="en-US" dirty="0" smtClean="0"/>
            <a:t>Has several nice examples of classic message exchange patterns.</a:t>
          </a:r>
          <a:endParaRPr lang="en-US" dirty="0"/>
        </a:p>
      </dgm:t>
    </dgm:pt>
    <dgm:pt modelId="{6327315D-3CE7-BB44-A1AA-89AFE3512296}" type="parTrans" cxnId="{777A7742-C817-7B45-A307-2A08EDDEB759}">
      <dgm:prSet/>
      <dgm:spPr/>
      <dgm:t>
        <a:bodyPr/>
        <a:lstStyle/>
        <a:p>
          <a:endParaRPr lang="en-US"/>
        </a:p>
      </dgm:t>
    </dgm:pt>
    <dgm:pt modelId="{BEFD3C80-61CF-104A-9DCF-417041382119}" type="sibTrans" cxnId="{777A7742-C817-7B45-A307-2A08EDDEB759}">
      <dgm:prSet/>
      <dgm:spPr/>
      <dgm:t>
        <a:bodyPr/>
        <a:lstStyle/>
        <a:p>
          <a:endParaRPr lang="en-US"/>
        </a:p>
      </dgm:t>
    </dgm:pt>
    <dgm:pt modelId="{FA59F432-6176-EA4C-A171-C3A516A357B8}">
      <dgm:prSet/>
      <dgm:spPr/>
      <dgm:t>
        <a:bodyPr/>
        <a:lstStyle/>
        <a:p>
          <a:pPr rtl="0"/>
          <a:r>
            <a:rPr lang="en-US" dirty="0" smtClean="0"/>
            <a:t>Absolute and partial</a:t>
          </a:r>
          <a:r>
            <a:rPr lang="en-US" baseline="0" dirty="0" smtClean="0"/>
            <a:t> </a:t>
          </a:r>
          <a:r>
            <a:rPr lang="en-US" dirty="0" smtClean="0"/>
            <a:t>event ordering are hard problems</a:t>
          </a:r>
        </a:p>
      </dgm:t>
    </dgm:pt>
    <dgm:pt modelId="{B39EC561-F526-864A-AF30-45ED01E3375A}" type="parTrans" cxnId="{784CEADF-A04A-7E44-AC36-57DF776DD95C}">
      <dgm:prSet/>
      <dgm:spPr/>
      <dgm:t>
        <a:bodyPr/>
        <a:lstStyle/>
        <a:p>
          <a:endParaRPr lang="en-US"/>
        </a:p>
      </dgm:t>
    </dgm:pt>
    <dgm:pt modelId="{7CA2CE1A-6462-9F4A-8072-7A9F95ABDBFE}" type="sibTrans" cxnId="{784CEADF-A04A-7E44-AC36-57DF776DD95C}">
      <dgm:prSet/>
      <dgm:spPr/>
      <dgm:t>
        <a:bodyPr/>
        <a:lstStyle/>
        <a:p>
          <a:endParaRPr lang="en-US"/>
        </a:p>
      </dgm:t>
    </dgm:pt>
    <dgm:pt modelId="{807D2578-112E-724D-8A41-F863D39A77A0}">
      <dgm:prSet/>
      <dgm:spPr/>
      <dgm:t>
        <a:bodyPr/>
        <a:lstStyle/>
        <a:p>
          <a:pPr rtl="0"/>
          <a:r>
            <a:rPr lang="en-US" dirty="0" smtClean="0"/>
            <a:t>Broker failure and recovery</a:t>
          </a:r>
          <a:endParaRPr lang="en-US" dirty="0" smtClean="0"/>
        </a:p>
      </dgm:t>
    </dgm:pt>
    <dgm:pt modelId="{A8A0267E-0DC7-7046-9847-FDA7157A88CB}" type="parTrans" cxnId="{F7CD30FB-DEEC-354D-B480-80902843218A}">
      <dgm:prSet/>
      <dgm:spPr/>
      <dgm:t>
        <a:bodyPr/>
        <a:lstStyle/>
        <a:p>
          <a:endParaRPr lang="en-US"/>
        </a:p>
      </dgm:t>
    </dgm:pt>
    <dgm:pt modelId="{FF4EDD28-E31C-EA48-AE4D-597CD29DDE9B}" type="sibTrans" cxnId="{F7CD30FB-DEEC-354D-B480-80902843218A}">
      <dgm:prSet/>
      <dgm:spPr/>
      <dgm:t>
        <a:bodyPr/>
        <a:lstStyle/>
        <a:p>
          <a:endParaRPr lang="en-US"/>
        </a:p>
      </dgm:t>
    </dgm:pt>
    <dgm:pt modelId="{D51A2D05-430A-4946-BCAF-3E766B457C71}" type="pres">
      <dgm:prSet presAssocID="{C4C9ABE4-8F5A-C540-85B5-0E2007A103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D2532A-1E09-5645-812F-875164B15DD1}" type="pres">
      <dgm:prSet presAssocID="{2DBD4343-C532-B547-8FC9-07DA54BCED48}" presName="linNode" presStyleCnt="0"/>
      <dgm:spPr/>
    </dgm:pt>
    <dgm:pt modelId="{CF00D9A0-BE96-3445-ABE7-88F79A4BA164}" type="pres">
      <dgm:prSet presAssocID="{2DBD4343-C532-B547-8FC9-07DA54BCED48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3B868-B204-1640-9A44-9060244CD993}" type="pres">
      <dgm:prSet presAssocID="{2DBD4343-C532-B547-8FC9-07DA54BCED48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AC37D-4FBA-714B-9BBF-F9D9E9436ABB}" type="pres">
      <dgm:prSet presAssocID="{09B80C6F-03E9-784D-9040-6558E504E41D}" presName="sp" presStyleCnt="0"/>
      <dgm:spPr/>
    </dgm:pt>
    <dgm:pt modelId="{2E691CD0-9E0C-0345-A36A-F7423A93F48A}" type="pres">
      <dgm:prSet presAssocID="{F62F4A82-34AE-564F-AE9A-397C2AAAEAF0}" presName="linNode" presStyleCnt="0"/>
      <dgm:spPr/>
    </dgm:pt>
    <dgm:pt modelId="{3135AF0B-868D-054F-A7A1-C7D2716FCE9A}" type="pres">
      <dgm:prSet presAssocID="{F62F4A82-34AE-564F-AE9A-397C2AAAEAF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04F93-D709-CC4D-8FD2-CD302500D638}" type="pres">
      <dgm:prSet presAssocID="{F62F4A82-34AE-564F-AE9A-397C2AAAEAF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923F1B-D39F-BD4C-8216-A097E65A4BBB}" srcId="{C4C9ABE4-8F5A-C540-85B5-0E2007A103D2}" destId="{F62F4A82-34AE-564F-AE9A-397C2AAAEAF0}" srcOrd="1" destOrd="0" parTransId="{C3824549-BF0B-B945-8B34-03BDBF4FD6AA}" sibTransId="{8F484603-2730-4745-8274-17EB8C7D7366}"/>
    <dgm:cxn modelId="{784CEADF-A04A-7E44-AC36-57DF776DD95C}" srcId="{F62F4A82-34AE-564F-AE9A-397C2AAAEAF0}" destId="{FA59F432-6176-EA4C-A171-C3A516A357B8}" srcOrd="1" destOrd="0" parTransId="{B39EC561-F526-864A-AF30-45ED01E3375A}" sibTransId="{7CA2CE1A-6462-9F4A-8072-7A9F95ABDBFE}"/>
    <dgm:cxn modelId="{8EFB0E4F-01F5-9A49-B32B-55A6C82AD066}" srcId="{F62F4A82-34AE-564F-AE9A-397C2AAAEAF0}" destId="{0D6FC154-D24A-EB4C-92D8-1048C17DE25E}" srcOrd="0" destOrd="0" parTransId="{8CF83B6F-1CEC-694C-AA52-2B9D640D7A98}" sibTransId="{E31C9AA3-4A37-134A-84DD-FD4463F82C71}"/>
    <dgm:cxn modelId="{A5E9E751-3F24-014E-BDEB-9BDFCEDD28AE}" type="presOf" srcId="{FB2CBB27-3C62-A244-A90E-8EA9EEE02D29}" destId="{0613B868-B204-1640-9A44-9060244CD993}" srcOrd="0" destOrd="0" presId="urn:microsoft.com/office/officeart/2005/8/layout/vList5"/>
    <dgm:cxn modelId="{B8CF7D54-F529-7040-AD7D-B8369870A75B}" type="presOf" srcId="{D106BDD6-0507-A040-B888-377AE6A4BF47}" destId="{0613B868-B204-1640-9A44-9060244CD993}" srcOrd="0" destOrd="1" presId="urn:microsoft.com/office/officeart/2005/8/layout/vList5"/>
    <dgm:cxn modelId="{777A7742-C817-7B45-A307-2A08EDDEB759}" srcId="{2DBD4343-C532-B547-8FC9-07DA54BCED48}" destId="{FB2CBB27-3C62-A244-A90E-8EA9EEE02D29}" srcOrd="0" destOrd="0" parTransId="{6327315D-3CE7-BB44-A1AA-89AFE3512296}" sibTransId="{BEFD3C80-61CF-104A-9DCF-417041382119}"/>
    <dgm:cxn modelId="{3486918A-8DB8-B243-BB47-415683EFA025}" type="presOf" srcId="{2DBD4343-C532-B547-8FC9-07DA54BCED48}" destId="{CF00D9A0-BE96-3445-ABE7-88F79A4BA164}" srcOrd="0" destOrd="0" presId="urn:microsoft.com/office/officeart/2005/8/layout/vList5"/>
    <dgm:cxn modelId="{E39C8864-DD7A-724F-8227-54C7D75BAAF4}" srcId="{C4C9ABE4-8F5A-C540-85B5-0E2007A103D2}" destId="{2DBD4343-C532-B547-8FC9-07DA54BCED48}" srcOrd="0" destOrd="0" parTransId="{DD009CFD-06FD-0846-8447-230293DD59D4}" sibTransId="{09B80C6F-03E9-784D-9040-6558E504E41D}"/>
    <dgm:cxn modelId="{D88C8F62-B70C-FC44-8B85-208EE14CA8CE}" type="presOf" srcId="{FA59F432-6176-EA4C-A171-C3A516A357B8}" destId="{7F304F93-D709-CC4D-8FD2-CD302500D638}" srcOrd="0" destOrd="1" presId="urn:microsoft.com/office/officeart/2005/8/layout/vList5"/>
    <dgm:cxn modelId="{9FC88E85-A213-BA48-8FF8-B4CF3EB1ED9B}" type="presOf" srcId="{C4C9ABE4-8F5A-C540-85B5-0E2007A103D2}" destId="{D51A2D05-430A-4946-BCAF-3E766B457C71}" srcOrd="0" destOrd="0" presId="urn:microsoft.com/office/officeart/2005/8/layout/vList5"/>
    <dgm:cxn modelId="{DFA7CD2B-F184-3945-A385-79B38463123A}" type="presOf" srcId="{F62F4A82-34AE-564F-AE9A-397C2AAAEAF0}" destId="{3135AF0B-868D-054F-A7A1-C7D2716FCE9A}" srcOrd="0" destOrd="0" presId="urn:microsoft.com/office/officeart/2005/8/layout/vList5"/>
    <dgm:cxn modelId="{6AAFB740-691F-4B4A-9818-40C319F83EBC}" type="presOf" srcId="{807D2578-112E-724D-8A41-F863D39A77A0}" destId="{7F304F93-D709-CC4D-8FD2-CD302500D638}" srcOrd="0" destOrd="2" presId="urn:microsoft.com/office/officeart/2005/8/layout/vList5"/>
    <dgm:cxn modelId="{D6F66AC3-FBA4-9B40-887D-3F645912430D}" srcId="{2DBD4343-C532-B547-8FC9-07DA54BCED48}" destId="{D106BDD6-0507-A040-B888-377AE6A4BF47}" srcOrd="1" destOrd="0" parTransId="{C970AE8C-A697-074E-BBDF-F88044CAB000}" sibTransId="{DBD8F3C7-97F5-644F-9786-692B6A9EA845}"/>
    <dgm:cxn modelId="{F7CD30FB-DEEC-354D-B480-80902843218A}" srcId="{F62F4A82-34AE-564F-AE9A-397C2AAAEAF0}" destId="{807D2578-112E-724D-8A41-F863D39A77A0}" srcOrd="2" destOrd="0" parTransId="{A8A0267E-0DC7-7046-9847-FDA7157A88CB}" sibTransId="{FF4EDD28-E31C-EA48-AE4D-597CD29DDE9B}"/>
    <dgm:cxn modelId="{97748799-4486-B74B-99BA-690A6CCB7F02}" type="presOf" srcId="{0D6FC154-D24A-EB4C-92D8-1048C17DE25E}" destId="{7F304F93-D709-CC4D-8FD2-CD302500D638}" srcOrd="0" destOrd="0" presId="urn:microsoft.com/office/officeart/2005/8/layout/vList5"/>
    <dgm:cxn modelId="{4BC087A5-2427-D44F-8793-F770B3EE94B0}" type="presParOf" srcId="{D51A2D05-430A-4946-BCAF-3E766B457C71}" destId="{04D2532A-1E09-5645-812F-875164B15DD1}" srcOrd="0" destOrd="0" presId="urn:microsoft.com/office/officeart/2005/8/layout/vList5"/>
    <dgm:cxn modelId="{D5F4A3FE-8085-C04C-8A1F-3EB0C3D1E299}" type="presParOf" srcId="{04D2532A-1E09-5645-812F-875164B15DD1}" destId="{CF00D9A0-BE96-3445-ABE7-88F79A4BA164}" srcOrd="0" destOrd="0" presId="urn:microsoft.com/office/officeart/2005/8/layout/vList5"/>
    <dgm:cxn modelId="{78E72B5F-6063-6C46-9E75-0F6D1C2E544F}" type="presParOf" srcId="{04D2532A-1E09-5645-812F-875164B15DD1}" destId="{0613B868-B204-1640-9A44-9060244CD993}" srcOrd="1" destOrd="0" presId="urn:microsoft.com/office/officeart/2005/8/layout/vList5"/>
    <dgm:cxn modelId="{E74A0CC7-063F-1F47-B0D8-CFECBE065CC8}" type="presParOf" srcId="{D51A2D05-430A-4946-BCAF-3E766B457C71}" destId="{345AC37D-4FBA-714B-9BBF-F9D9E9436ABB}" srcOrd="1" destOrd="0" presId="urn:microsoft.com/office/officeart/2005/8/layout/vList5"/>
    <dgm:cxn modelId="{1DE24FAF-61FD-5742-B4C7-845FB429FB88}" type="presParOf" srcId="{D51A2D05-430A-4946-BCAF-3E766B457C71}" destId="{2E691CD0-9E0C-0345-A36A-F7423A93F48A}" srcOrd="2" destOrd="0" presId="urn:microsoft.com/office/officeart/2005/8/layout/vList5"/>
    <dgm:cxn modelId="{562FBF30-5C6C-5945-AAAE-487234B5AF60}" type="presParOf" srcId="{2E691CD0-9E0C-0345-A36A-F7423A93F48A}" destId="{3135AF0B-868D-054F-A7A1-C7D2716FCE9A}" srcOrd="0" destOrd="0" presId="urn:microsoft.com/office/officeart/2005/8/layout/vList5"/>
    <dgm:cxn modelId="{9CF6B582-44DF-C140-9F65-C43348AF874F}" type="presParOf" srcId="{2E691CD0-9E0C-0345-A36A-F7423A93F48A}" destId="{7F304F93-D709-CC4D-8FD2-CD302500D6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DBC71-CDBF-B649-93AE-043679CF2D5B}">
      <dsp:nvSpPr>
        <dsp:cNvPr id="0" name=""/>
        <dsp:cNvSpPr/>
      </dsp:nvSpPr>
      <dsp:spPr>
        <a:xfrm>
          <a:off x="4687605" y="16308"/>
          <a:ext cx="2578659" cy="25786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Micro-Services</a:t>
          </a:r>
          <a:endParaRPr lang="en-US" sz="3000" kern="1200" dirty="0"/>
        </a:p>
      </dsp:txBody>
      <dsp:txXfrm>
        <a:off x="5065241" y="393944"/>
        <a:ext cx="1823387" cy="1823387"/>
      </dsp:txXfrm>
    </dsp:sp>
    <dsp:sp modelId="{19ABC068-BBCB-244C-93B7-D6145274AAD5}">
      <dsp:nvSpPr>
        <dsp:cNvPr id="0" name=""/>
        <dsp:cNvSpPr/>
      </dsp:nvSpPr>
      <dsp:spPr>
        <a:xfrm rot="3724902">
          <a:off x="6535221" y="2522808"/>
          <a:ext cx="634494" cy="8702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585833" y="2612770"/>
        <a:ext cx="444146" cy="522179"/>
      </dsp:txXfrm>
    </dsp:sp>
    <dsp:sp modelId="{579C2E04-EDEE-C64E-9F56-E458AC3E5727}">
      <dsp:nvSpPr>
        <dsp:cNvPr id="0" name=""/>
        <dsp:cNvSpPr/>
      </dsp:nvSpPr>
      <dsp:spPr>
        <a:xfrm>
          <a:off x="6455488" y="3352682"/>
          <a:ext cx="2578659" cy="25786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DevOps</a:t>
          </a:r>
          <a:endParaRPr lang="en-US" sz="3000" kern="1200" dirty="0"/>
        </a:p>
      </dsp:txBody>
      <dsp:txXfrm>
        <a:off x="6833124" y="3730318"/>
        <a:ext cx="1823387" cy="1823387"/>
      </dsp:txXfrm>
    </dsp:sp>
    <dsp:sp modelId="{493A7C53-AE59-CB4C-8F14-5C8D518B8546}">
      <dsp:nvSpPr>
        <dsp:cNvPr id="0" name=""/>
        <dsp:cNvSpPr/>
      </dsp:nvSpPr>
      <dsp:spPr>
        <a:xfrm rot="10800000">
          <a:off x="5486933" y="4206863"/>
          <a:ext cx="684445" cy="8702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5692266" y="4380922"/>
        <a:ext cx="479112" cy="522179"/>
      </dsp:txXfrm>
    </dsp:sp>
    <dsp:sp modelId="{04B3EE40-E8EC-DD47-ABF9-522889B684C8}">
      <dsp:nvSpPr>
        <dsp:cNvPr id="0" name=""/>
        <dsp:cNvSpPr/>
      </dsp:nvSpPr>
      <dsp:spPr>
        <a:xfrm>
          <a:off x="2585422" y="3352682"/>
          <a:ext cx="2578659" cy="25786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Distributed </a:t>
          </a:r>
          <a:r>
            <a:rPr lang="en-US" sz="3000" kern="1200" dirty="0" smtClean="0"/>
            <a:t>Systems</a:t>
          </a:r>
          <a:endParaRPr lang="en-US" sz="3000" kern="1200" dirty="0"/>
        </a:p>
      </dsp:txBody>
      <dsp:txXfrm>
        <a:off x="2963058" y="3730318"/>
        <a:ext cx="1823387" cy="1823387"/>
      </dsp:txXfrm>
    </dsp:sp>
    <dsp:sp modelId="{D177FB59-D257-E140-A884-F7D7CAA616C6}">
      <dsp:nvSpPr>
        <dsp:cNvPr id="0" name=""/>
        <dsp:cNvSpPr/>
      </dsp:nvSpPr>
      <dsp:spPr>
        <a:xfrm rot="18132852">
          <a:off x="4553269" y="2555996"/>
          <a:ext cx="723323" cy="8702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4603928" y="2821851"/>
        <a:ext cx="506326" cy="522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C2676-F253-B44A-8751-E5AE3711D8DB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smtClean="0"/>
            <a:t>Accepts producer messages </a:t>
          </a:r>
          <a:endParaRPr 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Sends to 0 or more Message Queues using routing keys</a:t>
          </a:r>
          <a:endParaRPr lang="en-US" sz="2400" kern="1200" dirty="0"/>
        </a:p>
      </dsp:txBody>
      <dsp:txXfrm rot="-5400000">
        <a:off x="3785616" y="295201"/>
        <a:ext cx="6647092" cy="1532257"/>
      </dsp:txXfrm>
    </dsp:sp>
    <dsp:sp modelId="{54DAEC66-97EA-5348-89E5-7A3153220089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smtClean="0"/>
            <a:t>Exchange</a:t>
          </a:r>
          <a:endParaRPr lang="en-US" sz="6000" kern="1200"/>
        </a:p>
      </dsp:txBody>
      <dsp:txXfrm>
        <a:off x="103614" y="103667"/>
        <a:ext cx="3578388" cy="1915324"/>
      </dsp:txXfrm>
    </dsp:sp>
    <dsp:sp modelId="{C2AFAE46-1472-B240-AC5B-F665A916739D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Routes messages to different consumers depending on arbitrary criteria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Buffers messages when consumers are not able to accept them fast enough. </a:t>
          </a:r>
          <a:endParaRPr lang="en-US" sz="2400" kern="1200" dirty="0"/>
        </a:p>
      </dsp:txBody>
      <dsp:txXfrm rot="-5400000">
        <a:off x="3785616" y="2523880"/>
        <a:ext cx="6647092" cy="1532257"/>
      </dsp:txXfrm>
    </dsp:sp>
    <dsp:sp modelId="{5E1AE8F3-0E5D-1A46-BB03-6BE4B2A2A34E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smtClean="0"/>
            <a:t>Message Queue</a:t>
          </a:r>
          <a:endParaRPr lang="en-US" sz="6000" kern="1200"/>
        </a:p>
      </dsp:txBody>
      <dsp:txXfrm>
        <a:off x="103614" y="2332346"/>
        <a:ext cx="3578388" cy="1915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3B868-B204-1640-9A44-9060244CD993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Has several nice examples of classic message exchange patterns.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smtClean="0">
              <a:hlinkClick xmlns:r="http://schemas.openxmlformats.org/officeDocument/2006/relationships" r:id="rId1"/>
            </a:rPr>
            <a:t>https://www.rabbitmq.com/getstarted.html</a:t>
          </a:r>
          <a:r>
            <a:rPr lang="en-US" sz="2300" kern="1200" smtClean="0"/>
            <a:t> </a:t>
          </a:r>
          <a:endParaRPr lang="en-US" sz="2300" kern="1200"/>
        </a:p>
      </dsp:txBody>
      <dsp:txXfrm rot="-5400000">
        <a:off x="3785616" y="295201"/>
        <a:ext cx="6647092" cy="1532257"/>
      </dsp:txXfrm>
    </dsp:sp>
    <dsp:sp modelId="{CF00D9A0-BE96-3445-ABE7-88F79A4BA164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err="1" smtClean="0"/>
            <a:t>RabbitMQ</a:t>
          </a:r>
          <a:r>
            <a:rPr lang="en-US" sz="5600" kern="1200" dirty="0" smtClean="0"/>
            <a:t> Tutorial </a:t>
          </a:r>
        </a:p>
      </dsp:txBody>
      <dsp:txXfrm>
        <a:off x="103614" y="103667"/>
        <a:ext cx="3578388" cy="1915324"/>
      </dsp:txXfrm>
    </dsp:sp>
    <dsp:sp modelId="{7F304F93-D709-CC4D-8FD2-CD302500D638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Many publishers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Absolute and partial</a:t>
          </a:r>
          <a:r>
            <a:rPr lang="en-US" sz="2300" kern="1200" baseline="0" dirty="0" smtClean="0"/>
            <a:t> </a:t>
          </a:r>
          <a:r>
            <a:rPr lang="en-US" sz="2300" kern="1200" dirty="0" smtClean="0"/>
            <a:t>event ordering are hard problems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Broker failure and recovery</a:t>
          </a:r>
          <a:endParaRPr lang="en-US" sz="2300" kern="1200" dirty="0" smtClean="0"/>
        </a:p>
      </dsp:txBody>
      <dsp:txXfrm rot="-5400000">
        <a:off x="3785616" y="2523880"/>
        <a:ext cx="6647092" cy="1532257"/>
      </dsp:txXfrm>
    </dsp:sp>
    <dsp:sp modelId="{3135AF0B-868D-054F-A7A1-C7D2716FCE9A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What It</a:t>
          </a:r>
          <a:r>
            <a:rPr lang="en-US" sz="5600" kern="1200" baseline="0" dirty="0" smtClean="0"/>
            <a:t> Omits</a:t>
          </a:r>
          <a:endParaRPr lang="en-US" sz="5600" kern="1200" dirty="0"/>
        </a:p>
      </dsp:txBody>
      <dsp:txXfrm>
        <a:off x="103614" y="2332346"/>
        <a:ext cx="357838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D3390-0B6A-EE40-BF5D-C4B56678DADA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3CFD-83FC-484F-8B03-867132721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6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t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3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2A089-1FB6-534C-A8A6-978D4139B2E5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1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abbitmq.com/getstarted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, Messaging</a:t>
            </a:r>
            <a:r>
              <a:rPr lang="en-US" dirty="0" smtClean="0"/>
              <a:t> </a:t>
            </a:r>
            <a:r>
              <a:rPr lang="en-US" dirty="0" smtClean="0"/>
              <a:t>and Science Gateways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7896"/>
            <a:ext cx="9144000" cy="1655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 smtClean="0"/>
              <a:t>Review </a:t>
            </a:r>
            <a:r>
              <a:rPr lang="en-US" dirty="0" err="1" smtClean="0"/>
              <a:t>microservices</a:t>
            </a:r>
            <a:r>
              <a:rPr lang="en-US" dirty="0" smtClean="0"/>
              <a:t> for science gateways and then discuss messaging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62521" y="149079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4143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to Point Communication Is Brittle</a:t>
            </a:r>
            <a:endParaRPr lang="en-US" dirty="0"/>
          </a:p>
        </p:txBody>
      </p:sp>
      <p:cxnSp>
        <p:nvCxnSpPr>
          <p:cNvPr id="5" name="Elbow Connector 4"/>
          <p:cNvCxnSpPr>
            <a:stCxn id="6" idx="1"/>
            <a:endCxn id="7" idx="0"/>
          </p:cNvCxnSpPr>
          <p:nvPr/>
        </p:nvCxnSpPr>
        <p:spPr>
          <a:xfrm rot="10800000" flipV="1">
            <a:off x="1978029" y="2434481"/>
            <a:ext cx="2984492" cy="20697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3"/>
            <a:endCxn id="8" idx="0"/>
          </p:cNvCxnSpPr>
          <p:nvPr/>
        </p:nvCxnSpPr>
        <p:spPr>
          <a:xfrm>
            <a:off x="7242178" y="2434482"/>
            <a:ext cx="2971794" cy="20697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2"/>
            <a:endCxn id="8" idx="2"/>
          </p:cNvCxnSpPr>
          <p:nvPr/>
        </p:nvCxnSpPr>
        <p:spPr>
          <a:xfrm rot="16200000" flipH="1">
            <a:off x="6096000" y="2273637"/>
            <a:ext cx="12700" cy="8235943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3119" y="3748989"/>
            <a:ext cx="5325762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Combinatorial problems when you have &gt; 3 services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How do you manage load balancing and service instance discovery?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How do rewire communications when you need to add more services?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What if multiple logical services need to receive the same message?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91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6171" y="1787357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4143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Messaging Systems Solve Many of These Problems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956171" y="4504235"/>
            <a:ext cx="2279657" cy="18873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Broker</a:t>
            </a:r>
            <a:endParaRPr lang="en-US" dirty="0"/>
          </a:p>
        </p:txBody>
      </p:sp>
      <p:cxnSp>
        <p:nvCxnSpPr>
          <p:cNvPr id="4" name="Straight Arrow Connector 3"/>
          <p:cNvCxnSpPr>
            <a:stCxn id="6" idx="2"/>
            <a:endCxn id="2" idx="0"/>
          </p:cNvCxnSpPr>
          <p:nvPr/>
        </p:nvCxnSpPr>
        <p:spPr>
          <a:xfrm>
            <a:off x="6096000" y="3674731"/>
            <a:ext cx="0" cy="82950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7" idx="3"/>
          </p:cNvCxnSpPr>
          <p:nvPr/>
        </p:nvCxnSpPr>
        <p:spPr>
          <a:xfrm flipH="1">
            <a:off x="3117857" y="5447922"/>
            <a:ext cx="183831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2" idx="6"/>
          </p:cNvCxnSpPr>
          <p:nvPr/>
        </p:nvCxnSpPr>
        <p:spPr>
          <a:xfrm flipH="1">
            <a:off x="7235828" y="5447922"/>
            <a:ext cx="1838315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51371" y="1696574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207674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4143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257549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They Work </a:t>
            </a:r>
            <a:r>
              <a:rPr lang="en-US" smtClean="0"/>
              <a:t>Well with Service Replication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956171" y="4504235"/>
            <a:ext cx="2279657" cy="18873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Broker</a:t>
            </a:r>
            <a:endParaRPr lang="en-US" dirty="0"/>
          </a:p>
        </p:txBody>
      </p:sp>
      <p:cxnSp>
        <p:nvCxnSpPr>
          <p:cNvPr id="4" name="Straight Arrow Connector 3"/>
          <p:cNvCxnSpPr>
            <a:stCxn id="18" idx="2"/>
            <a:endCxn id="2" idx="0"/>
          </p:cNvCxnSpPr>
          <p:nvPr/>
        </p:nvCxnSpPr>
        <p:spPr>
          <a:xfrm>
            <a:off x="6096000" y="3888748"/>
            <a:ext cx="0" cy="615487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14" idx="3"/>
          </p:cNvCxnSpPr>
          <p:nvPr/>
        </p:nvCxnSpPr>
        <p:spPr>
          <a:xfrm flipH="1">
            <a:off x="3422657" y="5447922"/>
            <a:ext cx="1533514" cy="8239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2" idx="6"/>
          </p:cNvCxnSpPr>
          <p:nvPr/>
        </p:nvCxnSpPr>
        <p:spPr>
          <a:xfrm flipH="1">
            <a:off x="7235828" y="5447922"/>
            <a:ext cx="1838315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90600" y="4360074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43000" y="4512474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26543" y="46566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378943" y="48090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03771" y="1848974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56171" y="2001374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RabbitMQ’s</a:t>
            </a:r>
            <a:r>
              <a:rPr lang="en-US" dirty="0" smtClean="0"/>
              <a:t> wonderful set of tutorials for several programming languages.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www.rabbitmq.com/getstarted.html</a:t>
            </a:r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/>
              <a:t> </a:t>
            </a:r>
            <a:r>
              <a:rPr lang="en-US" dirty="0" smtClean="0"/>
              <a:t>implements some basic AMQP patterns out of the box.</a:t>
            </a:r>
          </a:p>
          <a:p>
            <a:pPr lvl="1"/>
            <a:r>
              <a:rPr lang="en-US" dirty="0" smtClean="0"/>
              <a:t>You don’t need to understand the full power and flexibility of AMQP-based systems to use messaging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We’ll introduce some of the main concepts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00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AMQP: Network Protocol and Architecture, Not An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81701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“Programmable” by endpoints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Can create and manage their own queues, exchanges, etc.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The broker manager does not need to configure these things.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Many Implementations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err="1" smtClean="0"/>
              <a:t>RabbitMQ</a:t>
            </a:r>
            <a:r>
              <a:rPr lang="en-US" sz="3200" dirty="0" smtClean="0"/>
              <a:t>, Apache </a:t>
            </a:r>
            <a:r>
              <a:rPr lang="en-US" sz="3200" dirty="0" err="1" smtClean="0"/>
              <a:t>ActiveMQ</a:t>
            </a:r>
            <a:r>
              <a:rPr lang="en-US" sz="3200" dirty="0" smtClean="0"/>
              <a:t>, Apache </a:t>
            </a:r>
            <a:r>
              <a:rPr lang="en-US" sz="3200" dirty="0" err="1" smtClean="0"/>
              <a:t>Qpid</a:t>
            </a:r>
            <a:r>
              <a:rPr lang="en-US" sz="3200" dirty="0" smtClean="0"/>
              <a:t>, </a:t>
            </a:r>
            <a:r>
              <a:rPr lang="en-US" sz="3200" dirty="0" err="1" smtClean="0"/>
              <a:t>SwiftMQ</a:t>
            </a:r>
            <a:r>
              <a:rPr lang="en-US" sz="3200" dirty="0" smtClean="0"/>
              <a:t>, ...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I’ll focus on Version 0-9-1 and </a:t>
            </a:r>
            <a:r>
              <a:rPr lang="en-US" sz="3200" dirty="0" err="1" smtClean="0"/>
              <a:t>RabbitMQ</a:t>
            </a: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err="1" smtClean="0"/>
              <a:t>RabbitMQ</a:t>
            </a:r>
            <a:r>
              <a:rPr lang="en-US" sz="3600" dirty="0" smtClean="0"/>
              <a:t> and Apache Zookeeper</a:t>
            </a:r>
            <a:endParaRPr lang="en-US" sz="36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Similar philosophy: provide “primitive” operations that can be combined to support more complicated scenarios.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This is not an AMQP tutorial</a:t>
            </a:r>
          </a:p>
        </p:txBody>
      </p:sp>
    </p:spTree>
    <p:extLst>
      <p:ext uri="{BB962C8B-B14F-4D97-AF65-F5344CB8AC3E}">
        <p14:creationId xmlns:p14="http://schemas.microsoft.com/office/powerpoint/2010/main" val="15740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</a:t>
            </a:r>
            <a:r>
              <a:rPr lang="en-US" dirty="0" smtClean="0"/>
              <a:t>Message </a:t>
            </a:r>
            <a:r>
              <a:rPr lang="en-US" dirty="0" smtClean="0"/>
              <a:t>Queuing Systems, Generally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2"/>
            <a:ext cx="10515600" cy="482937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They are queues for messages....</a:t>
            </a:r>
          </a:p>
          <a:p>
            <a:r>
              <a:rPr lang="en-US" dirty="0" smtClean="0"/>
              <a:t>Even if you are doing point-to-point routing, messaging systems remove the need for publishers and consumers to know each other’s </a:t>
            </a:r>
            <a:r>
              <a:rPr lang="en-US" dirty="0" smtClean="0"/>
              <a:t>IP addresses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Publishers and consumers just need to know how to connect to the message broker.</a:t>
            </a:r>
          </a:p>
          <a:p>
            <a:pPr lvl="1"/>
            <a:r>
              <a:rPr lang="en-US" dirty="0" smtClean="0"/>
              <a:t>The network locations and specific instances of the publishers and consumers can change over time.</a:t>
            </a:r>
          </a:p>
          <a:p>
            <a:pPr lvl="1"/>
            <a:r>
              <a:rPr lang="en-US" dirty="0" smtClean="0"/>
              <a:t>But l</a:t>
            </a:r>
            <a:r>
              <a:rPr lang="en-US" dirty="0" smtClean="0"/>
              <a:t>ogical </a:t>
            </a:r>
            <a:r>
              <a:rPr lang="en-US" dirty="0" smtClean="0"/>
              <a:t>instances persist</a:t>
            </a:r>
          </a:p>
          <a:p>
            <a:r>
              <a:rPr lang="en-US" dirty="0" smtClean="0"/>
              <a:t>Synchronous and asynchronous messages natively supported.</a:t>
            </a:r>
          </a:p>
          <a:p>
            <a:r>
              <a:rPr lang="en-US" dirty="0" smtClean="0"/>
              <a:t>Multiplex multiple channels of communication over a single TCP/IP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7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8" y="1405052"/>
            <a:ext cx="11619524" cy="5163015"/>
          </a:xfrm>
        </p:spPr>
      </p:pic>
    </p:spTree>
    <p:extLst>
      <p:ext uri="{BB962C8B-B14F-4D97-AF65-F5344CB8AC3E}">
        <p14:creationId xmlns:p14="http://schemas.microsoft.com/office/powerpoint/2010/main" val="1789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AMQP Server (or Broker)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500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1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Producers and Consumers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81701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Producers only interact with Exchanges</a:t>
            </a:r>
          </a:p>
          <a:p>
            <a:r>
              <a:rPr lang="en-US" dirty="0" smtClean="0"/>
              <a:t>Consumers interact with Message Queues</a:t>
            </a:r>
          </a:p>
          <a:p>
            <a:r>
              <a:rPr lang="en-US" dirty="0" smtClean="0"/>
              <a:t>Consumers aren’t passive</a:t>
            </a:r>
          </a:p>
          <a:p>
            <a:pPr lvl="1"/>
            <a:r>
              <a:rPr lang="en-US" dirty="0" smtClean="0"/>
              <a:t>Can create and destroy message queues</a:t>
            </a:r>
          </a:p>
          <a:p>
            <a:r>
              <a:rPr lang="en-US" dirty="0" smtClean="0"/>
              <a:t>The same application can act as both a publisher and a consumer</a:t>
            </a:r>
          </a:p>
          <a:p>
            <a:pPr lvl="1"/>
            <a:r>
              <a:rPr lang="en-US" dirty="0" smtClean="0"/>
              <a:t>You can implement Request-Response with AMQP</a:t>
            </a:r>
          </a:p>
          <a:p>
            <a:pPr lvl="1"/>
            <a:r>
              <a:rPr lang="en-US" dirty="0" smtClean="0"/>
              <a:t>Except the publisher doesn’t block</a:t>
            </a:r>
            <a:endParaRPr lang="en-US" dirty="0"/>
          </a:p>
          <a:p>
            <a:r>
              <a:rPr lang="en-US" dirty="0" smtClean="0"/>
              <a:t>Ex: your application may want an ACK or NACK when it publishes</a:t>
            </a:r>
          </a:p>
          <a:p>
            <a:pPr lvl="1"/>
            <a:r>
              <a:rPr lang="en-US" dirty="0" smtClean="0"/>
              <a:t>This is a reply queue</a:t>
            </a:r>
          </a:p>
        </p:txBody>
      </p:sp>
    </p:spTree>
    <p:extLst>
      <p:ext uri="{BB962C8B-B14F-4D97-AF65-F5344CB8AC3E}">
        <p14:creationId xmlns:p14="http://schemas.microsoft.com/office/powerpoint/2010/main" val="3944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Receives messages</a:t>
            </a:r>
          </a:p>
          <a:p>
            <a:r>
              <a:rPr lang="en-US" dirty="0" smtClean="0"/>
              <a:t>Inspects a message header, body, and properties</a:t>
            </a:r>
          </a:p>
          <a:p>
            <a:r>
              <a:rPr lang="en-US" dirty="0" smtClean="0"/>
              <a:t>Routes messages to appropriate message queues</a:t>
            </a:r>
          </a:p>
          <a:p>
            <a:r>
              <a:rPr lang="en-US" dirty="0" smtClean="0"/>
              <a:t>Routing usually done with </a:t>
            </a:r>
            <a:r>
              <a:rPr lang="en-US" b="1" dirty="0" smtClean="0"/>
              <a:t>routing keys</a:t>
            </a:r>
            <a:r>
              <a:rPr lang="en-US" dirty="0" smtClean="0"/>
              <a:t> in the message payload</a:t>
            </a:r>
          </a:p>
          <a:p>
            <a:pPr lvl="1"/>
            <a:r>
              <a:rPr lang="en-US" dirty="0" smtClean="0"/>
              <a:t>For point-to-point messages, the routing key is the name of the message queue</a:t>
            </a:r>
          </a:p>
          <a:p>
            <a:pPr lvl="1"/>
            <a:r>
              <a:rPr lang="en-US" dirty="0" smtClean="0"/>
              <a:t>For pub-sub routing, the routing key is the name of the topic</a:t>
            </a:r>
          </a:p>
          <a:p>
            <a:pPr lvl="2"/>
            <a:r>
              <a:rPr lang="en-US" dirty="0" smtClean="0"/>
              <a:t>Topics can be hierarchical</a:t>
            </a:r>
          </a:p>
        </p:txBody>
      </p:sp>
    </p:spTree>
    <p:extLst>
      <p:ext uri="{BB962C8B-B14F-4D97-AF65-F5344CB8AC3E}">
        <p14:creationId xmlns:p14="http://schemas.microsoft.com/office/powerpoint/2010/main" val="21208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73172215"/>
              </p:ext>
            </p:extLst>
          </p:nvPr>
        </p:nvGraphicFramePr>
        <p:xfrm>
          <a:off x="356839" y="356839"/>
          <a:ext cx="11619571" cy="593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3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 Properties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2"/>
            <a:ext cx="10515600" cy="494058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Basic queue properties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en-US" dirty="0"/>
              <a:t>or </a:t>
            </a:r>
            <a:r>
              <a:rPr lang="en-US" dirty="0" smtClean="0"/>
              <a:t>shared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urable </a:t>
            </a:r>
            <a:r>
              <a:rPr lang="en-US" dirty="0"/>
              <a:t>or </a:t>
            </a:r>
            <a:r>
              <a:rPr lang="en-US" dirty="0" smtClean="0"/>
              <a:t>temporary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lient-named </a:t>
            </a:r>
            <a:r>
              <a:rPr lang="en-US" dirty="0"/>
              <a:t>or server- named, etc. </a:t>
            </a:r>
            <a:endParaRPr lang="en-US" dirty="0" smtClean="0"/>
          </a:p>
          <a:p>
            <a:r>
              <a:rPr lang="en-US" dirty="0" smtClean="0"/>
              <a:t>Combine these to make all kinds of queues, such as</a:t>
            </a:r>
          </a:p>
          <a:p>
            <a:r>
              <a:rPr lang="en-US" b="1" dirty="0" smtClean="0"/>
              <a:t>Store-and-forward queue</a:t>
            </a:r>
            <a:r>
              <a:rPr lang="en-US" dirty="0" smtClean="0"/>
              <a:t>: holds </a:t>
            </a:r>
            <a:r>
              <a:rPr lang="en-US" dirty="0"/>
              <a:t>messages and distributes these between consumers on a round-robin basis.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urable </a:t>
            </a:r>
            <a:r>
              <a:rPr lang="en-US" dirty="0"/>
              <a:t>and shared between multiple consumers. </a:t>
            </a:r>
          </a:p>
          <a:p>
            <a:r>
              <a:rPr lang="en-US" b="1" dirty="0"/>
              <a:t>P</a:t>
            </a:r>
            <a:r>
              <a:rPr lang="en-US" b="1" dirty="0" smtClean="0"/>
              <a:t>rivate </a:t>
            </a:r>
            <a:r>
              <a:rPr lang="en-US" b="1" dirty="0"/>
              <a:t>reply </a:t>
            </a:r>
            <a:r>
              <a:rPr lang="en-US" b="1" dirty="0" smtClean="0"/>
              <a:t>queue</a:t>
            </a:r>
            <a:r>
              <a:rPr lang="en-US" dirty="0" smtClean="0"/>
              <a:t>: holds </a:t>
            </a:r>
            <a:r>
              <a:rPr lang="en-US" dirty="0"/>
              <a:t>messages and forwards these to a single consumer. </a:t>
            </a:r>
            <a:endParaRPr lang="en-US" dirty="0" smtClean="0"/>
          </a:p>
          <a:p>
            <a:pPr lvl="1"/>
            <a:r>
              <a:rPr lang="en-US" dirty="0" smtClean="0"/>
              <a:t>Reply </a:t>
            </a:r>
            <a:r>
              <a:rPr lang="en-US" dirty="0"/>
              <a:t>queues are typically temporary, server-named, and private to one consumer. </a:t>
            </a:r>
          </a:p>
          <a:p>
            <a:r>
              <a:rPr lang="en-US" b="1" dirty="0"/>
              <a:t>P</a:t>
            </a:r>
            <a:r>
              <a:rPr lang="en-US" b="1" dirty="0" smtClean="0"/>
              <a:t>rivate </a:t>
            </a:r>
            <a:r>
              <a:rPr lang="en-US" b="1" dirty="0"/>
              <a:t>subscription </a:t>
            </a:r>
            <a:r>
              <a:rPr lang="en-US" b="1" dirty="0" smtClean="0"/>
              <a:t>queue</a:t>
            </a:r>
            <a:r>
              <a:rPr lang="en-US" dirty="0" smtClean="0"/>
              <a:t>: holds </a:t>
            </a:r>
            <a:r>
              <a:rPr lang="en-US" dirty="0"/>
              <a:t>messages collected from various "subscribed" sources, and forwards these to a single consumer. </a:t>
            </a:r>
            <a:endParaRPr lang="en-US" dirty="0" smtClean="0"/>
          </a:p>
          <a:p>
            <a:pPr lvl="1"/>
            <a:r>
              <a:rPr lang="en-US" dirty="0" smtClean="0"/>
              <a:t>Temporary, server-named, and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Consumers and Message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AMQP Consumers can create their own queues and bind them to Exchanges</a:t>
            </a:r>
          </a:p>
          <a:p>
            <a:r>
              <a:rPr lang="en-US" dirty="0" smtClean="0"/>
              <a:t>Queues can have more than one attached consumer</a:t>
            </a:r>
          </a:p>
          <a:p>
            <a:r>
              <a:rPr lang="en-US" dirty="0" smtClean="0"/>
              <a:t>AMQP queues are FIFO</a:t>
            </a:r>
          </a:p>
          <a:p>
            <a:pPr lvl="1"/>
            <a:r>
              <a:rPr lang="en-US" dirty="0" smtClean="0"/>
              <a:t>AMQP allows only one consumer per queue to receive the message.</a:t>
            </a:r>
          </a:p>
          <a:p>
            <a:pPr lvl="1"/>
            <a:r>
              <a:rPr lang="en-US" dirty="0" smtClean="0"/>
              <a:t>Use round-robin delivery if &gt; 1 attached consumer.</a:t>
            </a:r>
          </a:p>
          <a:p>
            <a:r>
              <a:rPr lang="en-US" dirty="0" smtClean="0"/>
              <a:t>If you need &gt; 1 consumer to receive a message, you can give each consumer their own queue.</a:t>
            </a:r>
          </a:p>
          <a:p>
            <a:pPr lvl="1"/>
            <a:r>
              <a:rPr lang="en-US" dirty="0" smtClean="0"/>
              <a:t>Each Queue can attach to the same Exchange, or you can use topic </a:t>
            </a:r>
            <a:r>
              <a:rPr lang="en-US" smtClean="0"/>
              <a:t>matching.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5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Publish-Subscribe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Useful for many-to-many </a:t>
            </a:r>
            <a:r>
              <a:rPr lang="en-US" dirty="0" smtClean="0"/>
              <a:t>messaging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microservice</a:t>
            </a:r>
            <a:r>
              <a:rPr lang="en-US" dirty="0" smtClean="0"/>
              <a:t>-based systems, several different types of components may want to receive the same message</a:t>
            </a:r>
          </a:p>
          <a:p>
            <a:pPr lvl="1"/>
            <a:r>
              <a:rPr lang="en-US" dirty="0" smtClean="0"/>
              <a:t>But take different actions</a:t>
            </a:r>
          </a:p>
          <a:p>
            <a:pPr lvl="1"/>
            <a:r>
              <a:rPr lang="en-US" dirty="0" smtClean="0"/>
              <a:t>Ex: you can always add a logger service</a:t>
            </a:r>
          </a:p>
          <a:p>
            <a:r>
              <a:rPr lang="en-US" dirty="0" smtClean="0"/>
              <a:t>You can always do this with explicitly named routing keys.</a:t>
            </a:r>
          </a:p>
          <a:p>
            <a:r>
              <a:rPr lang="en-US" dirty="0" smtClean="0"/>
              <a:t>You may also want to use hierarchical (name space) key names and pattern matching.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ateway.jobs.jobtype.gromacs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ateway.jobs.jobtype</a:t>
            </a:r>
            <a:r>
              <a:rPr lang="en-US" dirty="0" smtClean="0"/>
              <a:t>.*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Message Payload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Read the specification for more details.</a:t>
            </a:r>
          </a:p>
          <a:p>
            <a:r>
              <a:rPr lang="en-US" dirty="0" smtClean="0"/>
              <a:t>In general AMQP follows the </a:t>
            </a:r>
            <a:r>
              <a:rPr lang="en-US" dirty="0" smtClean="0"/>
              <a:t>header-body </a:t>
            </a:r>
            <a:r>
              <a:rPr lang="en-US" dirty="0" smtClean="0"/>
              <a:t>format</a:t>
            </a:r>
          </a:p>
          <a:p>
            <a:r>
              <a:rPr lang="en-US" dirty="0" smtClean="0"/>
              <a:t>The message body payload is binary</a:t>
            </a:r>
          </a:p>
          <a:p>
            <a:r>
              <a:rPr lang="en-US" dirty="0" smtClean="0"/>
              <a:t>AMQP assumes the </a:t>
            </a:r>
            <a:r>
              <a:rPr lang="en-US" dirty="0" smtClean="0"/>
              <a:t>body content </a:t>
            </a:r>
            <a:r>
              <a:rPr lang="en-US" dirty="0" smtClean="0"/>
              <a:t>is handled by consumers</a:t>
            </a:r>
          </a:p>
          <a:p>
            <a:pPr lvl="1"/>
            <a:r>
              <a:rPr lang="en-US" dirty="0" smtClean="0"/>
              <a:t>The message body is opaque to the AMQP server.</a:t>
            </a:r>
          </a:p>
          <a:p>
            <a:r>
              <a:rPr lang="en-US" dirty="0" smtClean="0"/>
              <a:t>You could serialize your content with JSON or Thrift and </a:t>
            </a:r>
            <a:r>
              <a:rPr lang="en-US" dirty="0" err="1" smtClean="0"/>
              <a:t>deserialize</a:t>
            </a:r>
            <a:r>
              <a:rPr lang="en-US" dirty="0"/>
              <a:t> </a:t>
            </a:r>
            <a:r>
              <a:rPr lang="en-US" dirty="0" smtClean="0"/>
              <a:t>it to directly send objects.</a:t>
            </a:r>
          </a:p>
        </p:txBody>
      </p:sp>
    </p:spTree>
    <p:extLst>
      <p:ext uri="{BB962C8B-B14F-4D97-AF65-F5344CB8AC3E}">
        <p14:creationId xmlns:p14="http://schemas.microsoft.com/office/powerpoint/2010/main" val="15018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Exchange Patterns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48561" cy="1325563"/>
          </a:xfrm>
        </p:spPr>
        <p:txBody>
          <a:bodyPr/>
          <a:lstStyle/>
          <a:p>
            <a:r>
              <a:rPr lang="en-US" dirty="0" smtClean="0"/>
              <a:t>Direct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748561" cy="46420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publisher sends a message to an exchange with a specific routing key.</a:t>
            </a:r>
          </a:p>
          <a:p>
            <a:r>
              <a:rPr lang="en-US" dirty="0" smtClean="0"/>
              <a:t>The exchange routes this to the message queue bound to the routing key.</a:t>
            </a:r>
          </a:p>
          <a:p>
            <a:r>
              <a:rPr lang="en-US" dirty="0" smtClean="0"/>
              <a:t>A consumer receives the </a:t>
            </a:r>
            <a:r>
              <a:rPr lang="en-US" dirty="0" smtClean="0"/>
              <a:t>messages if listening to the queue.</a:t>
            </a:r>
          </a:p>
          <a:p>
            <a:r>
              <a:rPr lang="en-US" dirty="0" smtClean="0"/>
              <a:t>Default: round-robin queuing to deliver to multiple subscribers of same queue</a:t>
            </a:r>
          </a:p>
        </p:txBody>
      </p:sp>
      <p:sp>
        <p:nvSpPr>
          <p:cNvPr id="4" name="Rectangle 3"/>
          <p:cNvSpPr/>
          <p:nvPr/>
        </p:nvSpPr>
        <p:spPr>
          <a:xfrm>
            <a:off x="5887844" y="3920313"/>
            <a:ext cx="6141612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7F"/>
                </a:solidFill>
                <a:latin typeface="CourierNewPSMT" charset="0"/>
              </a:rPr>
              <a:t>Queue.Declare</a:t>
            </a:r>
            <a:r>
              <a:rPr lang="en-US" sz="2400" dirty="0" smtClean="0">
                <a:solidFill>
                  <a:srgbClr val="00007F"/>
                </a:solidFill>
                <a:latin typeface="CourierNewPSMT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urierNewPSMT" charset="0"/>
              </a:rPr>
              <a:t>queue=app.svc01 </a:t>
            </a:r>
            <a:endParaRPr lang="en-US" sz="2800" dirty="0"/>
          </a:p>
          <a:p>
            <a:r>
              <a:rPr lang="en-US" sz="2400" dirty="0" err="1">
                <a:solidFill>
                  <a:srgbClr val="00007F"/>
                </a:solidFill>
                <a:latin typeface="CourierNewPSMT" charset="0"/>
              </a:rPr>
              <a:t>Basic.Consume</a:t>
            </a:r>
            <a:r>
              <a:rPr lang="en-US" sz="2400" dirty="0">
                <a:solidFill>
                  <a:srgbClr val="00007F"/>
                </a:solidFill>
                <a:latin typeface="CourierNewPSMT" charset="0"/>
              </a:rPr>
              <a:t> queue=app.svc01 </a:t>
            </a:r>
            <a:endParaRPr lang="en-US" sz="2800" dirty="0"/>
          </a:p>
          <a:p>
            <a:r>
              <a:rPr lang="en-US" sz="2400" dirty="0" err="1">
                <a:solidFill>
                  <a:srgbClr val="00007F"/>
                </a:solidFill>
                <a:latin typeface="CourierNewPSMT" charset="0"/>
              </a:rPr>
              <a:t>Basic.Publish</a:t>
            </a:r>
            <a:r>
              <a:rPr lang="en-US" sz="2400" dirty="0">
                <a:solidFill>
                  <a:srgbClr val="00007F"/>
                </a:solidFill>
                <a:latin typeface="CourierNewPSMT" charset="0"/>
              </a:rPr>
              <a:t> </a:t>
            </a:r>
            <a:r>
              <a:rPr lang="en-US" sz="2400" dirty="0" smtClean="0">
                <a:solidFill>
                  <a:srgbClr val="00007F"/>
                </a:solidFill>
                <a:latin typeface="CourierNewPSMT" charset="0"/>
              </a:rPr>
              <a:t>routing-key=app.svc01 </a:t>
            </a:r>
            <a:endParaRPr lang="en-US" sz="2800" dirty="0"/>
          </a:p>
        </p:txBody>
      </p:sp>
      <p:pic>
        <p:nvPicPr>
          <p:cNvPr id="5" name="Picture 4" descr="direct-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81" y="153061"/>
            <a:ext cx="62642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Fanout</a:t>
            </a:r>
            <a:r>
              <a:rPr lang="en-US" dirty="0" smtClean="0"/>
              <a:t> Exchange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46978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Message Queue binds to an Exchange with no argument</a:t>
            </a:r>
          </a:p>
          <a:p>
            <a:r>
              <a:rPr lang="en-US" dirty="0" smtClean="0"/>
              <a:t>Publisher sends a message to the Exchange</a:t>
            </a:r>
          </a:p>
          <a:p>
            <a:r>
              <a:rPr lang="en-US" dirty="0" smtClean="0"/>
              <a:t>The Exchange sends the message to the Message Queue</a:t>
            </a:r>
          </a:p>
          <a:p>
            <a:r>
              <a:rPr lang="en-US" dirty="0" smtClean="0"/>
              <a:t>All consumers listening to all Message Queues associated with an Exchange get the message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4" descr="fanout-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980" y="1372880"/>
            <a:ext cx="656907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46034" cy="1325563"/>
          </a:xfrm>
        </p:spPr>
        <p:txBody>
          <a:bodyPr/>
          <a:lstStyle/>
          <a:p>
            <a:r>
              <a:rPr lang="en-US" dirty="0" smtClean="0"/>
              <a:t>Topic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46034" cy="4351338"/>
          </a:xfrm>
        </p:spPr>
        <p:txBody>
          <a:bodyPr/>
          <a:lstStyle/>
          <a:p>
            <a:r>
              <a:rPr lang="en-US" dirty="0" smtClean="0"/>
              <a:t>Message Queues bind using </a:t>
            </a:r>
            <a:r>
              <a:rPr lang="en-US" i="1" dirty="0" smtClean="0"/>
              <a:t>routing patterns </a:t>
            </a:r>
            <a:r>
              <a:rPr lang="en-US" dirty="0" smtClean="0"/>
              <a:t>instead of routing keys.</a:t>
            </a:r>
          </a:p>
          <a:p>
            <a:r>
              <a:rPr lang="en-US" dirty="0" smtClean="0"/>
              <a:t>A Publisher sends a message with a routing key.</a:t>
            </a:r>
          </a:p>
          <a:p>
            <a:r>
              <a:rPr lang="en-US" dirty="0" smtClean="0"/>
              <a:t>Exchange will route to all Message Queues that match the routing key’s pattern</a:t>
            </a:r>
            <a:endParaRPr lang="en-US" dirty="0"/>
          </a:p>
        </p:txBody>
      </p:sp>
      <p:pic>
        <p:nvPicPr>
          <p:cNvPr id="5" name="Picture 4" descr="topic-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94" y="1200613"/>
            <a:ext cx="6859880" cy="418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5674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4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Useful Capabilities of Messaging Systems for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Overarching Requirement: It should support your system’s distributed state machine</a:t>
            </a:r>
          </a:p>
          <a:p>
            <a:endParaRPr lang="en-US" sz="3600" dirty="0"/>
          </a:p>
          <a:p>
            <a:r>
              <a:rPr lang="en-US" sz="3600" b="1" i="1" dirty="0" smtClean="0"/>
              <a:t>Let’s brainstorm some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9161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180" y="267554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1180" y="1519883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Interface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1180" y="3782581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1180" y="3380240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SDK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1180" y="2059924"/>
            <a:ext cx="4392933" cy="390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SDK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4372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Karst: MOAB/Torque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91180" y="4305008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8703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Stampede2: </a:t>
            </a:r>
            <a:r>
              <a:rPr lang="en-US" dirty="0" smtClean="0"/>
              <a:t>SLURM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3034" y="5567389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Comet: SLURM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7365" y="5562607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Jureca</a:t>
            </a:r>
            <a:r>
              <a:rPr lang="en-US" dirty="0" smtClean="0"/>
              <a:t>: SLURM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6287646" y="807595"/>
            <a:ext cx="0" cy="712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6287646" y="2450029"/>
            <a:ext cx="0" cy="930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0"/>
          </p:cNvCxnSpPr>
          <p:nvPr/>
        </p:nvCxnSpPr>
        <p:spPr>
          <a:xfrm flipH="1">
            <a:off x="3948196" y="4707349"/>
            <a:ext cx="2339451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632527" y="4707349"/>
            <a:ext cx="655120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3" idx="0"/>
          </p:cNvCxnSpPr>
          <p:nvPr/>
        </p:nvCxnSpPr>
        <p:spPr>
          <a:xfrm>
            <a:off x="6287647" y="4707349"/>
            <a:ext cx="1029211" cy="8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4" idx="0"/>
          </p:cNvCxnSpPr>
          <p:nvPr/>
        </p:nvCxnSpPr>
        <p:spPr>
          <a:xfrm>
            <a:off x="6287647" y="4707349"/>
            <a:ext cx="2713542" cy="855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0475" y="955417"/>
            <a:ext cx="7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0476" y="2737938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or TCP/IP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651" y="185976"/>
            <a:ext cx="3138555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The Gateway </a:t>
            </a:r>
            <a:r>
              <a:rPr lang="en-US" sz="2800" dirty="0" smtClean="0"/>
              <a:t>Octopus Diagram</a:t>
            </a:r>
            <a:endParaRPr lang="en-US" sz="2800" dirty="0"/>
          </a:p>
        </p:txBody>
      </p:sp>
      <p:sp>
        <p:nvSpPr>
          <p:cNvPr id="32" name="Right Arrow Callout 31"/>
          <p:cNvSpPr/>
          <p:nvPr/>
        </p:nvSpPr>
        <p:spPr>
          <a:xfrm>
            <a:off x="222726" y="3386682"/>
            <a:ext cx="3310596" cy="1271239"/>
          </a:xfrm>
          <a:prstGeom prst="rightArrowCallout">
            <a:avLst>
              <a:gd name="adj1" fmla="val 25000"/>
              <a:gd name="adj2" fmla="val 24123"/>
              <a:gd name="adj3" fmla="val 25000"/>
              <a:gd name="adj4" fmla="val 8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</a:rPr>
              <a:t>We will focus on this piece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Left Arrow Callout 2"/>
          <p:cNvSpPr/>
          <p:nvPr/>
        </p:nvSpPr>
        <p:spPr>
          <a:xfrm>
            <a:off x="9091399" y="4312511"/>
            <a:ext cx="3021936" cy="159894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3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Jobs sent to supercomputers have a nontrivial lifecycle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65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Capabilities: My List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Supports both push and pull messaging</a:t>
            </a:r>
          </a:p>
          <a:p>
            <a:r>
              <a:rPr lang="en-US" dirty="0" smtClean="0"/>
              <a:t>Deliver messages in order</a:t>
            </a:r>
          </a:p>
          <a:p>
            <a:r>
              <a:rPr lang="en-US" dirty="0" smtClean="0"/>
              <a:t>Successfully delivered messages are delivered exactly once</a:t>
            </a:r>
          </a:p>
          <a:p>
            <a:pPr lvl="1"/>
            <a:r>
              <a:rPr lang="en-US" dirty="0" smtClean="0"/>
              <a:t>OK to have multiple </a:t>
            </a:r>
            <a:r>
              <a:rPr lang="en-US" dirty="0" smtClean="0"/>
              <a:t>recipients </a:t>
            </a:r>
            <a:endParaRPr lang="en-US" dirty="0"/>
          </a:p>
          <a:p>
            <a:r>
              <a:rPr lang="en-US" dirty="0" smtClean="0"/>
              <a:t>Deliver </a:t>
            </a:r>
            <a:r>
              <a:rPr lang="en-US" dirty="0" smtClean="0"/>
              <a:t>messages to one or more listeners based on pre-defined topics.</a:t>
            </a:r>
          </a:p>
          <a:p>
            <a:r>
              <a:rPr lang="en-US" dirty="0" smtClean="0"/>
              <a:t>Store messages persistently </a:t>
            </a:r>
          </a:p>
          <a:p>
            <a:pPr lvl="1"/>
            <a:r>
              <a:rPr lang="en-US" dirty="0" smtClean="0"/>
              <a:t>There are no active recipients.</a:t>
            </a:r>
          </a:p>
          <a:p>
            <a:pPr lvl="1"/>
            <a:r>
              <a:rPr lang="en-US" dirty="0" smtClean="0"/>
              <a:t>All recipients are busy</a:t>
            </a:r>
          </a:p>
          <a:p>
            <a:r>
              <a:rPr lang="en-US" dirty="0" smtClean="0"/>
              <a:t>Determine if critical messages were delivered correctly</a:t>
            </a:r>
          </a:p>
        </p:txBody>
      </p:sp>
    </p:spTree>
    <p:extLst>
      <p:ext uri="{BB962C8B-B14F-4D97-AF65-F5344CB8AC3E}">
        <p14:creationId xmlns:p14="http://schemas.microsoft.com/office/powerpoint/2010/main" val="2998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Capabilities: My List (2/2)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Redeliver messages that weren’t correctly received</a:t>
            </a:r>
          </a:p>
          <a:p>
            <a:pPr lvl="1"/>
            <a:r>
              <a:rPr lang="en-US" dirty="0" smtClean="0"/>
              <a:t>Corrupted messages, no recipients,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Recipient can change</a:t>
            </a:r>
          </a:p>
          <a:p>
            <a:r>
              <a:rPr lang="en-US" dirty="0" smtClean="0"/>
              <a:t>Redeliver messages on request</a:t>
            </a:r>
          </a:p>
          <a:p>
            <a:pPr lvl="1"/>
            <a:r>
              <a:rPr lang="en-US" dirty="0" smtClean="0"/>
              <a:t>Helps clients resynch their states </a:t>
            </a:r>
          </a:p>
          <a:p>
            <a:r>
              <a:rPr lang="en-US" dirty="0" smtClean="0"/>
              <a:t>Allow other components to inspect message delivery metadata.</a:t>
            </a:r>
          </a:p>
          <a:p>
            <a:pPr lvl="1"/>
            <a:r>
              <a:rPr lang="en-US" dirty="0" smtClean="0"/>
              <a:t>Supports elasticity, fault tolerance</a:t>
            </a:r>
          </a:p>
          <a:p>
            <a:r>
              <a:rPr lang="en-US" dirty="0" smtClean="0"/>
              <a:t>Priority messaging?</a:t>
            </a:r>
          </a:p>
          <a:p>
            <a:r>
              <a:rPr lang="en-US" dirty="0" smtClean="0"/>
              <a:t>Qualities of Service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ecurity, fault tolerance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Messaging Software to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AMQP does not cover all the capabilities listed above.</a:t>
            </a:r>
          </a:p>
          <a:p>
            <a:pPr lvl="1"/>
            <a:r>
              <a:rPr lang="en-US" dirty="0" smtClean="0"/>
              <a:t>It can be extended to cover these</a:t>
            </a:r>
            <a:r>
              <a:rPr lang="en-US" dirty="0"/>
              <a:t> </a:t>
            </a:r>
            <a:r>
              <a:rPr lang="en-US" dirty="0" smtClean="0"/>
              <a:t>in many cases</a:t>
            </a:r>
          </a:p>
          <a:p>
            <a:r>
              <a:rPr lang="en-US" dirty="0" smtClean="0"/>
              <a:t>AMQP messaging system implementations are not necessarily cloud-ready</a:t>
            </a:r>
          </a:p>
          <a:p>
            <a:pPr lvl="1"/>
            <a:r>
              <a:rPr lang="en-US" dirty="0" smtClean="0"/>
              <a:t>They have to be configured as highly available services.</a:t>
            </a:r>
          </a:p>
          <a:p>
            <a:pPr lvl="2"/>
            <a:r>
              <a:rPr lang="en-US" dirty="0" smtClean="0"/>
              <a:t>Primary + failover</a:t>
            </a:r>
          </a:p>
          <a:p>
            <a:pPr lvl="1"/>
            <a:r>
              <a:rPr lang="en-US" dirty="0" smtClean="0"/>
              <a:t>No fancy leader elections, </a:t>
            </a:r>
            <a:r>
              <a:rPr lang="en-US" dirty="0" err="1" smtClean="0"/>
              <a:t>etc</a:t>
            </a:r>
            <a:r>
              <a:rPr lang="en-US" dirty="0" smtClean="0"/>
              <a:t> as used in Zookeeper + </a:t>
            </a:r>
            <a:r>
              <a:rPr lang="en-US" dirty="0" err="1" smtClean="0"/>
              <a:t>Zab</a:t>
            </a:r>
            <a:r>
              <a:rPr lang="en-US" dirty="0" smtClean="0"/>
              <a:t> or Apache Kafka</a:t>
            </a:r>
            <a:endParaRPr lang="en-US" dirty="0" smtClean="0"/>
          </a:p>
          <a:p>
            <a:pPr lvl="1"/>
            <a:r>
              <a:rPr lang="en-US" dirty="0" smtClean="0"/>
              <a:t>Have scaling limitations, although these may not matter at our scales.</a:t>
            </a:r>
          </a:p>
          <a:p>
            <a:r>
              <a:rPr lang="en-US" dirty="0" smtClean="0"/>
              <a:t>Other messaging systems (Kafka, </a:t>
            </a:r>
            <a:r>
              <a:rPr lang="en-US" dirty="0" err="1" smtClean="0"/>
              <a:t>HedWig</a:t>
            </a:r>
            <a:r>
              <a:rPr lang="en-US" dirty="0" smtClean="0"/>
              <a:t>) are alternatives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6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Applications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Work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Queue up work to be done.</a:t>
            </a:r>
          </a:p>
          <a:p>
            <a:r>
              <a:rPr lang="en-US" dirty="0" smtClean="0"/>
              <a:t>Publisher: pushes a request for work into the queue</a:t>
            </a:r>
          </a:p>
          <a:p>
            <a:pPr lvl="1"/>
            <a:r>
              <a:rPr lang="en-US" dirty="0" smtClean="0"/>
              <a:t>Queue should be a simple Direct Exchange</a:t>
            </a:r>
          </a:p>
          <a:p>
            <a:r>
              <a:rPr lang="en-US" dirty="0" smtClean="0"/>
              <a:t>Message Queue should implement “only deliver message once to once consumer”.</a:t>
            </a:r>
          </a:p>
          <a:p>
            <a:pPr lvl="1"/>
            <a:r>
              <a:rPr lang="en-US" dirty="0" smtClean="0"/>
              <a:t>Round-robin scheduling.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does this out of the box</a:t>
            </a:r>
          </a:p>
          <a:p>
            <a:r>
              <a:rPr lang="en-US" dirty="0" smtClean="0"/>
              <a:t>Consumer: Sends an ACK after completing the task</a:t>
            </a:r>
          </a:p>
          <a:p>
            <a:r>
              <a:rPr lang="en-US" dirty="0" smtClean="0"/>
              <a:t>If a Queue-Client closes before an ACK, resend message to a new consumer.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detects these types of failures.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5912" y="2522034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 API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0749" y="4735551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40750" y="2522034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40751" y="390293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27396" y="2522034"/>
            <a:ext cx="2129883" cy="179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8" idx="2"/>
          </p:cNvCxnSpPr>
          <p:nvPr/>
        </p:nvCxnSpPr>
        <p:spPr>
          <a:xfrm>
            <a:off x="3155795" y="3419707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1"/>
          </p:cNvCxnSpPr>
          <p:nvPr/>
        </p:nvCxnSpPr>
        <p:spPr>
          <a:xfrm>
            <a:off x="6657279" y="3419707"/>
            <a:ext cx="15834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</p:cNvCxnSpPr>
          <p:nvPr/>
        </p:nvCxnSpPr>
        <p:spPr>
          <a:xfrm flipV="1">
            <a:off x="6345365" y="1360449"/>
            <a:ext cx="1895384" cy="1424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5"/>
          </p:cNvCxnSpPr>
          <p:nvPr/>
        </p:nvCxnSpPr>
        <p:spPr>
          <a:xfrm>
            <a:off x="6345365" y="4054458"/>
            <a:ext cx="1895384" cy="1496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4463" y="279390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MSG1, 2, 3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77544" y="2992994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</a:t>
            </a:r>
            <a:r>
              <a:rPr lang="en-US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55795" y="3560956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67816" y="3285895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9078" y="1216990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57564" y="4802953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</a:t>
            </a:r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59003" y="2629434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17060" y="3460431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48372" y="4296926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9679" y="4691872"/>
            <a:ext cx="591223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3 Job requests come to the API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API Server publishes to Broker (Exchange + Message Queue)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Broker sends to workers in round-robin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Workers send ACKs when done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Broker detects a closed connection before an ACK, sends MSG to a different worker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199679" y="298799"/>
            <a:ext cx="10515600" cy="1325563"/>
          </a:xfrm>
        </p:spPr>
        <p:txBody>
          <a:bodyPr/>
          <a:lstStyle/>
          <a:p>
            <a:r>
              <a:rPr lang="en-US" dirty="0" smtClean="0"/>
              <a:t>Simple Work Queu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761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Possibly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Jobs take a long time to finish, so ACKs may not come for hours.</a:t>
            </a:r>
          </a:p>
          <a:p>
            <a:pPr lvl="1"/>
            <a:r>
              <a:rPr lang="en-US" dirty="0" smtClean="0"/>
              <a:t>Durable connections needed between Consumers and Message Queues</a:t>
            </a:r>
          </a:p>
          <a:p>
            <a:pPr lvl="1"/>
            <a:r>
              <a:rPr lang="en-US" dirty="0" smtClean="0"/>
              <a:t>Alternatively, the ACK could come from a different process</a:t>
            </a:r>
          </a:p>
          <a:p>
            <a:r>
              <a:rPr lang="en-US" dirty="0" smtClean="0"/>
              <a:t>Jobs may actually get launched on the external supercomputer, so you don’t want to launch twice just because of a missing ACK</a:t>
            </a:r>
          </a:p>
          <a:p>
            <a:r>
              <a:rPr lang="en-US" dirty="0" smtClean="0"/>
              <a:t>Clients have to implement their own queues</a:t>
            </a:r>
          </a:p>
          <a:p>
            <a:pPr lvl="1"/>
            <a:r>
              <a:rPr lang="en-US" dirty="0" smtClean="0"/>
              <a:t>Could get another work request while doing work.</a:t>
            </a:r>
          </a:p>
        </p:txBody>
      </p:sp>
    </p:spTree>
    <p:extLst>
      <p:ext uri="{BB962C8B-B14F-4D97-AF65-F5344CB8AC3E}">
        <p14:creationId xmlns:p14="http://schemas.microsoft.com/office/powerpoint/2010/main" val="3939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Queue, Take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Orchestrator pushes work into a queue.</a:t>
            </a:r>
          </a:p>
          <a:p>
            <a:r>
              <a:rPr lang="en-US" dirty="0" smtClean="0"/>
              <a:t>Have workers request work when they are not busy.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supports this as “</a:t>
            </a:r>
            <a:r>
              <a:rPr lang="en-US" dirty="0" err="1" smtClean="0"/>
              <a:t>prefetchCount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 round-robin but don’t send work to busy workers with outstanding ACKs.</a:t>
            </a:r>
          </a:p>
          <a:p>
            <a:pPr lvl="1"/>
            <a:r>
              <a:rPr lang="en-US" dirty="0" smtClean="0"/>
              <a:t>Workers do not receive work requests when they are busy.</a:t>
            </a:r>
          </a:p>
          <a:p>
            <a:r>
              <a:rPr lang="en-US" dirty="0" smtClean="0"/>
              <a:t>Worker sends ACK after successfully submitting the job.</a:t>
            </a:r>
          </a:p>
          <a:p>
            <a:pPr lvl="1"/>
            <a:r>
              <a:rPr lang="en-US" dirty="0" smtClean="0"/>
              <a:t>This only means the job has been submitted</a:t>
            </a:r>
          </a:p>
          <a:p>
            <a:pPr lvl="1"/>
            <a:r>
              <a:rPr lang="en-US" dirty="0" smtClean="0"/>
              <a:t>Worker can take more work</a:t>
            </a:r>
          </a:p>
          <a:p>
            <a:r>
              <a:rPr lang="en-US" dirty="0" smtClean="0"/>
              <a:t>A separate process handles the state changes on the supercomputer</a:t>
            </a:r>
          </a:p>
          <a:p>
            <a:pPr lvl="1"/>
            <a:r>
              <a:rPr lang="en-US" dirty="0" smtClean="0"/>
              <a:t>Publishes ”queued”, “executing”, ”completed” or “failed” messages</a:t>
            </a:r>
          </a:p>
          <a:p>
            <a:r>
              <a:rPr lang="en-US" dirty="0" smtClean="0"/>
              <a:t>When job is done, Orchestrator creates a “cleanup” job</a:t>
            </a:r>
          </a:p>
          <a:p>
            <a:r>
              <a:rPr lang="en-US" dirty="0" smtClean="0"/>
              <a:t>Any worker available can take this.</a:t>
            </a:r>
          </a:p>
        </p:txBody>
      </p:sp>
    </p:spTree>
    <p:extLst>
      <p:ext uri="{BB962C8B-B14F-4D97-AF65-F5344CB8AC3E}">
        <p14:creationId xmlns:p14="http://schemas.microsoft.com/office/powerpoint/2010/main" val="7411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Queue, Take 2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1444" y="2650272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Orchestrator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31058" y="2522033"/>
            <a:ext cx="2129883" cy="179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33983" y="668270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6" idx="0"/>
          </p:cNvCxnSpPr>
          <p:nvPr/>
        </p:nvCxnSpPr>
        <p:spPr>
          <a:xfrm flipH="1">
            <a:off x="6096000" y="1437705"/>
            <a:ext cx="2837983" cy="108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933983" y="2664740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</a:t>
            </a:r>
            <a:r>
              <a:rPr lang="en-US" dirty="0" err="1" smtClean="0"/>
              <a:t>Monitoror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5999" y="1921694"/>
            <a:ext cx="10960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1a. Ready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22596" y="1383266"/>
            <a:ext cx="10983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RunJob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94087" y="2435928"/>
            <a:ext cx="787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3. ACK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33984" y="4782012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5"/>
          </p:cNvCxnSpPr>
          <p:nvPr/>
        </p:nvCxnSpPr>
        <p:spPr>
          <a:xfrm>
            <a:off x="6849027" y="4054457"/>
            <a:ext cx="2084957" cy="1376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6"/>
            <a:endCxn id="12" idx="1"/>
          </p:cNvCxnSpPr>
          <p:nvPr/>
        </p:nvCxnSpPr>
        <p:spPr>
          <a:xfrm>
            <a:off x="7160941" y="3419706"/>
            <a:ext cx="1773042" cy="144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45436" y="2979021"/>
            <a:ext cx="914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5. Done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13311" y="4454560"/>
            <a:ext cx="11072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1b. Ready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65303" y="5366780"/>
            <a:ext cx="12057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err="1" smtClean="0"/>
              <a:t>CleanUp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05076" y="3911750"/>
            <a:ext cx="787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9. ACK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5" idx="3"/>
            <a:endCxn id="6" idx="2"/>
          </p:cNvCxnSpPr>
          <p:nvPr/>
        </p:nvCxnSpPr>
        <p:spPr>
          <a:xfrm flipV="1">
            <a:off x="2821259" y="3419706"/>
            <a:ext cx="2209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70084" y="2963481"/>
            <a:ext cx="10983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0. </a:t>
            </a:r>
            <a:r>
              <a:rPr lang="en-US" dirty="0" err="1" smtClean="0"/>
              <a:t>RunJob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9053" y="4782012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 Metadata Manager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6" idx="3"/>
            <a:endCxn id="32" idx="3"/>
          </p:cNvCxnSpPr>
          <p:nvPr/>
        </p:nvCxnSpPr>
        <p:spPr>
          <a:xfrm flipH="1">
            <a:off x="2848868" y="4054457"/>
            <a:ext cx="2494104" cy="149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5089" y="4952129"/>
            <a:ext cx="20473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4., 6., 10. Job Status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9079" y="3459967"/>
            <a:ext cx="11801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Possibly Go Wrong?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Worker may not be able to submit the job</a:t>
            </a:r>
          </a:p>
          <a:p>
            <a:pPr lvl="1"/>
            <a:r>
              <a:rPr lang="en-US" dirty="0" smtClean="0"/>
              <a:t>Remote supercomputer is unreachable, for example</a:t>
            </a:r>
          </a:p>
          <a:p>
            <a:pPr lvl="1"/>
            <a:r>
              <a:rPr lang="en-US" dirty="0" smtClean="0"/>
              <a:t>We need a NACK</a:t>
            </a:r>
          </a:p>
          <a:p>
            <a:r>
              <a:rPr lang="en-US" dirty="0" smtClean="0"/>
              <a:t>The Orchestrator and Experiment Metadata components are also consumers.</a:t>
            </a:r>
          </a:p>
          <a:p>
            <a:pPr lvl="1"/>
            <a:r>
              <a:rPr lang="en-US" dirty="0" smtClean="0"/>
              <a:t>Should send ACKs to make sure messages are delivered.</a:t>
            </a:r>
          </a:p>
          <a:p>
            <a:r>
              <a:rPr lang="en-US" dirty="0" smtClean="0"/>
              <a:t>Orchestrator and </a:t>
            </a:r>
            <a:r>
              <a:rPr lang="en-US" dirty="0"/>
              <a:t>Experiment </a:t>
            </a:r>
            <a:r>
              <a:rPr lang="en-US" dirty="0" smtClean="0"/>
              <a:t>Metadata Manager may also die and get replaced.</a:t>
            </a:r>
          </a:p>
          <a:p>
            <a:pPr lvl="1"/>
            <a:r>
              <a:rPr lang="en-US" dirty="0" smtClean="0"/>
              <a:t>Unlike </a:t>
            </a:r>
            <a:r>
              <a:rPr lang="en-US" dirty="0" err="1" smtClean="0"/>
              <a:t>AppMan</a:t>
            </a:r>
            <a:r>
              <a:rPr lang="en-US" dirty="0" smtClean="0"/>
              <a:t> workers, Orchestrator and EMM may need a leader-follower implementation</a:t>
            </a:r>
          </a:p>
          <a:p>
            <a:r>
              <a:rPr lang="en-US" dirty="0" smtClean="0"/>
              <a:t>Broker crashes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provides some durability for restarting</a:t>
            </a:r>
          </a:p>
          <a:p>
            <a:pPr lvl="1"/>
            <a:r>
              <a:rPr lang="en-US" dirty="0" smtClean="0"/>
              <a:t>Possible to lose cached messages that haven’t gone to persistent storage</a:t>
            </a:r>
          </a:p>
        </p:txBody>
      </p:sp>
    </p:spTree>
    <p:extLst>
      <p:ext uri="{BB962C8B-B14F-4D97-AF65-F5344CB8AC3E}">
        <p14:creationId xmlns:p14="http://schemas.microsoft.com/office/powerpoint/2010/main" val="9351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in Science 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Scientific applications running on supercomputers have lifecycles</a:t>
            </a:r>
          </a:p>
          <a:p>
            <a:pPr lvl="1"/>
            <a:r>
              <a:rPr lang="en-US" dirty="0" smtClean="0"/>
              <a:t>Queued</a:t>
            </a:r>
          </a:p>
          <a:p>
            <a:pPr lvl="1"/>
            <a:r>
              <a:rPr lang="en-US" dirty="0" smtClean="0"/>
              <a:t>Executing</a:t>
            </a:r>
          </a:p>
          <a:p>
            <a:pPr lvl="1"/>
            <a:r>
              <a:rPr lang="en-US" dirty="0" smtClean="0"/>
              <a:t>Completed</a:t>
            </a:r>
          </a:p>
          <a:p>
            <a:r>
              <a:rPr lang="en-US" dirty="0" smtClean="0"/>
              <a:t>Gateways may add additional states</a:t>
            </a:r>
          </a:p>
          <a:p>
            <a:pPr lvl="1"/>
            <a:r>
              <a:rPr lang="en-US" dirty="0" smtClean="0"/>
              <a:t>Created (but not yet queued)</a:t>
            </a:r>
          </a:p>
          <a:p>
            <a:pPr lvl="1"/>
            <a:r>
              <a:rPr lang="en-US" dirty="0" smtClean="0"/>
              <a:t>Archived</a:t>
            </a:r>
          </a:p>
          <a:p>
            <a:r>
              <a:rPr lang="en-US" dirty="0" smtClean="0"/>
              <a:t>The lifecycle of an executing job may be several minutes, hours, days, or even longer</a:t>
            </a:r>
          </a:p>
          <a:p>
            <a:pPr lvl="1"/>
            <a:r>
              <a:rPr lang="en-US" dirty="0" smtClean="0"/>
              <a:t>Analogous to ordering a physical object delivered via Amazon. </a:t>
            </a:r>
          </a:p>
          <a:p>
            <a:r>
              <a:rPr lang="en-US" dirty="0" smtClean="0"/>
              <a:t>State management is an important concept in gateways. </a:t>
            </a:r>
          </a:p>
          <a:p>
            <a:pPr lvl="1"/>
            <a:r>
              <a:rPr lang="en-US" dirty="0" smtClean="0"/>
              <a:t>It guides component (</a:t>
            </a:r>
            <a:r>
              <a:rPr lang="en-US" dirty="0" err="1" smtClean="0"/>
              <a:t>microservice</a:t>
            </a:r>
            <a:r>
              <a:rPr lang="en-US" dirty="0" smtClean="0"/>
              <a:t>) design and implementation</a:t>
            </a:r>
          </a:p>
          <a:p>
            <a:pPr lvl="1"/>
            <a:r>
              <a:rPr lang="en-US" dirty="0" smtClean="0"/>
              <a:t>It governs messaging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51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things. </a:t>
            </a:r>
            <a:endParaRPr lang="en-US" dirty="0"/>
          </a:p>
          <a:p>
            <a:r>
              <a:rPr lang="en-US" dirty="0" smtClean="0"/>
              <a:t>How do you debug unexpected errors?</a:t>
            </a:r>
          </a:p>
          <a:p>
            <a:pPr lvl="1"/>
            <a:r>
              <a:rPr lang="en-US" dirty="0" smtClean="0"/>
              <a:t>Logs</a:t>
            </a:r>
          </a:p>
          <a:p>
            <a:r>
              <a:rPr lang="en-US" dirty="0" smtClean="0"/>
              <a:t>A logger like </a:t>
            </a:r>
            <a:r>
              <a:rPr lang="en-US" dirty="0" err="1" smtClean="0"/>
              <a:t>LogStash</a:t>
            </a:r>
            <a:r>
              <a:rPr lang="en-US" dirty="0" smtClean="0"/>
              <a:t> should be one of your consumers</a:t>
            </a:r>
          </a:p>
          <a:p>
            <a:r>
              <a:rPr lang="en-US" dirty="0" smtClean="0"/>
              <a:t>No one-to-one messages any more.</a:t>
            </a:r>
          </a:p>
          <a:p>
            <a:r>
              <a:rPr lang="en-US" dirty="0" smtClean="0"/>
              <a:t>Everything has at least 2 subscribers</a:t>
            </a:r>
          </a:p>
          <a:p>
            <a:pPr lvl="1"/>
            <a:r>
              <a:rPr lang="en-US" dirty="0" smtClean="0"/>
              <a:t>Your log service</a:t>
            </a:r>
          </a:p>
          <a:p>
            <a:pPr lvl="1"/>
            <a:r>
              <a:rPr lang="en-US" dirty="0" smtClean="0"/>
              <a:t>The main target</a:t>
            </a:r>
          </a:p>
          <a:p>
            <a:r>
              <a:rPr lang="en-US" dirty="0" smtClean="0"/>
              <a:t>Or you could use </a:t>
            </a:r>
            <a:r>
              <a:rPr lang="en-US" dirty="0" err="1" smtClean="0"/>
              <a:t>Fanout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systems provide an abstract system for routing communications between distributed entities. </a:t>
            </a:r>
          </a:p>
          <a:p>
            <a:pPr lvl="1"/>
            <a:r>
              <a:rPr lang="en-US" dirty="0" smtClean="0"/>
              <a:t>You don’t need to know the physical addresses</a:t>
            </a:r>
          </a:p>
          <a:p>
            <a:r>
              <a:rPr lang="en-US" dirty="0" smtClean="0"/>
              <a:t>Support multiple messaging patterns out of the box.</a:t>
            </a:r>
          </a:p>
          <a:p>
            <a:pPr lvl="1"/>
            <a:r>
              <a:rPr lang="en-US" dirty="0" smtClean="0"/>
              <a:t>You don’t have to implement them.</a:t>
            </a:r>
          </a:p>
          <a:p>
            <a:r>
              <a:rPr lang="en-US" dirty="0" smtClean="0"/>
              <a:t>Queues are a powerful concept within distributed systems.</a:t>
            </a:r>
          </a:p>
          <a:p>
            <a:pPr lvl="1"/>
            <a:r>
              <a:rPr lang="en-US" dirty="0" smtClean="0"/>
              <a:t>Entities can save messages in order and deliver/accept them at a desirable rate.</a:t>
            </a:r>
          </a:p>
          <a:p>
            <a:pPr lvl="1"/>
            <a:r>
              <a:rPr lang="en-US" dirty="0" smtClean="0"/>
              <a:t>Queues are a “primitive” (foundational) concept that you can use to build more sophisticated systems.</a:t>
            </a:r>
          </a:p>
        </p:txBody>
      </p:sp>
    </p:spTree>
    <p:extLst>
      <p:ext uri="{BB962C8B-B14F-4D97-AF65-F5344CB8AC3E}">
        <p14:creationId xmlns:p14="http://schemas.microsoft.com/office/powerpoint/2010/main" val="9154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3946" y="3328298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946" y="2925957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SDK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946" y="3850725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Plugins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135484" y="2193188"/>
            <a:ext cx="1781177" cy="120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75360" y="3624966"/>
            <a:ext cx="1781177" cy="120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93293" y="3624966"/>
            <a:ext cx="1781177" cy="120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15449" y="2014821"/>
            <a:ext cx="5319782" cy="31873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3" idx="3"/>
            <a:endCxn id="9" idx="1"/>
          </p:cNvCxnSpPr>
          <p:nvPr/>
        </p:nvCxnSpPr>
        <p:spPr>
          <a:xfrm>
            <a:off x="4596879" y="3598318"/>
            <a:ext cx="1618570" cy="1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the Gateway App </a:t>
            </a:r>
            <a:r>
              <a:rPr lang="en-US" dirty="0" smtClean="0"/>
              <a:t>Server Become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3945" y="5795319"/>
            <a:ext cx="11331285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For now, we will not depict the communication connections between the </a:t>
            </a:r>
            <a:r>
              <a:rPr lang="en-US" sz="2400" dirty="0" err="1" smtClean="0"/>
              <a:t>microservices</a:t>
            </a:r>
            <a:r>
              <a:rPr lang="en-US" sz="2400" dirty="0" smtClean="0"/>
              <a:t> on the left. These are over-the-wire and need to be non-blocking in many cases.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78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77172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3911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0243" y="3378819"/>
            <a:ext cx="8240751" cy="33119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29572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1972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4372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772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9172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6311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88711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41111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93511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45911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17630" y="3767471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70030" y="3919871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22430" y="4072271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95189" y="391446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5065" y="162551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55315" y="1625513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90696" y="200722"/>
            <a:ext cx="4995746" cy="25428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032812" y="2778573"/>
            <a:ext cx="234176" cy="555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3501" y="313388"/>
            <a:ext cx="2497873" cy="2074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Replicate the </a:t>
            </a:r>
            <a:r>
              <a:rPr lang="en-US" sz="3200" dirty="0" err="1" smtClean="0"/>
              <a:t>Microservices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8930811" y="313387"/>
            <a:ext cx="2954364" cy="2913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Communication patterns and system state </a:t>
            </a:r>
            <a:r>
              <a:rPr lang="en-US" sz="3200" smtClean="0"/>
              <a:t>are important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69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Messaging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3514950"/>
            <a:ext cx="9144000" cy="1655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 smtClean="0"/>
              <a:t>Examining messaging in distributed systems though Advanced </a:t>
            </a:r>
            <a:r>
              <a:rPr lang="en-US" dirty="0"/>
              <a:t>Message Queuing Protocol </a:t>
            </a:r>
            <a:r>
              <a:rPr lang="en-US" dirty="0" smtClean="0"/>
              <a:t>(AMQP) and </a:t>
            </a:r>
            <a:r>
              <a:rPr lang="en-US" dirty="0" err="1" smtClean="0"/>
              <a:t>RabbitMQ</a:t>
            </a:r>
            <a:r>
              <a:rPr lang="en-US" dirty="0" smtClean="0"/>
              <a:t> overviews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6171" y="1787357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4143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the Gateway App Server</a:t>
            </a:r>
            <a:endParaRPr lang="en-US" dirty="0"/>
          </a:p>
        </p:txBody>
      </p:sp>
      <p:sp>
        <p:nvSpPr>
          <p:cNvPr id="12" name="Left-Right-Up Arrow 11"/>
          <p:cNvSpPr/>
          <p:nvPr/>
        </p:nvSpPr>
        <p:spPr>
          <a:xfrm>
            <a:off x="3521676" y="3771400"/>
            <a:ext cx="5165124" cy="2518190"/>
          </a:xfrm>
          <a:prstGeom prst="leftRightUpArrow">
            <a:avLst>
              <a:gd name="adj1" fmla="val 2696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 these </a:t>
            </a:r>
            <a:r>
              <a:rPr lang="en-US" smtClean="0"/>
              <a:t>services communicate?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0585" y="36397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77172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3911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0243" y="3378819"/>
            <a:ext cx="8240751" cy="33119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29572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1972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4372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772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9172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6311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88711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41111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93511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45911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02985" y="37921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55385" y="39445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07785" y="40969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95189" y="391446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5065" y="162551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55315" y="1625513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90696" y="200722"/>
            <a:ext cx="4995746" cy="25428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032812" y="2778573"/>
            <a:ext cx="234176" cy="555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3501" y="313388"/>
            <a:ext cx="2497873" cy="2074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Each service actually needs to be replicated.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66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9463</TotalTime>
  <Words>2164</Words>
  <Application>Microsoft Macintosh PowerPoint</Application>
  <PresentationFormat>Widescreen</PresentationFormat>
  <Paragraphs>353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Calibri Light</vt:lpstr>
      <vt:lpstr>CourierNewPSMT</vt:lpstr>
      <vt:lpstr>Arial</vt:lpstr>
      <vt:lpstr>Office Theme</vt:lpstr>
      <vt:lpstr>Microservices, Messaging and Science Gateways</vt:lpstr>
      <vt:lpstr>PowerPoint Presentation</vt:lpstr>
      <vt:lpstr>PowerPoint Presentation</vt:lpstr>
      <vt:lpstr>State in Science Gateways</vt:lpstr>
      <vt:lpstr>Basic Components of the Gateway App Server Become Microservices</vt:lpstr>
      <vt:lpstr>PowerPoint Presentation</vt:lpstr>
      <vt:lpstr>Messaging in Distributed Systems</vt:lpstr>
      <vt:lpstr>Basic Components of the Gateway App Server</vt:lpstr>
      <vt:lpstr>PowerPoint Presentation</vt:lpstr>
      <vt:lpstr>Point to Point Communication Is Brittle</vt:lpstr>
      <vt:lpstr>Messaging Systems Solve Many of These Problems</vt:lpstr>
      <vt:lpstr>They Work Well with Service Replication</vt:lpstr>
      <vt:lpstr>Messaging Summary</vt:lpstr>
      <vt:lpstr>AMQP: Network Protocol and Architecture, Not An API</vt:lpstr>
      <vt:lpstr>Value of Message Queuing Systems, Generally</vt:lpstr>
      <vt:lpstr>Basic Concepts</vt:lpstr>
      <vt:lpstr>An AMQP Server (or Broker)</vt:lpstr>
      <vt:lpstr>Producers and Consumers</vt:lpstr>
      <vt:lpstr>The Exchange</vt:lpstr>
      <vt:lpstr>Message Queue Properties and Examples</vt:lpstr>
      <vt:lpstr>Consumers and Message Queues</vt:lpstr>
      <vt:lpstr>Publish-Subscribe Patterns</vt:lpstr>
      <vt:lpstr>The Message Payload</vt:lpstr>
      <vt:lpstr>Message Exchange Patterns</vt:lpstr>
      <vt:lpstr>Direct Exchange</vt:lpstr>
      <vt:lpstr>Fanout Exchange</vt:lpstr>
      <vt:lpstr>Topic Exchange</vt:lpstr>
      <vt:lpstr>More Examples</vt:lpstr>
      <vt:lpstr>Some Useful Capabilities of Messaging Systems for Microservices</vt:lpstr>
      <vt:lpstr>Useful Capabilities: My List (1/2)</vt:lpstr>
      <vt:lpstr>Useful Capabilities: My List (2/2)</vt:lpstr>
      <vt:lpstr>Which Messaging Software to Choose?</vt:lpstr>
      <vt:lpstr>Some Applications</vt:lpstr>
      <vt:lpstr>Simple Work Queue</vt:lpstr>
      <vt:lpstr>Simple Work Queue</vt:lpstr>
      <vt:lpstr>What Could Possibly Go Wrong?</vt:lpstr>
      <vt:lpstr>Work Queue, Take Two</vt:lpstr>
      <vt:lpstr>Work Queue, Take 2</vt:lpstr>
      <vt:lpstr>What Could Possibly Go Wrong?</vt:lpstr>
      <vt:lpstr>What Else Could Go Wrong?</vt:lpstr>
      <vt:lpstr>Summary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Marlon Pierce</dc:creator>
  <cp:lastModifiedBy>Marlon Pierce</cp:lastModifiedBy>
  <cp:revision>251</cp:revision>
  <cp:lastPrinted>2016-11-10T20:27:44Z</cp:lastPrinted>
  <dcterms:created xsi:type="dcterms:W3CDTF">2016-03-30T20:52:29Z</dcterms:created>
  <dcterms:modified xsi:type="dcterms:W3CDTF">2018-09-11T17:31:02Z</dcterms:modified>
</cp:coreProperties>
</file>