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5" r:id="rId2"/>
    <p:sldId id="256" r:id="rId3"/>
    <p:sldId id="257" r:id="rId4"/>
    <p:sldId id="258" r:id="rId5"/>
    <p:sldId id="259" r:id="rId6"/>
    <p:sldId id="260" r:id="rId7"/>
    <p:sldId id="261" r:id="rId8"/>
    <p:sldId id="264"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7"/>
    <p:restoredTop sz="94643"/>
  </p:normalViewPr>
  <p:slideViewPr>
    <p:cSldViewPr snapToGrid="0" snapToObjects="1">
      <p:cViewPr varScale="1">
        <p:scale>
          <a:sx n="102" d="100"/>
          <a:sy n="102" d="100"/>
        </p:scale>
        <p:origin x="192" y="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style>
          <a:lnRef idx="2">
            <a:schemeClr val="accent1">
              <a:shade val="50000"/>
            </a:schemeClr>
          </a:lnRef>
          <a:fillRef idx="1">
            <a:schemeClr val="accent1"/>
          </a:fillRef>
          <a:effectRef idx="0">
            <a:schemeClr val="accent1"/>
          </a:effectRef>
          <a:fontRef idx="none"/>
        </p:style>
        <p:txBody>
          <a:bodyPr anchor="ctr"/>
          <a:lstStyle>
            <a:lvl1pPr algn="ctr">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526882"/>
            <a:ext cx="9144000" cy="1655762"/>
          </a:xfrm>
        </p:spPr>
        <p:style>
          <a:lnRef idx="2">
            <a:schemeClr val="dk1"/>
          </a:lnRef>
          <a:fillRef idx="1">
            <a:schemeClr val="lt1"/>
          </a:fillRef>
          <a:effectRef idx="0">
            <a:schemeClr val="dk1"/>
          </a:effectRef>
          <a:fontRef idx="none"/>
        </p:style>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08A63ACE-6FC9-CE4E-8762-DED14C629FA1}" type="datetimeFigureOut">
              <a:rPr lang="en-US" smtClean="0"/>
              <a:t>9/5/17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7D63B-6F8F-8B4B-98D1-9F15758F4FB2}" type="slidenum">
              <a:rPr lang="en-US" smtClean="0"/>
              <a:t>‹#›</a:t>
            </a:fld>
            <a:endParaRPr lang="en-US"/>
          </a:p>
        </p:txBody>
      </p:sp>
    </p:spTree>
    <p:extLst>
      <p:ext uri="{BB962C8B-B14F-4D97-AF65-F5344CB8AC3E}">
        <p14:creationId xmlns:p14="http://schemas.microsoft.com/office/powerpoint/2010/main" val="1071706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A63ACE-6FC9-CE4E-8762-DED14C629FA1}" type="datetimeFigureOut">
              <a:rPr lang="en-US" smtClean="0"/>
              <a:t>9/5/17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7D63B-6F8F-8B4B-98D1-9F15758F4FB2}" type="slidenum">
              <a:rPr lang="en-US" smtClean="0"/>
              <a:t>‹#›</a:t>
            </a:fld>
            <a:endParaRPr lang="en-US"/>
          </a:p>
        </p:txBody>
      </p:sp>
    </p:spTree>
    <p:extLst>
      <p:ext uri="{BB962C8B-B14F-4D97-AF65-F5344CB8AC3E}">
        <p14:creationId xmlns:p14="http://schemas.microsoft.com/office/powerpoint/2010/main" val="1063902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A63ACE-6FC9-CE4E-8762-DED14C629FA1}" type="datetimeFigureOut">
              <a:rPr lang="en-US" smtClean="0"/>
              <a:t>9/5/17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7D63B-6F8F-8B4B-98D1-9F15758F4FB2}" type="slidenum">
              <a:rPr lang="en-US" smtClean="0"/>
              <a:t>‹#›</a:t>
            </a:fld>
            <a:endParaRPr lang="en-US"/>
          </a:p>
        </p:txBody>
      </p:sp>
    </p:spTree>
    <p:extLst>
      <p:ext uri="{BB962C8B-B14F-4D97-AF65-F5344CB8AC3E}">
        <p14:creationId xmlns:p14="http://schemas.microsoft.com/office/powerpoint/2010/main" val="105647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A63ACE-6FC9-CE4E-8762-DED14C629FA1}" type="datetimeFigureOut">
              <a:rPr lang="en-US" smtClean="0"/>
              <a:t>9/5/17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7D63B-6F8F-8B4B-98D1-9F15758F4FB2}" type="slidenum">
              <a:rPr lang="en-US" smtClean="0"/>
              <a:t>‹#›</a:t>
            </a:fld>
            <a:endParaRPr lang="en-US"/>
          </a:p>
        </p:txBody>
      </p:sp>
    </p:spTree>
    <p:extLst>
      <p:ext uri="{BB962C8B-B14F-4D97-AF65-F5344CB8AC3E}">
        <p14:creationId xmlns:p14="http://schemas.microsoft.com/office/powerpoint/2010/main" val="1222604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A63ACE-6FC9-CE4E-8762-DED14C629FA1}" type="datetimeFigureOut">
              <a:rPr lang="en-US" smtClean="0"/>
              <a:t>9/5/17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7D63B-6F8F-8B4B-98D1-9F15758F4FB2}" type="slidenum">
              <a:rPr lang="en-US" smtClean="0"/>
              <a:t>‹#›</a:t>
            </a:fld>
            <a:endParaRPr lang="en-US"/>
          </a:p>
        </p:txBody>
      </p:sp>
    </p:spTree>
    <p:extLst>
      <p:ext uri="{BB962C8B-B14F-4D97-AF65-F5344CB8AC3E}">
        <p14:creationId xmlns:p14="http://schemas.microsoft.com/office/powerpoint/2010/main" val="1195019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A63ACE-6FC9-CE4E-8762-DED14C629FA1}" type="datetimeFigureOut">
              <a:rPr lang="en-US" smtClean="0"/>
              <a:t>9/5/17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7D63B-6F8F-8B4B-98D1-9F15758F4FB2}" type="slidenum">
              <a:rPr lang="en-US" smtClean="0"/>
              <a:t>‹#›</a:t>
            </a:fld>
            <a:endParaRPr lang="en-US"/>
          </a:p>
        </p:txBody>
      </p:sp>
    </p:spTree>
    <p:extLst>
      <p:ext uri="{BB962C8B-B14F-4D97-AF65-F5344CB8AC3E}">
        <p14:creationId xmlns:p14="http://schemas.microsoft.com/office/powerpoint/2010/main" val="1430224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A63ACE-6FC9-CE4E-8762-DED14C629FA1}" type="datetimeFigureOut">
              <a:rPr lang="en-US" smtClean="0"/>
              <a:t>9/5/17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E7D63B-6F8F-8B4B-98D1-9F15758F4FB2}" type="slidenum">
              <a:rPr lang="en-US" smtClean="0"/>
              <a:t>‹#›</a:t>
            </a:fld>
            <a:endParaRPr lang="en-US"/>
          </a:p>
        </p:txBody>
      </p:sp>
    </p:spTree>
    <p:extLst>
      <p:ext uri="{BB962C8B-B14F-4D97-AF65-F5344CB8AC3E}">
        <p14:creationId xmlns:p14="http://schemas.microsoft.com/office/powerpoint/2010/main" val="997920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A63ACE-6FC9-CE4E-8762-DED14C629FA1}" type="datetimeFigureOut">
              <a:rPr lang="en-US" smtClean="0"/>
              <a:t>9/5/17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E7D63B-6F8F-8B4B-98D1-9F15758F4FB2}" type="slidenum">
              <a:rPr lang="en-US" smtClean="0"/>
              <a:t>‹#›</a:t>
            </a:fld>
            <a:endParaRPr lang="en-US"/>
          </a:p>
        </p:txBody>
      </p:sp>
    </p:spTree>
    <p:extLst>
      <p:ext uri="{BB962C8B-B14F-4D97-AF65-F5344CB8AC3E}">
        <p14:creationId xmlns:p14="http://schemas.microsoft.com/office/powerpoint/2010/main" val="205921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A63ACE-6FC9-CE4E-8762-DED14C629FA1}" type="datetimeFigureOut">
              <a:rPr lang="en-US" smtClean="0"/>
              <a:t>9/5/17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E7D63B-6F8F-8B4B-98D1-9F15758F4FB2}" type="slidenum">
              <a:rPr lang="en-US" smtClean="0"/>
              <a:t>‹#›</a:t>
            </a:fld>
            <a:endParaRPr lang="en-US"/>
          </a:p>
        </p:txBody>
      </p:sp>
    </p:spTree>
    <p:extLst>
      <p:ext uri="{BB962C8B-B14F-4D97-AF65-F5344CB8AC3E}">
        <p14:creationId xmlns:p14="http://schemas.microsoft.com/office/powerpoint/2010/main" val="1332041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A63ACE-6FC9-CE4E-8762-DED14C629FA1}" type="datetimeFigureOut">
              <a:rPr lang="en-US" smtClean="0"/>
              <a:t>9/5/17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7D63B-6F8F-8B4B-98D1-9F15758F4FB2}" type="slidenum">
              <a:rPr lang="en-US" smtClean="0"/>
              <a:t>‹#›</a:t>
            </a:fld>
            <a:endParaRPr lang="en-US"/>
          </a:p>
        </p:txBody>
      </p:sp>
    </p:spTree>
    <p:extLst>
      <p:ext uri="{BB962C8B-B14F-4D97-AF65-F5344CB8AC3E}">
        <p14:creationId xmlns:p14="http://schemas.microsoft.com/office/powerpoint/2010/main" val="104352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A63ACE-6FC9-CE4E-8762-DED14C629FA1}" type="datetimeFigureOut">
              <a:rPr lang="en-US" smtClean="0"/>
              <a:t>9/5/17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7D63B-6F8F-8B4B-98D1-9F15758F4FB2}" type="slidenum">
              <a:rPr lang="en-US" smtClean="0"/>
              <a:t>‹#›</a:t>
            </a:fld>
            <a:endParaRPr lang="en-US"/>
          </a:p>
        </p:txBody>
      </p:sp>
    </p:spTree>
    <p:extLst>
      <p:ext uri="{BB962C8B-B14F-4D97-AF65-F5344CB8AC3E}">
        <p14:creationId xmlns:p14="http://schemas.microsoft.com/office/powerpoint/2010/main" val="15121309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style>
          <a:lnRef idx="2">
            <a:schemeClr val="accent1">
              <a:shade val="50000"/>
            </a:schemeClr>
          </a:lnRef>
          <a:fillRef idx="1">
            <a:schemeClr val="accent1"/>
          </a:fillRef>
          <a:effectRef idx="0">
            <a:schemeClr val="accent1"/>
          </a:effectRef>
          <a:fontRef idx="none"/>
        </p:style>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700365"/>
            <a:ext cx="10515600" cy="4351338"/>
          </a:xfrm>
          <a:prstGeom prst="rect">
            <a:avLst/>
          </a:prstGeom>
        </p:spPr>
        <p:style>
          <a:lnRef idx="2">
            <a:schemeClr val="dk1"/>
          </a:lnRef>
          <a:fillRef idx="1">
            <a:schemeClr val="lt1"/>
          </a:fillRef>
          <a:effectRef idx="0">
            <a:schemeClr val="dk1"/>
          </a:effectRef>
          <a:fontRef idx="none"/>
        </p:style>
        <p:txBody>
          <a:bodyPr vert="horz" lIns="91440" tIns="45720" rIns="91440" bIns="45720" rtlCol="0">
            <a:normAutofit/>
          </a:bodyPr>
          <a:lstStyle/>
          <a:p>
            <a:pPr lvl="0"/>
            <a:r>
              <a:rPr lang="en-US"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A63ACE-6FC9-CE4E-8762-DED14C629FA1}" type="datetimeFigureOut">
              <a:rPr lang="en-US" smtClean="0"/>
              <a:t>9/5/17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E7D63B-6F8F-8B4B-98D1-9F15758F4FB2}" type="slidenum">
              <a:rPr lang="en-US" smtClean="0"/>
              <a:t>‹#›</a:t>
            </a:fld>
            <a:endParaRPr lang="en-US"/>
          </a:p>
        </p:txBody>
      </p:sp>
    </p:spTree>
    <p:extLst>
      <p:ext uri="{BB962C8B-B14F-4D97-AF65-F5344CB8AC3E}">
        <p14:creationId xmlns:p14="http://schemas.microsoft.com/office/powerpoint/2010/main" val="1090863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rabbitmq.com/" TargetMode="External"/><Relationship Id="rId4" Type="http://schemas.openxmlformats.org/officeDocument/2006/relationships/hyperlink" Target="https://jenkins.io/" TargetMode="External"/><Relationship Id="rId1" Type="http://schemas.openxmlformats.org/officeDocument/2006/relationships/slideLayout" Target="../slideLayouts/slideLayout2.xml"/><Relationship Id="rId2" Type="http://schemas.openxmlformats.org/officeDocument/2006/relationships/hyperlink" Target="https://www.docker.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Office Hours</a:t>
            </a:r>
            <a:endParaRPr lang="en-US" dirty="0"/>
          </a:p>
        </p:txBody>
      </p:sp>
      <p:sp>
        <p:nvSpPr>
          <p:cNvPr id="3" name="Subtitle 2"/>
          <p:cNvSpPr>
            <a:spLocks noGrp="1"/>
          </p:cNvSpPr>
          <p:nvPr>
            <p:ph type="subTitle" idx="1"/>
          </p:nvPr>
        </p:nvSpPr>
        <p:spPr/>
        <p:txBody>
          <a:bodyPr/>
          <a:lstStyle/>
          <a:p>
            <a:r>
              <a:rPr lang="en-US" dirty="0" smtClean="0"/>
              <a:t>Location: Multipurpose Room (usually), Cyberinfrastructure Building </a:t>
            </a:r>
          </a:p>
          <a:p>
            <a:r>
              <a:rPr lang="en-US" smtClean="0"/>
              <a:t>Time: Fridays, 1:30 - 5:00 pm</a:t>
            </a:r>
            <a:endParaRPr lang="en-US" dirty="0"/>
          </a:p>
        </p:txBody>
      </p:sp>
    </p:spTree>
    <p:extLst>
      <p:ext uri="{BB962C8B-B14F-4D97-AF65-F5344CB8AC3E}">
        <p14:creationId xmlns:p14="http://schemas.microsoft.com/office/powerpoint/2010/main" val="607932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Final Thoughts</a:t>
            </a:r>
            <a:endParaRPr lang="en-US" dirty="0"/>
          </a:p>
        </p:txBody>
      </p:sp>
      <p:sp>
        <p:nvSpPr>
          <p:cNvPr id="4" name="Content Placeholder 3"/>
          <p:cNvSpPr>
            <a:spLocks noGrp="1"/>
          </p:cNvSpPr>
          <p:nvPr>
            <p:ph idx="1"/>
          </p:nvPr>
        </p:nvSpPr>
        <p:spPr/>
        <p:txBody>
          <a:bodyPr/>
          <a:lstStyle/>
          <a:p>
            <a:r>
              <a:rPr lang="en-US" dirty="0" smtClean="0"/>
              <a:t>Get your Jetstream OpenStack access setup right away in case this takes some time. </a:t>
            </a:r>
          </a:p>
          <a:p>
            <a:pPr lvl="1"/>
            <a:r>
              <a:rPr lang="en-US" dirty="0" smtClean="0"/>
              <a:t>Notify your instructors if you have any problems with this.</a:t>
            </a:r>
          </a:p>
          <a:p>
            <a:r>
              <a:rPr lang="en-US" dirty="0" smtClean="0"/>
              <a:t>Do the assignment in this order</a:t>
            </a:r>
          </a:p>
          <a:p>
            <a:pPr lvl="1"/>
            <a:r>
              <a:rPr lang="en-US" dirty="0" smtClean="0"/>
              <a:t>Use </a:t>
            </a:r>
            <a:r>
              <a:rPr lang="en-US" dirty="0" err="1" smtClean="0"/>
              <a:t>RabbitMQ</a:t>
            </a:r>
            <a:r>
              <a:rPr lang="en-US" dirty="0" smtClean="0"/>
              <a:t> for communications</a:t>
            </a:r>
          </a:p>
          <a:p>
            <a:pPr lvl="1"/>
            <a:r>
              <a:rPr lang="en-US" dirty="0" smtClean="0"/>
              <a:t>Use Jenkins to deploy directly to Jetstream VMs</a:t>
            </a:r>
          </a:p>
          <a:p>
            <a:pPr lvl="1"/>
            <a:r>
              <a:rPr lang="en-US" dirty="0" smtClean="0"/>
              <a:t>Wrap your </a:t>
            </a:r>
            <a:r>
              <a:rPr lang="en-US" dirty="0" err="1" smtClean="0"/>
              <a:t>microservices</a:t>
            </a:r>
            <a:r>
              <a:rPr lang="en-US" dirty="0" smtClean="0"/>
              <a:t> in Docker</a:t>
            </a:r>
          </a:p>
          <a:p>
            <a:pPr lvl="1"/>
            <a:r>
              <a:rPr lang="en-US" dirty="0" smtClean="0"/>
              <a:t>Use Jenkins to deploy your Docker containers </a:t>
            </a:r>
            <a:r>
              <a:rPr lang="en-US" smtClean="0"/>
              <a:t>to Jetstream VMs</a:t>
            </a:r>
            <a:endParaRPr lang="en-US" dirty="0"/>
          </a:p>
        </p:txBody>
      </p:sp>
    </p:spTree>
    <p:extLst>
      <p:ext uri="{BB962C8B-B14F-4D97-AF65-F5344CB8AC3E}">
        <p14:creationId xmlns:p14="http://schemas.microsoft.com/office/powerpoint/2010/main" val="2108005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dirty="0" smtClean="0"/>
              <a:t>Assignment 2 Overview</a:t>
            </a:r>
            <a:endParaRPr lang="en-US" dirty="0"/>
          </a:p>
        </p:txBody>
      </p:sp>
      <p:sp>
        <p:nvSpPr>
          <p:cNvPr id="3" name="Subtitle 2"/>
          <p:cNvSpPr>
            <a:spLocks noGrp="1"/>
          </p:cNvSpPr>
          <p:nvPr>
            <p:ph type="subTitle" idx="1"/>
          </p:nvPr>
        </p:nvSpPr>
        <p:spPr>
          <a:xfrm>
            <a:off x="1524000" y="3514356"/>
            <a:ext cx="9144000" cy="1655762"/>
          </a:xfrm>
        </p:spPr>
        <p:style>
          <a:lnRef idx="2">
            <a:schemeClr val="dk1"/>
          </a:lnRef>
          <a:fillRef idx="1">
            <a:schemeClr val="lt1"/>
          </a:fillRef>
          <a:effectRef idx="0">
            <a:schemeClr val="dk1"/>
          </a:effectRef>
          <a:fontRef idx="minor">
            <a:schemeClr val="dk1"/>
          </a:fontRef>
        </p:style>
        <p:txBody>
          <a:bodyPr anchor="ctr"/>
          <a:lstStyle/>
          <a:p>
            <a:r>
              <a:rPr lang="en-US" dirty="0" smtClean="0"/>
              <a:t>Messaging, containerization, and continuous integration and deployment</a:t>
            </a:r>
            <a:endParaRPr lang="en-US" dirty="0"/>
          </a:p>
        </p:txBody>
      </p:sp>
    </p:spTree>
    <p:extLst>
      <p:ext uri="{BB962C8B-B14F-4D97-AF65-F5344CB8AC3E}">
        <p14:creationId xmlns:p14="http://schemas.microsoft.com/office/powerpoint/2010/main" val="738715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smtClean="0"/>
              <a:t>Assignment 2</a:t>
            </a:r>
            <a:endParaRPr lang="en-US"/>
          </a:p>
        </p:txBody>
      </p:sp>
      <p:sp>
        <p:nvSpPr>
          <p:cNvPr id="3" name="Content Placeholder 2"/>
          <p:cNvSpPr>
            <a:spLocks noGrp="1"/>
          </p:cNvSpPr>
          <p:nvPr>
            <p:ph idx="1"/>
          </p:nvPr>
        </p:nvSpPr>
        <p:spPr>
          <a:xfrm>
            <a:off x="838200" y="1712891"/>
            <a:ext cx="10515600" cy="4351338"/>
          </a:xfrm>
        </p:spPr>
        <p:style>
          <a:lnRef idx="2">
            <a:schemeClr val="dk1"/>
          </a:lnRef>
          <a:fillRef idx="1">
            <a:schemeClr val="lt1"/>
          </a:fillRef>
          <a:effectRef idx="0">
            <a:schemeClr val="dk1"/>
          </a:effectRef>
          <a:fontRef idx="minor">
            <a:schemeClr val="dk1"/>
          </a:fontRef>
        </p:style>
        <p:txBody>
          <a:bodyPr>
            <a:normAutofit fontScale="92500"/>
          </a:bodyPr>
          <a:lstStyle/>
          <a:p>
            <a:r>
              <a:rPr lang="en-US" sz="3600" dirty="0" smtClean="0"/>
              <a:t>Using the </a:t>
            </a:r>
            <a:r>
              <a:rPr lang="en-US" sz="3600" dirty="0" err="1" smtClean="0"/>
              <a:t>microservices</a:t>
            </a:r>
            <a:r>
              <a:rPr lang="en-US" sz="3600" dirty="0" smtClean="0"/>
              <a:t> from Assignment 1</a:t>
            </a:r>
          </a:p>
          <a:p>
            <a:r>
              <a:rPr lang="en-US" sz="3600" dirty="0" smtClean="0"/>
              <a:t>Wrap each service in a Docker container</a:t>
            </a:r>
          </a:p>
          <a:p>
            <a:pPr lvl="1"/>
            <a:r>
              <a:rPr lang="en-US" sz="3200" dirty="0">
                <a:hlinkClick r:id="rId2"/>
              </a:rPr>
              <a:t>https://www.docker.com</a:t>
            </a:r>
            <a:r>
              <a:rPr lang="en-US" sz="3200" dirty="0" smtClean="0">
                <a:hlinkClick r:id="rId2"/>
              </a:rPr>
              <a:t>/</a:t>
            </a:r>
            <a:r>
              <a:rPr lang="en-US" sz="3200" dirty="0" smtClean="0"/>
              <a:t> </a:t>
            </a:r>
          </a:p>
          <a:p>
            <a:r>
              <a:rPr lang="en-US" sz="3600" dirty="0" smtClean="0"/>
              <a:t>Have services communicate using </a:t>
            </a:r>
            <a:r>
              <a:rPr lang="en-US" sz="3600" dirty="0" err="1" smtClean="0"/>
              <a:t>RabbitMQ</a:t>
            </a:r>
            <a:r>
              <a:rPr lang="en-US" sz="3600" dirty="0" smtClean="0"/>
              <a:t> messaging</a:t>
            </a:r>
          </a:p>
          <a:p>
            <a:pPr lvl="1"/>
            <a:r>
              <a:rPr lang="en-US" sz="3200" dirty="0">
                <a:hlinkClick r:id="rId3"/>
              </a:rPr>
              <a:t>https://www.rabbitmq.com</a:t>
            </a:r>
            <a:r>
              <a:rPr lang="en-US" sz="3200" dirty="0" smtClean="0">
                <a:hlinkClick r:id="rId3"/>
              </a:rPr>
              <a:t>/</a:t>
            </a:r>
            <a:r>
              <a:rPr lang="en-US" sz="3200" dirty="0" smtClean="0"/>
              <a:t> </a:t>
            </a:r>
          </a:p>
          <a:p>
            <a:r>
              <a:rPr lang="en-US" sz="3600" dirty="0" smtClean="0"/>
              <a:t>Use Apache Jenkins to deploy services onto Jetstream VMs</a:t>
            </a:r>
          </a:p>
          <a:p>
            <a:pPr lvl="1"/>
            <a:r>
              <a:rPr lang="en-US" sz="3200" dirty="0">
                <a:hlinkClick r:id="rId4"/>
              </a:rPr>
              <a:t>https://jenkins.io</a:t>
            </a:r>
            <a:r>
              <a:rPr lang="en-US" sz="3200" dirty="0" smtClean="0">
                <a:hlinkClick r:id="rId4"/>
              </a:rPr>
              <a:t>/</a:t>
            </a:r>
            <a:r>
              <a:rPr lang="en-US" sz="3200" dirty="0" smtClean="0"/>
              <a:t> </a:t>
            </a:r>
            <a:endParaRPr lang="en-US" sz="3200" dirty="0"/>
          </a:p>
        </p:txBody>
      </p:sp>
    </p:spTree>
    <p:extLst>
      <p:ext uri="{BB962C8B-B14F-4D97-AF65-F5344CB8AC3E}">
        <p14:creationId xmlns:p14="http://schemas.microsoft.com/office/powerpoint/2010/main" val="1511111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Theme 1: Containerization</a:t>
            </a:r>
            <a:endParaRPr lang="en-US" dirty="0"/>
          </a:p>
        </p:txBody>
      </p:sp>
      <p:sp>
        <p:nvSpPr>
          <p:cNvPr id="3" name="Content Placeholder 2"/>
          <p:cNvSpPr>
            <a:spLocks noGrp="1"/>
          </p:cNvSpPr>
          <p:nvPr>
            <p:ph type="body" idx="1"/>
          </p:nvPr>
        </p:nvSpPr>
        <p:spPr/>
        <p:txBody>
          <a:bodyPr>
            <a:normAutofit/>
          </a:bodyPr>
          <a:lstStyle/>
          <a:p>
            <a:r>
              <a:rPr lang="en-US" sz="3200" dirty="0" smtClean="0"/>
              <a:t>Containers like Docker allow you to package all of your </a:t>
            </a:r>
            <a:r>
              <a:rPr lang="en-US" sz="3200" dirty="0" err="1" smtClean="0"/>
              <a:t>microservices</a:t>
            </a:r>
            <a:r>
              <a:rPr lang="en-US" sz="3200" dirty="0" smtClean="0"/>
              <a:t>’ dependencies</a:t>
            </a:r>
            <a:endParaRPr lang="en-US" sz="3200" dirty="0"/>
          </a:p>
        </p:txBody>
      </p:sp>
    </p:spTree>
    <p:extLst>
      <p:ext uri="{BB962C8B-B14F-4D97-AF65-F5344CB8AC3E}">
        <p14:creationId xmlns:p14="http://schemas.microsoft.com/office/powerpoint/2010/main" val="26283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Theme 2: Use Messaging for </a:t>
            </a:r>
            <a:r>
              <a:rPr lang="en-US" dirty="0" err="1" smtClean="0"/>
              <a:t>Microservices</a:t>
            </a:r>
            <a:r>
              <a:rPr lang="en-US" dirty="0" smtClean="0"/>
              <a:t> to Communicate</a:t>
            </a:r>
            <a:endParaRPr lang="en-US" dirty="0"/>
          </a:p>
        </p:txBody>
      </p:sp>
      <p:sp>
        <p:nvSpPr>
          <p:cNvPr id="5" name="Subtitle 4"/>
          <p:cNvSpPr>
            <a:spLocks noGrp="1"/>
          </p:cNvSpPr>
          <p:nvPr>
            <p:ph type="body" idx="1"/>
          </p:nvPr>
        </p:nvSpPr>
        <p:spPr/>
        <p:txBody>
          <a:bodyPr>
            <a:normAutofit/>
          </a:bodyPr>
          <a:lstStyle/>
          <a:p>
            <a:r>
              <a:rPr lang="en-US" sz="3200" dirty="0" smtClean="0"/>
              <a:t>Messaging systems provide powerful ways for services to communicate without hardwiring end points.</a:t>
            </a:r>
            <a:endParaRPr lang="en-US" sz="3200" dirty="0"/>
          </a:p>
        </p:txBody>
      </p:sp>
    </p:spTree>
    <p:extLst>
      <p:ext uri="{BB962C8B-B14F-4D97-AF65-F5344CB8AC3E}">
        <p14:creationId xmlns:p14="http://schemas.microsoft.com/office/powerpoint/2010/main" val="899931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Theme 3: Use continuous integration and deployment to automate your system</a:t>
            </a:r>
            <a:endParaRPr lang="en-US" dirty="0"/>
          </a:p>
        </p:txBody>
      </p:sp>
      <p:sp>
        <p:nvSpPr>
          <p:cNvPr id="7" name="Text Placeholder 6"/>
          <p:cNvSpPr>
            <a:spLocks noGrp="1"/>
          </p:cNvSpPr>
          <p:nvPr>
            <p:ph type="body" idx="1"/>
          </p:nvPr>
        </p:nvSpPr>
        <p:spPr/>
        <p:txBody>
          <a:bodyPr>
            <a:noAutofit/>
          </a:bodyPr>
          <a:lstStyle/>
          <a:p>
            <a:r>
              <a:rPr lang="en-US" sz="3200" dirty="0" smtClean="0"/>
              <a:t>Use tools like Apache Jenkins to take all the guess work and manual instructions out of your deployment processes. “Infrastructure as code”: use code, not readme files. </a:t>
            </a:r>
            <a:endParaRPr lang="en-US" sz="3200" dirty="0"/>
          </a:p>
        </p:txBody>
      </p:sp>
    </p:spTree>
    <p:extLst>
      <p:ext uri="{BB962C8B-B14F-4D97-AF65-F5344CB8AC3E}">
        <p14:creationId xmlns:p14="http://schemas.microsoft.com/office/powerpoint/2010/main" val="928467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OpenStack and Jetstream</a:t>
            </a:r>
            <a:endParaRPr lang="en-US" dirty="0"/>
          </a:p>
        </p:txBody>
      </p:sp>
      <p:sp>
        <p:nvSpPr>
          <p:cNvPr id="5" name="Content Placeholder 4"/>
          <p:cNvSpPr>
            <a:spLocks noGrp="1"/>
          </p:cNvSpPr>
          <p:nvPr>
            <p:ph idx="1"/>
          </p:nvPr>
        </p:nvSpPr>
        <p:spPr>
          <a:xfrm>
            <a:off x="838200" y="1700364"/>
            <a:ext cx="10515600" cy="4600227"/>
          </a:xfrm>
        </p:spPr>
        <p:txBody>
          <a:bodyPr>
            <a:normAutofit/>
          </a:bodyPr>
          <a:lstStyle/>
          <a:p>
            <a:r>
              <a:rPr lang="en-US" dirty="0" smtClean="0"/>
              <a:t>We will use Jetstream for this and all future assignments</a:t>
            </a:r>
          </a:p>
          <a:p>
            <a:r>
              <a:rPr lang="en-US" dirty="0" smtClean="0"/>
              <a:t>See announcement for steps that you need to take to use the API</a:t>
            </a:r>
          </a:p>
          <a:p>
            <a:r>
              <a:rPr lang="en-US" dirty="0" smtClean="0"/>
              <a:t>Use the API to create VMs you need for both your assignment and your reviews</a:t>
            </a:r>
          </a:p>
          <a:p>
            <a:pPr marL="228600" lvl="1">
              <a:spcBef>
                <a:spcPts val="1000"/>
              </a:spcBef>
            </a:pPr>
            <a:r>
              <a:rPr lang="en-US" dirty="0" smtClean="0"/>
              <a:t>Deploy your containerized </a:t>
            </a:r>
            <a:r>
              <a:rPr lang="en-US" dirty="0" err="1" smtClean="0"/>
              <a:t>microservices</a:t>
            </a:r>
            <a:r>
              <a:rPr lang="en-US" dirty="0" smtClean="0"/>
              <a:t> </a:t>
            </a:r>
            <a:r>
              <a:rPr lang="en-US" dirty="0"/>
              <a:t>onto Jetstream </a:t>
            </a:r>
            <a:r>
              <a:rPr lang="en-US" dirty="0" smtClean="0"/>
              <a:t>VMs</a:t>
            </a:r>
          </a:p>
          <a:p>
            <a:pPr lvl="1"/>
            <a:r>
              <a:rPr lang="en-US" dirty="0" smtClean="0"/>
              <a:t>You can use a static </a:t>
            </a:r>
            <a:r>
              <a:rPr lang="en-US" dirty="0" err="1" smtClean="0"/>
              <a:t>RabbitMQ</a:t>
            </a:r>
            <a:r>
              <a:rPr lang="en-US" dirty="0" smtClean="0"/>
              <a:t> Automate all of this with Jenkins</a:t>
            </a:r>
          </a:p>
          <a:p>
            <a:r>
              <a:rPr lang="en-US" dirty="0" smtClean="0"/>
              <a:t>Use Jenkins to deploy containers</a:t>
            </a:r>
          </a:p>
          <a:p>
            <a:r>
              <a:rPr lang="en-US" dirty="0" smtClean="0"/>
              <a:t>We’ll add provisioning VMs themselves to a later assignment.</a:t>
            </a:r>
          </a:p>
        </p:txBody>
      </p:sp>
    </p:spTree>
    <p:extLst>
      <p:ext uri="{BB962C8B-B14F-4D97-AF65-F5344CB8AC3E}">
        <p14:creationId xmlns:p14="http://schemas.microsoft.com/office/powerpoint/2010/main" val="1424245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Your Jetstream VMs</a:t>
            </a:r>
            <a:endParaRPr lang="en-US" dirty="0"/>
          </a:p>
        </p:txBody>
      </p:sp>
      <p:sp>
        <p:nvSpPr>
          <p:cNvPr id="2" name="Oval 1"/>
          <p:cNvSpPr/>
          <p:nvPr/>
        </p:nvSpPr>
        <p:spPr>
          <a:xfrm>
            <a:off x="977029" y="2342367"/>
            <a:ext cx="2192055" cy="19290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smtClean="0"/>
              <a:t>RabbitMQ</a:t>
            </a:r>
            <a:r>
              <a:rPr lang="en-US" dirty="0" smtClean="0"/>
              <a:t>  (Persistent)</a:t>
            </a:r>
          </a:p>
        </p:txBody>
      </p:sp>
      <p:sp>
        <p:nvSpPr>
          <p:cNvPr id="5" name="Oval 4"/>
          <p:cNvSpPr/>
          <p:nvPr/>
        </p:nvSpPr>
        <p:spPr>
          <a:xfrm>
            <a:off x="977029" y="4799556"/>
            <a:ext cx="2192055" cy="19290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Jenkins (Persistent)</a:t>
            </a:r>
          </a:p>
        </p:txBody>
      </p:sp>
      <p:sp>
        <p:nvSpPr>
          <p:cNvPr id="3" name="Rectangle 2"/>
          <p:cNvSpPr/>
          <p:nvPr/>
        </p:nvSpPr>
        <p:spPr>
          <a:xfrm>
            <a:off x="4797468" y="2342367"/>
            <a:ext cx="2192055" cy="1929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 1: Web Server</a:t>
            </a:r>
            <a:endParaRPr lang="en-US" dirty="0"/>
          </a:p>
        </p:txBody>
      </p:sp>
      <p:sp>
        <p:nvSpPr>
          <p:cNvPr id="6" name="Rectangle 5"/>
          <p:cNvSpPr/>
          <p:nvPr/>
        </p:nvSpPr>
        <p:spPr>
          <a:xfrm>
            <a:off x="4797467" y="4686822"/>
            <a:ext cx="2192055" cy="1929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 3: Application Manager</a:t>
            </a:r>
            <a:endParaRPr lang="en-US" dirty="0"/>
          </a:p>
        </p:txBody>
      </p:sp>
      <p:sp>
        <p:nvSpPr>
          <p:cNvPr id="7" name="Rectangle 6"/>
          <p:cNvSpPr/>
          <p:nvPr/>
        </p:nvSpPr>
        <p:spPr>
          <a:xfrm>
            <a:off x="8617907" y="2342367"/>
            <a:ext cx="2192055" cy="1929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 2: API Server</a:t>
            </a:r>
            <a:endParaRPr lang="en-US" dirty="0"/>
          </a:p>
        </p:txBody>
      </p:sp>
      <p:sp>
        <p:nvSpPr>
          <p:cNvPr id="8" name="Rectangle 7"/>
          <p:cNvSpPr/>
          <p:nvPr/>
        </p:nvSpPr>
        <p:spPr>
          <a:xfrm>
            <a:off x="8617905" y="4686822"/>
            <a:ext cx="2192055" cy="1929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 4: Registry</a:t>
            </a:r>
            <a:endParaRPr lang="en-US" dirty="0"/>
          </a:p>
        </p:txBody>
      </p:sp>
      <p:sp>
        <p:nvSpPr>
          <p:cNvPr id="9" name="Right Brace 8"/>
          <p:cNvSpPr/>
          <p:nvPr/>
        </p:nvSpPr>
        <p:spPr>
          <a:xfrm>
            <a:off x="3670125" y="2129425"/>
            <a:ext cx="651353" cy="459913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08212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781655"/>
            <a:ext cx="12192000" cy="4074263"/>
          </a:xfrm>
          <a:prstGeom prst="rect">
            <a:avLst/>
          </a:prstGeom>
        </p:spPr>
      </p:pic>
      <p:sp>
        <p:nvSpPr>
          <p:cNvPr id="5" name="Title 4"/>
          <p:cNvSpPr>
            <a:spLocks noGrp="1"/>
          </p:cNvSpPr>
          <p:nvPr>
            <p:ph type="title"/>
          </p:nvPr>
        </p:nvSpPr>
        <p:spPr/>
        <p:txBody>
          <a:bodyPr/>
          <a:lstStyle/>
          <a:p>
            <a:r>
              <a:rPr lang="en-US" dirty="0" smtClean="0"/>
              <a:t>Jetstream Regions</a:t>
            </a:r>
            <a:endParaRPr lang="en-US" dirty="0"/>
          </a:p>
        </p:txBody>
      </p:sp>
      <p:sp>
        <p:nvSpPr>
          <p:cNvPr id="6" name="TextBox 5"/>
          <p:cNvSpPr txBox="1"/>
          <p:nvPr/>
        </p:nvSpPr>
        <p:spPr>
          <a:xfrm>
            <a:off x="164926" y="5946885"/>
            <a:ext cx="11862148" cy="7078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000" dirty="0" smtClean="0"/>
              <a:t>You can use either the IU or the TACC deployments for Assignment 2. You should verify that you can create VMs on both systems, since you will need this for future assignments. </a:t>
            </a:r>
            <a:endParaRPr lang="en-US" sz="2000" dirty="0"/>
          </a:p>
        </p:txBody>
      </p:sp>
    </p:spTree>
    <p:extLst>
      <p:ext uri="{BB962C8B-B14F-4D97-AF65-F5344CB8AC3E}">
        <p14:creationId xmlns:p14="http://schemas.microsoft.com/office/powerpoint/2010/main" val="1651913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TotalTime>
  <Words>360</Words>
  <Application>Microsoft Macintosh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Calibri Light</vt:lpstr>
      <vt:lpstr>Arial</vt:lpstr>
      <vt:lpstr>Office Theme</vt:lpstr>
      <vt:lpstr>Office Hours</vt:lpstr>
      <vt:lpstr>Assignment 2 Overview</vt:lpstr>
      <vt:lpstr>Assignment 2</vt:lpstr>
      <vt:lpstr>Theme 1: Containerization</vt:lpstr>
      <vt:lpstr>Theme 2: Use Messaging for Microservices to Communicate</vt:lpstr>
      <vt:lpstr>Theme 3: Use continuous integration and deployment to automate your system</vt:lpstr>
      <vt:lpstr>OpenStack and Jetstream</vt:lpstr>
      <vt:lpstr>Your Jetstream VMs</vt:lpstr>
      <vt:lpstr>Jetstream Regions</vt:lpstr>
      <vt:lpstr>Final Thoughts</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2 Overview</dc:title>
  <dc:creator>Marlon Pierce</dc:creator>
  <cp:lastModifiedBy>Marlon Pierce</cp:lastModifiedBy>
  <cp:revision>31</cp:revision>
  <dcterms:created xsi:type="dcterms:W3CDTF">2017-09-05T13:07:15Z</dcterms:created>
  <dcterms:modified xsi:type="dcterms:W3CDTF">2017-09-05T19:58:24Z</dcterms:modified>
</cp:coreProperties>
</file>