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311" r:id="rId4"/>
    <p:sldId id="316" r:id="rId5"/>
    <p:sldId id="260" r:id="rId6"/>
    <p:sldId id="262" r:id="rId7"/>
    <p:sldId id="313" r:id="rId8"/>
    <p:sldId id="314" r:id="rId9"/>
    <p:sldId id="315" r:id="rId10"/>
    <p:sldId id="319" r:id="rId11"/>
    <p:sldId id="317" r:id="rId12"/>
    <p:sldId id="318" r:id="rId13"/>
  </p:sldIdLst>
  <p:sldSz cx="9144000" cy="5143500" type="screen16x9"/>
  <p:notesSz cx="6858000" cy="9144000"/>
  <p:embeddedFontLst>
    <p:embeddedFont>
      <p:font typeface="Cairo" panose="020B0604020202020204" charset="-78"/>
      <p:regular r:id="rId15"/>
      <p:bold r:id="rId16"/>
    </p:embeddedFont>
    <p:embeddedFont>
      <p:font typeface="Electrolize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E4B28-DE33-4B12-B77A-2635D1A2ABFA}">
  <a:tblStyle styleId="{5E4E4B28-DE33-4B12-B77A-2635D1A2A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81242" autoAdjust="0"/>
  </p:normalViewPr>
  <p:slideViewPr>
    <p:cSldViewPr snapToGrid="0">
      <p:cViewPr varScale="1">
        <p:scale>
          <a:sx n="72" d="100"/>
          <a:sy n="72" d="100"/>
        </p:scale>
        <p:origin x="14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9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6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5A41C06-7D76-17DE-FE54-960BB9CA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1096" cy="51435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28C8574-1140-DEF6-70E2-A8250D4415FC}"/>
              </a:ext>
            </a:extLst>
          </p:cNvPr>
          <p:cNvSpPr txBox="1"/>
          <p:nvPr/>
        </p:nvSpPr>
        <p:spPr>
          <a:xfrm flipH="1">
            <a:off x="4709927" y="3837284"/>
            <a:ext cx="4434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By Raviv Herrera &amp; Eyal Stolov</a:t>
            </a:r>
          </a:p>
          <a:p>
            <a:pPr algn="ctr"/>
            <a:endParaRPr lang="en-US" sz="2400" dirty="0">
              <a:solidFill>
                <a:schemeClr val="accent6"/>
              </a:solidFill>
            </a:endParaRP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Bar-Ilan University 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5E58B-E56E-9F28-64FA-FF5D4B2BB049}"/>
              </a:ext>
            </a:extLst>
          </p:cNvPr>
          <p:cNvSpPr txBox="1"/>
          <p:nvPr/>
        </p:nvSpPr>
        <p:spPr>
          <a:xfrm>
            <a:off x="107576" y="215154"/>
            <a:ext cx="8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</a:rPr>
              <a:t>Theoretical Statistic Project - Football Analysis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46CBD48-F1E0-7A0F-2F7F-ACE2BCB1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7576" y="2643272"/>
            <a:ext cx="3845597" cy="239434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026" name="Picture 2" descr="Bar-Ilan University - Wikipedia">
            <a:extLst>
              <a:ext uri="{FF2B5EF4-FFF2-40B4-BE49-F238E27FC236}">
                <a16:creationId xmlns:a16="http://schemas.microsoft.com/office/drawing/2014/main" id="{3F174249-74A6-0FBD-7124-B43AFBDF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85" y="4466746"/>
            <a:ext cx="554942" cy="5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2022/23 Premier League table as remaining matches are simulated 800  times - Daily Star">
            <a:extLst>
              <a:ext uri="{FF2B5EF4-FFF2-40B4-BE49-F238E27FC236}">
                <a16:creationId xmlns:a16="http://schemas.microsoft.com/office/drawing/2014/main" id="{0864CDDE-079B-91C9-0EA4-EE63FE84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9BE3DB8-9DAD-F9F8-A3DA-8E42DCA1E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028566" y="0"/>
            <a:ext cx="3115434" cy="514350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681B9A-AD65-7D4E-279D-E78BA49399EE}"/>
              </a:ext>
            </a:extLst>
          </p:cNvPr>
          <p:cNvSpPr txBox="1"/>
          <p:nvPr/>
        </p:nvSpPr>
        <p:spPr>
          <a:xfrm>
            <a:off x="64736" y="137565"/>
            <a:ext cx="635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Electrolize" panose="020B0604020202020204" charset="0"/>
              </a:rPr>
              <a:t>Preliminary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8539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DABE87-8FD0-FCDA-D580-49A7FF46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83300" cy="52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D4E8D1-5682-CD6C-7D92-483B8BB099A8}"/>
              </a:ext>
            </a:extLst>
          </p:cNvPr>
          <p:cNvSpPr txBox="1"/>
          <p:nvPr/>
        </p:nvSpPr>
        <p:spPr>
          <a:xfrm>
            <a:off x="6083300" y="434519"/>
            <a:ext cx="30607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Electrolize" panose="020B060402020202020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Electrolize" panose="020B0604020202020204" charset="0"/>
                <a:cs typeface="Times New Roman" panose="02020603050405020304" pitchFamily="18" charset="0"/>
              </a:rPr>
              <a:t>Performance spider plot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a spider plot that compares the performance of 4 different teams in the PL by 3 metrics.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the noticeable differences among the teams.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Manchester-City outperforms the other teams.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opposite direction, Norwich seems like it should think about substituting its manager or bringing any new players to strengthen the team.</a:t>
            </a:r>
          </a:p>
        </p:txBody>
      </p:sp>
    </p:spTree>
    <p:extLst>
      <p:ext uri="{BB962C8B-B14F-4D97-AF65-F5344CB8AC3E}">
        <p14:creationId xmlns:p14="http://schemas.microsoft.com/office/powerpoint/2010/main" val="19023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gentina beat France on penalties in dramatic World Cup finale">
            <a:extLst>
              <a:ext uri="{FF2B5EF4-FFF2-40B4-BE49-F238E27FC236}">
                <a16:creationId xmlns:a16="http://schemas.microsoft.com/office/drawing/2014/main" id="{B29E608E-BD44-EA7B-69C7-D41B9D4F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BBE6C17-05EA-482B-A2AE-3DF1019A91C4}"/>
              </a:ext>
            </a:extLst>
          </p:cNvPr>
          <p:cNvSpPr txBox="1"/>
          <p:nvPr/>
        </p:nvSpPr>
        <p:spPr>
          <a:xfrm>
            <a:off x="1997849" y="1045027"/>
            <a:ext cx="6116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4443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alysis of the game MSM Football Academy – National team of Kazakhstan  U-19 – MSM Football Academy">
            <a:extLst>
              <a:ext uri="{FF2B5EF4-FFF2-40B4-BE49-F238E27FC236}">
                <a16:creationId xmlns:a16="http://schemas.microsoft.com/office/drawing/2014/main" id="{396B387D-435C-F3B1-F15C-3C88A8A8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8E7E13-10BD-E1B8-D3A7-11B04E9DDADD}"/>
              </a:ext>
            </a:extLst>
          </p:cNvPr>
          <p:cNvSpPr txBox="1"/>
          <p:nvPr/>
        </p:nvSpPr>
        <p:spPr>
          <a:xfrm>
            <a:off x="530198" y="222837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6"/>
                </a:solidFill>
              </a:rPr>
              <a:t>The Data 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30E4357-4682-6940-77DF-7F98866F758E}"/>
              </a:ext>
            </a:extLst>
          </p:cNvPr>
          <p:cNvSpPr txBox="1"/>
          <p:nvPr/>
        </p:nvSpPr>
        <p:spPr>
          <a:xfrm>
            <a:off x="5140618" y="576780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 last 20 years data of the English Premier League (2003 – 2023)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31018F6-5C4C-3F82-E736-5D590CFA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225143" y="1299951"/>
            <a:ext cx="3588990" cy="18658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mpdoria withdrawal, concrete Livigno hypothesis. Otherwise in the Aosta Valley…">
            <a:extLst>
              <a:ext uri="{FF2B5EF4-FFF2-40B4-BE49-F238E27FC236}">
                <a16:creationId xmlns:a16="http://schemas.microsoft.com/office/drawing/2014/main" id="{64BC9009-2C08-2E10-8A00-6BFA110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39E3F1-373F-DF1F-3BDB-6CE2FA3F7C49}"/>
              </a:ext>
            </a:extLst>
          </p:cNvPr>
          <p:cNvSpPr txBox="1"/>
          <p:nvPr/>
        </p:nvSpPr>
        <p:spPr>
          <a:xfrm>
            <a:off x="0" y="0"/>
            <a:ext cx="4648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  <a:effectLst/>
                <a:latin typeface="Google Sans"/>
              </a:rPr>
              <a:t>hypotheses</a:t>
            </a:r>
            <a:endParaRPr lang="en-US" sz="3200" b="1" u="sng" dirty="0">
              <a:solidFill>
                <a:schemeClr val="accent6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95CB86-B2BD-0871-CCCA-F31510DB51A6}"/>
              </a:ext>
            </a:extLst>
          </p:cNvPr>
          <p:cNvSpPr txBox="1"/>
          <p:nvPr/>
        </p:nvSpPr>
        <p:spPr>
          <a:xfrm>
            <a:off x="261256" y="707886"/>
            <a:ext cx="88212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There exist some interesting hypotheses we have thought about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1) </a:t>
            </a:r>
            <a:r>
              <a:rPr lang="en-US" sz="1600" b="1" u="sng" dirty="0">
                <a:solidFill>
                  <a:schemeClr val="accent6"/>
                </a:solidFill>
              </a:rPr>
              <a:t>Game Time vs Total Number of Goals </a:t>
            </a:r>
            <a:r>
              <a:rPr lang="en-US" sz="1600" dirty="0">
                <a:solidFill>
                  <a:schemeClr val="accent6"/>
                </a:solidFill>
              </a:rPr>
              <a:t>– this hypothesis suggests to analyze whether the  Time of the game does affect the number of total goals in the game, or it doesn’t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sz="1600" dirty="0">
                <a:solidFill>
                  <a:schemeClr val="accent6"/>
                </a:solidFill>
              </a:rPr>
              <a:t>) </a:t>
            </a:r>
            <a:r>
              <a:rPr lang="en-US" sz="1600" b="1" u="sng" dirty="0">
                <a:solidFill>
                  <a:schemeClr val="accent6"/>
                </a:solidFill>
              </a:rPr>
              <a:t>Red cards vs Decreasing victory chances</a:t>
            </a:r>
            <a:r>
              <a:rPr lang="en-US" sz="1600" dirty="0">
                <a:solidFill>
                  <a:schemeClr val="accent6"/>
                </a:solidFill>
              </a:rPr>
              <a:t>  – this hypothesis suggests to analyze whether having a red card for a certain team does decrease its chances to win the game or it doesn’t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3) </a:t>
            </a:r>
            <a:r>
              <a:rPr lang="en-US" sz="1600" b="1" u="sng" dirty="0">
                <a:solidFill>
                  <a:schemeClr val="accent6"/>
                </a:solidFill>
              </a:rPr>
              <a:t>Christmas Time </a:t>
            </a:r>
            <a:r>
              <a:rPr lang="en-US" sz="1600" dirty="0">
                <a:solidFill>
                  <a:schemeClr val="accent6"/>
                </a:solidFill>
              </a:rPr>
              <a:t>- this hypothesis suggests to analyze whether the Christmas time does affect the team’s performance or not 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Week Pre-Season Plan For Speed, Endurance and Mobility | Pendle">
            <a:extLst>
              <a:ext uri="{FF2B5EF4-FFF2-40B4-BE49-F238E27FC236}">
                <a16:creationId xmlns:a16="http://schemas.microsoft.com/office/drawing/2014/main" id="{337C28D9-DE45-E0FB-9D4A-C5899A5E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E75B1E-1750-92EE-6889-6355E95DDD91}"/>
              </a:ext>
            </a:extLst>
          </p:cNvPr>
          <p:cNvSpPr txBox="1"/>
          <p:nvPr/>
        </p:nvSpPr>
        <p:spPr>
          <a:xfrm>
            <a:off x="268940" y="353466"/>
            <a:ext cx="23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Features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6BD939B-EAE1-6FCB-2355-BEE4BFFD932C}"/>
              </a:ext>
            </a:extLst>
          </p:cNvPr>
          <p:cNvSpPr txBox="1"/>
          <p:nvPr/>
        </p:nvSpPr>
        <p:spPr>
          <a:xfrm>
            <a:off x="207468" y="1690487"/>
            <a:ext cx="3803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1) Red Cards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2) Total number of Goals per team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3) Time of the matches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4) Number of shots per team</a:t>
            </a:r>
          </a:p>
        </p:txBody>
      </p:sp>
    </p:spTree>
    <p:extLst>
      <p:ext uri="{BB962C8B-B14F-4D97-AF65-F5344CB8AC3E}">
        <p14:creationId xmlns:p14="http://schemas.microsoft.com/office/powerpoint/2010/main" val="10634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Can I Get a Job in Football Analytics - Analyisport">
            <a:extLst>
              <a:ext uri="{FF2B5EF4-FFF2-40B4-BE49-F238E27FC236}">
                <a16:creationId xmlns:a16="http://schemas.microsoft.com/office/drawing/2014/main" id="{18D739FF-A0D2-D024-D881-D38F835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EF6BFA-C672-6705-0CCD-BB0394C1A710}"/>
              </a:ext>
            </a:extLst>
          </p:cNvPr>
          <p:cNvSpPr txBox="1"/>
          <p:nvPr/>
        </p:nvSpPr>
        <p:spPr>
          <a:xfrm>
            <a:off x="2086253" y="-104571"/>
            <a:ext cx="60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u="sng" dirty="0">
                <a:solidFill>
                  <a:srgbClr val="FF0000"/>
                </a:solidFill>
                <a:effectLst/>
                <a:latin typeface="Electrolize" panose="020B0604020202020204" charset="0"/>
                <a:cs typeface="Assistant" pitchFamily="2" charset="-79"/>
              </a:rPr>
              <a:t>Preliminary </a:t>
            </a:r>
            <a:r>
              <a:rPr lang="en-US" sz="4800" b="1" u="sng" dirty="0">
                <a:solidFill>
                  <a:srgbClr val="FF0000"/>
                </a:solidFill>
                <a:latin typeface="Electrolize" panose="020B0604020202020204" charset="0"/>
              </a:rPr>
              <a:t>Analysis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4779469" y="1467988"/>
            <a:ext cx="4197427" cy="2492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a team outperforms in home matches.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be due the fact that in away matches the team has less fans which psychology speaking leads to insecure.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refer to the fact that like any other sport branch, football involves psychology within itself.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there is a huge key rule for the players mentality.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Toal Goals Per Season</a:t>
            </a:r>
            <a:endParaRPr dirty="0"/>
          </a:p>
        </p:txBody>
      </p:sp>
      <p:pic>
        <p:nvPicPr>
          <p:cNvPr id="3" name="Picture 2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8C38A6EA-6504-D081-C84A-28A687E9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0" y="1467988"/>
            <a:ext cx="4286251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349938" y="1467988"/>
            <a:ext cx="3626958" cy="367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in the summer we find ourselves with almost no goals, due to lack of matches.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summer is a sort of transition period between seasons.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the other hand, the winter is the most productive period for goals, since this is a Christmas time where each team in the Premier League has 3-4 matches within a week !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1 match per week)</a:t>
            </a: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498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</a:t>
            </a:r>
            <a:r>
              <a:rPr lang="en-US" b="1" dirty="0"/>
              <a:t>t</a:t>
            </a:r>
            <a:r>
              <a:rPr lang="en" b="1" dirty="0"/>
              <a:t>al Goals Per </a:t>
            </a:r>
            <a:r>
              <a:rPr lang="en-US" b="1" dirty="0"/>
              <a:t>Month</a:t>
            </a:r>
            <a:endParaRPr dirty="0"/>
          </a:p>
        </p:txBody>
      </p:sp>
      <p:pic>
        <p:nvPicPr>
          <p:cNvPr id="4" name="Picture 3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D0B8BE7-67EB-A6F0-8163-1297B0CF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10148"/>
            <a:ext cx="4629938" cy="27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313485"/>
            <a:ext cx="3149961" cy="357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things that makes the PL to the most attractive football league in Europe is the amount of well-perform teams that participate it the league. 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PL have such a big amount of well-preform teams, each season almost 4 different teams qualify to the UEFA Champions League.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the figure, we can see the teams which scores the biggest number of goals during the last 20 years.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they really the best teams 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074BCCD-839C-FC2C-537B-8E8FE641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5" y="1635278"/>
            <a:ext cx="5133252" cy="25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614389"/>
            <a:ext cx="3149961" cy="326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sounds reasonable that if a team receives a red card, automatically it becomes a devastated act for the team and can lead the team to lose the game.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total correlation for all the teams and with Pierson correlation we can see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receiving a red card and winning\loosing the game.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5 correlations are for the 5 best teams from the previous figure.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934-2132-0D36-4799-112268DD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0" y="1759665"/>
            <a:ext cx="4979440" cy="238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9DAAD-35F8-6E8E-3864-5F9BC904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9" y="2664228"/>
            <a:ext cx="4978751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2564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564</Words>
  <Application>Microsoft Office PowerPoint</Application>
  <PresentationFormat>‫הצגה על המסך (16:9)</PresentationFormat>
  <Paragraphs>74</Paragraphs>
  <Slides>12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Google Sans</vt:lpstr>
      <vt:lpstr>Arial</vt:lpstr>
      <vt:lpstr>Cairo</vt:lpstr>
      <vt:lpstr>Montserrat</vt:lpstr>
      <vt:lpstr>Electrolize</vt:lpstr>
      <vt:lpstr>Times New Roman</vt:lpstr>
      <vt:lpstr>South Korean Robotics &amp; AI History Lesson for College by Slidesgo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Toal Goals Per Season</vt:lpstr>
      <vt:lpstr>Total Goals Per Month</vt:lpstr>
      <vt:lpstr>Total Goals Scored By Each Team</vt:lpstr>
      <vt:lpstr>Total Goals Scored By Each Team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תיאוריה סטטיסטית</dc:title>
  <cp:lastModifiedBy>Raviv Rafael Herrera</cp:lastModifiedBy>
  <cp:revision>9</cp:revision>
  <dcterms:modified xsi:type="dcterms:W3CDTF">2023-06-16T16:50:28Z</dcterms:modified>
</cp:coreProperties>
</file>