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8" r:id="rId3"/>
    <p:sldId id="354" r:id="rId4"/>
    <p:sldId id="303" r:id="rId5"/>
    <p:sldId id="304" r:id="rId6"/>
    <p:sldId id="373" r:id="rId7"/>
    <p:sldId id="334" r:id="rId8"/>
    <p:sldId id="335" r:id="rId9"/>
    <p:sldId id="337" r:id="rId10"/>
    <p:sldId id="338" r:id="rId11"/>
    <p:sldId id="339" r:id="rId12"/>
    <p:sldId id="336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3" r:id="rId21"/>
    <p:sldId id="362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4" r:id="rId31"/>
    <p:sldId id="372" r:id="rId32"/>
    <p:sldId id="375" r:id="rId33"/>
    <p:sldId id="376" r:id="rId34"/>
    <p:sldId id="377" r:id="rId35"/>
    <p:sldId id="378" r:id="rId36"/>
    <p:sldId id="379" r:id="rId37"/>
    <p:sldId id="380" r:id="rId38"/>
    <p:sldId id="382" r:id="rId39"/>
    <p:sldId id="383" r:id="rId40"/>
    <p:sldId id="384" r:id="rId41"/>
    <p:sldId id="385" r:id="rId42"/>
    <p:sldId id="386" r:id="rId43"/>
    <p:sldId id="340" r:id="rId44"/>
    <p:sldId id="341" r:id="rId45"/>
    <p:sldId id="342" r:id="rId46"/>
    <p:sldId id="343" r:id="rId47"/>
    <p:sldId id="344" r:id="rId48"/>
    <p:sldId id="345" r:id="rId49"/>
    <p:sldId id="387" r:id="rId50"/>
    <p:sldId id="388" r:id="rId51"/>
    <p:sldId id="389" r:id="rId52"/>
    <p:sldId id="390" r:id="rId53"/>
    <p:sldId id="391" r:id="rId5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83" autoAdjust="0"/>
  </p:normalViewPr>
  <p:slideViewPr>
    <p:cSldViewPr>
      <p:cViewPr>
        <p:scale>
          <a:sx n="113" d="100"/>
          <a:sy n="113" d="100"/>
        </p:scale>
        <p:origin x="-15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79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4B75E-9ABF-465C-A0FA-72748E28DF71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EE3E7-B818-4CDC-B4B6-27C70A3F6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2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6452-1CB3-4945-9170-A4F42614C54D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7E3EC-CC91-4B51-8447-32BAC58B1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5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>
            <a:lvl1pPr algn="l"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en-US" altLang="zh-TW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7.xml"/><Relationship Id="rId5" Type="http://schemas.openxmlformats.org/officeDocument/2006/relationships/slide" Target="slide13.xml"/><Relationship Id="rId10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48.xml"/><Relationship Id="rId3" Type="http://schemas.openxmlformats.org/officeDocument/2006/relationships/slide" Target="slide33.xml"/><Relationship Id="rId7" Type="http://schemas.openxmlformats.org/officeDocument/2006/relationships/slide" Target="slide38.xml"/><Relationship Id="rId12" Type="http://schemas.openxmlformats.org/officeDocument/2006/relationships/slide" Target="slide46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11" Type="http://schemas.openxmlformats.org/officeDocument/2006/relationships/slide" Target="slide44.xml"/><Relationship Id="rId5" Type="http://schemas.openxmlformats.org/officeDocument/2006/relationships/slide" Target="slide35.xml"/><Relationship Id="rId10" Type="http://schemas.openxmlformats.org/officeDocument/2006/relationships/slide" Target="slide41.xml"/><Relationship Id="rId4" Type="http://schemas.openxmlformats.org/officeDocument/2006/relationships/slide" Target="slide34.xml"/><Relationship Id="rId9" Type="http://schemas.openxmlformats.org/officeDocument/2006/relationships/slide" Target="slide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6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醫療儀器</a:t>
            </a:r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請修、保養系統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工程師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操作手冊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68144" y="5805264"/>
            <a:ext cx="2912368" cy="625624"/>
          </a:xfrm>
        </p:spPr>
        <p:txBody>
          <a:bodyPr>
            <a:noAutofit/>
          </a:bodyPr>
          <a:lstStyle/>
          <a:p>
            <a:pPr algn="l"/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5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/>
              <a:t>-</a:t>
            </a:r>
            <a:r>
              <a:rPr lang="zh-TW" altLang="en-US" dirty="0"/>
              <a:t>夾帶附件</a:t>
            </a:r>
            <a:r>
              <a:rPr lang="en-US" altLang="zh-TW" dirty="0" smtClean="0"/>
              <a:t>(4/6)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09" y="1484784"/>
            <a:ext cx="6627428" cy="468436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15754" y="3140968"/>
            <a:ext cx="194042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確認上傳結果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0"/>
          </p:cNvCxnSpPr>
          <p:nvPr/>
        </p:nvCxnSpPr>
        <p:spPr>
          <a:xfrm flipH="1" flipV="1">
            <a:off x="3131841" y="2276872"/>
            <a:ext cx="2054124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217242" y="5238492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「離開」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5" idx="3"/>
          </p:cNvCxnSpPr>
          <p:nvPr/>
        </p:nvCxnSpPr>
        <p:spPr>
          <a:xfrm>
            <a:off x="5945434" y="5423158"/>
            <a:ext cx="100283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95736" y="1916832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4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/>
              <a:t>-</a:t>
            </a:r>
            <a:r>
              <a:rPr lang="zh-TW" altLang="en-US" dirty="0"/>
              <a:t>夾帶附件</a:t>
            </a:r>
            <a:r>
              <a:rPr lang="en-US" altLang="zh-TW" dirty="0" smtClean="0"/>
              <a:t>(5/6)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4" y="2348880"/>
            <a:ext cx="8571983" cy="295232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99929" y="4621779"/>
            <a:ext cx="215644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「刪除」，</a:t>
            </a:r>
            <a:endParaRPr lang="en-US" altLang="zh-TW" dirty="0" smtClean="0">
              <a:latin typeface="新細明體"/>
            </a:endParaRPr>
          </a:p>
          <a:p>
            <a:r>
              <a:rPr lang="en-US" altLang="zh-TW" dirty="0">
                <a:latin typeface="新細明體"/>
              </a:rPr>
              <a:t> </a:t>
            </a:r>
            <a:r>
              <a:rPr lang="zh-TW" altLang="en-US" dirty="0" smtClean="0">
                <a:latin typeface="新細明體"/>
              </a:rPr>
              <a:t>   刪除附件檔案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0"/>
          </p:cNvCxnSpPr>
          <p:nvPr/>
        </p:nvCxnSpPr>
        <p:spPr>
          <a:xfrm flipV="1">
            <a:off x="6878153" y="3757683"/>
            <a:ext cx="934207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7544" y="3429000"/>
            <a:ext cx="7920880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16017" y="2420888"/>
            <a:ext cx="179640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附件檔案列表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427984" y="2790220"/>
            <a:ext cx="1207114" cy="782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(6/6)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169719"/>
            <a:ext cx="7446064" cy="517592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10613" y="2640999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確認送出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3" idx="0"/>
          </p:cNvCxnSpPr>
          <p:nvPr/>
        </p:nvCxnSpPr>
        <p:spPr>
          <a:xfrm flipH="1" flipV="1">
            <a:off x="5004048" y="1844824"/>
            <a:ext cx="1282629" cy="796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83968" y="1412776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4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(1/17)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/>
          <a:stretch/>
        </p:blipFill>
        <p:spPr>
          <a:xfrm>
            <a:off x="611560" y="1124744"/>
            <a:ext cx="7877004" cy="5184576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15616" y="3573016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編輯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</p:cNvCxnSpPr>
          <p:nvPr/>
        </p:nvCxnSpPr>
        <p:spPr>
          <a:xfrm flipH="1">
            <a:off x="971600" y="3942348"/>
            <a:ext cx="1008112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56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申請資料</a:t>
            </a:r>
            <a:r>
              <a:rPr lang="en-US" altLang="zh-TW" dirty="0" smtClean="0"/>
              <a:t>(2/17)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1"/>
          <a:stretch/>
        </p:blipFill>
        <p:spPr>
          <a:xfrm>
            <a:off x="323528" y="1476074"/>
            <a:ext cx="8457959" cy="493254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91141" y="3789040"/>
            <a:ext cx="2045156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「申請資料」</a:t>
            </a:r>
            <a:endParaRPr lang="en-US" altLang="zh-TW" dirty="0" smtClean="0">
              <a:latin typeface="新細明體"/>
            </a:endParaRPr>
          </a:p>
          <a:p>
            <a:r>
              <a:rPr lang="zh-TW" altLang="en-US" dirty="0" smtClean="0">
                <a:latin typeface="新細明體"/>
              </a:rPr>
              <a:t>顯示</a:t>
            </a:r>
            <a:r>
              <a:rPr lang="zh-TW" altLang="en-US" dirty="0" smtClean="0"/>
              <a:t>案件申請內容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flipH="1" flipV="1">
            <a:off x="2483771" y="3429014"/>
            <a:ext cx="2707370" cy="684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572272" y="2780929"/>
            <a:ext cx="366402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可點選</a:t>
            </a:r>
            <a:r>
              <a:rPr lang="zh-TW" altLang="en-US" dirty="0" smtClean="0">
                <a:latin typeface="新細明體"/>
              </a:rPr>
              <a:t>「夾帶附件檔案」上傳檔案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1"/>
          </p:cNvCxnSpPr>
          <p:nvPr/>
        </p:nvCxnSpPr>
        <p:spPr>
          <a:xfrm flipH="1">
            <a:off x="2600164" y="2965595"/>
            <a:ext cx="97210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6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請</a:t>
            </a:r>
            <a:r>
              <a:rPr lang="zh-TW" altLang="en-US" dirty="0" smtClean="0"/>
              <a:t>修紀錄</a:t>
            </a:r>
            <a:r>
              <a:rPr lang="en-US" altLang="zh-TW" dirty="0" smtClean="0"/>
              <a:t>(3/17)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128221" cy="5629119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81990" y="2380238"/>
            <a:ext cx="21782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請修紀錄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flipH="1">
            <a:off x="4139952" y="2564904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571111" y="4381791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編輯</a:t>
            </a:r>
            <a:r>
              <a:rPr lang="zh-TW" altLang="en-US" dirty="0"/>
              <a:t>內容</a:t>
            </a:r>
          </a:p>
        </p:txBody>
      </p:sp>
      <p:sp>
        <p:nvSpPr>
          <p:cNvPr id="12" name="右大括弧 11"/>
          <p:cNvSpPr/>
          <p:nvPr/>
        </p:nvSpPr>
        <p:spPr>
          <a:xfrm>
            <a:off x="5067055" y="3414329"/>
            <a:ext cx="504057" cy="230425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827628" y="5999277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3851920" y="5999277"/>
            <a:ext cx="975708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80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請</a:t>
            </a:r>
            <a:r>
              <a:rPr lang="zh-TW" altLang="en-US" dirty="0" smtClean="0"/>
              <a:t>修紀錄</a:t>
            </a:r>
            <a:r>
              <a:rPr lang="en-US" altLang="zh-TW" dirty="0" smtClean="0"/>
              <a:t>(4/17)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1"/>
          <a:stretch/>
        </p:blipFill>
        <p:spPr>
          <a:xfrm>
            <a:off x="1691680" y="1124744"/>
            <a:ext cx="5896070" cy="556433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54628" y="2492896"/>
            <a:ext cx="16696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確認儲存訊息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0"/>
          </p:cNvCxnSpPr>
          <p:nvPr/>
        </p:nvCxnSpPr>
        <p:spPr>
          <a:xfrm flipH="1" flipV="1">
            <a:off x="5148066" y="1696722"/>
            <a:ext cx="1541412" cy="79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27984" y="1264673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工程師工時</a:t>
            </a:r>
            <a:r>
              <a:rPr lang="en-US" altLang="zh-TW" dirty="0" smtClean="0"/>
              <a:t>(5/17)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/>
          <a:stretch/>
        </p:blipFill>
        <p:spPr>
          <a:xfrm>
            <a:off x="1259632" y="1124744"/>
            <a:ext cx="6696744" cy="546660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23928" y="2499283"/>
            <a:ext cx="244827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「工程師工時」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flipH="1">
            <a:off x="3581890" y="2683949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72000" y="3429000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選擇工程師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473506" y="4621778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2497798" y="4509120"/>
            <a:ext cx="975708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1"/>
          </p:cNvCxnSpPr>
          <p:nvPr/>
        </p:nvCxnSpPr>
        <p:spPr>
          <a:xfrm flipH="1" flipV="1">
            <a:off x="3275856" y="3573016"/>
            <a:ext cx="1296144" cy="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952893" y="3987578"/>
            <a:ext cx="14111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輸入工時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977185" y="3861048"/>
            <a:ext cx="975708" cy="311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1"/>
          </p:cNvCxnSpPr>
          <p:nvPr/>
        </p:nvCxnSpPr>
        <p:spPr>
          <a:xfrm flipH="1" flipV="1">
            <a:off x="2977185" y="4109944"/>
            <a:ext cx="975708" cy="6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730386" y="6021288"/>
            <a:ext cx="249779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儲存的資訊將顯示在</a:t>
            </a:r>
            <a:r>
              <a:rPr lang="zh-TW" altLang="en-US" dirty="0" smtClean="0">
                <a:latin typeface="新細明體"/>
              </a:rPr>
              <a:t>「工程師列表」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7" idx="1"/>
          </p:cNvCxnSpPr>
          <p:nvPr/>
        </p:nvCxnSpPr>
        <p:spPr>
          <a:xfrm flipH="1" flipV="1">
            <a:off x="3436273" y="5589240"/>
            <a:ext cx="294113" cy="755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331640" y="5301208"/>
            <a:ext cx="6408712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9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工程師工時</a:t>
            </a:r>
            <a:r>
              <a:rPr lang="en-US" altLang="zh-TW" dirty="0" smtClean="0"/>
              <a:t>(6/17)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/>
          <a:stretch/>
        </p:blipFill>
        <p:spPr>
          <a:xfrm>
            <a:off x="1307811" y="1075521"/>
            <a:ext cx="6633405" cy="5445621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8064" y="4606461"/>
            <a:ext cx="180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「刪除」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948264" y="4831365"/>
            <a:ext cx="360040" cy="82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039163" y="2780929"/>
            <a:ext cx="18362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確認是否刪除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1" idx="0"/>
          </p:cNvCxnSpPr>
          <p:nvPr/>
        </p:nvCxnSpPr>
        <p:spPr>
          <a:xfrm flipH="1" flipV="1">
            <a:off x="6948264" y="1844825"/>
            <a:ext cx="9001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8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zh-TW" altLang="en-US" dirty="0" smtClean="0"/>
              <a:t>發票</a:t>
            </a:r>
            <a:r>
              <a:rPr lang="en-US" altLang="zh-TW" dirty="0" smtClean="0"/>
              <a:t>)(7/17)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2" t="3937" r="993"/>
          <a:stretch/>
        </p:blipFill>
        <p:spPr>
          <a:xfrm>
            <a:off x="702410" y="1168914"/>
            <a:ext cx="7686014" cy="5328691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08104" y="1618458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「費用明細」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 flipV="1">
            <a:off x="4211960" y="1474442"/>
            <a:ext cx="1296144" cy="32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08104" y="2132856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選擇費用別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4" idx="1"/>
          </p:cNvCxnSpPr>
          <p:nvPr/>
        </p:nvCxnSpPr>
        <p:spPr>
          <a:xfrm flipH="1" flipV="1">
            <a:off x="2555776" y="1987790"/>
            <a:ext cx="2952328" cy="329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508103" y="2674640"/>
            <a:ext cx="14111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選擇廠商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3563888" y="2317522"/>
            <a:ext cx="1944215" cy="5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411382" y="3393900"/>
            <a:ext cx="19082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輸入費用資訊</a:t>
            </a:r>
            <a:endParaRPr lang="zh-TW" altLang="en-US" dirty="0"/>
          </a:p>
        </p:txBody>
      </p:sp>
      <p:sp>
        <p:nvSpPr>
          <p:cNvPr id="22" name="右大括弧 21"/>
          <p:cNvSpPr/>
          <p:nvPr/>
        </p:nvSpPr>
        <p:spPr>
          <a:xfrm>
            <a:off x="3923928" y="2576005"/>
            <a:ext cx="504057" cy="200512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086649" y="4991110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1"/>
          </p:cNvCxnSpPr>
          <p:nvPr/>
        </p:nvCxnSpPr>
        <p:spPr>
          <a:xfrm flipH="1" flipV="1">
            <a:off x="2110941" y="4878452"/>
            <a:ext cx="975708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46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 action="ppaction://hlinksldjump"/>
              </a:rPr>
              <a:t>登入畫面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個人首頁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表單申請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(6/6)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編輯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案件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(17/17)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申請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請修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紀錄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工程師工時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費用明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流程紀錄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11" action="ppaction://hlinksldjump"/>
              </a:rPr>
              <a:t>簽核作業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2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zh-TW" altLang="en-US" dirty="0" smtClean="0"/>
              <a:t>發票</a:t>
            </a:r>
            <a:r>
              <a:rPr lang="en-US" altLang="zh-TW" dirty="0" smtClean="0"/>
              <a:t>)(8/17)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35" y="1168914"/>
            <a:ext cx="6210963" cy="5328691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66594" y="2496982"/>
            <a:ext cx="16696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確認儲存訊息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5" idx="0"/>
          </p:cNvCxnSpPr>
          <p:nvPr/>
        </p:nvCxnSpPr>
        <p:spPr>
          <a:xfrm flipH="1" flipV="1">
            <a:off x="4860032" y="1700808"/>
            <a:ext cx="1541412" cy="79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39950" y="1268759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zh-TW" altLang="en-US" dirty="0" smtClean="0"/>
              <a:t>發票</a:t>
            </a:r>
            <a:r>
              <a:rPr lang="en-US" altLang="zh-TW" dirty="0" smtClean="0"/>
              <a:t>)(9/17)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5"/>
          <a:stretch/>
        </p:blipFill>
        <p:spPr>
          <a:xfrm>
            <a:off x="635730" y="1196752"/>
            <a:ext cx="7800529" cy="5242336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439497" y="4443788"/>
            <a:ext cx="226500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儲存的費用明細列表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2"/>
          </p:cNvCxnSpPr>
          <p:nvPr/>
        </p:nvCxnSpPr>
        <p:spPr>
          <a:xfrm>
            <a:off x="4572000" y="4813120"/>
            <a:ext cx="0" cy="704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5576" y="5517232"/>
            <a:ext cx="7632848" cy="7920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7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640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選擇廠商</a:t>
            </a:r>
            <a:r>
              <a:rPr lang="en-US" altLang="zh-TW" dirty="0" smtClean="0"/>
              <a:t>)(10/17)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0"/>
          <a:stretch/>
        </p:blipFill>
        <p:spPr>
          <a:xfrm>
            <a:off x="611560" y="1124744"/>
            <a:ext cx="7992888" cy="518239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923928" y="2060848"/>
            <a:ext cx="2880320" cy="7200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5576" y="2596262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「選擇」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3"/>
          </p:cNvCxnSpPr>
          <p:nvPr/>
        </p:nvCxnSpPr>
        <p:spPr>
          <a:xfrm>
            <a:off x="2483768" y="27809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894843" y="1484784"/>
            <a:ext cx="1872208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輸入關鍵字或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統一編號查詢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1"/>
          </p:cNvCxnSpPr>
          <p:nvPr/>
        </p:nvCxnSpPr>
        <p:spPr>
          <a:xfrm flipH="1">
            <a:off x="6012160" y="1808820"/>
            <a:ext cx="88268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067944" y="3645024"/>
            <a:ext cx="14401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選擇廠商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 flipV="1">
            <a:off x="5508104" y="2965594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54381" y="4437112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「儲存」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6" idx="3"/>
          </p:cNvCxnSpPr>
          <p:nvPr/>
        </p:nvCxnSpPr>
        <p:spPr>
          <a:xfrm flipV="1">
            <a:off x="7082573" y="3645024"/>
            <a:ext cx="720080" cy="97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35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zh-TW" altLang="en-US" dirty="0"/>
              <a:t>庫存</a:t>
            </a:r>
            <a:r>
              <a:rPr lang="en-US" altLang="zh-TW" dirty="0" smtClean="0"/>
              <a:t>)(11/17)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0" y="1176137"/>
            <a:ext cx="7686014" cy="5314244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242814" y="1763525"/>
            <a:ext cx="249753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 </a:t>
            </a:r>
            <a:r>
              <a:rPr lang="zh-TW" altLang="en-US" dirty="0" smtClean="0"/>
              <a:t>費用別選擇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庫存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4" idx="1"/>
          </p:cNvCxnSpPr>
          <p:nvPr/>
        </p:nvCxnSpPr>
        <p:spPr>
          <a:xfrm flipH="1">
            <a:off x="2598796" y="1948191"/>
            <a:ext cx="2644018" cy="369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242813" y="2348323"/>
            <a:ext cx="14111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選擇廠商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>
            <a:off x="3635896" y="2532989"/>
            <a:ext cx="1606917" cy="86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242814" y="2989469"/>
            <a:ext cx="26415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/>
              <a:t>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「選擇庫存品項」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83526" y="4693786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1"/>
          </p:cNvCxnSpPr>
          <p:nvPr/>
        </p:nvCxnSpPr>
        <p:spPr>
          <a:xfrm flipH="1" flipV="1">
            <a:off x="2107818" y="4581128"/>
            <a:ext cx="975708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735476" y="4005064"/>
            <a:ext cx="14207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輸入數量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2339752" y="4191186"/>
            <a:ext cx="2395724" cy="43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3995936" y="2989468"/>
            <a:ext cx="1246879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5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zh-TW" altLang="en-US" dirty="0"/>
              <a:t>庫存</a:t>
            </a:r>
            <a:r>
              <a:rPr lang="en-US" altLang="zh-TW" dirty="0" smtClean="0"/>
              <a:t>)(12/17)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2" y="1176137"/>
            <a:ext cx="7427510" cy="5314244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76056" y="4878452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「選擇」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3"/>
          </p:cNvCxnSpPr>
          <p:nvPr/>
        </p:nvCxnSpPr>
        <p:spPr>
          <a:xfrm flipV="1">
            <a:off x="6750614" y="4396462"/>
            <a:ext cx="557690" cy="666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706498" y="2479659"/>
            <a:ext cx="20882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可輸入查詢條件</a:t>
            </a:r>
            <a:endParaRPr lang="zh-TW" altLang="en-US" dirty="0"/>
          </a:p>
        </p:txBody>
      </p:sp>
      <p:sp>
        <p:nvSpPr>
          <p:cNvPr id="22" name="右大括弧 21"/>
          <p:cNvSpPr/>
          <p:nvPr/>
        </p:nvSpPr>
        <p:spPr>
          <a:xfrm>
            <a:off x="5076055" y="2348880"/>
            <a:ext cx="630443" cy="65900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2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</a:t>
            </a:r>
            <a:r>
              <a:rPr lang="zh-TW" altLang="en-US" dirty="0"/>
              <a:t>庫存</a:t>
            </a:r>
            <a:r>
              <a:rPr lang="en-US" altLang="zh-TW" dirty="0" smtClean="0"/>
              <a:t>)(13/17)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2" y="1235070"/>
            <a:ext cx="7427510" cy="519637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860032" y="3117919"/>
            <a:ext cx="230425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/>
              <a:t>後系統會自動帶入相關內容</a:t>
            </a:r>
            <a:endParaRPr lang="zh-TW" altLang="en-US" dirty="0"/>
          </a:p>
        </p:txBody>
      </p:sp>
      <p:sp>
        <p:nvSpPr>
          <p:cNvPr id="22" name="右大括弧 21"/>
          <p:cNvSpPr/>
          <p:nvPr/>
        </p:nvSpPr>
        <p:spPr>
          <a:xfrm>
            <a:off x="4427984" y="2924945"/>
            <a:ext cx="432048" cy="103228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流程紀錄</a:t>
            </a:r>
            <a:r>
              <a:rPr lang="en-US" altLang="zh-TW" dirty="0" smtClean="0"/>
              <a:t>(14/17)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2" y="1412776"/>
            <a:ext cx="8311048" cy="4824536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76056" y="2749570"/>
            <a:ext cx="21782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「流程紀錄」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4734018" y="2934236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63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(15/17)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848872" cy="551979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08104" y="2204864"/>
            <a:ext cx="21782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5166066" y="2389530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字方塊 12"/>
          <p:cNvSpPr txBox="1"/>
          <p:nvPr/>
        </p:nvSpPr>
        <p:spPr>
          <a:xfrm>
            <a:off x="3963475" y="3618744"/>
            <a:ext cx="18326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2. </a:t>
            </a:r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zh-TW" altLang="en-US" dirty="0">
                <a:latin typeface="新細明體"/>
              </a:rPr>
              <a:t>簽</a:t>
            </a:r>
            <a:r>
              <a:rPr lang="zh-TW" altLang="en-US" dirty="0" smtClean="0">
                <a:latin typeface="新細明體"/>
              </a:rPr>
              <a:t>核</a:t>
            </a:r>
            <a:r>
              <a:rPr lang="zh-TW" altLang="en-US" dirty="0">
                <a:latin typeface="新細明體"/>
              </a:rPr>
              <a:t>結果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>
            <a:off x="3131841" y="3803410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2"/>
          <p:cNvSpPr txBox="1"/>
          <p:nvPr/>
        </p:nvSpPr>
        <p:spPr>
          <a:xfrm>
            <a:off x="4479499" y="4142353"/>
            <a:ext cx="13886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輸入意見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2" name="直線單箭頭接點 11"/>
          <p:cNvCxnSpPr>
            <a:stCxn id="11" idx="1"/>
          </p:cNvCxnSpPr>
          <p:nvPr/>
        </p:nvCxnSpPr>
        <p:spPr>
          <a:xfrm flipH="1">
            <a:off x="3647865" y="4327019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820025" y="5507941"/>
            <a:ext cx="302686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選擇流程關卡、關卡人員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3853987" y="5147919"/>
            <a:ext cx="966038" cy="544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3" idx="1"/>
          </p:cNvCxnSpPr>
          <p:nvPr/>
        </p:nvCxnSpPr>
        <p:spPr>
          <a:xfrm flipH="1" flipV="1">
            <a:off x="3166369" y="5507941"/>
            <a:ext cx="165365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2"/>
          <p:cNvSpPr txBox="1"/>
          <p:nvPr/>
        </p:nvSpPr>
        <p:spPr>
          <a:xfrm>
            <a:off x="3023850" y="6027283"/>
            <a:ext cx="21516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確定送出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295156" y="5883297"/>
            <a:ext cx="728694" cy="328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1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關卡</a:t>
            </a:r>
            <a:r>
              <a:rPr lang="zh-TW" altLang="en-US" dirty="0" smtClean="0"/>
              <a:t>人員</a:t>
            </a:r>
            <a:r>
              <a:rPr lang="zh-TW" altLang="en-US" dirty="0"/>
              <a:t>查詢</a:t>
            </a:r>
            <a:r>
              <a:rPr lang="en-US" altLang="zh-TW" dirty="0" smtClean="0"/>
              <a:t>(16/17)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848872" cy="551979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18" name="文字方塊 12"/>
          <p:cNvSpPr txBox="1"/>
          <p:nvPr/>
        </p:nvSpPr>
        <p:spPr>
          <a:xfrm>
            <a:off x="3606470" y="4119268"/>
            <a:ext cx="27657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1. </a:t>
            </a:r>
            <a:r>
              <a:rPr lang="zh-TW" altLang="en-US" dirty="0" smtClean="0"/>
              <a:t>流程關卡點選</a:t>
            </a:r>
            <a:r>
              <a:rPr lang="zh-TW" altLang="en-US" dirty="0" smtClean="0">
                <a:latin typeface="新細明體"/>
              </a:rPr>
              <a:t>「其他」</a:t>
            </a:r>
            <a:endParaRPr lang="en-US" altLang="zh-TW" dirty="0">
              <a:latin typeface="新細明體"/>
            </a:endParaRPr>
          </a:p>
        </p:txBody>
      </p:sp>
      <p:sp>
        <p:nvSpPr>
          <p:cNvPr id="19" name="文字方塊 12"/>
          <p:cNvSpPr txBox="1"/>
          <p:nvPr/>
        </p:nvSpPr>
        <p:spPr>
          <a:xfrm>
            <a:off x="4989335" y="4767535"/>
            <a:ext cx="239097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輸入代號或關鍵字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4499993" y="4952201"/>
            <a:ext cx="489342" cy="47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8" idx="1"/>
          </p:cNvCxnSpPr>
          <p:nvPr/>
        </p:nvCxnSpPr>
        <p:spPr>
          <a:xfrm flipH="1">
            <a:off x="3009115" y="4303934"/>
            <a:ext cx="597355" cy="832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12"/>
          <p:cNvSpPr txBox="1"/>
          <p:nvPr/>
        </p:nvSpPr>
        <p:spPr>
          <a:xfrm>
            <a:off x="5449747" y="5440150"/>
            <a:ext cx="16425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查詢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3" name="直線單箭頭接點 22"/>
          <p:cNvCxnSpPr>
            <a:stCxn id="22" idx="1"/>
          </p:cNvCxnSpPr>
          <p:nvPr/>
        </p:nvCxnSpPr>
        <p:spPr>
          <a:xfrm flipH="1" flipV="1">
            <a:off x="5076057" y="5496906"/>
            <a:ext cx="373690" cy="127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字方塊 12"/>
          <p:cNvSpPr txBox="1"/>
          <p:nvPr/>
        </p:nvSpPr>
        <p:spPr>
          <a:xfrm>
            <a:off x="3390100" y="5945417"/>
            <a:ext cx="308388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 查詢結果將顯示在此選單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5" name="直線單箭頭接點 24"/>
          <p:cNvCxnSpPr>
            <a:stCxn id="24" idx="1"/>
          </p:cNvCxnSpPr>
          <p:nvPr/>
        </p:nvCxnSpPr>
        <p:spPr>
          <a:xfrm flipH="1" flipV="1">
            <a:off x="2873584" y="5480453"/>
            <a:ext cx="516516" cy="649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2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(17/17)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03" y="980728"/>
            <a:ext cx="6621186" cy="551979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638602" y="2424974"/>
            <a:ext cx="16696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</a:t>
            </a:r>
            <a:r>
              <a:rPr lang="zh-TW" altLang="en-US" dirty="0"/>
              <a:t>送出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8" idx="0"/>
          </p:cNvCxnSpPr>
          <p:nvPr/>
        </p:nvCxnSpPr>
        <p:spPr>
          <a:xfrm flipH="1" flipV="1">
            <a:off x="4932040" y="1628800"/>
            <a:ext cx="1541412" cy="79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11958" y="1196751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4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62473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2" action="ppaction://hlinksldjump"/>
              </a:rPr>
              <a:t>表單申請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 action="ppaction://hlinksldjump"/>
              </a:rPr>
              <a:t>(2/2)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編輯案件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(10/10)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申請資料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保養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紀錄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保養項目登錄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工程師工時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費用明細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流程紀錄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簽核作業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表單查詢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(11/11)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11" action="ppaction://hlinksldjump"/>
              </a:rPr>
              <a:t>個人首頁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全院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查詢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13" action="ppaction://hlinksldjump"/>
              </a:rPr>
              <a:t>預覽畫面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5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864096"/>
          </a:xfrm>
        </p:spPr>
        <p:txBody>
          <a:bodyPr/>
          <a:lstStyle/>
          <a:p>
            <a:pPr algn="ctr"/>
            <a:r>
              <a:rPr lang="zh-TW" altLang="en-US" dirty="0"/>
              <a:t>保養</a:t>
            </a:r>
            <a:r>
              <a:rPr lang="zh-TW" altLang="en-US" dirty="0" smtClean="0"/>
              <a:t>系統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(1/2)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38" b="27219"/>
          <a:stretch/>
        </p:blipFill>
        <p:spPr>
          <a:xfrm>
            <a:off x="1547664" y="1124744"/>
            <a:ext cx="6480720" cy="5261876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7504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>
            <a:off x="1165147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7504" y="3212975"/>
            <a:ext cx="137094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endParaRPr lang="en-US" altLang="zh-TW" dirty="0" smtClean="0"/>
          </a:p>
          <a:p>
            <a:r>
              <a:rPr lang="zh-TW" altLang="en-US" dirty="0" smtClean="0">
                <a:latin typeface="新細明體"/>
              </a:rPr>
              <a:t>「申請表單」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>
            <a:off x="1478452" y="3536141"/>
            <a:ext cx="4208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7504" y="4539208"/>
            <a:ext cx="137094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endParaRPr lang="en-US" altLang="zh-TW" dirty="0"/>
          </a:p>
          <a:p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保養</a:t>
            </a:r>
            <a:r>
              <a:rPr lang="zh-TW" altLang="en-US" dirty="0" smtClean="0">
                <a:latin typeface="新細明體"/>
              </a:rPr>
              <a:t>單」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6" idx="3"/>
          </p:cNvCxnSpPr>
          <p:nvPr/>
        </p:nvCxnSpPr>
        <p:spPr>
          <a:xfrm flipV="1">
            <a:off x="1478452" y="4251176"/>
            <a:ext cx="492818" cy="61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6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(2/2)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8" r="5910" b="3289"/>
          <a:stretch/>
        </p:blipFill>
        <p:spPr>
          <a:xfrm>
            <a:off x="1751749" y="1050994"/>
            <a:ext cx="5724938" cy="5616624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491880" y="1916832"/>
            <a:ext cx="186376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是否夾帶附件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2555776" y="210149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60232" y="4677708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填寫申請資料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6043880" y="4070286"/>
            <a:ext cx="617592" cy="158417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5877272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/>
              <a:t>確認送出</a:t>
            </a: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 flipV="1">
            <a:off x="3203848" y="5877273"/>
            <a:ext cx="648072" cy="18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(1/10)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7" t="-1" r="7318" b="25879"/>
          <a:stretch/>
        </p:blipFill>
        <p:spPr>
          <a:xfrm>
            <a:off x="611560" y="1052736"/>
            <a:ext cx="8035146" cy="504056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51739" y="3284984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編輯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</p:cNvCxnSpPr>
          <p:nvPr/>
        </p:nvCxnSpPr>
        <p:spPr>
          <a:xfrm flipH="1">
            <a:off x="907723" y="3654316"/>
            <a:ext cx="1008112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申請資料</a:t>
            </a:r>
            <a:r>
              <a:rPr lang="en-US" altLang="zh-TW" dirty="0" smtClean="0"/>
              <a:t>(2/10)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2" r="4664" b="4217"/>
          <a:stretch/>
        </p:blipFill>
        <p:spPr>
          <a:xfrm>
            <a:off x="907723" y="1268760"/>
            <a:ext cx="7491405" cy="496855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31976" y="2636913"/>
            <a:ext cx="43002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「申請資料」，預覽案件申請內容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1619672" y="2821578"/>
            <a:ext cx="812304" cy="39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保養紀錄</a:t>
            </a:r>
            <a:r>
              <a:rPr lang="en-US" altLang="zh-TW" dirty="0" smtClean="0"/>
              <a:t>(3/10)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r="6557"/>
          <a:stretch/>
        </p:blipFill>
        <p:spPr>
          <a:xfrm>
            <a:off x="1187624" y="1052736"/>
            <a:ext cx="7034171" cy="5417371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19872" y="2215428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「保養紀錄」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607568" y="2400093"/>
            <a:ext cx="812304" cy="39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57906" y="4171130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編輯</a:t>
            </a:r>
            <a:r>
              <a:rPr lang="zh-TW" altLang="en-US" dirty="0"/>
              <a:t>內容</a:t>
            </a:r>
          </a:p>
        </p:txBody>
      </p:sp>
      <p:sp>
        <p:nvSpPr>
          <p:cNvPr id="12" name="右大括弧 11"/>
          <p:cNvSpPr/>
          <p:nvPr/>
        </p:nvSpPr>
        <p:spPr>
          <a:xfrm>
            <a:off x="3553849" y="3410386"/>
            <a:ext cx="504057" cy="189082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347864" y="5517232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2372156" y="5517232"/>
            <a:ext cx="975708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保養項目登錄</a:t>
            </a:r>
            <a:r>
              <a:rPr lang="en-US" altLang="zh-TW" dirty="0" smtClean="0"/>
              <a:t>(4/10)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6981209" cy="5417371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67944" y="2033825"/>
            <a:ext cx="26950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「保養項目登錄」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255641" y="2218489"/>
            <a:ext cx="812304" cy="39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08304" y="4293096"/>
            <a:ext cx="165618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/>
              <a:t>填寫</a:t>
            </a:r>
            <a:r>
              <a:rPr lang="zh-TW" altLang="en-US" dirty="0" smtClean="0"/>
              <a:t>各項保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養紀錄</a:t>
            </a:r>
            <a:endParaRPr lang="zh-TW" altLang="en-US" dirty="0"/>
          </a:p>
        </p:txBody>
      </p:sp>
      <p:sp>
        <p:nvSpPr>
          <p:cNvPr id="12" name="右大括弧 11"/>
          <p:cNvSpPr/>
          <p:nvPr/>
        </p:nvSpPr>
        <p:spPr>
          <a:xfrm>
            <a:off x="6804247" y="3670850"/>
            <a:ext cx="504057" cy="189082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771800" y="5963130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1796092" y="5963130"/>
            <a:ext cx="975708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保養項目登錄</a:t>
            </a:r>
            <a:r>
              <a:rPr lang="en-US" altLang="zh-TW" dirty="0" smtClean="0"/>
              <a:t>(5/10)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07" y="1052736"/>
            <a:ext cx="6710626" cy="5417371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57030" y="2352966"/>
            <a:ext cx="16696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</a:t>
            </a:r>
            <a:r>
              <a:rPr lang="zh-TW" altLang="en-US" dirty="0"/>
              <a:t>儲存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0"/>
          </p:cNvCxnSpPr>
          <p:nvPr/>
        </p:nvCxnSpPr>
        <p:spPr>
          <a:xfrm flipH="1" flipV="1">
            <a:off x="4750468" y="1556792"/>
            <a:ext cx="1541412" cy="79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030386" y="1124743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工程師工時</a:t>
            </a:r>
            <a:r>
              <a:rPr lang="en-US" altLang="zh-TW" dirty="0" smtClean="0"/>
              <a:t>(6/10)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12" y="1206030"/>
            <a:ext cx="7209987" cy="5195157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92618" y="2314617"/>
            <a:ext cx="244827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「工程師工時」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flipH="1">
            <a:off x="3950580" y="2499283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185143" y="3592319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選擇工程師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086649" y="4785097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2110941" y="4672439"/>
            <a:ext cx="975708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1"/>
          </p:cNvCxnSpPr>
          <p:nvPr/>
        </p:nvCxnSpPr>
        <p:spPr>
          <a:xfrm flipH="1">
            <a:off x="2888999" y="3776985"/>
            <a:ext cx="1296144" cy="42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566036" y="4150897"/>
            <a:ext cx="14111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輸入工時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483768" y="4077072"/>
            <a:ext cx="1082268" cy="258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1"/>
          </p:cNvCxnSpPr>
          <p:nvPr/>
        </p:nvCxnSpPr>
        <p:spPr>
          <a:xfrm flipH="1">
            <a:off x="2483768" y="4335563"/>
            <a:ext cx="1082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2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編輯案件</a:t>
            </a:r>
            <a:r>
              <a:rPr lang="en-US" altLang="zh-TW" dirty="0" smtClean="0"/>
              <a:t>-</a:t>
            </a:r>
            <a:r>
              <a:rPr lang="zh-TW" altLang="en-US" dirty="0"/>
              <a:t>費用明</a:t>
            </a:r>
            <a:r>
              <a:rPr lang="zh-TW" altLang="en-US" dirty="0" smtClean="0"/>
              <a:t>細</a:t>
            </a:r>
            <a:r>
              <a:rPr lang="en-US" altLang="zh-TW" dirty="0" smtClean="0"/>
              <a:t>(7/10)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9" r="7189"/>
          <a:stretch/>
        </p:blipFill>
        <p:spPr>
          <a:xfrm>
            <a:off x="651629" y="1052736"/>
            <a:ext cx="7813244" cy="5291227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84168" y="1556792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「費用明細」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 flipV="1">
            <a:off x="4788024" y="1412776"/>
            <a:ext cx="1296144" cy="32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091206" y="2078913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選擇費用別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4" idx="1"/>
          </p:cNvCxnSpPr>
          <p:nvPr/>
        </p:nvCxnSpPr>
        <p:spPr>
          <a:xfrm flipH="1" flipV="1">
            <a:off x="2483768" y="1844824"/>
            <a:ext cx="3607438" cy="418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084168" y="2602937"/>
            <a:ext cx="14111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選擇廠商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3347864" y="2132856"/>
            <a:ext cx="2736304" cy="654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88024" y="3268424"/>
            <a:ext cx="19082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輸入費用資訊</a:t>
            </a:r>
            <a:endParaRPr lang="zh-TW" altLang="en-US" dirty="0"/>
          </a:p>
        </p:txBody>
      </p:sp>
      <p:sp>
        <p:nvSpPr>
          <p:cNvPr id="22" name="右大括弧 21"/>
          <p:cNvSpPr/>
          <p:nvPr/>
        </p:nvSpPr>
        <p:spPr>
          <a:xfrm>
            <a:off x="4300570" y="2450529"/>
            <a:ext cx="504057" cy="200512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911659" y="4878452"/>
            <a:ext cx="16745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儲存</a:t>
            </a:r>
            <a:r>
              <a:rPr lang="zh-TW" altLang="en-US" dirty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1"/>
          </p:cNvCxnSpPr>
          <p:nvPr/>
        </p:nvCxnSpPr>
        <p:spPr>
          <a:xfrm flipH="1" flipV="1">
            <a:off x="1935951" y="4765794"/>
            <a:ext cx="975708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3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登入畫面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0558"/>
            <a:ext cx="7572760" cy="4685167"/>
          </a:xfrm>
        </p:spPr>
      </p:pic>
      <p:sp>
        <p:nvSpPr>
          <p:cNvPr id="3" name="文字方塊 2"/>
          <p:cNvSpPr txBox="1"/>
          <p:nvPr/>
        </p:nvSpPr>
        <p:spPr>
          <a:xfrm>
            <a:off x="5364088" y="3481483"/>
            <a:ext cx="273023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輸入彰基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帳號、密碼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1"/>
          </p:cNvCxnSpPr>
          <p:nvPr/>
        </p:nvCxnSpPr>
        <p:spPr>
          <a:xfrm flipH="1" flipV="1">
            <a:off x="4355976" y="3429000"/>
            <a:ext cx="1008112" cy="237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1"/>
          </p:cNvCxnSpPr>
          <p:nvPr/>
        </p:nvCxnSpPr>
        <p:spPr>
          <a:xfrm flipH="1">
            <a:off x="4355976" y="3666149"/>
            <a:ext cx="1008112" cy="26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流程紀錄</a:t>
            </a:r>
            <a:r>
              <a:rPr lang="en-US" altLang="zh-TW" dirty="0" smtClean="0"/>
              <a:t>(8/10)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8"/>
          <a:stretch/>
        </p:blipFill>
        <p:spPr>
          <a:xfrm>
            <a:off x="467544" y="1484784"/>
            <a:ext cx="8245249" cy="4586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2394018"/>
            <a:ext cx="21782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「流程紀錄」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5742130" y="2578684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3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(9/10)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4866"/>
            <a:ext cx="8136904" cy="509151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44208" y="1896217"/>
            <a:ext cx="21782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6102170" y="2080883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字方塊 12"/>
          <p:cNvSpPr txBox="1"/>
          <p:nvPr/>
        </p:nvSpPr>
        <p:spPr>
          <a:xfrm>
            <a:off x="3834359" y="2996952"/>
            <a:ext cx="18326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2. </a:t>
            </a:r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zh-TW" altLang="en-US" dirty="0">
                <a:latin typeface="新細明體"/>
              </a:rPr>
              <a:t>簽</a:t>
            </a:r>
            <a:r>
              <a:rPr lang="zh-TW" altLang="en-US" dirty="0" smtClean="0">
                <a:latin typeface="新細明體"/>
              </a:rPr>
              <a:t>核</a:t>
            </a:r>
            <a:r>
              <a:rPr lang="zh-TW" altLang="en-US" dirty="0">
                <a:latin typeface="新細明體"/>
              </a:rPr>
              <a:t>結果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>
            <a:off x="3002725" y="3181618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2"/>
          <p:cNvSpPr txBox="1"/>
          <p:nvPr/>
        </p:nvSpPr>
        <p:spPr>
          <a:xfrm>
            <a:off x="4278375" y="3573016"/>
            <a:ext cx="13886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輸入意見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2" name="直線單箭頭接點 11"/>
          <p:cNvCxnSpPr>
            <a:stCxn id="11" idx="1"/>
          </p:cNvCxnSpPr>
          <p:nvPr/>
        </p:nvCxnSpPr>
        <p:spPr>
          <a:xfrm flipH="1">
            <a:off x="3446741" y="3757682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750689" y="4869160"/>
            <a:ext cx="302686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選擇流程關卡、關卡人員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 flipV="1">
            <a:off x="3784651" y="4509138"/>
            <a:ext cx="966038" cy="544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3" idx="1"/>
          </p:cNvCxnSpPr>
          <p:nvPr/>
        </p:nvCxnSpPr>
        <p:spPr>
          <a:xfrm flipH="1" flipV="1">
            <a:off x="3097033" y="4869160"/>
            <a:ext cx="165365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2"/>
          <p:cNvSpPr txBox="1"/>
          <p:nvPr/>
        </p:nvSpPr>
        <p:spPr>
          <a:xfrm>
            <a:off x="3097033" y="5373028"/>
            <a:ext cx="21516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確定送出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368339" y="5229042"/>
            <a:ext cx="728694" cy="328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7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編輯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(10/10)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4" y="1194866"/>
            <a:ext cx="7167604" cy="509151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8F45C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保養</a:t>
            </a:r>
            <a:endParaRPr lang="zh-TW" altLang="en-US" sz="2400" dirty="0">
              <a:solidFill>
                <a:srgbClr val="8F45C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09984" y="2580905"/>
            <a:ext cx="16696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</a:t>
            </a:r>
            <a:r>
              <a:rPr lang="zh-TW" altLang="en-US" dirty="0"/>
              <a:t>送出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0"/>
          </p:cNvCxnSpPr>
          <p:nvPr/>
        </p:nvCxnSpPr>
        <p:spPr>
          <a:xfrm flipH="1" flipV="1">
            <a:off x="4503422" y="1784731"/>
            <a:ext cx="1541412" cy="79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783340" y="1352682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3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(1/11)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查詢表單的方式：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個人首頁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請修、保養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簽核流程經過自己的相關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案件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全院請修單查詢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請修、保養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所有案件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1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(2/11)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29"/>
          <a:stretch/>
        </p:blipFill>
        <p:spPr>
          <a:xfrm>
            <a:off x="363677" y="1700809"/>
            <a:ext cx="8240771" cy="4598818"/>
          </a:xfrm>
        </p:spPr>
      </p:pic>
      <p:sp>
        <p:nvSpPr>
          <p:cNvPr id="7" name="文字方塊 6"/>
          <p:cNvSpPr txBox="1"/>
          <p:nvPr/>
        </p:nvSpPr>
        <p:spPr>
          <a:xfrm>
            <a:off x="1088313" y="2605843"/>
            <a:ext cx="432050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選擇條件查詢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 rot="10800000">
            <a:off x="1547664" y="2816930"/>
            <a:ext cx="685632" cy="133215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16" idx="2"/>
          </p:cNvCxnSpPr>
          <p:nvPr/>
        </p:nvCxnSpPr>
        <p:spPr>
          <a:xfrm>
            <a:off x="6588224" y="2136336"/>
            <a:ext cx="290450" cy="1040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6" idx="2"/>
          </p:cNvCxnSpPr>
          <p:nvPr/>
        </p:nvCxnSpPr>
        <p:spPr>
          <a:xfrm>
            <a:off x="6588224" y="2136336"/>
            <a:ext cx="506474" cy="680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865219" y="4639955"/>
            <a:ext cx="3005304" cy="2031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流程狀態</a:t>
            </a:r>
            <a:endParaRPr lang="en-US" altLang="zh-TW" dirty="0" smtClean="0"/>
          </a:p>
          <a:p>
            <a:r>
              <a:rPr lang="zh-TW" altLang="en-US" dirty="0" smtClean="0"/>
              <a:t>待處理：該使用者尚未處理   </a:t>
            </a:r>
            <a:r>
              <a:rPr lang="en-US" altLang="zh-TW" dirty="0"/>
              <a:t>	</a:t>
            </a:r>
            <a:r>
              <a:rPr lang="zh-TW" altLang="en-US" dirty="0" smtClean="0"/>
              <a:t>的文件</a:t>
            </a:r>
            <a:endParaRPr lang="en-US" altLang="zh-TW" dirty="0" smtClean="0"/>
          </a:p>
          <a:p>
            <a:r>
              <a:rPr lang="zh-TW" altLang="en-US" dirty="0" smtClean="0"/>
              <a:t>已處理：該使用者已簽核的</a:t>
            </a:r>
            <a:r>
              <a:rPr lang="en-US" altLang="zh-TW" dirty="0" smtClean="0"/>
              <a:t>	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r>
              <a:rPr lang="zh-TW" altLang="en-US" dirty="0"/>
              <a:t>已</a:t>
            </a:r>
            <a:r>
              <a:rPr lang="zh-TW" altLang="en-US" dirty="0" smtClean="0"/>
              <a:t>結案</a:t>
            </a:r>
            <a:r>
              <a:rPr lang="zh-TW" altLang="en-US" dirty="0"/>
              <a:t>：流程經過該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     </a:t>
            </a:r>
            <a:r>
              <a:rPr lang="zh-TW" altLang="en-US" dirty="0" smtClean="0"/>
              <a:t>  且已結案的文件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1" idx="0"/>
          </p:cNvCxnSpPr>
          <p:nvPr/>
        </p:nvCxnSpPr>
        <p:spPr>
          <a:xfrm flipV="1">
            <a:off x="4367871" y="3212976"/>
            <a:ext cx="852201" cy="142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45317" y="1767004"/>
            <a:ext cx="208581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可輸入關鍵字篩選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4" idx="2"/>
          </p:cNvCxnSpPr>
          <p:nvPr/>
        </p:nvCxnSpPr>
        <p:spPr>
          <a:xfrm flipH="1">
            <a:off x="3491880" y="1556123"/>
            <a:ext cx="268600" cy="580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304338" y="1186791"/>
            <a:ext cx="491228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於個人首頁，點選</a:t>
            </a:r>
            <a:r>
              <a:rPr lang="zh-TW" altLang="en-US" dirty="0" smtClean="0">
                <a:latin typeface="新細明體"/>
              </a:rPr>
              <a:t>「醫工請修」或</a:t>
            </a:r>
            <a:r>
              <a:rPr lang="zh-TW" altLang="en-US" dirty="0">
                <a:latin typeface="新細明體"/>
              </a:rPr>
              <a:t>「醫</a:t>
            </a:r>
            <a:r>
              <a:rPr lang="zh-TW" altLang="en-US" dirty="0" smtClean="0">
                <a:latin typeface="新細明體"/>
              </a:rPr>
              <a:t>工</a:t>
            </a:r>
            <a:r>
              <a:rPr lang="zh-TW" altLang="en-US" dirty="0">
                <a:latin typeface="新細明體"/>
              </a:rPr>
              <a:t>保養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5" name="直線單箭頭接點 14"/>
          <p:cNvCxnSpPr>
            <a:stCxn id="14" idx="2"/>
          </p:cNvCxnSpPr>
          <p:nvPr/>
        </p:nvCxnSpPr>
        <p:spPr>
          <a:xfrm>
            <a:off x="3760480" y="1556123"/>
            <a:ext cx="607391" cy="580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(3/11)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/>
          <a:stretch/>
        </p:blipFill>
        <p:spPr>
          <a:xfrm>
            <a:off x="395536" y="1168840"/>
            <a:ext cx="8208912" cy="4924799"/>
          </a:xfrm>
        </p:spPr>
      </p:pic>
      <p:sp>
        <p:nvSpPr>
          <p:cNvPr id="13" name="矩形 12"/>
          <p:cNvSpPr/>
          <p:nvPr/>
        </p:nvSpPr>
        <p:spPr>
          <a:xfrm>
            <a:off x="3059832" y="2492896"/>
            <a:ext cx="1368152" cy="2973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148064" y="2420888"/>
            <a:ext cx="360039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可查詢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流程中</a:t>
            </a:r>
            <a:r>
              <a:rPr lang="zh-TW" altLang="en-US" dirty="0" smtClean="0">
                <a:latin typeface="新細明體"/>
              </a:rPr>
              <a:t>」或「</a:t>
            </a:r>
            <a:r>
              <a:rPr lang="zh-TW" altLang="en-US" dirty="0">
                <a:latin typeface="新細明體"/>
              </a:rPr>
              <a:t>已結案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 smtClean="0">
              <a:latin typeface="新細明體"/>
            </a:endParaRPr>
          </a:p>
          <a:p>
            <a:r>
              <a:rPr lang="zh-TW" altLang="en-US" dirty="0" smtClean="0">
                <a:latin typeface="新細明體"/>
              </a:rPr>
              <a:t>    之案件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 flipV="1">
            <a:off x="4499992" y="2641558"/>
            <a:ext cx="648072" cy="102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547665" y="4869160"/>
            <a:ext cx="36003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「預覽」查看案件內容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755577" y="4581134"/>
            <a:ext cx="792088" cy="47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全院查詢</a:t>
            </a:r>
            <a:r>
              <a:rPr lang="en-US" altLang="zh-TW" dirty="0" smtClean="0"/>
              <a:t>(4/11)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64085"/>
            <a:ext cx="5771846" cy="531724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1210101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2" idx="1"/>
          </p:cNvCxnSpPr>
          <p:nvPr/>
        </p:nvCxnSpPr>
        <p:spPr>
          <a:xfrm flipH="1">
            <a:off x="2987824" y="4650080"/>
            <a:ext cx="648072" cy="7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52458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635896" y="4326914"/>
            <a:ext cx="324036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「全院請修單查詢</a:t>
            </a:r>
            <a:r>
              <a:rPr lang="zh-TW" altLang="en-US" dirty="0">
                <a:latin typeface="新細明體"/>
              </a:rPr>
              <a:t>」</a:t>
            </a:r>
            <a:r>
              <a:rPr lang="zh-TW" altLang="en-US" dirty="0" smtClean="0">
                <a:latin typeface="新細明體"/>
              </a:rPr>
              <a:t>或</a:t>
            </a:r>
            <a:endParaRPr lang="en-US" altLang="zh-TW" dirty="0" smtClean="0">
              <a:latin typeface="新細明體"/>
            </a:endParaRPr>
          </a:p>
          <a:p>
            <a:r>
              <a:rPr lang="en-US" altLang="zh-TW" dirty="0">
                <a:latin typeface="新細明體"/>
              </a:rPr>
              <a:t> </a:t>
            </a:r>
            <a:r>
              <a:rPr lang="en-US" altLang="zh-TW" dirty="0" smtClean="0">
                <a:latin typeface="新細明體"/>
              </a:rPr>
              <a:t> 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全</a:t>
            </a:r>
            <a:r>
              <a:rPr lang="zh-TW" altLang="en-US" dirty="0" smtClean="0">
                <a:latin typeface="新細明體"/>
              </a:rPr>
              <a:t>院</a:t>
            </a:r>
            <a:r>
              <a:rPr lang="zh-TW" altLang="en-US" dirty="0">
                <a:latin typeface="新細明體"/>
              </a:rPr>
              <a:t>保養</a:t>
            </a:r>
            <a:r>
              <a:rPr lang="zh-TW" altLang="en-US" dirty="0" smtClean="0">
                <a:latin typeface="新細明體"/>
              </a:rPr>
              <a:t>單</a:t>
            </a:r>
            <a:r>
              <a:rPr lang="zh-TW" altLang="en-US" dirty="0">
                <a:latin typeface="新細明體"/>
              </a:rPr>
              <a:t>查詢」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22" idx="1"/>
          </p:cNvCxnSpPr>
          <p:nvPr/>
        </p:nvCxnSpPr>
        <p:spPr>
          <a:xfrm flipH="1">
            <a:off x="2987824" y="4650080"/>
            <a:ext cx="648072" cy="510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全院查詢</a:t>
            </a:r>
            <a:r>
              <a:rPr lang="en-US" altLang="zh-TW" dirty="0" smtClean="0"/>
              <a:t>(5/11)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79"/>
          <a:stretch/>
        </p:blipFill>
        <p:spPr>
          <a:xfrm>
            <a:off x="467544" y="1052736"/>
            <a:ext cx="8160863" cy="5111461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51520" y="2331749"/>
            <a:ext cx="13232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輸入查詢條件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67944" y="3068960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「查詢」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3275856" y="3212976"/>
            <a:ext cx="792088" cy="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1574720" y="1988838"/>
            <a:ext cx="477000" cy="1332151"/>
          </a:xfrm>
          <a:prstGeom prst="rightBrace">
            <a:avLst>
              <a:gd name="adj1" fmla="val 8333"/>
              <a:gd name="adj2" fmla="val 4936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87824" y="5238492"/>
            <a:ext cx="36003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「預覽」查看案件內容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195736" y="4950466"/>
            <a:ext cx="792088" cy="47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預覽保養</a:t>
            </a:r>
            <a:r>
              <a:rPr lang="en-US" altLang="zh-TW" dirty="0" smtClean="0"/>
              <a:t>(6/11)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73" y="1052735"/>
            <a:ext cx="7535143" cy="524753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020972" y="1210642"/>
            <a:ext cx="28083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點選各按鈕查看相關內容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12" idx="2"/>
          </p:cNvCxnSpPr>
          <p:nvPr/>
        </p:nvCxnSpPr>
        <p:spPr>
          <a:xfrm flipH="1">
            <a:off x="1940852" y="1579974"/>
            <a:ext cx="2484276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2"/>
          </p:cNvCxnSpPr>
          <p:nvPr/>
        </p:nvCxnSpPr>
        <p:spPr>
          <a:xfrm flipH="1">
            <a:off x="2732940" y="1579974"/>
            <a:ext cx="1692188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" idx="2"/>
          </p:cNvCxnSpPr>
          <p:nvPr/>
        </p:nvCxnSpPr>
        <p:spPr>
          <a:xfrm flipH="1">
            <a:off x="3741052" y="1579974"/>
            <a:ext cx="684076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2" idx="2"/>
          </p:cNvCxnSpPr>
          <p:nvPr/>
        </p:nvCxnSpPr>
        <p:spPr>
          <a:xfrm>
            <a:off x="4425128" y="1579974"/>
            <a:ext cx="468052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2" idx="2"/>
          </p:cNvCxnSpPr>
          <p:nvPr/>
        </p:nvCxnSpPr>
        <p:spPr>
          <a:xfrm>
            <a:off x="4425128" y="1579974"/>
            <a:ext cx="1260140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2" idx="2"/>
          </p:cNvCxnSpPr>
          <p:nvPr/>
        </p:nvCxnSpPr>
        <p:spPr>
          <a:xfrm>
            <a:off x="4425128" y="1579974"/>
            <a:ext cx="2268252" cy="710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/>
              <a:t>保養紀錄</a:t>
            </a:r>
            <a:r>
              <a:rPr lang="en-US" altLang="zh-TW" dirty="0" smtClean="0"/>
              <a:t>(7/11)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0" y="1214887"/>
            <a:ext cx="7339751" cy="478715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131840" y="1863406"/>
            <a:ext cx="187220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保養紀錄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2789802" y="2048072"/>
            <a:ext cx="342038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</a:t>
            </a:r>
            <a:r>
              <a:rPr lang="zh-TW" altLang="en-US" dirty="0"/>
              <a:t>首頁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1" y="1352274"/>
            <a:ext cx="8442223" cy="4676764"/>
          </a:xfrm>
        </p:spPr>
      </p:pic>
      <p:sp>
        <p:nvSpPr>
          <p:cNvPr id="3" name="文字方塊 2"/>
          <p:cNvSpPr txBox="1"/>
          <p:nvPr/>
        </p:nvSpPr>
        <p:spPr>
          <a:xfrm>
            <a:off x="4716016" y="1037221"/>
            <a:ext cx="36004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醫</a:t>
            </a:r>
            <a:r>
              <a:rPr lang="zh-TW" altLang="en-US" dirty="0" smtClean="0"/>
              <a:t>工請修</a:t>
            </a:r>
            <a:r>
              <a:rPr lang="zh-TW" altLang="en-US" dirty="0">
                <a:latin typeface="新細明體"/>
              </a:rPr>
              <a:t>」或「</a:t>
            </a:r>
            <a:r>
              <a:rPr lang="zh-TW" altLang="en-US" dirty="0"/>
              <a:t>醫</a:t>
            </a:r>
            <a:r>
              <a:rPr lang="zh-TW" altLang="en-US" dirty="0" smtClean="0"/>
              <a:t>工</a:t>
            </a:r>
            <a:r>
              <a:rPr lang="zh-TW" altLang="en-US" dirty="0"/>
              <a:t>保養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2"/>
          </p:cNvCxnSpPr>
          <p:nvPr/>
        </p:nvCxnSpPr>
        <p:spPr>
          <a:xfrm flipH="1">
            <a:off x="3396072" y="1406553"/>
            <a:ext cx="3120144" cy="372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16683" y="1037220"/>
            <a:ext cx="180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需處理的案件數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3264755" y="1406552"/>
            <a:ext cx="312936" cy="421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37945" y="2577665"/>
            <a:ext cx="117677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案件查詢條件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>
            <a:off x="7504706" y="2110632"/>
            <a:ext cx="333240" cy="151135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51520" y="4784178"/>
            <a:ext cx="117677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案件列表</a:t>
            </a:r>
            <a:endParaRPr lang="en-US" altLang="zh-TW" dirty="0" smtClean="0"/>
          </a:p>
        </p:txBody>
      </p:sp>
      <p:sp>
        <p:nvSpPr>
          <p:cNvPr id="16" name="右大括弧 15"/>
          <p:cNvSpPr/>
          <p:nvPr/>
        </p:nvSpPr>
        <p:spPr>
          <a:xfrm rot="10800000">
            <a:off x="1428298" y="4276442"/>
            <a:ext cx="333241" cy="138480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3" idx="2"/>
          </p:cNvCxnSpPr>
          <p:nvPr/>
        </p:nvCxnSpPr>
        <p:spPr>
          <a:xfrm flipH="1">
            <a:off x="4211960" y="1406553"/>
            <a:ext cx="2304256" cy="421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保養項目登錄</a:t>
            </a:r>
            <a:r>
              <a:rPr lang="en-US" altLang="zh-TW" dirty="0" smtClean="0"/>
              <a:t>(8/11)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544034" cy="509400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503056" y="1543501"/>
            <a:ext cx="236508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「保養項目登錄」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3161020" y="1728167"/>
            <a:ext cx="342036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工程師工時</a:t>
            </a:r>
            <a:r>
              <a:rPr lang="en-US" altLang="zh-TW" dirty="0" smtClean="0"/>
              <a:t>(9/11)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1323"/>
            <a:ext cx="7544034" cy="366887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685599" y="2420888"/>
            <a:ext cx="211864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「工程師工時」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4343563" y="2605554"/>
            <a:ext cx="342036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2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/>
              <a:t>費用明細</a:t>
            </a:r>
            <a:r>
              <a:rPr lang="en-US" altLang="zh-TW" dirty="0" smtClean="0"/>
              <a:t>(10/11)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1154"/>
            <a:ext cx="7544034" cy="352921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148065" y="2388077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「費用明細」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4806029" y="2572743"/>
            <a:ext cx="342036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/>
              <a:t>流程紀錄</a:t>
            </a:r>
            <a:r>
              <a:rPr lang="en-US" altLang="zh-TW" dirty="0" smtClean="0"/>
              <a:t>(11/11)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925952" cy="489654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120173" y="1772816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「流程紀錄」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5778137" y="1957482"/>
            <a:ext cx="342036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864096"/>
          </a:xfrm>
        </p:spPr>
        <p:txBody>
          <a:bodyPr/>
          <a:lstStyle/>
          <a:p>
            <a:pPr algn="ctr"/>
            <a:r>
              <a:rPr lang="zh-TW" altLang="en-US" dirty="0" smtClean="0"/>
              <a:t>請修系統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1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(1/6)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64085"/>
            <a:ext cx="5771846" cy="531724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458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>
            <a:off x="1210101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52458" y="3212976"/>
            <a:ext cx="14784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endParaRPr lang="en-US" altLang="zh-TW" dirty="0" smtClean="0"/>
          </a:p>
          <a:p>
            <a:r>
              <a:rPr lang="zh-TW" altLang="en-US" dirty="0" smtClean="0">
                <a:latin typeface="新細明體"/>
              </a:rPr>
              <a:t>「申請表單」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 flipV="1">
            <a:off x="1630910" y="3536141"/>
            <a:ext cx="4208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52458" y="4221088"/>
            <a:ext cx="14784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endParaRPr lang="en-US" altLang="zh-TW" dirty="0"/>
          </a:p>
          <a:p>
            <a:r>
              <a:rPr lang="zh-TW" altLang="en-US" dirty="0" smtClean="0">
                <a:latin typeface="新細明體"/>
              </a:rPr>
              <a:t>「請修單」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6" idx="3"/>
          </p:cNvCxnSpPr>
          <p:nvPr/>
        </p:nvCxnSpPr>
        <p:spPr>
          <a:xfrm flipV="1">
            <a:off x="1630910" y="3933056"/>
            <a:ext cx="492818" cy="61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6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(2/6)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27" y="978987"/>
            <a:ext cx="4972231" cy="576064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05816" y="3388349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填寫申請資料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>
            <a:off x="6460172" y="2132855"/>
            <a:ext cx="745644" cy="288032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60172" y="5081141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輸入故障</a:t>
            </a:r>
            <a:r>
              <a:rPr lang="zh-TW" altLang="en-US" dirty="0"/>
              <a:t>描述</a:t>
            </a:r>
          </a:p>
        </p:txBody>
      </p:sp>
      <p:cxnSp>
        <p:nvCxnSpPr>
          <p:cNvPr id="16" name="直線單箭頭接點 15"/>
          <p:cNvCxnSpPr>
            <a:stCxn id="15" idx="1"/>
          </p:cNvCxnSpPr>
          <p:nvPr/>
        </p:nvCxnSpPr>
        <p:spPr>
          <a:xfrm flipH="1">
            <a:off x="4809270" y="5265807"/>
            <a:ext cx="1650902" cy="10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724128" y="5618873"/>
            <a:ext cx="22445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是否指定工程師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>
            <a:off x="4809270" y="5803539"/>
            <a:ext cx="914858" cy="168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71600" y="6169147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/>
              <a:t>確認送出</a:t>
            </a:r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2963254" y="6353813"/>
            <a:ext cx="888666" cy="76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55576" y="1681643"/>
            <a:ext cx="18844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是否</a:t>
            </a:r>
            <a:r>
              <a:rPr lang="zh-TW" altLang="en-US" dirty="0"/>
              <a:t>附加檔案</a:t>
            </a: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2640069" y="1772816"/>
            <a:ext cx="767518" cy="8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57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-</a:t>
            </a:r>
            <a:r>
              <a:rPr lang="zh-TW" altLang="en-US" dirty="0" smtClean="0"/>
              <a:t>夾帶附件</a:t>
            </a:r>
            <a:r>
              <a:rPr lang="en-US" altLang="zh-TW" dirty="0" smtClean="0"/>
              <a:t>(3/6)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4" y="1484784"/>
            <a:ext cx="7867699" cy="468436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32240" y="3019017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選取檔案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32240" y="2348880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輸入檔案摘要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1"/>
          </p:cNvCxnSpPr>
          <p:nvPr/>
        </p:nvCxnSpPr>
        <p:spPr>
          <a:xfrm flipH="1">
            <a:off x="5081338" y="2533546"/>
            <a:ext cx="1650902" cy="10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7010" y="1422068"/>
            <a:ext cx="27968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「夾帶附件檔案」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2"/>
          </p:cNvCxnSpPr>
          <p:nvPr/>
        </p:nvCxnSpPr>
        <p:spPr>
          <a:xfrm flipH="1">
            <a:off x="1475657" y="1791400"/>
            <a:ext cx="689792" cy="701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499992" y="4226745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「確定上傳」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4878592" y="3501009"/>
            <a:ext cx="737524" cy="725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1"/>
          </p:cNvCxnSpPr>
          <p:nvPr/>
        </p:nvCxnSpPr>
        <p:spPr>
          <a:xfrm flipH="1" flipV="1">
            <a:off x="5226346" y="3019017"/>
            <a:ext cx="150589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51520" y="6343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請修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41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1389</Words>
  <Application>Microsoft Office PowerPoint</Application>
  <PresentationFormat>如螢幕大小 (4:3)</PresentationFormat>
  <Paragraphs>347</Paragraphs>
  <Slides>53</Slides>
  <Notes>49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4" baseType="lpstr">
      <vt:lpstr>Office 佈景主題</vt:lpstr>
      <vt:lpstr>醫療儀器 請修、保養系統 工程師操作手冊</vt:lpstr>
      <vt:lpstr>目錄</vt:lpstr>
      <vt:lpstr>PowerPoint 簡報</vt:lpstr>
      <vt:lpstr>登入畫面</vt:lpstr>
      <vt:lpstr>個人首頁</vt:lpstr>
      <vt:lpstr>請修系統</vt:lpstr>
      <vt:lpstr>表單申請(1/6)</vt:lpstr>
      <vt:lpstr>表單申請(2/6)</vt:lpstr>
      <vt:lpstr>表單申請-夾帶附件(3/6)</vt:lpstr>
      <vt:lpstr>表單申請-夾帶附件(4/6)</vt:lpstr>
      <vt:lpstr>表單申請-夾帶附件(5/6)</vt:lpstr>
      <vt:lpstr>表單申請(6/6)</vt:lpstr>
      <vt:lpstr>編輯案件-個人首頁(1/17)</vt:lpstr>
      <vt:lpstr>編輯案件-申請資料(2/17)</vt:lpstr>
      <vt:lpstr>編輯案件-請修紀錄(3/17)</vt:lpstr>
      <vt:lpstr>編輯案件-請修紀錄(4/17)</vt:lpstr>
      <vt:lpstr>編輯案件-工程師工時(5/17)</vt:lpstr>
      <vt:lpstr>編輯案件-工程師工時(6/17)</vt:lpstr>
      <vt:lpstr>編輯案件-費用明細(發票)(7/17)</vt:lpstr>
      <vt:lpstr>編輯案件-費用明細(發票)(8/17)</vt:lpstr>
      <vt:lpstr>編輯案件-費用明細(發票)(9/17)</vt:lpstr>
      <vt:lpstr>編輯案件-費用明細(選擇廠商)(10/17)</vt:lpstr>
      <vt:lpstr>編輯案件-費用明細(庫存)(11/17)</vt:lpstr>
      <vt:lpstr>編輯案件-費用明細(庫存)(12/17)</vt:lpstr>
      <vt:lpstr>編輯案件-費用明細(庫存)(13/17)</vt:lpstr>
      <vt:lpstr>編輯案件-流程紀錄(14/17)</vt:lpstr>
      <vt:lpstr>編輯案件-簽核作業(15/17)</vt:lpstr>
      <vt:lpstr>編輯案件-關卡人員查詢(16/17)</vt:lpstr>
      <vt:lpstr>編輯案件-簽核作業(17/17)</vt:lpstr>
      <vt:lpstr>保養系統</vt:lpstr>
      <vt:lpstr>表單申請(1/2)</vt:lpstr>
      <vt:lpstr>表單申請(2/2)</vt:lpstr>
      <vt:lpstr>編輯案件-個人首頁(1/10)</vt:lpstr>
      <vt:lpstr>編輯案件-申請資料(2/10)</vt:lpstr>
      <vt:lpstr>編輯案件-保養紀錄(3/10)</vt:lpstr>
      <vt:lpstr>編輯案件-保養項目登錄(4/10)</vt:lpstr>
      <vt:lpstr>編輯案件-保養項目登錄(5/10)</vt:lpstr>
      <vt:lpstr>編輯案件-工程師工時(6/10)</vt:lpstr>
      <vt:lpstr>編輯案件-費用明細(7/10)</vt:lpstr>
      <vt:lpstr>編輯案件-流程紀錄(8/10)</vt:lpstr>
      <vt:lpstr>編輯案件-簽核作業(9/10)</vt:lpstr>
      <vt:lpstr>編輯案件-簽核作業(10/10)</vt:lpstr>
      <vt:lpstr>表單查詢(1/11)</vt:lpstr>
      <vt:lpstr>表單查詢-個人首頁(2/11)</vt:lpstr>
      <vt:lpstr>表單查詢-個人首頁(3/11)</vt:lpstr>
      <vt:lpstr>表單查詢-全院查詢(4/11)</vt:lpstr>
      <vt:lpstr>表單查詢-全院查詢(5/11)</vt:lpstr>
      <vt:lpstr>表單查詢-預覽保養(6/11)</vt:lpstr>
      <vt:lpstr>表單查詢-保養紀錄(7/11)</vt:lpstr>
      <vt:lpstr>表單查詢-保養項目登錄(8/11)</vt:lpstr>
      <vt:lpstr>表單查詢-工程師工時(9/11)</vt:lpstr>
      <vt:lpstr>表單查詢-費用明細(10/11)</vt:lpstr>
      <vt:lpstr>表單查詢-流程紀錄(11/11)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Inori</dc:creator>
  <cp:lastModifiedBy>Inori</cp:lastModifiedBy>
  <cp:revision>247</cp:revision>
  <dcterms:created xsi:type="dcterms:W3CDTF">2018-08-13T10:14:19Z</dcterms:created>
  <dcterms:modified xsi:type="dcterms:W3CDTF">2019-08-15T06:00:15Z</dcterms:modified>
</cp:coreProperties>
</file>