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54" r:id="rId4"/>
    <p:sldId id="303" r:id="rId5"/>
    <p:sldId id="304" r:id="rId6"/>
    <p:sldId id="373" r:id="rId7"/>
    <p:sldId id="334" r:id="rId8"/>
    <p:sldId id="335" r:id="rId9"/>
    <p:sldId id="337" r:id="rId10"/>
    <p:sldId id="338" r:id="rId11"/>
    <p:sldId id="339" r:id="rId12"/>
    <p:sldId id="336" r:id="rId13"/>
    <p:sldId id="355" r:id="rId14"/>
    <p:sldId id="356" r:id="rId15"/>
    <p:sldId id="392" r:id="rId16"/>
    <p:sldId id="357" r:id="rId17"/>
    <p:sldId id="358" r:id="rId18"/>
    <p:sldId id="359" r:id="rId19"/>
    <p:sldId id="361" r:id="rId20"/>
    <p:sldId id="364" r:id="rId21"/>
    <p:sldId id="363" r:id="rId22"/>
    <p:sldId id="362" r:id="rId23"/>
    <p:sldId id="368" r:id="rId24"/>
    <p:sldId id="393" r:id="rId25"/>
    <p:sldId id="369" r:id="rId26"/>
    <p:sldId id="370" r:id="rId27"/>
    <p:sldId id="371" r:id="rId28"/>
    <p:sldId id="374" r:id="rId29"/>
    <p:sldId id="372" r:id="rId30"/>
    <p:sldId id="375" r:id="rId31"/>
    <p:sldId id="376" r:id="rId32"/>
    <p:sldId id="394" r:id="rId33"/>
    <p:sldId id="377" r:id="rId34"/>
    <p:sldId id="378" r:id="rId35"/>
    <p:sldId id="382" r:id="rId36"/>
    <p:sldId id="379" r:id="rId37"/>
    <p:sldId id="383" r:id="rId38"/>
    <p:sldId id="384" r:id="rId39"/>
    <p:sldId id="395" r:id="rId40"/>
    <p:sldId id="385" r:id="rId41"/>
    <p:sldId id="340" r:id="rId42"/>
    <p:sldId id="341" r:id="rId43"/>
    <p:sldId id="342" r:id="rId44"/>
    <p:sldId id="343" r:id="rId45"/>
    <p:sldId id="344" r:id="rId46"/>
    <p:sldId id="345" r:id="rId47"/>
    <p:sldId id="387" r:id="rId48"/>
    <p:sldId id="388" r:id="rId49"/>
    <p:sldId id="390" r:id="rId50"/>
    <p:sldId id="391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83" autoAdjust="0"/>
  </p:normalViewPr>
  <p:slideViewPr>
    <p:cSldViewPr>
      <p:cViewPr>
        <p:scale>
          <a:sx n="113" d="100"/>
          <a:sy n="113" d="100"/>
        </p:scale>
        <p:origin x="-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B75E-9ABF-465C-A0FA-72748E28DF71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E3E7-B818-4CDC-B4B6-27C70A3F6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452-1CB3-4945-9170-A4F42614C54D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E3EC-CC91-4B51-8447-32BAC58B1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>
            <a:lvl1pPr algn="l"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6.xml"/><Relationship Id="rId3" Type="http://schemas.openxmlformats.org/officeDocument/2006/relationships/slide" Target="slide31.xml"/><Relationship Id="rId7" Type="http://schemas.openxmlformats.org/officeDocument/2006/relationships/slide" Target="slide35.xml"/><Relationship Id="rId12" Type="http://schemas.openxmlformats.org/officeDocument/2006/relationships/slide" Target="slide44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11" Type="http://schemas.openxmlformats.org/officeDocument/2006/relationships/slide" Target="slide42.xml"/><Relationship Id="rId5" Type="http://schemas.openxmlformats.org/officeDocument/2006/relationships/slide" Target="slide34.xml"/><Relationship Id="rId10" Type="http://schemas.openxmlformats.org/officeDocument/2006/relationships/slide" Target="slide40.xml"/><Relationship Id="rId4" Type="http://schemas.openxmlformats.org/officeDocument/2006/relationships/slide" Target="slide33.xml"/><Relationship Id="rId9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醫療儀器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請修、保養系統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工程師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操作手冊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4" y="5805264"/>
            <a:ext cx="2912368" cy="625624"/>
          </a:xfrm>
        </p:spPr>
        <p:txBody>
          <a:bodyPr>
            <a:noAutofit/>
          </a:bodyPr>
          <a:lstStyle/>
          <a:p>
            <a:pPr algn="l"/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9" y="1484784"/>
            <a:ext cx="6627428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15754" y="3140968"/>
            <a:ext cx="19404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確認上傳結果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H="1" flipV="1">
            <a:off x="3131841" y="2276872"/>
            <a:ext cx="205412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17242" y="523849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「離開」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5945434" y="5423158"/>
            <a:ext cx="100283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95736" y="1916832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4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4" y="2348880"/>
            <a:ext cx="8571983" cy="295232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99929" y="4621779"/>
            <a:ext cx="215644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「刪除」，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   刪除附件檔案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V="1">
            <a:off x="6878153" y="3757683"/>
            <a:ext cx="934207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7544" y="3429000"/>
            <a:ext cx="7920880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16017" y="2420888"/>
            <a:ext cx="179640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附件檔案列表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427984" y="2790220"/>
            <a:ext cx="1207114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169719"/>
            <a:ext cx="7446064" cy="517592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10613" y="264099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確認送出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3" idx="0"/>
          </p:cNvCxnSpPr>
          <p:nvPr/>
        </p:nvCxnSpPr>
        <p:spPr>
          <a:xfrm flipH="1" flipV="1">
            <a:off x="5004048" y="1844824"/>
            <a:ext cx="1282629" cy="79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1412776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</a:t>
            </a:r>
            <a:r>
              <a:rPr lang="en-US" altLang="zh-TW" dirty="0" smtClean="0"/>
              <a:t>1/15)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/>
          <a:stretch/>
        </p:blipFill>
        <p:spPr>
          <a:xfrm>
            <a:off x="611560" y="1124744"/>
            <a:ext cx="7877004" cy="518457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15616" y="3573016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</p:cNvCxnSpPr>
          <p:nvPr/>
        </p:nvCxnSpPr>
        <p:spPr>
          <a:xfrm flipH="1">
            <a:off x="971600" y="3942348"/>
            <a:ext cx="1008112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6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(</a:t>
            </a:r>
            <a:r>
              <a:rPr lang="en-US" altLang="zh-TW" dirty="0" smtClean="0"/>
              <a:t>2/15)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14" y="980728"/>
            <a:ext cx="5073457" cy="576647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03647" y="1916831"/>
            <a:ext cx="6480720" cy="5917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12"/>
          <p:cNvSpPr txBox="1"/>
          <p:nvPr/>
        </p:nvSpPr>
        <p:spPr>
          <a:xfrm>
            <a:off x="7884366" y="2028036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申請資料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03647" y="1401160"/>
            <a:ext cx="6480720" cy="5156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12"/>
          <p:cNvSpPr txBox="1"/>
          <p:nvPr/>
        </p:nvSpPr>
        <p:spPr>
          <a:xfrm>
            <a:off x="7884367" y="147432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附件檔案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03646" y="2782282"/>
            <a:ext cx="6480720" cy="2158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12"/>
          <p:cNvSpPr txBox="1"/>
          <p:nvPr/>
        </p:nvSpPr>
        <p:spPr>
          <a:xfrm>
            <a:off x="7884367" y="367705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請修紀錄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03647" y="4941168"/>
            <a:ext cx="6480720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12"/>
          <p:cNvSpPr txBox="1"/>
          <p:nvPr/>
        </p:nvSpPr>
        <p:spPr>
          <a:xfrm>
            <a:off x="7884367" y="5512586"/>
            <a:ext cx="7200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工時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03647" y="2508575"/>
            <a:ext cx="6491336" cy="2737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2"/>
          <p:cNvSpPr txBox="1"/>
          <p:nvPr/>
        </p:nvSpPr>
        <p:spPr>
          <a:xfrm>
            <a:off x="7894983" y="246319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功能按鈕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1" b="68864"/>
          <a:stretch/>
        </p:blipFill>
        <p:spPr>
          <a:xfrm>
            <a:off x="432329" y="1772816"/>
            <a:ext cx="8449672" cy="352839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申請資料</a:t>
            </a:r>
            <a:r>
              <a:rPr lang="en-US" altLang="zh-TW" dirty="0" smtClean="0"/>
              <a:t>(</a:t>
            </a:r>
            <a:r>
              <a:rPr lang="en-US" altLang="zh-TW" dirty="0" smtClean="0"/>
              <a:t>3/15)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52581" y="3220188"/>
            <a:ext cx="15668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案件申請內容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11329" y="2132856"/>
            <a:ext cx="366402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可點選</a:t>
            </a:r>
            <a:r>
              <a:rPr lang="zh-TW" altLang="en-US" dirty="0" smtClean="0">
                <a:latin typeface="新細明體"/>
              </a:rPr>
              <a:t>「夾帶附件檔案」上傳檔案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>
            <a:off x="1115616" y="2317522"/>
            <a:ext cx="395713" cy="1111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613680"/>
            <a:ext cx="7992888" cy="11834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864096"/>
          </a:xfrm>
        </p:spPr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請</a:t>
            </a:r>
            <a:r>
              <a:rPr lang="zh-TW" altLang="en-US" dirty="0" smtClean="0"/>
              <a:t>修紀錄與工時</a:t>
            </a:r>
            <a:r>
              <a:rPr lang="en-US" altLang="zh-TW" dirty="0" smtClean="0"/>
              <a:t>(</a:t>
            </a:r>
            <a:r>
              <a:rPr lang="en-US" altLang="zh-TW" dirty="0" smtClean="0"/>
              <a:t>4/15)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25519" r="34816" b="31314"/>
          <a:stretch/>
        </p:blipFill>
        <p:spPr>
          <a:xfrm>
            <a:off x="1835696" y="1091561"/>
            <a:ext cx="5578759" cy="548323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50140" y="1867567"/>
            <a:ext cx="28581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請修</a:t>
            </a:r>
            <a:r>
              <a:rPr lang="zh-TW" altLang="en-US" dirty="0" smtClean="0">
                <a:latin typeface="新細明體"/>
              </a:rPr>
              <a:t>紀錄與工時」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 flipV="1">
            <a:off x="3131840" y="1556792"/>
            <a:ext cx="1318300" cy="495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08104" y="4020743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編輯</a:t>
            </a:r>
            <a:r>
              <a:rPr lang="zh-TW" altLang="en-US" dirty="0"/>
              <a:t>內容</a:t>
            </a:r>
          </a:p>
        </p:txBody>
      </p:sp>
      <p:sp>
        <p:nvSpPr>
          <p:cNvPr id="12" name="右大括弧 11"/>
          <p:cNvSpPr/>
          <p:nvPr/>
        </p:nvSpPr>
        <p:spPr>
          <a:xfrm>
            <a:off x="5004048" y="2677562"/>
            <a:ext cx="504057" cy="305569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827628" y="5999277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3419872" y="6183943"/>
            <a:ext cx="1407756" cy="16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0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請</a:t>
            </a:r>
            <a:r>
              <a:rPr lang="zh-TW" altLang="en-US" dirty="0" smtClean="0"/>
              <a:t>修紀錄與工時</a:t>
            </a:r>
            <a:r>
              <a:rPr lang="en-US" altLang="zh-TW" dirty="0" smtClean="0"/>
              <a:t>(</a:t>
            </a:r>
            <a:r>
              <a:rPr lang="en-US" altLang="zh-TW" dirty="0" smtClean="0"/>
              <a:t>5/15)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b="25266"/>
          <a:stretch/>
        </p:blipFill>
        <p:spPr>
          <a:xfrm>
            <a:off x="1259632" y="1340768"/>
            <a:ext cx="6832174" cy="481868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70650" y="2785014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確認儲存訊息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0"/>
          </p:cNvCxnSpPr>
          <p:nvPr/>
        </p:nvCxnSpPr>
        <p:spPr>
          <a:xfrm flipH="1" flipV="1">
            <a:off x="5364088" y="1988840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44006" y="1556791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請修紀錄與工時</a:t>
            </a:r>
            <a:r>
              <a:rPr lang="en-US" altLang="zh-TW" dirty="0" smtClean="0"/>
              <a:t>(</a:t>
            </a:r>
            <a:r>
              <a:rPr lang="en-US" altLang="zh-TW" dirty="0" smtClean="0"/>
              <a:t>6/15)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t="68636" r="13319"/>
          <a:stretch/>
        </p:blipFill>
        <p:spPr>
          <a:xfrm>
            <a:off x="664144" y="1700808"/>
            <a:ext cx="7984751" cy="403244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83329" y="1628801"/>
            <a:ext cx="264485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 smtClean="0"/>
              <a:t>下拉至</a:t>
            </a:r>
            <a:r>
              <a:rPr lang="zh-TW" altLang="en-US" dirty="0" smtClean="0">
                <a:latin typeface="新細明體"/>
              </a:rPr>
              <a:t>「工程師工時」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>
            <a:off x="1691683" y="1813467"/>
            <a:ext cx="1891646" cy="75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58490" y="2276872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選擇工程師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73139" y="3645024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2197431" y="3532366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1"/>
          </p:cNvCxnSpPr>
          <p:nvPr/>
        </p:nvCxnSpPr>
        <p:spPr>
          <a:xfrm flipH="1" flipV="1">
            <a:off x="3362346" y="2420888"/>
            <a:ext cx="1296144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568090" y="2924944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輸入工時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592382" y="2798414"/>
            <a:ext cx="975708" cy="31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>
            <a:off x="2592382" y="3109610"/>
            <a:ext cx="975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19957" y="5484853"/>
            <a:ext cx="249779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儲存的資訊將顯示在</a:t>
            </a:r>
            <a:r>
              <a:rPr lang="zh-TW" altLang="en-US" dirty="0" smtClean="0">
                <a:latin typeface="新細明體"/>
              </a:rPr>
              <a:t>「工程師列表」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7" idx="1"/>
          </p:cNvCxnSpPr>
          <p:nvPr/>
        </p:nvCxnSpPr>
        <p:spPr>
          <a:xfrm flipH="1" flipV="1">
            <a:off x="3625844" y="5052805"/>
            <a:ext cx="294113" cy="75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5576" y="4509120"/>
            <a:ext cx="7920880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(7/15)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4"/>
          <a:stretch/>
        </p:blipFill>
        <p:spPr>
          <a:xfrm>
            <a:off x="537010" y="1082263"/>
            <a:ext cx="7997970" cy="52617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91006" y="1197443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2598795" y="1382109"/>
            <a:ext cx="16922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00246" y="1789784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選擇費用別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 flipV="1">
            <a:off x="2267744" y="1916831"/>
            <a:ext cx="2532502" cy="5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63078" y="2391339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275856" y="2159116"/>
            <a:ext cx="1787222" cy="41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49364" y="3308577"/>
            <a:ext cx="19082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輸入費用資訊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4261910" y="2549373"/>
            <a:ext cx="504057" cy="188774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838967" y="4878452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 flipV="1">
            <a:off x="1863259" y="4765794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6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登入畫面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個人首頁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(6/6)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編輯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案件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15/15)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申請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請修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紀錄與工時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費用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流程紀錄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核作業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選擇廠商</a:t>
            </a:r>
            <a:r>
              <a:rPr lang="en-US" altLang="zh-TW" dirty="0" smtClean="0"/>
              <a:t>)(</a:t>
            </a:r>
            <a:r>
              <a:rPr lang="en-US" altLang="zh-TW" dirty="0" smtClean="0"/>
              <a:t>8</a:t>
            </a:r>
            <a:r>
              <a:rPr lang="en-US" altLang="zh-TW" dirty="0" smtClean="0"/>
              <a:t>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0"/>
          <a:stretch/>
        </p:blipFill>
        <p:spPr>
          <a:xfrm>
            <a:off x="611560" y="1124744"/>
            <a:ext cx="7992888" cy="51823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23928" y="2060848"/>
            <a:ext cx="2880320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5576" y="259626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「選擇」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2483768" y="27809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894843" y="1484784"/>
            <a:ext cx="1872208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輸入關鍵字或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統一編號查詢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>
            <a:off x="6012160" y="1808820"/>
            <a:ext cx="88268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67944" y="3645024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 flipV="1">
            <a:off x="5508104" y="296559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54381" y="443711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「儲存」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7082573" y="3645024"/>
            <a:ext cx="720080" cy="97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en-US" altLang="zh-TW" dirty="0" smtClean="0"/>
              <a:t>9</a:t>
            </a:r>
            <a:r>
              <a:rPr lang="en-US" altLang="zh-TW" dirty="0" smtClean="0"/>
              <a:t>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7"/>
          <a:stretch/>
        </p:blipFill>
        <p:spPr>
          <a:xfrm>
            <a:off x="1051739" y="1412776"/>
            <a:ext cx="7062252" cy="464931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30738" y="2780928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確認儲存訊息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5" idx="0"/>
          </p:cNvCxnSpPr>
          <p:nvPr/>
        </p:nvCxnSpPr>
        <p:spPr>
          <a:xfrm flipH="1" flipV="1">
            <a:off x="4924176" y="1984754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04094" y="1552705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en-US" altLang="zh-TW" dirty="0" smtClean="0"/>
              <a:t>10</a:t>
            </a:r>
            <a:r>
              <a:rPr lang="en-US" altLang="zh-TW" dirty="0" smtClean="0"/>
              <a:t>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5"/>
          <a:stretch/>
        </p:blipFill>
        <p:spPr>
          <a:xfrm>
            <a:off x="539552" y="1116710"/>
            <a:ext cx="7911410" cy="517032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67489" y="4221088"/>
            <a:ext cx="226500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儲存的費用明細列表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2"/>
            <a:endCxn id="25" idx="0"/>
          </p:cNvCxnSpPr>
          <p:nvPr/>
        </p:nvCxnSpPr>
        <p:spPr>
          <a:xfrm>
            <a:off x="4499992" y="4590420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1560" y="5301208"/>
            <a:ext cx="7776864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7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</a:t>
            </a:r>
            <a:r>
              <a:rPr lang="en-US" altLang="zh-TW" dirty="0" smtClean="0"/>
              <a:t>11</a:t>
            </a:r>
            <a:r>
              <a:rPr lang="en-US" altLang="zh-TW" dirty="0" smtClean="0"/>
              <a:t>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318546" cy="557065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99992" y="2492896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簽核作業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4157954" y="2677562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投影片編號版面配置區 4"/>
          <p:cNvSpPr txBox="1">
            <a:spLocks/>
          </p:cNvSpPr>
          <p:nvPr/>
        </p:nvSpPr>
        <p:spPr>
          <a:xfrm>
            <a:off x="6458374" y="6413281"/>
            <a:ext cx="2228426" cy="308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5616" y="3284984"/>
            <a:ext cx="6624736" cy="1944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2"/>
          <p:cNvSpPr txBox="1"/>
          <p:nvPr/>
        </p:nvSpPr>
        <p:spPr>
          <a:xfrm>
            <a:off x="7740352" y="4072426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簽核作業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15617" y="5229200"/>
            <a:ext cx="6624735" cy="1224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2"/>
          <p:cNvSpPr txBox="1"/>
          <p:nvPr/>
        </p:nvSpPr>
        <p:spPr>
          <a:xfrm>
            <a:off x="7740352" y="5656602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3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流程資訊</a:t>
            </a:r>
            <a:r>
              <a:rPr lang="en-US" altLang="zh-TW" dirty="0" smtClean="0"/>
              <a:t>(</a:t>
            </a:r>
            <a:r>
              <a:rPr lang="en-US" altLang="zh-TW" dirty="0" smtClean="0"/>
              <a:t>12</a:t>
            </a:r>
            <a:r>
              <a:rPr lang="en-US" altLang="zh-TW" dirty="0" smtClean="0"/>
              <a:t>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4" t="74973"/>
          <a:stretch/>
        </p:blipFill>
        <p:spPr>
          <a:xfrm>
            <a:off x="539552" y="2689559"/>
            <a:ext cx="8030770" cy="2088232"/>
          </a:xfrm>
        </p:spPr>
      </p:pic>
      <p:sp>
        <p:nvSpPr>
          <p:cNvPr id="9" name="文字方塊 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628" y="2703402"/>
            <a:ext cx="774143" cy="3655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14003" y="3179967"/>
            <a:ext cx="1008112" cy="11131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2"/>
          <p:cNvSpPr txBox="1"/>
          <p:nvPr/>
        </p:nvSpPr>
        <p:spPr>
          <a:xfrm>
            <a:off x="3430835" y="1580506"/>
            <a:ext cx="117444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意見欄與簽核結果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53533" y="3179967"/>
            <a:ext cx="1484405" cy="11131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2"/>
          <p:cNvSpPr txBox="1"/>
          <p:nvPr/>
        </p:nvSpPr>
        <p:spPr>
          <a:xfrm>
            <a:off x="1464310" y="1719006"/>
            <a:ext cx="14628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該關卡人員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7" idx="2"/>
            <a:endCxn id="16" idx="0"/>
          </p:cNvCxnSpPr>
          <p:nvPr/>
        </p:nvCxnSpPr>
        <p:spPr>
          <a:xfrm>
            <a:off x="4018058" y="2226837"/>
            <a:ext cx="1" cy="953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9" idx="2"/>
            <a:endCxn id="18" idx="0"/>
          </p:cNvCxnSpPr>
          <p:nvPr/>
        </p:nvCxnSpPr>
        <p:spPr>
          <a:xfrm>
            <a:off x="2195735" y="2088338"/>
            <a:ext cx="1" cy="109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</a:t>
            </a:r>
            <a:r>
              <a:rPr lang="en-US" altLang="zh-TW" dirty="0" smtClean="0"/>
              <a:t>13/15)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1" t="33004" b="24505"/>
          <a:stretch/>
        </p:blipFill>
        <p:spPr>
          <a:xfrm>
            <a:off x="567806" y="1988840"/>
            <a:ext cx="8115080" cy="361143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47865" y="1694618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3305827" y="1879284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12"/>
          <p:cNvSpPr txBox="1"/>
          <p:nvPr/>
        </p:nvSpPr>
        <p:spPr>
          <a:xfrm>
            <a:off x="3963474" y="3140968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3131840" y="3325634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2"/>
          <p:cNvSpPr txBox="1"/>
          <p:nvPr/>
        </p:nvSpPr>
        <p:spPr>
          <a:xfrm>
            <a:off x="4479498" y="3664577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1" idx="1"/>
          </p:cNvCxnSpPr>
          <p:nvPr/>
        </p:nvCxnSpPr>
        <p:spPr>
          <a:xfrm flipH="1">
            <a:off x="3647864" y="3849243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20024" y="5030165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3853986" y="4670143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 flipV="1">
            <a:off x="3166368" y="5030165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305827" y="5569847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577133" y="5425861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1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關卡</a:t>
            </a:r>
            <a:r>
              <a:rPr lang="zh-TW" altLang="en-US" dirty="0" smtClean="0"/>
              <a:t>人員</a:t>
            </a:r>
            <a:r>
              <a:rPr lang="zh-TW" altLang="en-US" dirty="0"/>
              <a:t>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14/15)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48441"/>
            <a:ext cx="7848872" cy="35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18" name="文字方塊 12"/>
          <p:cNvSpPr txBox="1"/>
          <p:nvPr/>
        </p:nvSpPr>
        <p:spPr>
          <a:xfrm>
            <a:off x="3607297" y="3655667"/>
            <a:ext cx="27657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流程關卡點選</a:t>
            </a:r>
            <a:r>
              <a:rPr lang="zh-TW" altLang="en-US" dirty="0" smtClean="0">
                <a:latin typeface="新細明體"/>
              </a:rPr>
              <a:t>「其他」</a:t>
            </a:r>
            <a:endParaRPr lang="en-US" altLang="zh-TW" dirty="0">
              <a:latin typeface="新細明體"/>
            </a:endParaRPr>
          </a:p>
        </p:txBody>
      </p:sp>
      <p:sp>
        <p:nvSpPr>
          <p:cNvPr id="19" name="文字方塊 12"/>
          <p:cNvSpPr txBox="1"/>
          <p:nvPr/>
        </p:nvSpPr>
        <p:spPr>
          <a:xfrm>
            <a:off x="4990162" y="4303934"/>
            <a:ext cx="239097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輸入代號或關鍵字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4500820" y="4488600"/>
            <a:ext cx="489342" cy="47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1"/>
          </p:cNvCxnSpPr>
          <p:nvPr/>
        </p:nvCxnSpPr>
        <p:spPr>
          <a:xfrm flipH="1">
            <a:off x="3009942" y="3840333"/>
            <a:ext cx="597355" cy="83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12"/>
          <p:cNvSpPr txBox="1"/>
          <p:nvPr/>
        </p:nvSpPr>
        <p:spPr>
          <a:xfrm>
            <a:off x="5450574" y="4976549"/>
            <a:ext cx="16425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3" name="直線單箭頭接點 22"/>
          <p:cNvCxnSpPr>
            <a:stCxn id="22" idx="1"/>
          </p:cNvCxnSpPr>
          <p:nvPr/>
        </p:nvCxnSpPr>
        <p:spPr>
          <a:xfrm flipH="1" flipV="1">
            <a:off x="5076884" y="5033305"/>
            <a:ext cx="373690" cy="127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字方塊 12"/>
          <p:cNvSpPr txBox="1"/>
          <p:nvPr/>
        </p:nvSpPr>
        <p:spPr>
          <a:xfrm>
            <a:off x="3390927" y="5481816"/>
            <a:ext cx="308388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 查詢結果將顯示在此選單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5" name="直線單箭頭接點 24"/>
          <p:cNvCxnSpPr>
            <a:stCxn id="24" idx="1"/>
          </p:cNvCxnSpPr>
          <p:nvPr/>
        </p:nvCxnSpPr>
        <p:spPr>
          <a:xfrm flipH="1" flipV="1">
            <a:off x="2874411" y="5016852"/>
            <a:ext cx="516516" cy="64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</a:t>
            </a:r>
            <a:r>
              <a:rPr lang="en-US" altLang="zh-TW" dirty="0" smtClean="0"/>
              <a:t>15/15)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55"/>
          <a:stretch/>
        </p:blipFill>
        <p:spPr>
          <a:xfrm>
            <a:off x="1259632" y="1640620"/>
            <a:ext cx="6621186" cy="417547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72831" y="3084867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送出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8" idx="0"/>
          </p:cNvCxnSpPr>
          <p:nvPr/>
        </p:nvCxnSpPr>
        <p:spPr>
          <a:xfrm flipH="1" flipV="1">
            <a:off x="4966269" y="2288693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46187" y="1856644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864096"/>
          </a:xfrm>
        </p:spPr>
        <p:txBody>
          <a:bodyPr/>
          <a:lstStyle/>
          <a:p>
            <a:pPr algn="ctr"/>
            <a:r>
              <a:rPr lang="zh-TW" altLang="en-US" dirty="0"/>
              <a:t>保養</a:t>
            </a:r>
            <a:r>
              <a:rPr lang="zh-TW" altLang="en-US" dirty="0" smtClean="0"/>
              <a:t>系統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8" b="27219"/>
          <a:stretch/>
        </p:blipFill>
        <p:spPr>
          <a:xfrm>
            <a:off x="1547664" y="1124744"/>
            <a:ext cx="6480720" cy="526187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7504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165147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7504" y="3212975"/>
            <a:ext cx="13709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1478452" y="3536141"/>
            <a:ext cx="420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7504" y="4539208"/>
            <a:ext cx="13709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478452" y="425117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6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62473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(2/2)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編輯案件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(10/10)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申請資料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保養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保養項目登錄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工程師工時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費用明細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流程紀錄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簽核作業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(11/11)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個人首頁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全院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預覽畫面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(2/2)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8" r="5910" b="3289"/>
          <a:stretch/>
        </p:blipFill>
        <p:spPr>
          <a:xfrm>
            <a:off x="1751749" y="1050994"/>
            <a:ext cx="5724938" cy="561662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491880" y="1916832"/>
            <a:ext cx="18637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是否夾帶附件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2555776" y="210149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60232" y="4677708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6043880" y="4070286"/>
            <a:ext cx="617592" cy="158417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77272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/>
              <a:t>確認送出</a:t>
            </a: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3203848" y="5877273"/>
            <a:ext cx="648072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/>
          <a:stretch/>
        </p:blipFill>
        <p:spPr>
          <a:xfrm>
            <a:off x="651628" y="1196752"/>
            <a:ext cx="7957689" cy="496855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(1/10)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15616" y="3933056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</p:cNvCxnSpPr>
          <p:nvPr/>
        </p:nvCxnSpPr>
        <p:spPr>
          <a:xfrm flipH="1">
            <a:off x="971600" y="4302388"/>
            <a:ext cx="1008112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(</a:t>
            </a:r>
            <a:r>
              <a:rPr lang="en-US" altLang="zh-TW" dirty="0" smtClean="0"/>
              <a:t>2/10)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07" y="1052737"/>
            <a:ext cx="5426495" cy="568947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7" y="1808239"/>
            <a:ext cx="6480720" cy="534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2"/>
          <p:cNvSpPr txBox="1"/>
          <p:nvPr/>
        </p:nvSpPr>
        <p:spPr>
          <a:xfrm>
            <a:off x="7901407" y="1890990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申請資料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3647" y="1474329"/>
            <a:ext cx="6480720" cy="2984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2"/>
          <p:cNvSpPr txBox="1"/>
          <p:nvPr/>
        </p:nvSpPr>
        <p:spPr>
          <a:xfrm>
            <a:off x="7884367" y="1438907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附件檔案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03646" y="2664593"/>
            <a:ext cx="6480720" cy="21325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2"/>
          <p:cNvSpPr txBox="1"/>
          <p:nvPr/>
        </p:nvSpPr>
        <p:spPr>
          <a:xfrm>
            <a:off x="7884367" y="3546206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保養紀錄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03647" y="4797152"/>
            <a:ext cx="6480720" cy="16561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2"/>
          <p:cNvSpPr txBox="1"/>
          <p:nvPr/>
        </p:nvSpPr>
        <p:spPr>
          <a:xfrm>
            <a:off x="7884366" y="5440578"/>
            <a:ext cx="7200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工時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15834" y="2343073"/>
            <a:ext cx="6468532" cy="2737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2"/>
          <p:cNvSpPr txBox="1"/>
          <p:nvPr/>
        </p:nvSpPr>
        <p:spPr>
          <a:xfrm>
            <a:off x="7884367" y="2295261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功能按鈕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申請資料</a:t>
            </a:r>
            <a:r>
              <a:rPr lang="en-US" altLang="zh-TW" dirty="0" smtClean="0"/>
              <a:t>(3/10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2975" b="72464"/>
          <a:stretch/>
        </p:blipFill>
        <p:spPr>
          <a:xfrm>
            <a:off x="454460" y="2708920"/>
            <a:ext cx="8255295" cy="151216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79712" y="2232361"/>
            <a:ext cx="20680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新細明體"/>
              </a:rPr>
              <a:t>預覽</a:t>
            </a:r>
            <a:r>
              <a:rPr lang="zh-TW" altLang="en-US" dirty="0" smtClean="0">
                <a:latin typeface="新細明體"/>
              </a:rPr>
              <a:t>案件申請內容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167408" y="2417026"/>
            <a:ext cx="812304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保養</a:t>
            </a:r>
            <a:r>
              <a:rPr lang="zh-TW" altLang="en-US" dirty="0" smtClean="0"/>
              <a:t>紀錄與工時</a:t>
            </a:r>
            <a:r>
              <a:rPr lang="en-US" altLang="zh-TW" dirty="0" smtClean="0"/>
              <a:t>(4/10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t="22293" r="35197" b="34060"/>
          <a:stretch/>
        </p:blipFill>
        <p:spPr>
          <a:xfrm>
            <a:off x="1691680" y="1105239"/>
            <a:ext cx="5760639" cy="542829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37170" y="1919441"/>
            <a:ext cx="29431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</a:t>
            </a:r>
            <a:r>
              <a:rPr lang="zh-TW" altLang="en-US" dirty="0" smtClean="0">
                <a:latin typeface="新細明體"/>
              </a:rPr>
              <a:t>紀錄與工時」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9872" y="1585541"/>
            <a:ext cx="1017299" cy="51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53295" y="3922451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編輯</a:t>
            </a:r>
            <a:r>
              <a:rPr lang="zh-TW" altLang="en-US" dirty="0"/>
              <a:t>內容</a:t>
            </a:r>
          </a:p>
        </p:txBody>
      </p:sp>
      <p:sp>
        <p:nvSpPr>
          <p:cNvPr id="12" name="右大括弧 11"/>
          <p:cNvSpPr/>
          <p:nvPr/>
        </p:nvSpPr>
        <p:spPr>
          <a:xfrm>
            <a:off x="5049238" y="2624996"/>
            <a:ext cx="504057" cy="296424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716016" y="6093296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3635896" y="627796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保養紀錄與工時</a:t>
            </a:r>
            <a:r>
              <a:rPr lang="en-US" altLang="zh-TW" dirty="0" smtClean="0"/>
              <a:t>(5/10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t="65442" r="6136"/>
          <a:stretch/>
        </p:blipFill>
        <p:spPr>
          <a:xfrm>
            <a:off x="651629" y="1942162"/>
            <a:ext cx="7873289" cy="366964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2188" y="1980257"/>
            <a:ext cx="26659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 smtClean="0"/>
              <a:t>下拉至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 smtClean="0">
                <a:latin typeface="新細明體"/>
              </a:rPr>
              <a:t>工程師工時」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 flipV="1">
            <a:off x="1691682" y="2164922"/>
            <a:ext cx="15105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49999" y="2508948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選擇工程師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202188" y="3816177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2226480" y="3703519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1"/>
          </p:cNvCxnSpPr>
          <p:nvPr/>
        </p:nvCxnSpPr>
        <p:spPr>
          <a:xfrm flipH="1">
            <a:off x="3253855" y="269361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14868" y="3067526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輸入工時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632600" y="2993701"/>
            <a:ext cx="1082268" cy="258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>
            <a:off x="2632600" y="3252192"/>
            <a:ext cx="1082268" cy="1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保養項目登錄</a:t>
            </a:r>
            <a:r>
              <a:rPr lang="en-US" altLang="zh-TW" dirty="0" smtClean="0"/>
              <a:t>(6/10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4967"/>
            <a:ext cx="7632848" cy="502782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09202" y="1627319"/>
            <a:ext cx="26950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「保養項目登錄」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915816" y="1484784"/>
            <a:ext cx="1193387" cy="327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20272" y="3717902"/>
            <a:ext cx="165618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/>
              <a:t>填寫</a:t>
            </a:r>
            <a:r>
              <a:rPr lang="zh-TW" altLang="en-US" dirty="0" smtClean="0"/>
              <a:t>各項保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養紀錄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>
            <a:off x="6516215" y="2708920"/>
            <a:ext cx="504057" cy="266429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627784" y="5870797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1652076" y="6055463"/>
            <a:ext cx="975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(7/10)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4" y="1052736"/>
            <a:ext cx="7310074" cy="529122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1556" y="1126871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3757275" y="1311537"/>
            <a:ext cx="1304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61556" y="1632711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選擇費用別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>
            <a:off x="2483768" y="1817377"/>
            <a:ext cx="25777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61556" y="2057856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491880" y="2057856"/>
            <a:ext cx="156967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13047" y="3028310"/>
            <a:ext cx="19082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輸入費用資訊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4300570" y="2348881"/>
            <a:ext cx="504057" cy="172819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116997" y="4509120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 flipV="1">
            <a:off x="2141289" y="4396462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3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</a:t>
            </a:r>
            <a:r>
              <a:rPr lang="en-US" altLang="zh-TW" dirty="0" smtClean="0"/>
              <a:t>8/10)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43199"/>
            <a:ext cx="5472608" cy="557944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80" y="1824499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簽核作業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>
          <a:xfrm flipH="1">
            <a:off x="4950042" y="2009165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4270" y="2564904"/>
            <a:ext cx="6624736" cy="15075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5881" y="3133999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簽核作業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6338" y="4073005"/>
            <a:ext cx="6624735" cy="22709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2"/>
          <p:cNvSpPr txBox="1"/>
          <p:nvPr/>
        </p:nvSpPr>
        <p:spPr>
          <a:xfrm>
            <a:off x="7701073" y="5023818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3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流程資訊</a:t>
            </a:r>
            <a:r>
              <a:rPr lang="en-US" altLang="zh-TW" dirty="0" smtClean="0"/>
              <a:t>(</a:t>
            </a:r>
            <a:r>
              <a:rPr lang="en-US" altLang="zh-TW" dirty="0" smtClean="0"/>
              <a:t>9/10)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8" t="53962"/>
          <a:stretch/>
        </p:blipFill>
        <p:spPr>
          <a:xfrm>
            <a:off x="323528" y="1428893"/>
            <a:ext cx="8406058" cy="465757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1412776"/>
            <a:ext cx="774143" cy="437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15816" y="1921799"/>
            <a:ext cx="1224136" cy="37394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12"/>
          <p:cNvSpPr txBox="1"/>
          <p:nvPr/>
        </p:nvSpPr>
        <p:spPr>
          <a:xfrm>
            <a:off x="2965507" y="1204011"/>
            <a:ext cx="117444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意見欄與簽核結果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25861" y="1916832"/>
            <a:ext cx="1157907" cy="37444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12"/>
          <p:cNvSpPr txBox="1"/>
          <p:nvPr/>
        </p:nvSpPr>
        <p:spPr>
          <a:xfrm>
            <a:off x="1325861" y="1446893"/>
            <a:ext cx="14628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該關卡人員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4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0558"/>
            <a:ext cx="7572760" cy="4685167"/>
          </a:xfrm>
        </p:spPr>
      </p:pic>
      <p:sp>
        <p:nvSpPr>
          <p:cNvPr id="3" name="文字方塊 2"/>
          <p:cNvSpPr txBox="1"/>
          <p:nvPr/>
        </p:nvSpPr>
        <p:spPr>
          <a:xfrm>
            <a:off x="5364088" y="3481483"/>
            <a:ext cx="27302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輸入彰基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帳號、密碼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1"/>
          </p:cNvCxnSpPr>
          <p:nvPr/>
        </p:nvCxnSpPr>
        <p:spPr>
          <a:xfrm flipH="1" flipV="1">
            <a:off x="4355976" y="3429000"/>
            <a:ext cx="1008112" cy="237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1"/>
          </p:cNvCxnSpPr>
          <p:nvPr/>
        </p:nvCxnSpPr>
        <p:spPr>
          <a:xfrm flipH="1">
            <a:off x="4355976" y="3666149"/>
            <a:ext cx="1008112" cy="26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(10/10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21029" b="46038"/>
          <a:stretch/>
        </p:blipFill>
        <p:spPr>
          <a:xfrm>
            <a:off x="539552" y="2160367"/>
            <a:ext cx="8027730" cy="319462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4008" y="1863406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4301970" y="2048072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12"/>
          <p:cNvSpPr txBox="1"/>
          <p:nvPr/>
        </p:nvSpPr>
        <p:spPr>
          <a:xfrm>
            <a:off x="3862558" y="2904619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3030924" y="3089285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2"/>
          <p:cNvSpPr txBox="1"/>
          <p:nvPr/>
        </p:nvSpPr>
        <p:spPr>
          <a:xfrm>
            <a:off x="4306574" y="3480683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1" idx="1"/>
          </p:cNvCxnSpPr>
          <p:nvPr/>
        </p:nvCxnSpPr>
        <p:spPr>
          <a:xfrm flipH="1">
            <a:off x="3474940" y="3665349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60032" y="4869160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3893994" y="4509138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 flipV="1">
            <a:off x="3206376" y="4869160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206376" y="5373028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477682" y="5229042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7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(1/11)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查詢表單的方式：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個人首頁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簽核流程經過自己的相關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全院請修單查詢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所有案件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(2/11)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5"/>
          <a:stretch/>
        </p:blipFill>
        <p:spPr>
          <a:xfrm>
            <a:off x="395536" y="1707981"/>
            <a:ext cx="8420182" cy="3960439"/>
          </a:xfrm>
        </p:spPr>
      </p:pic>
      <p:sp>
        <p:nvSpPr>
          <p:cNvPr id="7" name="文字方塊 6"/>
          <p:cNvSpPr txBox="1"/>
          <p:nvPr/>
        </p:nvSpPr>
        <p:spPr>
          <a:xfrm>
            <a:off x="899590" y="2476633"/>
            <a:ext cx="43205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選擇條件查詢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 rot="10800000">
            <a:off x="1331640" y="2687720"/>
            <a:ext cx="685632" cy="133215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6" idx="2"/>
          </p:cNvCxnSpPr>
          <p:nvPr/>
        </p:nvCxnSpPr>
        <p:spPr>
          <a:xfrm>
            <a:off x="6406995" y="2006953"/>
            <a:ext cx="290450" cy="1040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6" idx="2"/>
          </p:cNvCxnSpPr>
          <p:nvPr/>
        </p:nvCxnSpPr>
        <p:spPr>
          <a:xfrm>
            <a:off x="6406995" y="2006953"/>
            <a:ext cx="506474" cy="680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519121" y="4491721"/>
            <a:ext cx="3005304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流程狀態</a:t>
            </a:r>
            <a:endParaRPr lang="en-US" altLang="zh-TW" dirty="0" smtClean="0"/>
          </a:p>
          <a:p>
            <a:r>
              <a:rPr lang="zh-TW" altLang="en-US" dirty="0" smtClean="0"/>
              <a:t>待處理：該使用者尚未處理   </a:t>
            </a:r>
            <a:r>
              <a:rPr lang="en-US" altLang="zh-TW" dirty="0"/>
              <a:t>	</a:t>
            </a:r>
            <a:r>
              <a:rPr lang="zh-TW" altLang="en-US" dirty="0" smtClean="0"/>
              <a:t>的文件</a:t>
            </a:r>
            <a:endParaRPr lang="en-US" altLang="zh-TW" dirty="0" smtClean="0"/>
          </a:p>
          <a:p>
            <a:r>
              <a:rPr lang="zh-TW" altLang="en-US" dirty="0" smtClean="0"/>
              <a:t>已處理：該使用者已簽核的</a:t>
            </a:r>
            <a:r>
              <a:rPr lang="en-US" altLang="zh-TW" dirty="0" smtClean="0"/>
              <a:t>	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結案</a:t>
            </a:r>
            <a:r>
              <a:rPr lang="zh-TW" altLang="en-US" dirty="0"/>
              <a:t>：流程經過該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</a:t>
            </a:r>
            <a:r>
              <a:rPr lang="zh-TW" altLang="en-US" dirty="0" smtClean="0"/>
              <a:t>  且已結案的文件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1" idx="0"/>
          </p:cNvCxnSpPr>
          <p:nvPr/>
        </p:nvCxnSpPr>
        <p:spPr>
          <a:xfrm flipV="1">
            <a:off x="4021773" y="3064742"/>
            <a:ext cx="852201" cy="142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4088" y="1637621"/>
            <a:ext cx="208581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可輸入關鍵字篩選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4" idx="2"/>
          </p:cNvCxnSpPr>
          <p:nvPr/>
        </p:nvCxnSpPr>
        <p:spPr>
          <a:xfrm flipH="1">
            <a:off x="3145782" y="1532181"/>
            <a:ext cx="268600" cy="58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58240" y="1162849"/>
            <a:ext cx="49122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於個人首頁，點選</a:t>
            </a:r>
            <a:r>
              <a:rPr lang="zh-TW" altLang="en-US" dirty="0" smtClean="0">
                <a:latin typeface="新細明體"/>
              </a:rPr>
              <a:t>「醫工請修」或</a:t>
            </a:r>
            <a:r>
              <a:rPr lang="zh-TW" altLang="en-US" dirty="0">
                <a:latin typeface="新細明體"/>
              </a:rPr>
              <a:t>「醫</a:t>
            </a:r>
            <a:r>
              <a:rPr lang="zh-TW" altLang="en-US" dirty="0" smtClean="0">
                <a:latin typeface="新細明體"/>
              </a:rPr>
              <a:t>工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2"/>
          </p:cNvCxnSpPr>
          <p:nvPr/>
        </p:nvCxnSpPr>
        <p:spPr>
          <a:xfrm>
            <a:off x="3414382" y="1532181"/>
            <a:ext cx="607391" cy="58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(3/11)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/>
          <a:stretch/>
        </p:blipFill>
        <p:spPr>
          <a:xfrm>
            <a:off x="395536" y="1168840"/>
            <a:ext cx="8208912" cy="4924799"/>
          </a:xfrm>
        </p:spPr>
      </p:pic>
      <p:sp>
        <p:nvSpPr>
          <p:cNvPr id="13" name="矩形 12"/>
          <p:cNvSpPr/>
          <p:nvPr/>
        </p:nvSpPr>
        <p:spPr>
          <a:xfrm>
            <a:off x="3059832" y="2492896"/>
            <a:ext cx="1368152" cy="297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2420888"/>
            <a:ext cx="36003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可查詢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流程中</a:t>
            </a:r>
            <a:r>
              <a:rPr lang="zh-TW" altLang="en-US" dirty="0" smtClean="0">
                <a:latin typeface="新細明體"/>
              </a:rPr>
              <a:t>」或「</a:t>
            </a:r>
            <a:r>
              <a:rPr lang="zh-TW" altLang="en-US" dirty="0">
                <a:latin typeface="新細明體"/>
              </a:rPr>
              <a:t>已結案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    之案件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4499992" y="2641558"/>
            <a:ext cx="648072" cy="10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47665" y="4869160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755577" y="4581134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(4/11)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2" idx="1"/>
          </p:cNvCxnSpPr>
          <p:nvPr/>
        </p:nvCxnSpPr>
        <p:spPr>
          <a:xfrm flipH="1">
            <a:off x="2987824" y="4650080"/>
            <a:ext cx="648072" cy="7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4326914"/>
            <a:ext cx="32403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「全院請修單查詢</a:t>
            </a:r>
            <a:r>
              <a:rPr lang="zh-TW" altLang="en-US" dirty="0">
                <a:latin typeface="新細明體"/>
              </a:rPr>
              <a:t>」</a:t>
            </a:r>
            <a:r>
              <a:rPr lang="zh-TW" altLang="en-US" dirty="0" smtClean="0">
                <a:latin typeface="新細明體"/>
              </a:rPr>
              <a:t>或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en-US" altLang="zh-TW" dirty="0" smtClean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全</a:t>
            </a:r>
            <a:r>
              <a:rPr lang="zh-TW" altLang="en-US" dirty="0" smtClean="0">
                <a:latin typeface="新細明體"/>
              </a:rPr>
              <a:t>院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單</a:t>
            </a:r>
            <a:r>
              <a:rPr lang="zh-TW" altLang="en-US" dirty="0">
                <a:latin typeface="新細明體"/>
              </a:rPr>
              <a:t>查詢」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22" idx="1"/>
          </p:cNvCxnSpPr>
          <p:nvPr/>
        </p:nvCxnSpPr>
        <p:spPr>
          <a:xfrm flipH="1">
            <a:off x="2987824" y="4650080"/>
            <a:ext cx="648072" cy="510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(5/11)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8" y="1196752"/>
            <a:ext cx="8638277" cy="4824536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0443" y="2528370"/>
            <a:ext cx="132320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輸入查詢條件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63888" y="3579180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「查詢」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771800" y="3723196"/>
            <a:ext cx="792088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1403647" y="2264782"/>
            <a:ext cx="477001" cy="1173509"/>
          </a:xfrm>
          <a:prstGeom prst="rightBrace">
            <a:avLst>
              <a:gd name="adj1" fmla="val 8333"/>
              <a:gd name="adj2" fmla="val 493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784" y="4841385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1835696" y="4553359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預覽保養</a:t>
            </a:r>
            <a:r>
              <a:rPr lang="en-US" altLang="zh-TW" dirty="0" smtClean="0"/>
              <a:t>(6/11)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10642"/>
            <a:ext cx="8656499" cy="488265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522973" y="1412776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點選各按鈕查看相關內容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12" idx="2"/>
          </p:cNvCxnSpPr>
          <p:nvPr/>
        </p:nvCxnSpPr>
        <p:spPr>
          <a:xfrm flipH="1">
            <a:off x="2442853" y="1782108"/>
            <a:ext cx="2484276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2"/>
          </p:cNvCxnSpPr>
          <p:nvPr/>
        </p:nvCxnSpPr>
        <p:spPr>
          <a:xfrm flipH="1">
            <a:off x="3347864" y="1782108"/>
            <a:ext cx="1579265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2"/>
          </p:cNvCxnSpPr>
          <p:nvPr/>
        </p:nvCxnSpPr>
        <p:spPr>
          <a:xfrm flipH="1">
            <a:off x="4243053" y="1782108"/>
            <a:ext cx="684076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2" idx="2"/>
          </p:cNvCxnSpPr>
          <p:nvPr/>
        </p:nvCxnSpPr>
        <p:spPr>
          <a:xfrm>
            <a:off x="4927129" y="1782108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保養</a:t>
            </a:r>
            <a:r>
              <a:rPr lang="zh-TW" altLang="en-US" dirty="0" smtClean="0"/>
              <a:t>紀錄與工時</a:t>
            </a:r>
            <a:r>
              <a:rPr lang="en-US" altLang="zh-TW" dirty="0" smtClean="0"/>
              <a:t>(</a:t>
            </a:r>
            <a:r>
              <a:rPr lang="en-US" altLang="zh-TW" dirty="0" smtClean="0"/>
              <a:t>7/11)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3420" r="3070"/>
          <a:stretch/>
        </p:blipFill>
        <p:spPr>
          <a:xfrm>
            <a:off x="827584" y="1167244"/>
            <a:ext cx="7632848" cy="5142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876182"/>
            <a:ext cx="7488832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42341" y="1497226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申請資料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1296" y="3429000"/>
            <a:ext cx="7467128" cy="18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3669" y="5301208"/>
            <a:ext cx="7464755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54379" y="3059668"/>
            <a:ext cx="12033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保養紀錄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23927" y="4931876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工程師列表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6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保養項目登錄</a:t>
            </a:r>
            <a:r>
              <a:rPr lang="en-US" altLang="zh-TW" dirty="0" smtClean="0"/>
              <a:t>(8/11)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1" t="2185" b="11834"/>
          <a:stretch/>
        </p:blipFill>
        <p:spPr>
          <a:xfrm>
            <a:off x="775658" y="1174169"/>
            <a:ext cx="7468750" cy="52427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332038" y="1289874"/>
            <a:ext cx="236508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「保養項目登錄」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2915816" y="1474540"/>
            <a:ext cx="416222" cy="1206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費用明細</a:t>
            </a:r>
            <a:r>
              <a:rPr lang="en-US" altLang="zh-TW" dirty="0" smtClean="0"/>
              <a:t>(</a:t>
            </a:r>
            <a:r>
              <a:rPr lang="en-US" altLang="zh-TW" dirty="0"/>
              <a:t>9</a:t>
            </a:r>
            <a:r>
              <a:rPr lang="en-US" altLang="zh-TW" dirty="0" smtClean="0"/>
              <a:t>/11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1637"/>
          <a:stretch/>
        </p:blipFill>
        <p:spPr>
          <a:xfrm>
            <a:off x="517527" y="1340768"/>
            <a:ext cx="8093634" cy="48965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139952" y="1700808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3419872" y="1885474"/>
            <a:ext cx="720080" cy="147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zh-TW" altLang="en-US" dirty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4"/>
          <a:stretch/>
        </p:blipFill>
        <p:spPr>
          <a:xfrm>
            <a:off x="395536" y="1340768"/>
            <a:ext cx="8459475" cy="4915264"/>
          </a:xfrm>
        </p:spPr>
      </p:pic>
      <p:sp>
        <p:nvSpPr>
          <p:cNvPr id="3" name="文字方塊 2"/>
          <p:cNvSpPr txBox="1"/>
          <p:nvPr/>
        </p:nvSpPr>
        <p:spPr>
          <a:xfrm>
            <a:off x="4716016" y="1037221"/>
            <a:ext cx="36004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醫</a:t>
            </a:r>
            <a:r>
              <a:rPr lang="zh-TW" altLang="en-US" dirty="0" smtClean="0"/>
              <a:t>工請修</a:t>
            </a:r>
            <a:r>
              <a:rPr lang="zh-TW" altLang="en-US" dirty="0">
                <a:latin typeface="新細明體"/>
              </a:rPr>
              <a:t>」或「</a:t>
            </a:r>
            <a:r>
              <a:rPr lang="zh-TW" altLang="en-US" dirty="0"/>
              <a:t>醫</a:t>
            </a:r>
            <a:r>
              <a:rPr lang="zh-TW" altLang="en-US" dirty="0" smtClean="0"/>
              <a:t>工</a:t>
            </a:r>
            <a:r>
              <a:rPr lang="zh-TW" altLang="en-US" dirty="0"/>
              <a:t>保養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2"/>
          </p:cNvCxnSpPr>
          <p:nvPr/>
        </p:nvCxnSpPr>
        <p:spPr>
          <a:xfrm flipH="1">
            <a:off x="3396072" y="1406553"/>
            <a:ext cx="3120144" cy="37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6683" y="1037220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需處理的案件數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64755" y="1406552"/>
            <a:ext cx="312936" cy="421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37945" y="2577665"/>
            <a:ext cx="117677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案件查詢條件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7504706" y="2110632"/>
            <a:ext cx="333240" cy="151135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51520" y="5088864"/>
            <a:ext cx="11767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案件列表</a:t>
            </a:r>
            <a:endParaRPr lang="en-US" altLang="zh-TW" dirty="0" smtClean="0"/>
          </a:p>
        </p:txBody>
      </p:sp>
      <p:sp>
        <p:nvSpPr>
          <p:cNvPr id="16" name="右大括弧 15"/>
          <p:cNvSpPr/>
          <p:nvPr/>
        </p:nvSpPr>
        <p:spPr>
          <a:xfrm rot="10800000">
            <a:off x="1428298" y="4581128"/>
            <a:ext cx="333241" cy="13848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" idx="2"/>
          </p:cNvCxnSpPr>
          <p:nvPr/>
        </p:nvCxnSpPr>
        <p:spPr>
          <a:xfrm flipH="1">
            <a:off x="4211960" y="1406553"/>
            <a:ext cx="2304256" cy="42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流程紀錄</a:t>
            </a:r>
            <a:r>
              <a:rPr lang="en-US" altLang="zh-TW" dirty="0" smtClean="0"/>
              <a:t>(</a:t>
            </a:r>
            <a:r>
              <a:rPr lang="en-US" altLang="zh-TW" dirty="0" smtClean="0"/>
              <a:t>10/11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r="2389"/>
          <a:stretch/>
        </p:blipFill>
        <p:spPr>
          <a:xfrm>
            <a:off x="611560" y="1331227"/>
            <a:ext cx="7848872" cy="506988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267744" y="1648587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「流程紀錄」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2"/>
          </p:cNvCxnSpPr>
          <p:nvPr/>
        </p:nvCxnSpPr>
        <p:spPr>
          <a:xfrm>
            <a:off x="3239852" y="2017919"/>
            <a:ext cx="972108" cy="1267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864096"/>
          </a:xfrm>
        </p:spPr>
        <p:txBody>
          <a:bodyPr/>
          <a:lstStyle/>
          <a:p>
            <a:pPr algn="ctr"/>
            <a:r>
              <a:rPr lang="zh-TW" altLang="en-US" dirty="0" smtClean="0"/>
              <a:t>請修系統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1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52458" y="3212976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1630910" y="3536141"/>
            <a:ext cx="4208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458" y="4221088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「請修單」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630910" y="393305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23" y="961598"/>
            <a:ext cx="5720685" cy="57088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右大括弧 39"/>
          <p:cNvSpPr/>
          <p:nvPr/>
        </p:nvSpPr>
        <p:spPr>
          <a:xfrm>
            <a:off x="6460172" y="2780928"/>
            <a:ext cx="745644" cy="223224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460172" y="5134846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輸入故障</a:t>
            </a:r>
            <a:r>
              <a:rPr lang="zh-TW" altLang="en-US" dirty="0"/>
              <a:t>描述</a:t>
            </a:r>
          </a:p>
        </p:txBody>
      </p:sp>
      <p:cxnSp>
        <p:nvCxnSpPr>
          <p:cNvPr id="42" name="直線單箭頭接點 41"/>
          <p:cNvCxnSpPr>
            <a:stCxn id="41" idx="1"/>
          </p:cNvCxnSpPr>
          <p:nvPr/>
        </p:nvCxnSpPr>
        <p:spPr>
          <a:xfrm flipH="1">
            <a:off x="4809270" y="5319512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38796" y="6060766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/>
              <a:t>確認送出</a:t>
            </a:r>
          </a:p>
        </p:txBody>
      </p:sp>
      <p:cxnSp>
        <p:nvCxnSpPr>
          <p:cNvPr id="44" name="直線單箭頭接點 43"/>
          <p:cNvCxnSpPr>
            <a:stCxn id="43" idx="3"/>
          </p:cNvCxnSpPr>
          <p:nvPr/>
        </p:nvCxnSpPr>
        <p:spPr>
          <a:xfrm>
            <a:off x="2930450" y="6245432"/>
            <a:ext cx="888666" cy="76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7544" y="1588150"/>
            <a:ext cx="18844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是否</a:t>
            </a:r>
            <a:r>
              <a:rPr lang="zh-TW" altLang="en-US" dirty="0"/>
              <a:t>附加檔案</a:t>
            </a: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2352037" y="1679323"/>
            <a:ext cx="767518" cy="8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204674" y="3676382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7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夾帶附件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" y="1484784"/>
            <a:ext cx="7867699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019017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選取檔案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2348880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輸入檔案摘要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5081338" y="2533546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7010" y="1422068"/>
            <a:ext cx="27968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「夾帶附件檔案」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>
          <a:xfrm flipH="1">
            <a:off x="1475657" y="1791400"/>
            <a:ext cx="689792" cy="70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99992" y="4226745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「確定上傳」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4878592" y="3501009"/>
            <a:ext cx="737524" cy="72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1"/>
          </p:cNvCxnSpPr>
          <p:nvPr/>
        </p:nvCxnSpPr>
        <p:spPr>
          <a:xfrm flipH="1" flipV="1">
            <a:off x="5226346" y="3019017"/>
            <a:ext cx="150589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1315</Words>
  <Application>Microsoft Office PowerPoint</Application>
  <PresentationFormat>如螢幕大小 (4:3)</PresentationFormat>
  <Paragraphs>340</Paragraphs>
  <Slides>50</Slides>
  <Notes>46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醫療儀器 請修、保養系統 工程師操作手冊</vt:lpstr>
      <vt:lpstr>目錄</vt:lpstr>
      <vt:lpstr>PowerPoint 簡報</vt:lpstr>
      <vt:lpstr>登入畫面</vt:lpstr>
      <vt:lpstr>個人首頁</vt:lpstr>
      <vt:lpstr>請修系統</vt:lpstr>
      <vt:lpstr>表單申請(1/6)</vt:lpstr>
      <vt:lpstr>表單申請(2/6)</vt:lpstr>
      <vt:lpstr>表單申請-夾帶附件(3/6)</vt:lpstr>
      <vt:lpstr>表單申請-夾帶附件(4/6)</vt:lpstr>
      <vt:lpstr>表單申請-夾帶附件(5/6)</vt:lpstr>
      <vt:lpstr>表單申請-送出(6/6)</vt:lpstr>
      <vt:lpstr>編輯案件-個人首頁(1/15)</vt:lpstr>
      <vt:lpstr>編輯案件(2/15)</vt:lpstr>
      <vt:lpstr>編輯案件-申請資料(3/15)</vt:lpstr>
      <vt:lpstr>編輯案件-請修紀錄與工時(4/15)</vt:lpstr>
      <vt:lpstr>編輯案件-請修紀錄與工時(5/15)</vt:lpstr>
      <vt:lpstr>編輯案件-請修紀錄與工時(6/15)</vt:lpstr>
      <vt:lpstr>編輯案件-費用明細(7/15)</vt:lpstr>
      <vt:lpstr>編輯案件-費用明細(選擇廠商)(8/15)</vt:lpstr>
      <vt:lpstr>編輯案件-費用明細(9/15)</vt:lpstr>
      <vt:lpstr>編輯案件-費用明細(10/15)</vt:lpstr>
      <vt:lpstr>編輯案件-簽核作業(11/15)</vt:lpstr>
      <vt:lpstr>編輯案件-流程資訊(12/15)</vt:lpstr>
      <vt:lpstr>編輯案件-簽核作業(13/15)</vt:lpstr>
      <vt:lpstr>編輯案件-關卡人員查詢(14/15)</vt:lpstr>
      <vt:lpstr>編輯案件-簽核作業(15/15)</vt:lpstr>
      <vt:lpstr>保養系統</vt:lpstr>
      <vt:lpstr>表單申請(1/2)</vt:lpstr>
      <vt:lpstr>表單申請(2/2)</vt:lpstr>
      <vt:lpstr>編輯案件-個人首頁(1/10)</vt:lpstr>
      <vt:lpstr>編輯案件(2/10)</vt:lpstr>
      <vt:lpstr>編輯案件-申請資料(3/10)</vt:lpstr>
      <vt:lpstr>編輯案件-保養紀錄與工時(4/10)</vt:lpstr>
      <vt:lpstr>編輯案件-保養紀錄與工時(5/10)</vt:lpstr>
      <vt:lpstr>編輯案件-保養項目登錄(6/10)</vt:lpstr>
      <vt:lpstr>編輯案件-費用明細(7/10)</vt:lpstr>
      <vt:lpstr>編輯案件-簽核作業(8/10)</vt:lpstr>
      <vt:lpstr>編輯案件-流程資訊(9/10)</vt:lpstr>
      <vt:lpstr>編輯案件-簽核作業(10/10)</vt:lpstr>
      <vt:lpstr>表單查詢(1/11)</vt:lpstr>
      <vt:lpstr>表單查詢-個人首頁(2/11)</vt:lpstr>
      <vt:lpstr>表單查詢-個人首頁(3/11)</vt:lpstr>
      <vt:lpstr>表單查詢-全院查詢(4/11)</vt:lpstr>
      <vt:lpstr>表單查詢-全院查詢(5/11)</vt:lpstr>
      <vt:lpstr>表單查詢-預覽保養(6/11)</vt:lpstr>
      <vt:lpstr>表單查詢-保養紀錄與工時(7/11)</vt:lpstr>
      <vt:lpstr>表單查詢-保養項目登錄(8/11)</vt:lpstr>
      <vt:lpstr>表單查詢-費用明細(9/11)</vt:lpstr>
      <vt:lpstr>表單查詢-流程紀錄(10/11)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Inori</dc:creator>
  <cp:lastModifiedBy>Inori</cp:lastModifiedBy>
  <cp:revision>286</cp:revision>
  <dcterms:created xsi:type="dcterms:W3CDTF">2018-08-13T10:14:19Z</dcterms:created>
  <dcterms:modified xsi:type="dcterms:W3CDTF">2019-09-02T08:23:19Z</dcterms:modified>
</cp:coreProperties>
</file>