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03" r:id="rId4"/>
    <p:sldId id="304" r:id="rId5"/>
    <p:sldId id="334" r:id="rId6"/>
    <p:sldId id="335" r:id="rId7"/>
    <p:sldId id="337" r:id="rId8"/>
    <p:sldId id="338" r:id="rId9"/>
    <p:sldId id="339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4" r:id="rId23"/>
    <p:sldId id="351" r:id="rId24"/>
    <p:sldId id="352" r:id="rId25"/>
    <p:sldId id="353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3" autoAdjust="0"/>
  </p:normalViewPr>
  <p:slideViewPr>
    <p:cSldViewPr>
      <p:cViewPr>
        <p:scale>
          <a:sx n="113" d="100"/>
          <a:sy n="113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79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4B75E-9ABF-465C-A0FA-72748E28DF71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EE3E7-B818-4CDC-B4B6-27C70A3F6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6452-1CB3-4945-9170-A4F42614C54D}" type="datetimeFigureOut">
              <a:rPr lang="zh-TW" altLang="en-US" smtClean="0"/>
              <a:t>2019/9/2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7E3EC-CC91-4B51-8447-32BAC58B1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5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7E3EC-CC91-4B51-8447-32BAC58B10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909000"/>
            <a:ext cx="5040000" cy="504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>
            <a:lvl1pPr algn="l"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2019/03/14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2019/03/14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醫療儀器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請修系統操作手冊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4" y="5805264"/>
            <a:ext cx="2912368" cy="625624"/>
          </a:xfrm>
        </p:spPr>
        <p:txBody>
          <a:bodyPr>
            <a:noAutofit/>
          </a:bodyPr>
          <a:lstStyle/>
          <a:p>
            <a:pPr algn="l"/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5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1169719"/>
            <a:ext cx="7446064" cy="517592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10613" y="2640999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確認送出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3" idx="0"/>
          </p:cNvCxnSpPr>
          <p:nvPr/>
        </p:nvCxnSpPr>
        <p:spPr>
          <a:xfrm flipH="1" flipV="1">
            <a:off x="5004048" y="1844824"/>
            <a:ext cx="1282629" cy="79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283968" y="1412776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查詢表單的方式：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簽核流程經過自己的相關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全院請修單查詢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所有案件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29"/>
          <a:stretch/>
        </p:blipFill>
        <p:spPr>
          <a:xfrm>
            <a:off x="363677" y="1700809"/>
            <a:ext cx="8240771" cy="4598818"/>
          </a:xfrm>
        </p:spPr>
      </p:pic>
      <p:sp>
        <p:nvSpPr>
          <p:cNvPr id="7" name="文字方塊 6"/>
          <p:cNvSpPr txBox="1"/>
          <p:nvPr/>
        </p:nvSpPr>
        <p:spPr>
          <a:xfrm>
            <a:off x="1088313" y="2605843"/>
            <a:ext cx="43205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選擇條件查詢</a:t>
            </a:r>
            <a:endParaRPr lang="zh-TW" altLang="en-US" dirty="0"/>
          </a:p>
        </p:txBody>
      </p:sp>
      <p:sp>
        <p:nvSpPr>
          <p:cNvPr id="8" name="右大括弧 7"/>
          <p:cNvSpPr/>
          <p:nvPr/>
        </p:nvSpPr>
        <p:spPr>
          <a:xfrm rot="10800000">
            <a:off x="1547664" y="2816930"/>
            <a:ext cx="685632" cy="1332151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6" idx="2"/>
          </p:cNvCxnSpPr>
          <p:nvPr/>
        </p:nvCxnSpPr>
        <p:spPr>
          <a:xfrm>
            <a:off x="6588224" y="2136336"/>
            <a:ext cx="290450" cy="1040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6" idx="2"/>
          </p:cNvCxnSpPr>
          <p:nvPr/>
        </p:nvCxnSpPr>
        <p:spPr>
          <a:xfrm>
            <a:off x="6588224" y="2136336"/>
            <a:ext cx="506474" cy="680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65219" y="4639955"/>
            <a:ext cx="3005304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流程狀態</a:t>
            </a:r>
            <a:endParaRPr lang="en-US" altLang="zh-TW" dirty="0" smtClean="0"/>
          </a:p>
          <a:p>
            <a:r>
              <a:rPr lang="zh-TW" altLang="en-US" dirty="0" smtClean="0"/>
              <a:t>待處理：該使用者尚未處理   </a:t>
            </a:r>
            <a:r>
              <a:rPr lang="en-US" altLang="zh-TW" dirty="0"/>
              <a:t>	</a:t>
            </a:r>
            <a:r>
              <a:rPr lang="zh-TW" altLang="en-US" dirty="0" smtClean="0"/>
              <a:t>的文件</a:t>
            </a:r>
            <a:endParaRPr lang="en-US" altLang="zh-TW" dirty="0" smtClean="0"/>
          </a:p>
          <a:p>
            <a:r>
              <a:rPr lang="zh-TW" altLang="en-US" dirty="0" smtClean="0"/>
              <a:t>已處理：該使用者已簽核的</a:t>
            </a:r>
            <a:r>
              <a:rPr lang="en-US" altLang="zh-TW" dirty="0" smtClean="0"/>
              <a:t>	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結案</a:t>
            </a:r>
            <a:r>
              <a:rPr lang="zh-TW" altLang="en-US" dirty="0"/>
              <a:t>：流程經過該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</a:t>
            </a:r>
            <a:r>
              <a:rPr lang="zh-TW" altLang="en-US" dirty="0" smtClean="0"/>
              <a:t>  且已結案的文件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1" idx="0"/>
          </p:cNvCxnSpPr>
          <p:nvPr/>
        </p:nvCxnSpPr>
        <p:spPr>
          <a:xfrm flipV="1">
            <a:off x="4367871" y="3212976"/>
            <a:ext cx="852201" cy="142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45317" y="1767004"/>
            <a:ext cx="208581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可輸入關鍵字篩選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9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表單查詢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個人首頁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/>
          <a:stretch/>
        </p:blipFill>
        <p:spPr>
          <a:xfrm>
            <a:off x="395536" y="1168840"/>
            <a:ext cx="8208912" cy="4924799"/>
          </a:xfrm>
        </p:spPr>
      </p:pic>
      <p:sp>
        <p:nvSpPr>
          <p:cNvPr id="13" name="矩形 12"/>
          <p:cNvSpPr/>
          <p:nvPr/>
        </p:nvSpPr>
        <p:spPr>
          <a:xfrm>
            <a:off x="3059832" y="2492896"/>
            <a:ext cx="1368152" cy="2973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48064" y="2420888"/>
            <a:ext cx="360039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可查詢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流程中</a:t>
            </a:r>
            <a:r>
              <a:rPr lang="zh-TW" altLang="en-US" dirty="0" smtClean="0">
                <a:latin typeface="新細明體"/>
              </a:rPr>
              <a:t>」或「</a:t>
            </a:r>
            <a:r>
              <a:rPr lang="zh-TW" altLang="en-US" dirty="0">
                <a:latin typeface="新細明體"/>
              </a:rPr>
              <a:t>已結案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 smtClean="0">
              <a:latin typeface="新細明體"/>
            </a:endParaRPr>
          </a:p>
          <a:p>
            <a:r>
              <a:rPr lang="zh-TW" altLang="en-US" dirty="0" smtClean="0">
                <a:latin typeface="新細明體"/>
              </a:rPr>
              <a:t>    之案件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 flipV="1">
            <a:off x="4499992" y="2641558"/>
            <a:ext cx="648072" cy="102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47665" y="4869160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755577" y="4581134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2" idx="1"/>
          </p:cNvCxnSpPr>
          <p:nvPr/>
        </p:nvCxnSpPr>
        <p:spPr>
          <a:xfrm flipH="1">
            <a:off x="2987824" y="4511580"/>
            <a:ext cx="648072" cy="2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635896" y="4326914"/>
            <a:ext cx="288032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「全院請修單查詢」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全院查詢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79"/>
          <a:stretch/>
        </p:blipFill>
        <p:spPr>
          <a:xfrm>
            <a:off x="467544" y="1052736"/>
            <a:ext cx="8160863" cy="5111461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51520" y="2331749"/>
            <a:ext cx="1323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輸入查詢條件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67944" y="3068960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「查詢」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275856" y="3212976"/>
            <a:ext cx="792088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右大括弧 14"/>
          <p:cNvSpPr/>
          <p:nvPr/>
        </p:nvSpPr>
        <p:spPr>
          <a:xfrm rot="10800000">
            <a:off x="1574720" y="1988838"/>
            <a:ext cx="477000" cy="1332151"/>
          </a:xfrm>
          <a:prstGeom prst="rightBrace">
            <a:avLst>
              <a:gd name="adj1" fmla="val 8333"/>
              <a:gd name="adj2" fmla="val 4936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987824" y="5238492"/>
            <a:ext cx="360039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「預覽」查看案件內容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 flipV="1">
            <a:off x="2195736" y="4950466"/>
            <a:ext cx="792088" cy="472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表單查詢</a:t>
            </a:r>
            <a:r>
              <a:rPr lang="en-US" altLang="zh-TW" dirty="0"/>
              <a:t>-</a:t>
            </a:r>
            <a:r>
              <a:rPr lang="zh-TW" altLang="en-US" dirty="0" smtClean="0"/>
              <a:t>預覽</a:t>
            </a:r>
            <a:r>
              <a:rPr lang="en-US" altLang="zh-TW" dirty="0" smtClean="0"/>
              <a:t>(6/6)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5" y="1052736"/>
            <a:ext cx="7049932" cy="565612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35896" y="3284984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點選各按鈕查看相關內容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stCxn id="12" idx="1"/>
          </p:cNvCxnSpPr>
          <p:nvPr/>
        </p:nvCxnSpPr>
        <p:spPr>
          <a:xfrm flipH="1" flipV="1">
            <a:off x="3275857" y="3068960"/>
            <a:ext cx="360039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1"/>
          </p:cNvCxnSpPr>
          <p:nvPr/>
        </p:nvCxnSpPr>
        <p:spPr>
          <a:xfrm flipH="1" flipV="1">
            <a:off x="2627784" y="3068960"/>
            <a:ext cx="1008112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1"/>
          </p:cNvCxnSpPr>
          <p:nvPr/>
        </p:nvCxnSpPr>
        <p:spPr>
          <a:xfrm flipH="1" flipV="1">
            <a:off x="1763688" y="3068960"/>
            <a:ext cx="1872208" cy="400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(1/9)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7864068" cy="537227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267744" y="3793065"/>
            <a:ext cx="403244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於個人首頁點選</a:t>
            </a:r>
            <a:r>
              <a:rPr lang="zh-TW" altLang="en-US" dirty="0" smtClean="0">
                <a:latin typeface="新細明體"/>
              </a:rPr>
              <a:t>「結案」或「</a:t>
            </a:r>
            <a:r>
              <a:rPr lang="zh-TW" altLang="en-US" dirty="0">
                <a:latin typeface="新細明體"/>
              </a:rPr>
              <a:t>編輯</a:t>
            </a:r>
            <a:r>
              <a:rPr lang="zh-TW" altLang="en-US" dirty="0" smtClean="0">
                <a:latin typeface="新細明體"/>
              </a:rPr>
              <a:t>」 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sz="1400" dirty="0" smtClean="0">
                <a:latin typeface="新細明體"/>
              </a:rPr>
              <a:t>*</a:t>
            </a:r>
            <a:r>
              <a:rPr lang="zh-TW" altLang="en-US" sz="1400" dirty="0" smtClean="0">
                <a:latin typeface="新細明體"/>
              </a:rPr>
              <a:t>「</a:t>
            </a:r>
            <a:r>
              <a:rPr lang="zh-TW" altLang="en-US" sz="1400" dirty="0">
                <a:latin typeface="新細明體"/>
              </a:rPr>
              <a:t>結案</a:t>
            </a:r>
            <a:r>
              <a:rPr lang="zh-TW" altLang="en-US" sz="1400" dirty="0" smtClean="0">
                <a:latin typeface="新細明體"/>
              </a:rPr>
              <a:t>」為直接將案件結案，不進入預覽畫面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971600" y="4085453"/>
            <a:ext cx="1296144" cy="1719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3" idx="1"/>
          </p:cNvCxnSpPr>
          <p:nvPr/>
        </p:nvCxnSpPr>
        <p:spPr>
          <a:xfrm flipH="1">
            <a:off x="1331640" y="4085453"/>
            <a:ext cx="936104" cy="1719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8640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/>
              <a:t>請修</a:t>
            </a:r>
            <a:r>
              <a:rPr lang="zh-TW" altLang="en-US" dirty="0" smtClean="0"/>
              <a:t>紀錄與工時</a:t>
            </a:r>
            <a:r>
              <a:rPr lang="en-US" altLang="zh-TW" dirty="0" smtClean="0"/>
              <a:t>(2/9)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41605"/>
            <a:ext cx="6192687" cy="56673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03648" y="2348880"/>
            <a:ext cx="6480720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12"/>
          <p:cNvSpPr txBox="1"/>
          <p:nvPr/>
        </p:nvSpPr>
        <p:spPr>
          <a:xfrm>
            <a:off x="7884368" y="2632266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申請資料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3648" y="1480138"/>
            <a:ext cx="6480720" cy="5807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2"/>
          <p:cNvSpPr txBox="1"/>
          <p:nvPr/>
        </p:nvSpPr>
        <p:spPr>
          <a:xfrm>
            <a:off x="7884368" y="1585827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附件檔案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03647" y="3789040"/>
            <a:ext cx="6480720" cy="16561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2"/>
          <p:cNvSpPr txBox="1"/>
          <p:nvPr/>
        </p:nvSpPr>
        <p:spPr>
          <a:xfrm>
            <a:off x="7884367" y="4432466"/>
            <a:ext cx="115212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請修明細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03648" y="5483550"/>
            <a:ext cx="6480720" cy="7537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2"/>
          <p:cNvSpPr txBox="1"/>
          <p:nvPr/>
        </p:nvSpPr>
        <p:spPr>
          <a:xfrm>
            <a:off x="7884368" y="5675764"/>
            <a:ext cx="72008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工時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7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86409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/>
              <a:t>請修紀錄與工時</a:t>
            </a:r>
            <a:r>
              <a:rPr lang="en-US" altLang="zh-TW" dirty="0" smtClean="0"/>
              <a:t>(3/9)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2" r="12550"/>
          <a:stretch/>
        </p:blipFill>
        <p:spPr>
          <a:xfrm>
            <a:off x="611559" y="1196752"/>
            <a:ext cx="7964613" cy="5112568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3275856" y="1872691"/>
            <a:ext cx="4176464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「請修紀錄與工時」可查看案件請修狀況、工程師工時列表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 flipV="1">
            <a:off x="1979712" y="1484785"/>
            <a:ext cx="1296144" cy="711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9552" y="1979832"/>
            <a:ext cx="1224136" cy="369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69008" y="4509120"/>
            <a:ext cx="1224136" cy="369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 action="ppaction://hlinksldjump"/>
              </a:rPr>
              <a:t>登入畫面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 action="ppaction://hlinksldjump"/>
              </a:rPr>
              <a:t>個人首頁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表單申請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 action="ppaction://hlinksldjump"/>
              </a:rPr>
              <a:t>(6/6)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表單查詢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 action="ppaction://hlinksldjump"/>
              </a:rPr>
              <a:t>(6/6)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個人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首頁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院查詢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簽核、結案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(9/9)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2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費用明細</a:t>
            </a:r>
            <a:r>
              <a:rPr lang="en-US" altLang="zh-TW" dirty="0" smtClean="0"/>
              <a:t>(4/9)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2466"/>
            <a:ext cx="8229600" cy="4089644"/>
          </a:xfrm>
        </p:spPr>
      </p:pic>
      <p:sp>
        <p:nvSpPr>
          <p:cNvPr id="9" name="文字方塊 12"/>
          <p:cNvSpPr txBox="1"/>
          <p:nvPr/>
        </p:nvSpPr>
        <p:spPr>
          <a:xfrm>
            <a:off x="3563888" y="3356992"/>
            <a:ext cx="38884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「費用明細」查看案件費用列表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 flipV="1">
            <a:off x="2483768" y="3501008"/>
            <a:ext cx="1080120" cy="4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/>
              <a:t>簽核作業</a:t>
            </a:r>
            <a:r>
              <a:rPr lang="en-US" altLang="zh-TW" dirty="0" smtClean="0"/>
              <a:t>(5/9)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27" y="1019530"/>
            <a:ext cx="6488261" cy="56498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420888"/>
            <a:ext cx="6768752" cy="23762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12"/>
          <p:cNvSpPr txBox="1"/>
          <p:nvPr/>
        </p:nvSpPr>
        <p:spPr>
          <a:xfrm>
            <a:off x="7967075" y="3424354"/>
            <a:ext cx="11769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簽核作業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4834797"/>
            <a:ext cx="6779451" cy="13727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2"/>
          <p:cNvSpPr txBox="1"/>
          <p:nvPr/>
        </p:nvSpPr>
        <p:spPr>
          <a:xfrm>
            <a:off x="7969555" y="5336530"/>
            <a:ext cx="11744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流程資訊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211960" y="1918858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flipH="1">
            <a:off x="3563888" y="21035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簽核作業</a:t>
            </a:r>
            <a:r>
              <a:rPr lang="en-US" altLang="zh-TW" dirty="0" smtClean="0"/>
              <a:t>(6/9)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3"/>
          <a:stretch/>
        </p:blipFill>
        <p:spPr>
          <a:xfrm>
            <a:off x="467544" y="2649504"/>
            <a:ext cx="8280920" cy="244210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537" y="2564904"/>
            <a:ext cx="936104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19872" y="3140968"/>
            <a:ext cx="1008112" cy="13727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12"/>
          <p:cNvSpPr txBox="1"/>
          <p:nvPr/>
        </p:nvSpPr>
        <p:spPr>
          <a:xfrm>
            <a:off x="3336704" y="1541507"/>
            <a:ext cx="117444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意見欄與簽核結果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59402" y="3140968"/>
            <a:ext cx="1484405" cy="13727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12"/>
          <p:cNvSpPr txBox="1"/>
          <p:nvPr/>
        </p:nvSpPr>
        <p:spPr>
          <a:xfrm>
            <a:off x="1370179" y="1680007"/>
            <a:ext cx="14628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該關卡人員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3" idx="2"/>
            <a:endCxn id="22" idx="0"/>
          </p:cNvCxnSpPr>
          <p:nvPr/>
        </p:nvCxnSpPr>
        <p:spPr>
          <a:xfrm>
            <a:off x="3923927" y="2187838"/>
            <a:ext cx="1" cy="953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7" idx="2"/>
            <a:endCxn id="24" idx="0"/>
          </p:cNvCxnSpPr>
          <p:nvPr/>
        </p:nvCxnSpPr>
        <p:spPr>
          <a:xfrm>
            <a:off x="2101604" y="2049339"/>
            <a:ext cx="1" cy="109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簽核作業</a:t>
            </a:r>
            <a:r>
              <a:rPr lang="en-US" altLang="zh-TW" dirty="0" smtClean="0"/>
              <a:t>(7/9)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7" b="32643"/>
          <a:stretch/>
        </p:blipFill>
        <p:spPr>
          <a:xfrm>
            <a:off x="385234" y="2036000"/>
            <a:ext cx="8461723" cy="3719485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3799685" y="1666668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3151613" y="1851334"/>
            <a:ext cx="648072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12"/>
          <p:cNvSpPr txBox="1"/>
          <p:nvPr/>
        </p:nvSpPr>
        <p:spPr>
          <a:xfrm>
            <a:off x="3799685" y="3235956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>
                <a:latin typeface="新細明體"/>
              </a:rPr>
              <a:t>簽</a:t>
            </a:r>
            <a:r>
              <a:rPr lang="zh-TW" altLang="en-US" dirty="0" smtClean="0">
                <a:latin typeface="新細明體"/>
              </a:rPr>
              <a:t>核</a:t>
            </a:r>
            <a:r>
              <a:rPr lang="zh-TW" altLang="en-US" dirty="0">
                <a:latin typeface="新細明體"/>
              </a:rPr>
              <a:t>結果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2968051" y="3420622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2"/>
          <p:cNvSpPr txBox="1"/>
          <p:nvPr/>
        </p:nvSpPr>
        <p:spPr>
          <a:xfrm>
            <a:off x="3799685" y="3895742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>
            <a:off x="2968051" y="4080408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2"/>
          <p:cNvSpPr txBox="1"/>
          <p:nvPr/>
        </p:nvSpPr>
        <p:spPr>
          <a:xfrm>
            <a:off x="4716015" y="5179289"/>
            <a:ext cx="302686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選擇流程關卡、關卡人員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8" name="直線單箭頭接點 17"/>
          <p:cNvCxnSpPr>
            <a:stCxn id="17" idx="1"/>
          </p:cNvCxnSpPr>
          <p:nvPr/>
        </p:nvCxnSpPr>
        <p:spPr>
          <a:xfrm flipH="1" flipV="1">
            <a:off x="3749977" y="4819267"/>
            <a:ext cx="966038" cy="544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7" idx="1"/>
          </p:cNvCxnSpPr>
          <p:nvPr/>
        </p:nvCxnSpPr>
        <p:spPr>
          <a:xfrm flipH="1" flipV="1">
            <a:off x="3062359" y="5179289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12"/>
          <p:cNvSpPr txBox="1"/>
          <p:nvPr/>
        </p:nvSpPr>
        <p:spPr>
          <a:xfrm>
            <a:off x="3062359" y="5733287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 flipV="1">
            <a:off x="2333665" y="5589301"/>
            <a:ext cx="728694" cy="328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 smtClean="0"/>
              <a:t>關卡人員查詢</a:t>
            </a:r>
            <a:r>
              <a:rPr lang="en-US" altLang="zh-TW" dirty="0" smtClean="0"/>
              <a:t>(8/9)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8" t="36437" b="12469"/>
          <a:stretch/>
        </p:blipFill>
        <p:spPr>
          <a:xfrm>
            <a:off x="467544" y="2373423"/>
            <a:ext cx="8290117" cy="3199711"/>
          </a:xfrm>
          <a:prstGeom prst="rect">
            <a:avLst/>
          </a:prstGeom>
        </p:spPr>
      </p:pic>
      <p:sp>
        <p:nvSpPr>
          <p:cNvPr id="17" name="文字方塊 12"/>
          <p:cNvSpPr txBox="1"/>
          <p:nvPr/>
        </p:nvSpPr>
        <p:spPr>
          <a:xfrm>
            <a:off x="3718999" y="3701840"/>
            <a:ext cx="27657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流程關卡點選</a:t>
            </a:r>
            <a:r>
              <a:rPr lang="zh-TW" altLang="en-US" dirty="0" smtClean="0">
                <a:latin typeface="新細明體"/>
              </a:rPr>
              <a:t>「其他」</a:t>
            </a:r>
            <a:endParaRPr lang="en-US" altLang="zh-TW" dirty="0">
              <a:latin typeface="新細明體"/>
            </a:endParaRPr>
          </a:p>
        </p:txBody>
      </p:sp>
      <p:sp>
        <p:nvSpPr>
          <p:cNvPr id="25" name="文字方塊 12"/>
          <p:cNvSpPr txBox="1"/>
          <p:nvPr/>
        </p:nvSpPr>
        <p:spPr>
          <a:xfrm>
            <a:off x="4860032" y="4289544"/>
            <a:ext cx="239097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輸入代號或關鍵字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>
            <a:off x="4370690" y="4474210"/>
            <a:ext cx="489342" cy="47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7" idx="1"/>
          </p:cNvCxnSpPr>
          <p:nvPr/>
        </p:nvCxnSpPr>
        <p:spPr>
          <a:xfrm flipH="1">
            <a:off x="3121644" y="3886506"/>
            <a:ext cx="597355" cy="832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2"/>
          <p:cNvSpPr txBox="1"/>
          <p:nvPr/>
        </p:nvSpPr>
        <p:spPr>
          <a:xfrm>
            <a:off x="5576462" y="5019136"/>
            <a:ext cx="16425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查詢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 flipV="1">
            <a:off x="5202772" y="5075892"/>
            <a:ext cx="373690" cy="127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2"/>
          <p:cNvSpPr txBox="1"/>
          <p:nvPr/>
        </p:nvSpPr>
        <p:spPr>
          <a:xfrm>
            <a:off x="3390100" y="5524403"/>
            <a:ext cx="308388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 查詢結果將顯示在此選單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8" name="直線單箭頭接點 17"/>
          <p:cNvCxnSpPr>
            <a:stCxn id="16" idx="1"/>
          </p:cNvCxnSpPr>
          <p:nvPr/>
        </p:nvCxnSpPr>
        <p:spPr>
          <a:xfrm flipH="1" flipV="1">
            <a:off x="2873584" y="5059439"/>
            <a:ext cx="516516" cy="64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簽核、結案</a:t>
            </a:r>
            <a:r>
              <a:rPr lang="en-US" altLang="zh-TW" dirty="0" smtClean="0"/>
              <a:t>-</a:t>
            </a:r>
            <a:r>
              <a:rPr lang="zh-TW" altLang="en-US" dirty="0"/>
              <a:t>結案</a:t>
            </a:r>
            <a:r>
              <a:rPr lang="en-US" altLang="zh-TW" dirty="0" smtClean="0"/>
              <a:t>(9/9)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內容版面配置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9" b="32643"/>
          <a:stretch/>
        </p:blipFill>
        <p:spPr>
          <a:xfrm>
            <a:off x="266549" y="1891101"/>
            <a:ext cx="8629638" cy="3816424"/>
          </a:xfrm>
          <a:prstGeom prst="rect">
            <a:avLst/>
          </a:prstGeom>
        </p:spPr>
      </p:pic>
      <p:sp>
        <p:nvSpPr>
          <p:cNvPr id="6" name="文字方塊 12"/>
          <p:cNvSpPr txBox="1"/>
          <p:nvPr/>
        </p:nvSpPr>
        <p:spPr>
          <a:xfrm>
            <a:off x="3780409" y="1521769"/>
            <a:ext cx="216024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「簽核作業」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7" name="直線單箭頭接點 6"/>
          <p:cNvCxnSpPr>
            <a:stCxn id="6" idx="1"/>
          </p:cNvCxnSpPr>
          <p:nvPr/>
        </p:nvCxnSpPr>
        <p:spPr>
          <a:xfrm flipH="1">
            <a:off x="3132337" y="1706435"/>
            <a:ext cx="648072" cy="303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12"/>
          <p:cNvSpPr txBox="1"/>
          <p:nvPr/>
        </p:nvSpPr>
        <p:spPr>
          <a:xfrm>
            <a:off x="3665037" y="3140968"/>
            <a:ext cx="183266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2. </a:t>
            </a:r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同意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2833403" y="3325634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字方塊 12"/>
          <p:cNvSpPr txBox="1"/>
          <p:nvPr/>
        </p:nvSpPr>
        <p:spPr>
          <a:xfrm>
            <a:off x="3665037" y="3799313"/>
            <a:ext cx="138864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3. </a:t>
            </a:r>
            <a:r>
              <a:rPr lang="zh-TW" altLang="en-US" dirty="0" smtClean="0"/>
              <a:t>輸入意見</a:t>
            </a:r>
            <a:endParaRPr lang="en-US" altLang="zh-TW" dirty="0" smtClean="0">
              <a:latin typeface="新細明體"/>
            </a:endParaRPr>
          </a:p>
        </p:txBody>
      </p:sp>
      <p:cxnSp>
        <p:nvCxnSpPr>
          <p:cNvPr id="15" name="直線單箭頭接點 14"/>
          <p:cNvCxnSpPr>
            <a:stCxn id="14" idx="1"/>
          </p:cNvCxnSpPr>
          <p:nvPr/>
        </p:nvCxnSpPr>
        <p:spPr>
          <a:xfrm flipH="1">
            <a:off x="2833403" y="3983979"/>
            <a:ext cx="83163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12"/>
          <p:cNvSpPr txBox="1"/>
          <p:nvPr/>
        </p:nvSpPr>
        <p:spPr>
          <a:xfrm>
            <a:off x="3428593" y="5558379"/>
            <a:ext cx="215162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5.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確定送出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6" name="直線單箭頭接點 25"/>
          <p:cNvCxnSpPr>
            <a:stCxn id="25" idx="1"/>
          </p:cNvCxnSpPr>
          <p:nvPr/>
        </p:nvCxnSpPr>
        <p:spPr>
          <a:xfrm flipH="1" flipV="1">
            <a:off x="2252385" y="5486371"/>
            <a:ext cx="1176208" cy="256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2"/>
          <p:cNvSpPr txBox="1"/>
          <p:nvPr/>
        </p:nvSpPr>
        <p:spPr>
          <a:xfrm>
            <a:off x="4504406" y="4789112"/>
            <a:ext cx="27165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4. </a:t>
            </a:r>
            <a:r>
              <a:rPr lang="zh-TW" altLang="en-US" dirty="0" smtClean="0"/>
              <a:t>流程關卡選擇</a:t>
            </a:r>
            <a:r>
              <a:rPr lang="zh-TW" altLang="en-US" dirty="0" smtClean="0">
                <a:latin typeface="新細明體"/>
              </a:rPr>
              <a:t>「</a:t>
            </a:r>
            <a:r>
              <a:rPr lang="zh-TW" altLang="en-US" dirty="0">
                <a:latin typeface="新細明體"/>
              </a:rPr>
              <a:t>結案</a:t>
            </a:r>
            <a:r>
              <a:rPr lang="zh-TW" altLang="en-US" dirty="0" smtClean="0">
                <a:latin typeface="新細明體"/>
              </a:rPr>
              <a:t>」</a:t>
            </a:r>
            <a:endParaRPr lang="en-US" altLang="zh-TW" dirty="0">
              <a:latin typeface="新細明體"/>
            </a:endParaRPr>
          </a:p>
        </p:txBody>
      </p:sp>
      <p:cxnSp>
        <p:nvCxnSpPr>
          <p:cNvPr id="21" name="直線單箭頭接點 20"/>
          <p:cNvCxnSpPr>
            <a:stCxn id="19" idx="1"/>
          </p:cNvCxnSpPr>
          <p:nvPr/>
        </p:nvCxnSpPr>
        <p:spPr>
          <a:xfrm flipH="1" flipV="1">
            <a:off x="2850750" y="4789112"/>
            <a:ext cx="165365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3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登入畫面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30558"/>
            <a:ext cx="7572760" cy="4685167"/>
          </a:xfrm>
        </p:spPr>
      </p:pic>
      <p:sp>
        <p:nvSpPr>
          <p:cNvPr id="3" name="文字方塊 2"/>
          <p:cNvSpPr txBox="1"/>
          <p:nvPr/>
        </p:nvSpPr>
        <p:spPr>
          <a:xfrm>
            <a:off x="5364088" y="3481483"/>
            <a:ext cx="273023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輸入彰基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帳號、密碼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1"/>
          </p:cNvCxnSpPr>
          <p:nvPr/>
        </p:nvCxnSpPr>
        <p:spPr>
          <a:xfrm flipH="1" flipV="1">
            <a:off x="4355976" y="3429000"/>
            <a:ext cx="1008112" cy="237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1"/>
          </p:cNvCxnSpPr>
          <p:nvPr/>
        </p:nvCxnSpPr>
        <p:spPr>
          <a:xfrm flipH="1">
            <a:off x="4355976" y="3666149"/>
            <a:ext cx="1008112" cy="26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</a:t>
            </a:r>
            <a:r>
              <a:rPr lang="zh-TW" altLang="en-US" dirty="0"/>
              <a:t>首頁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"/>
          <a:stretch/>
        </p:blipFill>
        <p:spPr>
          <a:xfrm>
            <a:off x="323528" y="1268760"/>
            <a:ext cx="8553301" cy="5015847"/>
          </a:xfrm>
        </p:spPr>
      </p:pic>
      <p:sp>
        <p:nvSpPr>
          <p:cNvPr id="3" name="文字方塊 2"/>
          <p:cNvSpPr txBox="1"/>
          <p:nvPr/>
        </p:nvSpPr>
        <p:spPr>
          <a:xfrm>
            <a:off x="4309946" y="1491469"/>
            <a:ext cx="194421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需處理的案件數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3373841" y="1676135"/>
            <a:ext cx="936104" cy="103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81753" y="987886"/>
            <a:ext cx="18002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點選</a:t>
            </a:r>
            <a:r>
              <a:rPr lang="zh-TW" altLang="en-US" dirty="0">
                <a:latin typeface="新細明體"/>
              </a:rPr>
              <a:t>「</a:t>
            </a:r>
            <a:r>
              <a:rPr lang="zh-TW" altLang="en-US" dirty="0"/>
              <a:t>醫工請修</a:t>
            </a:r>
            <a:r>
              <a:rPr lang="zh-TW" altLang="en-US" dirty="0" smtClean="0">
                <a:latin typeface="新細明體"/>
              </a:rPr>
              <a:t>」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229825" y="1357218"/>
            <a:ext cx="312936" cy="318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37945" y="2577843"/>
            <a:ext cx="117677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案件查詢條件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7504706" y="2110810"/>
            <a:ext cx="333240" cy="1511353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80107" y="5088864"/>
            <a:ext cx="11767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案件列表</a:t>
            </a:r>
            <a:endParaRPr lang="en-US" altLang="zh-TW" dirty="0" smtClean="0"/>
          </a:p>
        </p:txBody>
      </p:sp>
      <p:sp>
        <p:nvSpPr>
          <p:cNvPr id="16" name="右大括弧 15"/>
          <p:cNvSpPr/>
          <p:nvPr/>
        </p:nvSpPr>
        <p:spPr>
          <a:xfrm rot="10800000">
            <a:off x="1456885" y="4581128"/>
            <a:ext cx="333241" cy="138480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(1/6)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64085"/>
            <a:ext cx="5771846" cy="531724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458" y="1907540"/>
            <a:ext cx="21152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「醫療儀器」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</p:cNvCxnSpPr>
          <p:nvPr/>
        </p:nvCxnSpPr>
        <p:spPr>
          <a:xfrm>
            <a:off x="1210101" y="2276872"/>
            <a:ext cx="841619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52458" y="3212976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endParaRPr lang="en-US" altLang="zh-TW" dirty="0" smtClean="0"/>
          </a:p>
          <a:p>
            <a:r>
              <a:rPr lang="zh-TW" altLang="en-US" dirty="0" smtClean="0">
                <a:latin typeface="新細明體"/>
              </a:rPr>
              <a:t>「申請表單」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1630910" y="3536141"/>
            <a:ext cx="42081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458" y="4221088"/>
            <a:ext cx="14784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點選</a:t>
            </a:r>
            <a:endParaRPr lang="en-US" altLang="zh-TW" dirty="0"/>
          </a:p>
          <a:p>
            <a:r>
              <a:rPr lang="zh-TW" altLang="en-US" dirty="0" smtClean="0">
                <a:latin typeface="新細明體"/>
              </a:rPr>
              <a:t>「請修單」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6" idx="3"/>
          </p:cNvCxnSpPr>
          <p:nvPr/>
        </p:nvCxnSpPr>
        <p:spPr>
          <a:xfrm flipV="1">
            <a:off x="1630910" y="3933056"/>
            <a:ext cx="492818" cy="611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(2/6)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23" y="961598"/>
            <a:ext cx="5720685" cy="5708841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4674" y="3676382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填寫申請資料</a:t>
            </a:r>
            <a:endParaRPr lang="zh-TW" altLang="en-US" dirty="0"/>
          </a:p>
        </p:txBody>
      </p:sp>
      <p:sp>
        <p:nvSpPr>
          <p:cNvPr id="14" name="右大括弧 13"/>
          <p:cNvSpPr/>
          <p:nvPr/>
        </p:nvSpPr>
        <p:spPr>
          <a:xfrm>
            <a:off x="6460172" y="2780928"/>
            <a:ext cx="745644" cy="223224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0172" y="5134846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輸入故障</a:t>
            </a:r>
            <a:r>
              <a:rPr lang="zh-TW" altLang="en-US" dirty="0"/>
              <a:t>描述</a:t>
            </a:r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4809270" y="5319512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38796" y="6060766"/>
            <a:ext cx="19916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/>
              <a:t>確認送出</a:t>
            </a:r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2930450" y="6245432"/>
            <a:ext cx="888666" cy="76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67544" y="1588150"/>
            <a:ext cx="18844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是否</a:t>
            </a:r>
            <a:r>
              <a:rPr lang="zh-TW" altLang="en-US" dirty="0"/>
              <a:t>附加檔案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2352037" y="1679323"/>
            <a:ext cx="767518" cy="8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 smtClean="0"/>
              <a:t>-</a:t>
            </a:r>
            <a:r>
              <a:rPr lang="zh-TW" altLang="en-US" dirty="0" smtClean="0"/>
              <a:t>夾帶附件</a:t>
            </a:r>
            <a:r>
              <a:rPr lang="en-US" altLang="zh-TW" dirty="0" smtClean="0"/>
              <a:t>(3/6)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4" y="1484784"/>
            <a:ext cx="7867699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32240" y="3019017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選取檔案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2240" y="2348880"/>
            <a:ext cx="191667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輸入檔案摘要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5" idx="1"/>
          </p:cNvCxnSpPr>
          <p:nvPr/>
        </p:nvCxnSpPr>
        <p:spPr>
          <a:xfrm flipH="1">
            <a:off x="5081338" y="2533546"/>
            <a:ext cx="1650902" cy="10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7010" y="1422068"/>
            <a:ext cx="279687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「夾帶附件檔案」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>
          <a:xfrm flipH="1">
            <a:off x="1475657" y="1791400"/>
            <a:ext cx="689792" cy="701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499992" y="4226745"/>
            <a:ext cx="22322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「確定上傳」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4878592" y="3501009"/>
            <a:ext cx="737524" cy="725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1"/>
          </p:cNvCxnSpPr>
          <p:nvPr/>
        </p:nvCxnSpPr>
        <p:spPr>
          <a:xfrm flipH="1" flipV="1">
            <a:off x="5226346" y="3019017"/>
            <a:ext cx="1505894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(4/6)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9" y="1484784"/>
            <a:ext cx="6627428" cy="4684363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215754" y="3140968"/>
            <a:ext cx="19404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mtClean="0"/>
              <a:t>1. </a:t>
            </a:r>
            <a:r>
              <a:rPr lang="zh-TW" altLang="en-US" smtClean="0"/>
              <a:t>確認</a:t>
            </a:r>
            <a:r>
              <a:rPr lang="zh-TW" altLang="en-US" dirty="0" smtClean="0"/>
              <a:t>上傳結果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H="1" flipV="1">
            <a:off x="3131841" y="2276872"/>
            <a:ext cx="2054124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217242" y="5238492"/>
            <a:ext cx="172819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latin typeface="新細明體"/>
              </a:rPr>
              <a:t>「離開」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>
            <a:off x="5945434" y="5423158"/>
            <a:ext cx="100283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95736" y="1916832"/>
            <a:ext cx="1309216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表單申請</a:t>
            </a:r>
            <a:r>
              <a:rPr lang="en-US" altLang="zh-TW" dirty="0"/>
              <a:t>-</a:t>
            </a:r>
            <a:r>
              <a:rPr lang="zh-TW" altLang="en-US" dirty="0"/>
              <a:t>夾帶附件</a:t>
            </a:r>
            <a:r>
              <a:rPr lang="en-US" altLang="zh-TW" dirty="0" smtClean="0"/>
              <a:t>(5/6)</a:t>
            </a:r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4" y="2348880"/>
            <a:ext cx="8571983" cy="295232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99929" y="4621779"/>
            <a:ext cx="215644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可點選</a:t>
            </a:r>
            <a:r>
              <a:rPr lang="zh-TW" altLang="en-US" dirty="0" smtClean="0">
                <a:latin typeface="新細明體"/>
              </a:rPr>
              <a:t>「刪除」，</a:t>
            </a:r>
            <a:endParaRPr lang="en-US" altLang="zh-TW" dirty="0" smtClean="0">
              <a:latin typeface="新細明體"/>
            </a:endParaRPr>
          </a:p>
          <a:p>
            <a:r>
              <a:rPr lang="en-US" altLang="zh-TW" dirty="0">
                <a:latin typeface="新細明體"/>
              </a:rPr>
              <a:t> </a:t>
            </a:r>
            <a:r>
              <a:rPr lang="zh-TW" altLang="en-US" dirty="0" smtClean="0">
                <a:latin typeface="新細明體"/>
              </a:rPr>
              <a:t>   刪除附件檔案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17" idx="0"/>
          </p:cNvCxnSpPr>
          <p:nvPr/>
        </p:nvCxnSpPr>
        <p:spPr>
          <a:xfrm flipV="1">
            <a:off x="6878153" y="3757683"/>
            <a:ext cx="934207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7544" y="3429000"/>
            <a:ext cx="7920880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16017" y="2420888"/>
            <a:ext cx="179640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附件檔案列表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427984" y="2790220"/>
            <a:ext cx="1207114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666</Words>
  <Application>Microsoft Office PowerPoint</Application>
  <PresentationFormat>如螢幕大小 (4:3)</PresentationFormat>
  <Paragraphs>150</Paragraphs>
  <Slides>25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醫療儀器 請修系統操作手冊</vt:lpstr>
      <vt:lpstr>目錄</vt:lpstr>
      <vt:lpstr>登入畫面</vt:lpstr>
      <vt:lpstr>個人首頁</vt:lpstr>
      <vt:lpstr>表單申請(1/6)</vt:lpstr>
      <vt:lpstr>表單申請(2/6)</vt:lpstr>
      <vt:lpstr>表單申請-夾帶附件(3/6)</vt:lpstr>
      <vt:lpstr>表單申請-夾帶附件(4/6)</vt:lpstr>
      <vt:lpstr>表單申請-夾帶附件(5/6)</vt:lpstr>
      <vt:lpstr>表單申請-送出(6/6)</vt:lpstr>
      <vt:lpstr>表單查詢(1/6)</vt:lpstr>
      <vt:lpstr>表單查詢-個人首頁(2/6)</vt:lpstr>
      <vt:lpstr>表單查詢-個人首頁(3/6)</vt:lpstr>
      <vt:lpstr>表單查詢-全院查詢(4/6)</vt:lpstr>
      <vt:lpstr>表單查詢-全院查詢(5/6)</vt:lpstr>
      <vt:lpstr>表單查詢-預覽(6/6)</vt:lpstr>
      <vt:lpstr>簽核、結案(1/9)</vt:lpstr>
      <vt:lpstr>簽核、結案-請修紀錄與工時(2/9)</vt:lpstr>
      <vt:lpstr>簽核、結案-請修紀錄與工時(3/9)</vt:lpstr>
      <vt:lpstr>簽核、結案-費用明細(4/9)</vt:lpstr>
      <vt:lpstr>簽核、結案-簽核作業(5/9)</vt:lpstr>
      <vt:lpstr>簽核、結案-簽核作業(6/9)</vt:lpstr>
      <vt:lpstr>簽核、結案-簽核作業(7/9)</vt:lpstr>
      <vt:lpstr>簽核、結案-關卡人員查詢(8/9)</vt:lpstr>
      <vt:lpstr>簽核、結案-結案(9/9)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Inori</dc:creator>
  <cp:lastModifiedBy>Inori</cp:lastModifiedBy>
  <cp:revision>209</cp:revision>
  <dcterms:created xsi:type="dcterms:W3CDTF">2018-08-13T10:14:19Z</dcterms:created>
  <dcterms:modified xsi:type="dcterms:W3CDTF">2019-09-02T02:21:29Z</dcterms:modified>
</cp:coreProperties>
</file>