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03" r:id="rId4"/>
    <p:sldId id="304" r:id="rId5"/>
    <p:sldId id="305" r:id="rId6"/>
    <p:sldId id="318" r:id="rId7"/>
    <p:sldId id="319" r:id="rId8"/>
    <p:sldId id="306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07" r:id="rId17"/>
    <p:sldId id="308" r:id="rId18"/>
    <p:sldId id="312" r:id="rId19"/>
    <p:sldId id="327" r:id="rId20"/>
    <p:sldId id="328" r:id="rId21"/>
    <p:sldId id="330" r:id="rId22"/>
    <p:sldId id="331" r:id="rId23"/>
    <p:sldId id="329" r:id="rId24"/>
    <p:sldId id="302" r:id="rId25"/>
    <p:sldId id="33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83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B75E-9ABF-465C-A0FA-72748E28DF71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E3E7-B818-4CDC-B4B6-27C70A3F6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452-1CB3-4945-9170-A4F42614C54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E3EC-CC91-4B51-8447-32BAC58B1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簡單介紹首頁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可在此確認請修單的進行狀況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2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可在此確認工程師施工時間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2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可在此確認目前此請修單的流程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2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介紹簽核作業頁面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如何選擇流程關卡與人員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1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結案時的操作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6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介紹如何上傳檔案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2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上傳成功後的畫面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85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工程師</a:t>
            </a:r>
            <a:r>
              <a:rPr lang="zh-TW" altLang="en-US" dirty="0" smtClean="0"/>
              <a:t>目前設計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只能往回給申請人、或是往下給主管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其他腳色流程皆為可以互相傳送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所有需要簽核的流程，皆在系統上，依照流程關卡的部分，選擇需要傳送的對象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0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單位直屬副院長目前設計流程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只能往下給工程師、或往回給申請人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其他腳色流程皆為可以互相傳送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所有需要簽核的流程，皆在系統上，依照流程關卡的部分，選擇需要傳送的對象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TW" altLang="en-US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0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可在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下載說明手冊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8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介紹請修單申請的畫面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請修地點為本單位時輸入的部分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8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請修地點為其他單位時，需要輸入的部分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9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請修類別為增設時，需要額外選擇單位主管，做為簽核流程的下一步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76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送出畫面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2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介紹首頁的查詢方式，以及選單內容代表的意義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介紹如何進行請修的進度查詢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57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搜尋已處理，來做請修單的進度查詢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0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搜尋已結案，可瀏覽結案的文件內容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0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申請資料的預覽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05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>
            <a:lvl1pPr algn="l"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請修系統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4" y="5805264"/>
            <a:ext cx="2912368" cy="625624"/>
          </a:xfrm>
        </p:spPr>
        <p:txBody>
          <a:bodyPr>
            <a:noAutofit/>
          </a:bodyPr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:2019/03/14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2/7)–</a:t>
            </a:r>
            <a:r>
              <a:rPr lang="zh-TW" altLang="en-US" dirty="0" smtClean="0"/>
              <a:t>已處理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11293"/>
            <a:ext cx="7992888" cy="500424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7415" y="3573016"/>
            <a:ext cx="179778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預覽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4" idx="2"/>
          </p:cNvCxnSpPr>
          <p:nvPr/>
        </p:nvCxnSpPr>
        <p:spPr>
          <a:xfrm>
            <a:off x="1186306" y="3942348"/>
            <a:ext cx="865414" cy="71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47864" y="2348880"/>
            <a:ext cx="1224136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27984" y="1448586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選擇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 smtClean="0"/>
              <a:t>已處理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506106" y="1814576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60615" y="2764335"/>
            <a:ext cx="16843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944925" y="2780928"/>
            <a:ext cx="682859" cy="168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3/7)–</a:t>
            </a:r>
            <a:r>
              <a:rPr lang="zh-TW" altLang="en-US" dirty="0" smtClean="0"/>
              <a:t>已結案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3" y="1484784"/>
            <a:ext cx="8119992" cy="468052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19872" y="2492896"/>
            <a:ext cx="1224136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7415" y="3757682"/>
            <a:ext cx="179778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預覽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186306" y="4127014"/>
            <a:ext cx="758619" cy="71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27984" y="1633252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選擇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 smtClean="0"/>
              <a:t>已結案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506106" y="1999242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60615" y="2949001"/>
            <a:ext cx="16843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944925" y="2965594"/>
            <a:ext cx="682859" cy="168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4/7)–</a:t>
            </a:r>
            <a:r>
              <a:rPr lang="zh-TW" altLang="en-US" dirty="0" smtClean="0"/>
              <a:t>預覽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16140"/>
            <a:ext cx="6768752" cy="503701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79912" y="1448586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申請資料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858034" y="1814576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5/7)–</a:t>
            </a:r>
            <a:r>
              <a:rPr lang="zh-TW" altLang="en-US" dirty="0" smtClean="0"/>
              <a:t>請修紀錄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0" y="1340768"/>
            <a:ext cx="7145751" cy="482738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1430511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請</a:t>
            </a:r>
            <a:r>
              <a:rPr lang="zh-TW" altLang="en-US" dirty="0" smtClean="0"/>
              <a:t>修紀錄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290082" y="1796501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(6/7)–</a:t>
            </a:r>
            <a:r>
              <a:rPr lang="zh-TW" altLang="en-US" dirty="0" smtClean="0"/>
              <a:t>工程師列表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0" y="1916832"/>
            <a:ext cx="7917689" cy="367240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23928" y="1764635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 smtClean="0"/>
              <a:t>工程師工時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002050" y="2130624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(7/7)–</a:t>
            </a:r>
            <a:r>
              <a:rPr lang="zh-TW" altLang="en-US" dirty="0" smtClean="0"/>
              <a:t>流程狀態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6" y="1844824"/>
            <a:ext cx="8215780" cy="388843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764634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722130" y="2130624"/>
            <a:ext cx="923820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</a:t>
            </a:r>
            <a:r>
              <a:rPr lang="zh-TW" altLang="en-US" dirty="0"/>
              <a:t>、</a:t>
            </a:r>
            <a:r>
              <a:rPr lang="zh-TW" altLang="en-US" dirty="0" smtClean="0"/>
              <a:t>結案</a:t>
            </a:r>
            <a:r>
              <a:rPr lang="en-US" altLang="zh-TW" dirty="0" smtClean="0"/>
              <a:t>(</a:t>
            </a:r>
            <a:r>
              <a:rPr lang="en-US" altLang="zh-TW" dirty="0" smtClean="0"/>
              <a:t>1/5)–</a:t>
            </a:r>
            <a:r>
              <a:rPr lang="zh-TW" altLang="en-US" dirty="0" smtClean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5743"/>
            <a:ext cx="8351149" cy="428659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1390926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首頁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14" idx="1"/>
          </p:cNvCxnSpPr>
          <p:nvPr/>
        </p:nvCxnSpPr>
        <p:spPr>
          <a:xfrm flipH="1">
            <a:off x="899592" y="1575592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165447" y="1760258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待處理文件數量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6" idx="1"/>
          </p:cNvCxnSpPr>
          <p:nvPr/>
        </p:nvCxnSpPr>
        <p:spPr>
          <a:xfrm flipH="1">
            <a:off x="2407162" y="1944924"/>
            <a:ext cx="1758285" cy="103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7223" y="4101951"/>
            <a:ext cx="9124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請修單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sp>
        <p:nvSpPr>
          <p:cNvPr id="21" name="右大括弧 20"/>
          <p:cNvSpPr/>
          <p:nvPr/>
        </p:nvSpPr>
        <p:spPr>
          <a:xfrm rot="10800000">
            <a:off x="1369684" y="3633028"/>
            <a:ext cx="288031" cy="158417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286304" y="5020088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5" idx="1"/>
          </p:cNvCxnSpPr>
          <p:nvPr/>
        </p:nvCxnSpPr>
        <p:spPr>
          <a:xfrm flipH="1" flipV="1">
            <a:off x="2012550" y="4101951"/>
            <a:ext cx="1273754" cy="110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2051720" y="4653352"/>
            <a:ext cx="1234584" cy="551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7" y="1196752"/>
            <a:ext cx="7707846" cy="518457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24311" y="1529228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 smtClean="0"/>
              <a:t>簽</a:t>
            </a:r>
            <a:r>
              <a:rPr lang="zh-TW" altLang="en-US" dirty="0" smtClean="0"/>
              <a:t>核</a:t>
            </a:r>
            <a:r>
              <a:rPr lang="zh-TW" altLang="en-US" dirty="0" smtClean="0"/>
              <a:t>作業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>
            <a:off x="4499992" y="1713894"/>
            <a:ext cx="1524319" cy="56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95634" y="4754613"/>
            <a:ext cx="36004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流程資訊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 rot="10800000">
            <a:off x="1655674" y="4725144"/>
            <a:ext cx="288031" cy="125926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17117" y="2576311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簽核選項、意見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923928" y="2760977"/>
            <a:ext cx="2093189" cy="225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1"/>
          </p:cNvCxnSpPr>
          <p:nvPr/>
        </p:nvCxnSpPr>
        <p:spPr>
          <a:xfrm flipH="1">
            <a:off x="5196219" y="2760977"/>
            <a:ext cx="820898" cy="451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08104" y="4221088"/>
            <a:ext cx="266925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選擇流程</a:t>
            </a:r>
            <a:r>
              <a:rPr lang="zh-TW" altLang="en-US" dirty="0" smtClean="0"/>
              <a:t>關卡、</a:t>
            </a:r>
            <a:r>
              <a:rPr lang="zh-TW" altLang="en-US" dirty="0" smtClean="0"/>
              <a:t>人員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4930832" y="4077074"/>
            <a:ext cx="577272" cy="32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1"/>
          </p:cNvCxnSpPr>
          <p:nvPr/>
        </p:nvCxnSpPr>
        <p:spPr>
          <a:xfrm flipH="1" flipV="1">
            <a:off x="4139952" y="4221090"/>
            <a:ext cx="1368152" cy="18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96195" y="3971864"/>
            <a:ext cx="10801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送出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2076315" y="4156530"/>
            <a:ext cx="882191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標題 1"/>
          <p:cNvSpPr txBox="1">
            <a:spLocks/>
          </p:cNvSpPr>
          <p:nvPr/>
        </p:nvSpPr>
        <p:spPr>
          <a:xfrm>
            <a:off x="6096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(2/5)–</a:t>
            </a:r>
            <a:r>
              <a:rPr lang="zh-TW" altLang="en-US" dirty="0"/>
              <a:t>簽核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84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簽核、結案</a:t>
            </a:r>
            <a:r>
              <a:rPr lang="en-US" altLang="zh-TW" dirty="0" smtClean="0"/>
              <a:t>(3/5)–</a:t>
            </a:r>
            <a:r>
              <a:rPr lang="zh-TW" altLang="en-US" dirty="0" smtClean="0"/>
              <a:t>結案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992888" cy="527842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68144" y="2060848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簽核作業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4" idx="1"/>
          </p:cNvCxnSpPr>
          <p:nvPr/>
        </p:nvCxnSpPr>
        <p:spPr>
          <a:xfrm flipH="1">
            <a:off x="4499992" y="224551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88024" y="3094502"/>
            <a:ext cx="259228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/>
              <a:t>流程</a:t>
            </a:r>
            <a:r>
              <a:rPr lang="zh-TW" altLang="en-US" dirty="0" smtClean="0"/>
              <a:t>關卡選擇</a:t>
            </a:r>
            <a:r>
              <a:rPr lang="zh-TW" altLang="en-US" dirty="0" smtClean="0">
                <a:latin typeface="新細明體"/>
                <a:ea typeface="新細明體"/>
              </a:rPr>
              <a:t>「結案」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8" idx="1"/>
          </p:cNvCxnSpPr>
          <p:nvPr/>
        </p:nvCxnSpPr>
        <p:spPr>
          <a:xfrm flipH="1">
            <a:off x="3805019" y="3279168"/>
            <a:ext cx="983005" cy="6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885990" y="4194726"/>
            <a:ext cx="9821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/>
              <a:t>送出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530392" y="4379392"/>
            <a:ext cx="1355598" cy="63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2416" y="4725144"/>
            <a:ext cx="36004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流程資訊</a:t>
            </a:r>
            <a:endParaRPr lang="zh-TW" altLang="en-US" dirty="0"/>
          </a:p>
        </p:txBody>
      </p:sp>
      <p:sp>
        <p:nvSpPr>
          <p:cNvPr id="17" name="右大括弧 16"/>
          <p:cNvSpPr/>
          <p:nvPr/>
        </p:nvSpPr>
        <p:spPr>
          <a:xfrm rot="10800000">
            <a:off x="1302456" y="4695675"/>
            <a:ext cx="288031" cy="125926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7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簽核、結案</a:t>
            </a:r>
            <a:r>
              <a:rPr lang="en-US" altLang="zh-TW" dirty="0" smtClean="0"/>
              <a:t>(4/5)–</a:t>
            </a:r>
            <a:r>
              <a:rPr lang="zh-TW" altLang="en-US" dirty="0" smtClean="0"/>
              <a:t>附加檔案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69765"/>
            <a:ext cx="7992888" cy="458838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5576" y="1508182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「夾帶附件檔案」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8" idx="2"/>
          </p:cNvCxnSpPr>
          <p:nvPr/>
        </p:nvCxnSpPr>
        <p:spPr>
          <a:xfrm flipH="1">
            <a:off x="1330774" y="1877514"/>
            <a:ext cx="756950" cy="49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012160" y="1960388"/>
            <a:ext cx="18902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輸入檔案摘要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554482" y="2994452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選擇檔案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508104" y="2124896"/>
            <a:ext cx="504056" cy="44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1"/>
          </p:cNvCxnSpPr>
          <p:nvPr/>
        </p:nvCxnSpPr>
        <p:spPr>
          <a:xfrm flipH="1" flipV="1">
            <a:off x="5508104" y="2924944"/>
            <a:ext cx="1046378" cy="254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969814" y="3907410"/>
            <a:ext cx="21413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「確定上傳」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34" idx="0"/>
          </p:cNvCxnSpPr>
          <p:nvPr/>
        </p:nvCxnSpPr>
        <p:spPr>
          <a:xfrm flipH="1" flipV="1">
            <a:off x="4707433" y="3331345"/>
            <a:ext cx="333052" cy="57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單位申請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(5/5)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(7/7)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簽核、結案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(5/5)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說明手冊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Q&amp;A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簽核、結案</a:t>
            </a:r>
            <a:r>
              <a:rPr lang="en-US" altLang="zh-TW" dirty="0" smtClean="0"/>
              <a:t>(5/5)–</a:t>
            </a:r>
            <a:r>
              <a:rPr lang="zh-TW" altLang="en-US" dirty="0" smtClean="0"/>
              <a:t>附加檔案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1" y="1340768"/>
            <a:ext cx="8009442" cy="489654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2132856"/>
            <a:ext cx="7632848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15027" y="3645024"/>
            <a:ext cx="18902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上</a:t>
            </a:r>
            <a:r>
              <a:rPr lang="zh-TW" altLang="en-US" dirty="0" smtClean="0"/>
              <a:t>傳的檔案列表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4499993" y="2564904"/>
            <a:ext cx="1260139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修</a:t>
            </a:r>
            <a:r>
              <a:rPr lang="zh-TW" altLang="en-US" dirty="0"/>
              <a:t>流程</a:t>
            </a:r>
            <a:r>
              <a:rPr lang="en-US" altLang="zh-TW" dirty="0" smtClean="0"/>
              <a:t>(1/2)–</a:t>
            </a:r>
            <a:r>
              <a:rPr lang="zh-TW" altLang="en-US" dirty="0" smtClean="0"/>
              <a:t>一般流程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851920" y="1196752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單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851920" y="2204864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請修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125868" y="2204864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送修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5951544" y="3336622"/>
            <a:ext cx="164479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單位出單、連同物品送至工務部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3851920" y="3408630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工務評估維修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1403648" y="3408630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報廢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3864151" y="4437112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線上簽核流程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864151" y="5445224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申請人驗收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125868" y="5445224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結案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17" idx="2"/>
            <a:endCxn id="18" idx="0"/>
          </p:cNvCxnSpPr>
          <p:nvPr/>
        </p:nvCxnSpPr>
        <p:spPr>
          <a:xfrm>
            <a:off x="4499992" y="18448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7" idx="3"/>
            <a:endCxn id="19" idx="0"/>
          </p:cNvCxnSpPr>
          <p:nvPr/>
        </p:nvCxnSpPr>
        <p:spPr>
          <a:xfrm>
            <a:off x="5148064" y="1520788"/>
            <a:ext cx="1625876" cy="6840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9" idx="2"/>
            <a:endCxn id="20" idx="0"/>
          </p:cNvCxnSpPr>
          <p:nvPr/>
        </p:nvCxnSpPr>
        <p:spPr>
          <a:xfrm>
            <a:off x="6773940" y="2852936"/>
            <a:ext cx="0" cy="48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1"/>
            <a:endCxn id="21" idx="3"/>
          </p:cNvCxnSpPr>
          <p:nvPr/>
        </p:nvCxnSpPr>
        <p:spPr>
          <a:xfrm flipH="1">
            <a:off x="5148064" y="3732666"/>
            <a:ext cx="803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8" idx="2"/>
            <a:endCxn id="21" idx="0"/>
          </p:cNvCxnSpPr>
          <p:nvPr/>
        </p:nvCxnSpPr>
        <p:spPr>
          <a:xfrm>
            <a:off x="4499992" y="2852936"/>
            <a:ext cx="0" cy="555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1" idx="2"/>
            <a:endCxn id="23" idx="0"/>
          </p:cNvCxnSpPr>
          <p:nvPr/>
        </p:nvCxnSpPr>
        <p:spPr>
          <a:xfrm>
            <a:off x="4499992" y="4056702"/>
            <a:ext cx="12231" cy="38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3" idx="2"/>
            <a:endCxn id="25" idx="0"/>
          </p:cNvCxnSpPr>
          <p:nvPr/>
        </p:nvCxnSpPr>
        <p:spPr>
          <a:xfrm>
            <a:off x="4512223" y="5085184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1" idx="1"/>
            <a:endCxn id="22" idx="3"/>
          </p:cNvCxnSpPr>
          <p:nvPr/>
        </p:nvCxnSpPr>
        <p:spPr>
          <a:xfrm flipH="1">
            <a:off x="2699792" y="37326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22" idx="2"/>
            <a:endCxn id="23" idx="1"/>
          </p:cNvCxnSpPr>
          <p:nvPr/>
        </p:nvCxnSpPr>
        <p:spPr>
          <a:xfrm rot="16200000" flipH="1">
            <a:off x="2605712" y="3502709"/>
            <a:ext cx="704446" cy="181243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5" idx="3"/>
            <a:endCxn id="26" idx="1"/>
          </p:cNvCxnSpPr>
          <p:nvPr/>
        </p:nvCxnSpPr>
        <p:spPr>
          <a:xfrm>
            <a:off x="5160295" y="5769260"/>
            <a:ext cx="9655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修</a:t>
            </a:r>
            <a:r>
              <a:rPr lang="zh-TW" altLang="en-US" dirty="0"/>
              <a:t>流程</a:t>
            </a:r>
            <a:r>
              <a:rPr lang="en-US" altLang="zh-TW" dirty="0" smtClean="0"/>
              <a:t>(2/2)–</a:t>
            </a:r>
            <a:r>
              <a:rPr lang="zh-TW" altLang="en-US" dirty="0" smtClean="0"/>
              <a:t>增設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403647" y="1196752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單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864151" y="1196752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單位主任簽核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3720974" y="2708920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工務負責人評估費用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3856356" y="4061229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線上簽核流程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714019" y="5445224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申請人驗收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773940" y="5445224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結案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43" idx="1"/>
            <a:endCxn id="21" idx="3"/>
          </p:cNvCxnSpPr>
          <p:nvPr/>
        </p:nvCxnSpPr>
        <p:spPr>
          <a:xfrm flipH="1">
            <a:off x="5305150" y="3032956"/>
            <a:ext cx="13247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8" idx="2"/>
            <a:endCxn id="21" idx="0"/>
          </p:cNvCxnSpPr>
          <p:nvPr/>
        </p:nvCxnSpPr>
        <p:spPr>
          <a:xfrm>
            <a:off x="4512223" y="1844824"/>
            <a:ext cx="839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1" idx="2"/>
            <a:endCxn id="23" idx="0"/>
          </p:cNvCxnSpPr>
          <p:nvPr/>
        </p:nvCxnSpPr>
        <p:spPr>
          <a:xfrm flipH="1">
            <a:off x="4504428" y="3356992"/>
            <a:ext cx="8634" cy="70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3" idx="2"/>
            <a:endCxn id="25" idx="0"/>
          </p:cNvCxnSpPr>
          <p:nvPr/>
        </p:nvCxnSpPr>
        <p:spPr>
          <a:xfrm>
            <a:off x="4504428" y="4709301"/>
            <a:ext cx="1679" cy="735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5" idx="3"/>
            <a:endCxn id="26" idx="1"/>
          </p:cNvCxnSpPr>
          <p:nvPr/>
        </p:nvCxnSpPr>
        <p:spPr>
          <a:xfrm>
            <a:off x="5298195" y="5769260"/>
            <a:ext cx="14757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7" idx="3"/>
            <a:endCxn id="18" idx="1"/>
          </p:cNvCxnSpPr>
          <p:nvPr/>
        </p:nvCxnSpPr>
        <p:spPr>
          <a:xfrm>
            <a:off x="2699791" y="1520788"/>
            <a:ext cx="1164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6629924" y="2708920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申請人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629924" y="4065756"/>
            <a:ext cx="15841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單位直屬副院長簽核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315796" y="26322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5000~8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萬元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7" name="直線單箭頭接點 46"/>
          <p:cNvCxnSpPr>
            <a:stCxn id="43" idx="2"/>
            <a:endCxn id="45" idx="0"/>
          </p:cNvCxnSpPr>
          <p:nvPr/>
        </p:nvCxnSpPr>
        <p:spPr>
          <a:xfrm>
            <a:off x="7422012" y="3356992"/>
            <a:ext cx="0" cy="708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5" idx="1"/>
            <a:endCxn id="23" idx="3"/>
          </p:cNvCxnSpPr>
          <p:nvPr/>
        </p:nvCxnSpPr>
        <p:spPr>
          <a:xfrm flipH="1" flipV="1">
            <a:off x="5152500" y="4385265"/>
            <a:ext cx="1477424" cy="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說明手冊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0"/>
          <a:stretch/>
        </p:blipFill>
        <p:spPr>
          <a:xfrm>
            <a:off x="1475656" y="1196752"/>
            <a:ext cx="5976664" cy="51792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7664" y="3272408"/>
            <a:ext cx="165618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547664" y="4849449"/>
            <a:ext cx="24482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可下載操作說明手冊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0"/>
          </p:cNvCxnSpPr>
          <p:nvPr/>
        </p:nvCxnSpPr>
        <p:spPr>
          <a:xfrm flipH="1" flipV="1">
            <a:off x="2339754" y="3789041"/>
            <a:ext cx="432046" cy="1060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53142"/>
            <a:ext cx="7572760" cy="50400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27118" y="3169112"/>
            <a:ext cx="27302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輸入彰基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帳號、密碼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1"/>
          </p:cNvCxnSpPr>
          <p:nvPr/>
        </p:nvCxnSpPr>
        <p:spPr>
          <a:xfrm flipH="1" flipV="1">
            <a:off x="4219006" y="3208975"/>
            <a:ext cx="1008112" cy="144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1"/>
          </p:cNvCxnSpPr>
          <p:nvPr/>
        </p:nvCxnSpPr>
        <p:spPr>
          <a:xfrm flipH="1">
            <a:off x="4219006" y="3353778"/>
            <a:ext cx="1008112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(</a:t>
            </a:r>
            <a:r>
              <a:rPr lang="en-US" altLang="zh-TW" dirty="0" smtClean="0"/>
              <a:t>1/5)–</a:t>
            </a:r>
            <a:r>
              <a:rPr lang="zh-TW" altLang="en-US" dirty="0" smtClean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8919"/>
            <a:ext cx="8077206" cy="40178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47803" y="4029179"/>
            <a:ext cx="33746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於首頁 點選 申請表單 </a:t>
            </a:r>
            <a:r>
              <a:rPr lang="ja-JP" altLang="en-US" dirty="0" smtClean="0"/>
              <a:t>→</a:t>
            </a:r>
            <a:r>
              <a:rPr lang="zh-TW" altLang="en-US" dirty="0" smtClean="0"/>
              <a:t> 請修單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0"/>
          </p:cNvCxnSpPr>
          <p:nvPr/>
        </p:nvCxnSpPr>
        <p:spPr>
          <a:xfrm flipH="1" flipV="1">
            <a:off x="1091876" y="3052997"/>
            <a:ext cx="1543248" cy="976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(</a:t>
            </a:r>
            <a:r>
              <a:rPr lang="en-US" altLang="zh-TW" dirty="0" smtClean="0"/>
              <a:t>2/5)–</a:t>
            </a:r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本單位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54" y="1214598"/>
            <a:ext cx="6794002" cy="500644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32240" y="2852936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6131606" y="2137502"/>
            <a:ext cx="576064" cy="16515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79209" y="4140269"/>
            <a:ext cx="29523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選擇請修類別、請修</a:t>
            </a:r>
            <a:r>
              <a:rPr lang="zh-TW" altLang="en-US" dirty="0"/>
              <a:t>地點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12160" y="4797152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輸入請修原因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1"/>
          </p:cNvCxnSpPr>
          <p:nvPr/>
        </p:nvCxnSpPr>
        <p:spPr>
          <a:xfrm flipH="1" flipV="1">
            <a:off x="4716016" y="4581128"/>
            <a:ext cx="1296144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135778" y="5427920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是否指定工程師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4283968" y="4981818"/>
            <a:ext cx="868390" cy="645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1"/>
          </p:cNvCxnSpPr>
          <p:nvPr/>
        </p:nvCxnSpPr>
        <p:spPr>
          <a:xfrm flipH="1" flipV="1">
            <a:off x="5004049" y="4005064"/>
            <a:ext cx="775160" cy="319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1"/>
          </p:cNvCxnSpPr>
          <p:nvPr/>
        </p:nvCxnSpPr>
        <p:spPr>
          <a:xfrm flipH="1" flipV="1">
            <a:off x="4812769" y="4203578"/>
            <a:ext cx="966440" cy="121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411760" y="5627661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/>
              <a:t>確認送出</a:t>
            </a:r>
          </a:p>
        </p:txBody>
      </p:sp>
      <p:cxnSp>
        <p:nvCxnSpPr>
          <p:cNvPr id="26" name="直線單箭頭接點 25"/>
          <p:cNvCxnSpPr>
            <a:stCxn id="22" idx="0"/>
          </p:cNvCxnSpPr>
          <p:nvPr/>
        </p:nvCxnSpPr>
        <p:spPr>
          <a:xfrm flipV="1">
            <a:off x="3407587" y="5290860"/>
            <a:ext cx="228309" cy="336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(3/5)–</a:t>
            </a:r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其他</a:t>
            </a:r>
            <a:r>
              <a:rPr lang="zh-TW" altLang="en-US" dirty="0" smtClean="0"/>
              <a:t>單位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14" y="1196752"/>
            <a:ext cx="6524650" cy="519085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604495" y="2668270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28" name="右大括弧 27"/>
          <p:cNvSpPr/>
          <p:nvPr/>
        </p:nvSpPr>
        <p:spPr>
          <a:xfrm>
            <a:off x="6003861" y="1952836"/>
            <a:ext cx="576064" cy="16515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813631" y="3705929"/>
            <a:ext cx="29523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選擇請修類別、請修</a:t>
            </a:r>
            <a:r>
              <a:rPr lang="zh-TW" altLang="en-US" dirty="0"/>
              <a:t>地點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683647" y="5181559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輸入請修原因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0" idx="1"/>
          </p:cNvCxnSpPr>
          <p:nvPr/>
        </p:nvCxnSpPr>
        <p:spPr>
          <a:xfrm flipH="1" flipV="1">
            <a:off x="4387503" y="4965535"/>
            <a:ext cx="1296144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203174" y="5812327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是否指定工程師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4351364" y="5366225"/>
            <a:ext cx="868390" cy="645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1"/>
          </p:cNvCxnSpPr>
          <p:nvPr/>
        </p:nvCxnSpPr>
        <p:spPr>
          <a:xfrm flipH="1" flipV="1">
            <a:off x="4860032" y="3730659"/>
            <a:ext cx="953599" cy="159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1"/>
          </p:cNvCxnSpPr>
          <p:nvPr/>
        </p:nvCxnSpPr>
        <p:spPr>
          <a:xfrm flipH="1">
            <a:off x="4785559" y="3890595"/>
            <a:ext cx="102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342186" y="5991040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6. </a:t>
            </a:r>
            <a:r>
              <a:rPr lang="zh-TW" altLang="en-US" dirty="0"/>
              <a:t>確認送出</a:t>
            </a:r>
          </a:p>
        </p:txBody>
      </p:sp>
      <p:cxnSp>
        <p:nvCxnSpPr>
          <p:cNvPr id="37" name="直線單箭頭接點 36"/>
          <p:cNvCxnSpPr>
            <a:stCxn id="36" idx="0"/>
          </p:cNvCxnSpPr>
          <p:nvPr/>
        </p:nvCxnSpPr>
        <p:spPr>
          <a:xfrm flipV="1">
            <a:off x="3338013" y="5654239"/>
            <a:ext cx="228309" cy="336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776128" y="4190642"/>
            <a:ext cx="163407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選擇地點</a:t>
            </a:r>
            <a:endParaRPr lang="zh-TW" altLang="en-US" dirty="0"/>
          </a:p>
        </p:txBody>
      </p:sp>
      <p:sp>
        <p:nvSpPr>
          <p:cNvPr id="39" name="右大括弧 38"/>
          <p:cNvSpPr/>
          <p:nvPr/>
        </p:nvSpPr>
        <p:spPr>
          <a:xfrm>
            <a:off x="4860031" y="4075261"/>
            <a:ext cx="916097" cy="57787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87824" y="4005064"/>
            <a:ext cx="1656184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(4/5)–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:</a:t>
            </a:r>
            <a:r>
              <a:rPr lang="zh-TW" altLang="en-US" dirty="0"/>
              <a:t>增設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79231"/>
            <a:ext cx="6264696" cy="54083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205816" y="2519608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28" name="右大括弧 27"/>
          <p:cNvSpPr/>
          <p:nvPr/>
        </p:nvSpPr>
        <p:spPr>
          <a:xfrm>
            <a:off x="6629752" y="1878505"/>
            <a:ext cx="576064" cy="16515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245142" y="3808622"/>
            <a:ext cx="29523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選擇請修類別、請修</a:t>
            </a:r>
            <a:r>
              <a:rPr lang="zh-TW" altLang="en-US" dirty="0"/>
              <a:t>地點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56176" y="4576588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輸入請修原因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0" idx="1"/>
          </p:cNvCxnSpPr>
          <p:nvPr/>
        </p:nvCxnSpPr>
        <p:spPr>
          <a:xfrm flipH="1" flipV="1">
            <a:off x="4860032" y="4360564"/>
            <a:ext cx="1296144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173977" y="5787839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是否指定工程師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4427984" y="5073547"/>
            <a:ext cx="762573" cy="9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1"/>
          </p:cNvCxnSpPr>
          <p:nvPr/>
        </p:nvCxnSpPr>
        <p:spPr>
          <a:xfrm flipH="1" flipV="1">
            <a:off x="5291543" y="3808622"/>
            <a:ext cx="953599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1"/>
          </p:cNvCxnSpPr>
          <p:nvPr/>
        </p:nvCxnSpPr>
        <p:spPr>
          <a:xfrm flipH="1">
            <a:off x="5139456" y="3993288"/>
            <a:ext cx="1105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640069" y="5787274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6. </a:t>
            </a:r>
            <a:r>
              <a:rPr lang="zh-TW" altLang="en-US" dirty="0"/>
              <a:t>確認送出</a:t>
            </a:r>
          </a:p>
        </p:txBody>
      </p:sp>
      <p:cxnSp>
        <p:nvCxnSpPr>
          <p:cNvPr id="37" name="直線單箭頭接點 36"/>
          <p:cNvCxnSpPr>
            <a:stCxn id="36" idx="0"/>
          </p:cNvCxnSpPr>
          <p:nvPr/>
        </p:nvCxnSpPr>
        <p:spPr>
          <a:xfrm flipV="1">
            <a:off x="3635896" y="5450473"/>
            <a:ext cx="228309" cy="336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41478" y="5181559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選擇單位主管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1"/>
          </p:cNvCxnSpPr>
          <p:nvPr/>
        </p:nvCxnSpPr>
        <p:spPr>
          <a:xfrm flipH="1" flipV="1">
            <a:off x="4752750" y="4780869"/>
            <a:ext cx="1088728" cy="585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2807" y="4634477"/>
            <a:ext cx="2042137" cy="2927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請修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(5/5)–</a:t>
            </a:r>
            <a:r>
              <a:rPr lang="zh-TW" altLang="en-US" dirty="0" smtClean="0"/>
              <a:t>送出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1" y="1214598"/>
            <a:ext cx="7690909" cy="50400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9282" y="4365104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等待作業進行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470936" y="4549770"/>
            <a:ext cx="816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598378" y="2348880"/>
            <a:ext cx="2279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確認彈出視窗訊息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7" idx="3"/>
          </p:cNvCxnSpPr>
          <p:nvPr/>
        </p:nvCxnSpPr>
        <p:spPr>
          <a:xfrm flipV="1">
            <a:off x="4878064" y="1844824"/>
            <a:ext cx="1392722" cy="688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請修單查詢</a:t>
            </a:r>
            <a:r>
              <a:rPr lang="en-US" altLang="zh-TW" dirty="0" smtClean="0"/>
              <a:t>(</a:t>
            </a:r>
            <a:r>
              <a:rPr lang="en-US" altLang="zh-TW" dirty="0" smtClean="0"/>
              <a:t>1/7)–</a:t>
            </a:r>
            <a:r>
              <a:rPr lang="zh-TW" altLang="en-US" dirty="0" smtClean="0"/>
              <a:t>操作方式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109568" cy="507219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41204" y="1177409"/>
            <a:ext cx="432050" cy="25853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選擇任一項條件查詢</a:t>
            </a:r>
            <a:endParaRPr lang="zh-TW" altLang="en-US" dirty="0"/>
          </a:p>
        </p:txBody>
      </p:sp>
      <p:sp>
        <p:nvSpPr>
          <p:cNvPr id="17" name="右大括弧 16"/>
          <p:cNvSpPr/>
          <p:nvPr/>
        </p:nvSpPr>
        <p:spPr>
          <a:xfrm rot="10800000">
            <a:off x="1907703" y="2060847"/>
            <a:ext cx="288031" cy="81844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1372126"/>
            <a:ext cx="208581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可輸入</a:t>
            </a:r>
            <a:r>
              <a:rPr lang="zh-TW" altLang="en-US" dirty="0" smtClean="0"/>
              <a:t>關鍵字篩選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505686" y="1556792"/>
            <a:ext cx="29045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9" idx="3"/>
          </p:cNvCxnSpPr>
          <p:nvPr/>
        </p:nvCxnSpPr>
        <p:spPr>
          <a:xfrm>
            <a:off x="5505686" y="1556792"/>
            <a:ext cx="50647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790832" y="3717032"/>
            <a:ext cx="3005304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流程狀態</a:t>
            </a:r>
            <a:endParaRPr lang="en-US" altLang="zh-TW" dirty="0" smtClean="0"/>
          </a:p>
          <a:p>
            <a:r>
              <a:rPr lang="zh-TW" altLang="en-US" dirty="0" smtClean="0"/>
              <a:t>待處理：該使用者尚未處理   </a:t>
            </a:r>
            <a:r>
              <a:rPr lang="en-US" altLang="zh-TW" dirty="0"/>
              <a:t>	</a:t>
            </a:r>
            <a:r>
              <a:rPr lang="zh-TW" altLang="en-US" dirty="0" smtClean="0"/>
              <a:t>的文件</a:t>
            </a:r>
            <a:endParaRPr lang="en-US" altLang="zh-TW" dirty="0" smtClean="0"/>
          </a:p>
          <a:p>
            <a:r>
              <a:rPr lang="zh-TW" altLang="en-US" dirty="0" smtClean="0"/>
              <a:t>已處理：該使用者已簽核的</a:t>
            </a:r>
            <a:r>
              <a:rPr lang="en-US" altLang="zh-TW" dirty="0" smtClean="0"/>
              <a:t>	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結案</a:t>
            </a:r>
            <a:r>
              <a:rPr lang="zh-TW" altLang="en-US" dirty="0"/>
              <a:t>：流程經過該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</a:t>
            </a:r>
            <a:r>
              <a:rPr lang="zh-TW" altLang="en-US" dirty="0" smtClean="0"/>
              <a:t>  且已</a:t>
            </a:r>
            <a:r>
              <a:rPr lang="zh-TW" altLang="en-US" dirty="0" smtClean="0"/>
              <a:t>結案的文件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4293484" y="2879296"/>
            <a:ext cx="710564" cy="837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913</Words>
  <Application>Microsoft Office PowerPoint</Application>
  <PresentationFormat>如螢幕大小 (4:3)</PresentationFormat>
  <Paragraphs>176</Paragraphs>
  <Slides>25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請修系統</vt:lpstr>
      <vt:lpstr>請修系統–單位申請</vt:lpstr>
      <vt:lpstr>登入畫面</vt:lpstr>
      <vt:lpstr>請修申請(1/5)–首頁</vt:lpstr>
      <vt:lpstr>請修申請(2/5)–地點:本單位</vt:lpstr>
      <vt:lpstr>請修申請(3/5)–地點:其他單位</vt:lpstr>
      <vt:lpstr>請修申請(4/5)–類別:增設</vt:lpstr>
      <vt:lpstr>請修申請(5/5)–送出</vt:lpstr>
      <vt:lpstr>請修單查詢(1/7)–操作方式</vt:lpstr>
      <vt:lpstr>請修單查詢(2/7)–已處理</vt:lpstr>
      <vt:lpstr>請修單查詢(3/7)–已結案</vt:lpstr>
      <vt:lpstr>請修單查詢(4/7)–預覽</vt:lpstr>
      <vt:lpstr>請修單查詢(5/7)–請修紀錄</vt:lpstr>
      <vt:lpstr>請修單查詢(6/7)–工程師列表</vt:lpstr>
      <vt:lpstr>請修單查詢(7/7)–流程狀態</vt:lpstr>
      <vt:lpstr>簽核、結案(1/5)–首頁</vt:lpstr>
      <vt:lpstr>PowerPoint 簡報</vt:lpstr>
      <vt:lpstr>簽核、結案(3/5)–結案</vt:lpstr>
      <vt:lpstr>簽核、結案(4/5)–附加檔案</vt:lpstr>
      <vt:lpstr>簽核、結案(5/5)–附加檔案</vt:lpstr>
      <vt:lpstr>請修流程(1/2)–一般流程</vt:lpstr>
      <vt:lpstr>請修流程(2/2)–增設</vt:lpstr>
      <vt:lpstr>說明手冊</vt:lpstr>
      <vt:lpstr>Q &amp; A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Inori</dc:creator>
  <cp:lastModifiedBy>Inori</cp:lastModifiedBy>
  <cp:revision>152</cp:revision>
  <dcterms:created xsi:type="dcterms:W3CDTF">2018-08-13T10:14:19Z</dcterms:created>
  <dcterms:modified xsi:type="dcterms:W3CDTF">2019-03-06T07:53:48Z</dcterms:modified>
</cp:coreProperties>
</file>