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2"/>
  </p:notesMasterIdLst>
  <p:sldIdLst>
    <p:sldId id="256" r:id="rId2"/>
    <p:sldId id="258" r:id="rId3"/>
    <p:sldId id="259" r:id="rId4"/>
    <p:sldId id="266" r:id="rId5"/>
    <p:sldId id="260" r:id="rId6"/>
    <p:sldId id="267" r:id="rId7"/>
    <p:sldId id="268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50"/>
    <p:restoredTop sz="76644"/>
  </p:normalViewPr>
  <p:slideViewPr>
    <p:cSldViewPr snapToGrid="0">
      <p:cViewPr varScale="1">
        <p:scale>
          <a:sx n="96" d="100"/>
          <a:sy n="96" d="100"/>
        </p:scale>
        <p:origin x="5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5C0C4-6D55-894C-A0E5-925DFECAE8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5B1BC-65B8-F243-A1A1-A005ECFD0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B1BC-65B8-F243-A1A1-A005ECFD05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69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B1BC-65B8-F243-A1A1-A005ECFD05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8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B1BC-65B8-F243-A1A1-A005ECFD05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失业</a:t>
            </a:r>
            <a:r>
              <a:rPr lang="zh-CN" altLang="en-US" dirty="0"/>
              <a:t>。</a:t>
            </a:r>
            <a:endParaRPr lang="en-SG" altLang="zh-CN" dirty="0"/>
          </a:p>
          <a:p>
            <a:r>
              <a:rPr lang="zh-CN" altLang="en-US" dirty="0"/>
              <a:t>，亲子关系，朋友关系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B1BC-65B8-F243-A1A1-A005ECFD05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68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B1BC-65B8-F243-A1A1-A005ECFD05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2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（</a:t>
            </a:r>
            <a:r>
              <a:rPr lang="zh-TW" altLang="en-US" dirty="0"/>
              <a:t>接纳自己的负面情绪，并且学习很好地与它们相处</a:t>
            </a:r>
            <a:r>
              <a:rPr lang="zh-CN" altLang="en-US" dirty="0"/>
              <a:t>）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B1BC-65B8-F243-A1A1-A005ECFD05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4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455E84-3F0F-7545-89FF-909475A1BD00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B80005-79B6-C149-9193-58753EDA27CC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5270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5E84-3F0F-7545-89FF-909475A1BD00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005-79B6-C149-9193-58753EDA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5E84-3F0F-7545-89FF-909475A1BD00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005-79B6-C149-9193-58753EDA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5E84-3F0F-7545-89FF-909475A1BD00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005-79B6-C149-9193-58753EDA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8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455E84-3F0F-7545-89FF-909475A1BD00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B80005-79B6-C149-9193-58753EDA27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4262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5E84-3F0F-7545-89FF-909475A1BD00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005-79B6-C149-9193-58753EDA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9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5E84-3F0F-7545-89FF-909475A1BD00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005-79B6-C149-9193-58753EDA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5E84-3F0F-7545-89FF-909475A1BD00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005-79B6-C149-9193-58753EDA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0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5E84-3F0F-7545-89FF-909475A1BD00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0005-79B6-C149-9193-58753EDA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455E84-3F0F-7545-89FF-909475A1BD00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B80005-79B6-C149-9193-58753EDA27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375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455E84-3F0F-7545-89FF-909475A1BD00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B80005-79B6-C149-9193-58753EDA27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693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455E84-3F0F-7545-89FF-909475A1BD00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1B80005-79B6-C149-9193-58753EDA27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026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uxin.sg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8%96%E7%95%8C%E5%8D%AB%E7%94%9F%E7%BB%84%E7%BB%8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77F04-1464-A2B7-EC72-4D90C46D9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4145" y="1731246"/>
            <a:ext cx="5913672" cy="3672027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身心健康与自我照顾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46E77-459A-0422-43CE-69EC6FD43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4898" y="2021257"/>
            <a:ext cx="3856266" cy="3732515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CN" altLang="en-US" sz="2000" dirty="0">
                <a:solidFill>
                  <a:schemeClr val="tx2"/>
                </a:solidFill>
                <a:latin typeface="+mn-ea"/>
                <a:ea typeface="+mj-ea"/>
                <a:cs typeface="Adelle Sans Devanagari" panose="02000503000000020004" pitchFamily="2" charset="-78"/>
              </a:rPr>
              <a:t>江苏省扬州市高桥社区公益讲座</a:t>
            </a:r>
            <a:endParaRPr lang="en-SG" altLang="zh-CN" sz="2000" dirty="0">
              <a:solidFill>
                <a:schemeClr val="tx2"/>
              </a:solidFill>
              <a:latin typeface="+mn-ea"/>
              <a:ea typeface="+mj-ea"/>
              <a:cs typeface="Adelle Sans Devanagari" panose="02000503000000020004" pitchFamily="2" charset="-78"/>
            </a:endParaRPr>
          </a:p>
          <a:p>
            <a:pPr algn="l">
              <a:spcAft>
                <a:spcPts val="600"/>
              </a:spcAft>
            </a:pPr>
            <a:endParaRPr lang="en-SG" altLang="zh-CN" sz="2000" dirty="0">
              <a:solidFill>
                <a:schemeClr val="tx2"/>
              </a:solidFill>
              <a:latin typeface="+mn-ea"/>
              <a:ea typeface="+mj-ea"/>
              <a:cs typeface="Adelle Sans Devanagari" panose="02000503000000020004" pitchFamily="2" charset="-78"/>
            </a:endParaRPr>
          </a:p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chemeClr val="tx2"/>
                </a:solidFill>
                <a:latin typeface="+mn-ea"/>
                <a:cs typeface="Adelle Sans Devanagari" panose="02000503000000020004" pitchFamily="2" charset="-78"/>
              </a:rPr>
              <a:t>主讲人：杨杉杉博士</a:t>
            </a:r>
            <a:endParaRPr lang="en-SG" altLang="zh-CN" sz="2000" dirty="0">
              <a:solidFill>
                <a:schemeClr val="tx2"/>
              </a:solidFill>
              <a:latin typeface="+mn-ea"/>
              <a:cs typeface="Adelle Sans Devanagari" panose="02000503000000020004" pitchFamily="2" charset="-78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  <a:latin typeface="+mn-ea"/>
                <a:cs typeface="Adelle Sans Devanagari" panose="02000503000000020004" pitchFamily="2" charset="-78"/>
              </a:rPr>
              <a:t>2024</a:t>
            </a:r>
            <a:r>
              <a:rPr lang="zh-CN" altLang="en-US" sz="2000" dirty="0">
                <a:solidFill>
                  <a:schemeClr val="tx2"/>
                </a:solidFill>
                <a:latin typeface="+mn-ea"/>
                <a:cs typeface="Adelle Sans Devanagari" panose="02000503000000020004" pitchFamily="2" charset="-78"/>
              </a:rPr>
              <a:t>年</a:t>
            </a:r>
            <a:r>
              <a:rPr lang="en-US" altLang="zh-CN" sz="2000" dirty="0">
                <a:solidFill>
                  <a:schemeClr val="tx2"/>
                </a:solidFill>
                <a:latin typeface="+mn-ea"/>
                <a:cs typeface="Adelle Sans Devanagari" panose="02000503000000020004" pitchFamily="2" charset="-78"/>
              </a:rPr>
              <a:t>12</a:t>
            </a:r>
            <a:r>
              <a:rPr lang="zh-CN" altLang="en-US" sz="2000" dirty="0">
                <a:solidFill>
                  <a:schemeClr val="tx2"/>
                </a:solidFill>
                <a:latin typeface="+mn-ea"/>
                <a:cs typeface="Adelle Sans Devanagari" panose="02000503000000020004" pitchFamily="2" charset="-78"/>
              </a:rPr>
              <a:t>月</a:t>
            </a:r>
            <a:endParaRPr lang="en-SG" altLang="zh-CN" sz="2000" dirty="0">
              <a:solidFill>
                <a:schemeClr val="tx2"/>
              </a:solidFill>
              <a:latin typeface="+mn-ea"/>
              <a:cs typeface="Adelle Sans Devanagari" panose="02000503000000020004" pitchFamily="2" charset="-78"/>
            </a:endParaRPr>
          </a:p>
          <a:p>
            <a:pPr algn="l">
              <a:spcAft>
                <a:spcPts val="600"/>
              </a:spcAft>
            </a:pPr>
            <a:endParaRPr lang="en-SG" altLang="zh-CN" sz="2000" dirty="0">
              <a:solidFill>
                <a:schemeClr val="tx2"/>
              </a:solidFill>
              <a:latin typeface="+mn-ea"/>
              <a:cs typeface="Adelle Sans Devanagari" panose="02000503000000020004" pitchFamily="2" charset="-78"/>
            </a:endParaRPr>
          </a:p>
          <a:p>
            <a:pPr algn="l">
              <a:spcAft>
                <a:spcPts val="600"/>
              </a:spcAft>
            </a:pPr>
            <a:endParaRPr lang="en-SG" altLang="zh-CN" sz="2000" dirty="0">
              <a:solidFill>
                <a:schemeClr val="tx2"/>
              </a:solidFill>
              <a:latin typeface="+mj-ea"/>
              <a:ea typeface="+mj-ea"/>
              <a:cs typeface="Adelle Sans Devanagari" panose="02000503000000020004" pitchFamily="2" charset="-78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75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7092-E4FE-E07C-416B-86C3197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提问时间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AE2959-E845-B399-24F0-37805D9D5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118" y="1870364"/>
            <a:ext cx="5522768" cy="368184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B25230-E4A8-D828-963A-A4B49924EBB4}"/>
              </a:ext>
            </a:extLst>
          </p:cNvPr>
          <p:cNvSpPr txBox="1"/>
          <p:nvPr/>
        </p:nvSpPr>
        <p:spPr>
          <a:xfrm>
            <a:off x="9775959" y="53675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https://yuxin.sg</a:t>
            </a:r>
            <a:endParaRPr lang="en-US" dirty="0"/>
          </a:p>
          <a:p>
            <a:r>
              <a:rPr lang="en-US" dirty="0" err="1"/>
              <a:t>微信</a:t>
            </a:r>
            <a:r>
              <a:rPr lang="zh-CN" altLang="en-US" dirty="0"/>
              <a:t>：</a:t>
            </a:r>
            <a:r>
              <a:rPr lang="en-US" dirty="0" err="1"/>
              <a:t>aleotrees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14E2C1-FB17-D7DA-70CE-F01535AD9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398" y="6172200"/>
            <a:ext cx="2171700" cy="596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58C0CF-8A58-18C7-8F15-9887D04D3040}"/>
              </a:ext>
            </a:extLst>
          </p:cNvPr>
          <p:cNvSpPr txBox="1"/>
          <p:nvPr/>
        </p:nvSpPr>
        <p:spPr>
          <a:xfrm>
            <a:off x="9407420" y="49075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联络方式</a:t>
            </a:r>
            <a:r>
              <a:rPr lang="zh-CN" altLang="en-US" dirty="0"/>
              <a:t>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9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9260A2-7AD1-1563-31A4-B7743C63A5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18" r="17512" b="1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B2B201-CCF9-47A7-ACE4-D0A95F9E5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E6260-E9C7-61C8-F64C-C001579B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err="1"/>
              <a:t>讲座内容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146EF8-1316-49C2-953E-0C3735F0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CFBA-19AC-4907-F8EE-32595000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 err="1"/>
              <a:t>自我介绍</a:t>
            </a:r>
            <a:endParaRPr lang="en-US" dirty="0"/>
          </a:p>
          <a:p>
            <a:r>
              <a:rPr lang="en-US" dirty="0" err="1"/>
              <a:t>什么是心理健康</a:t>
            </a:r>
            <a:endParaRPr lang="en-US" dirty="0"/>
          </a:p>
          <a:p>
            <a:r>
              <a:rPr lang="en-US" dirty="0" err="1"/>
              <a:t>常见的心理疾病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心理问题</a:t>
            </a:r>
            <a:r>
              <a:rPr lang="zh-CN" altLang="en-US" dirty="0"/>
              <a:t>？</a:t>
            </a:r>
            <a:r>
              <a:rPr lang="en-US" dirty="0" err="1"/>
              <a:t>专业的帮助</a:t>
            </a:r>
            <a:r>
              <a:rPr lang="zh-CN" altLang="en-US" dirty="0"/>
              <a:t>？</a:t>
            </a:r>
            <a:endParaRPr lang="en-US" dirty="0"/>
          </a:p>
          <a:p>
            <a:r>
              <a:rPr lang="en-US" dirty="0" err="1"/>
              <a:t>自我照顾</a:t>
            </a:r>
            <a:endParaRPr lang="en-US" dirty="0"/>
          </a:p>
          <a:p>
            <a:r>
              <a:rPr lang="en-US" dirty="0" err="1"/>
              <a:t>答疑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A82E-7FC7-4093-0340-F7C2F2B9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关于我的关键词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FF69-8EA4-3D50-628D-492AF7A0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新加坡南洋理工大学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教学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助人者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心理学科普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0CD55-2C64-A27F-578A-1A87DA81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11" y="1943100"/>
            <a:ext cx="2374900" cy="85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82B8A1-4D1B-B940-D250-76F8EFA8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08" y="4149944"/>
            <a:ext cx="1638300" cy="123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D0C4AE-D63B-5C55-93E8-021A9A3E8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311" y="2923239"/>
            <a:ext cx="1739900" cy="115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908826-2FC0-EC34-F4EB-C9BAA33AD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008" y="5466704"/>
            <a:ext cx="1638300" cy="10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0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82CEF-A6F1-3515-193B-85424870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6226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B2B201-CCF9-47A7-ACE4-D0A95F9E5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146EF8-1316-49C2-953E-0C3735F0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5" descr="A close up of a text&#10;&#10;Description automatically generated">
            <a:extLst>
              <a:ext uri="{FF2B5EF4-FFF2-40B4-BE49-F238E27FC236}">
                <a16:creationId xmlns:a16="http://schemas.microsoft.com/office/drawing/2014/main" id="{1B5804BC-2C2C-F609-D600-5A2AE67AD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3360639"/>
            <a:ext cx="8648700" cy="1905000"/>
          </a:xfrm>
          <a:prstGeom prst="rect">
            <a:avLst/>
          </a:prstGeom>
        </p:spPr>
      </p:pic>
      <p:pic>
        <p:nvPicPr>
          <p:cNvPr id="6" name="Picture 5" descr="A close up of text&#10;&#10;Description automatically generated">
            <a:extLst>
              <a:ext uri="{FF2B5EF4-FFF2-40B4-BE49-F238E27FC236}">
                <a16:creationId xmlns:a16="http://schemas.microsoft.com/office/drawing/2014/main" id="{9DB7D3E8-B984-572F-6D91-BC0AD9BCF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27" y="128514"/>
            <a:ext cx="7772400" cy="1717158"/>
          </a:xfrm>
          <a:prstGeom prst="rect">
            <a:avLst/>
          </a:prstGeom>
        </p:spPr>
      </p:pic>
      <p:pic>
        <p:nvPicPr>
          <p:cNvPr id="7" name="Picture 6" descr="A close-up of a text&#10;&#10;Description automatically generated">
            <a:extLst>
              <a:ext uri="{FF2B5EF4-FFF2-40B4-BE49-F238E27FC236}">
                <a16:creationId xmlns:a16="http://schemas.microsoft.com/office/drawing/2014/main" id="{3A4A36C3-DB39-6C72-51D9-F5B18CE3E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014" y="1701262"/>
            <a:ext cx="7772400" cy="1755058"/>
          </a:xfrm>
          <a:prstGeom prst="rect">
            <a:avLst/>
          </a:prstGeom>
        </p:spPr>
      </p:pic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6F3AB1BA-A656-605B-F94D-8217DEDDB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14" y="5169957"/>
            <a:ext cx="7772400" cy="174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C2B0-6494-8067-BEF8-4BB9DA96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什么是心理健康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？</a:t>
            </a:r>
            <a:br>
              <a:rPr 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</a:b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3826-53B8-1B14-EAA3-8898FD04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54"/>
            <a:ext cx="9601200" cy="4108946"/>
          </a:xfrm>
        </p:spPr>
        <p:txBody>
          <a:bodyPr/>
          <a:lstStyle/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关于心理健康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，</a:t>
            </a:r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你的理解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？</a:t>
            </a:r>
            <a:endParaRPr lang="en-SG" altLang="zh-CN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endParaRPr lang="en-SG" altLang="zh-CN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endParaRPr lang="en-SG" altLang="zh-CN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FE3B28-786F-DBE7-9C47-A57D84B1E923}"/>
              </a:ext>
            </a:extLst>
          </p:cNvPr>
          <p:cNvSpPr txBox="1"/>
          <p:nvPr/>
        </p:nvSpPr>
        <p:spPr>
          <a:xfrm>
            <a:off x="6844145" y="40014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情绪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DD9CC-B2C4-5B69-66F3-F0E69AF10252}"/>
              </a:ext>
            </a:extLst>
          </p:cNvPr>
          <p:cNvSpPr txBox="1"/>
          <p:nvPr/>
        </p:nvSpPr>
        <p:spPr>
          <a:xfrm>
            <a:off x="4806973" y="3961977"/>
            <a:ext cx="1289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认知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F986EC-2FE8-1AC5-26A9-6B882D1EB470}"/>
              </a:ext>
            </a:extLst>
          </p:cNvPr>
          <p:cNvSpPr txBox="1"/>
          <p:nvPr/>
        </p:nvSpPr>
        <p:spPr>
          <a:xfrm>
            <a:off x="5216236" y="4758444"/>
            <a:ext cx="832658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 err="1">
                <a:ln/>
                <a:solidFill>
                  <a:schemeClr val="accent4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关键词</a:t>
            </a:r>
            <a:endParaRPr lang="en-US" sz="3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8967AA-E110-5927-2E19-F9F892DA8FD1}"/>
              </a:ext>
            </a:extLst>
          </p:cNvPr>
          <p:cNvSpPr txBox="1"/>
          <p:nvPr/>
        </p:nvSpPr>
        <p:spPr>
          <a:xfrm>
            <a:off x="3539839" y="4912687"/>
            <a:ext cx="9053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关系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34E06C-45CD-16DD-C4AD-BAE3EF3E7F4E}"/>
              </a:ext>
            </a:extLst>
          </p:cNvPr>
          <p:cNvSpPr txBox="1"/>
          <p:nvPr/>
        </p:nvSpPr>
        <p:spPr>
          <a:xfrm>
            <a:off x="1533472" y="2598835"/>
            <a:ext cx="9906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TW" altLang="en-US" b="0" i="0" u="none" strike="noStrike" dirty="0">
                <a:effectLst/>
                <a:latin typeface="Arial" panose="020B0604020202020204" pitchFamily="34" charset="0"/>
                <a:hlinkClick r:id="rId3" tooltip="世界卫生组织"/>
              </a:rPr>
              <a:t>世界卫生组织</a:t>
            </a:r>
            <a:r>
              <a:rPr lang="zh-TW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SG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WHO）</a:t>
            </a:r>
            <a:r>
              <a:rPr lang="zh-TW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的定义，心理健康包括“主观的幸福感、感觉到个人的效能、自主性、和其他人的互动、可以实现个人在智能及情感上的潜力等。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C67DB3-6BE4-3C40-7E02-39F99BEEFA4C}"/>
              </a:ext>
            </a:extLst>
          </p:cNvPr>
          <p:cNvSpPr txBox="1"/>
          <p:nvPr/>
        </p:nvSpPr>
        <p:spPr>
          <a:xfrm>
            <a:off x="7665028" y="4961541"/>
            <a:ext cx="9053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行为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4" grpId="0"/>
      <p:bldP spid="16" grpId="0"/>
      <p:bldP spid="18" grpId="0"/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834E-B1E6-D07F-8C04-DC1E410D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影响身心健康的因素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76FFE-57BB-9AEF-C2A3-79D29AC85B35}"/>
              </a:ext>
            </a:extLst>
          </p:cNvPr>
          <p:cNvGrpSpPr/>
          <p:nvPr/>
        </p:nvGrpSpPr>
        <p:grpSpPr>
          <a:xfrm>
            <a:off x="2672465" y="3927128"/>
            <a:ext cx="6623936" cy="2619884"/>
            <a:chOff x="5043055" y="1834352"/>
            <a:chExt cx="6623936" cy="26198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F9B36F-6E16-67F7-86C1-44A4C649C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3055" y="1834352"/>
              <a:ext cx="3575050" cy="261988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1799BC-8B11-551E-2CC3-C53D1DDAE771}"/>
                </a:ext>
              </a:extLst>
            </p:cNvPr>
            <p:cNvSpPr txBox="1"/>
            <p:nvPr/>
          </p:nvSpPr>
          <p:spPr>
            <a:xfrm>
              <a:off x="5569219" y="1916668"/>
              <a:ext cx="6097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effectLst/>
                  <a:latin typeface="Helvetica Neue" panose="02000503000000020004" pitchFamily="2" charset="0"/>
                </a:rPr>
                <a:t>心理</a:t>
              </a:r>
              <a:r>
                <a:rPr lang="zh-TW" altLang="en-US" dirty="0">
                  <a:latin typeface="Helvetica Neue" panose="02000503000000020004" pitchFamily="2" charset="0"/>
                </a:rPr>
                <a:t>与</a:t>
              </a:r>
              <a:r>
                <a:rPr lang="zh-TW" altLang="en-US" dirty="0"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身体相互链接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21C389D-254C-5401-6D43-488514AB433D}"/>
              </a:ext>
            </a:extLst>
          </p:cNvPr>
          <p:cNvSpPr txBox="1"/>
          <p:nvPr/>
        </p:nvSpPr>
        <p:spPr>
          <a:xfrm>
            <a:off x="6773679" y="4247796"/>
            <a:ext cx="39869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与心理密切相关的一些身体体征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长期疼痛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（头疼，肩膀痛）</a:t>
            </a:r>
            <a:endParaRPr lang="en-SG" altLang="zh-CN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性功能障碍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抵抗力疾病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（甲状腺，皮肤疾病）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身体的炎症反应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，</a:t>
            </a:r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比如低烧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肠胃道反应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（腹泻等）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8231F-E625-90DD-1C7B-9BC3FC7B58A6}"/>
              </a:ext>
            </a:extLst>
          </p:cNvPr>
          <p:cNvSpPr txBox="1"/>
          <p:nvPr/>
        </p:nvSpPr>
        <p:spPr>
          <a:xfrm>
            <a:off x="2755281" y="2341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文化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B5262-B091-27BC-8EC0-E11DE4B2E2C6}"/>
              </a:ext>
            </a:extLst>
          </p:cNvPr>
          <p:cNvSpPr txBox="1"/>
          <p:nvPr/>
        </p:nvSpPr>
        <p:spPr>
          <a:xfrm>
            <a:off x="4405743" y="2341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社会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3B7944-4F1E-EDA2-12E7-5698F540FBAF}"/>
              </a:ext>
            </a:extLst>
          </p:cNvPr>
          <p:cNvSpPr txBox="1"/>
          <p:nvPr/>
        </p:nvSpPr>
        <p:spPr>
          <a:xfrm>
            <a:off x="3198628" y="1656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家庭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4C5B1-E0A5-AFB1-8D25-D675C9666C04}"/>
              </a:ext>
            </a:extLst>
          </p:cNvPr>
          <p:cNvSpPr txBox="1"/>
          <p:nvPr/>
        </p:nvSpPr>
        <p:spPr>
          <a:xfrm>
            <a:off x="3940041" y="1476617"/>
            <a:ext cx="6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抚育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885F1-464E-6DA5-BD61-FE345EF964E2}"/>
              </a:ext>
            </a:extLst>
          </p:cNvPr>
          <p:cNvSpPr txBox="1"/>
          <p:nvPr/>
        </p:nvSpPr>
        <p:spPr>
          <a:xfrm>
            <a:off x="6253232" y="206935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基因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DC386-2184-D5CC-EAB2-BA4308AAD583}"/>
              </a:ext>
            </a:extLst>
          </p:cNvPr>
          <p:cNvSpPr txBox="1"/>
          <p:nvPr/>
        </p:nvSpPr>
        <p:spPr>
          <a:xfrm>
            <a:off x="7667038" y="17588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神经系统的变化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32CDF-9EA9-3EAB-4E70-0D771591D1F7}"/>
              </a:ext>
            </a:extLst>
          </p:cNvPr>
          <p:cNvSpPr txBox="1"/>
          <p:nvPr/>
        </p:nvSpPr>
        <p:spPr>
          <a:xfrm>
            <a:off x="5250664" y="27212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亲密关系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8EAF9-F747-CB50-0976-C9D659898067}"/>
              </a:ext>
            </a:extLst>
          </p:cNvPr>
          <p:cNvSpPr txBox="1"/>
          <p:nvPr/>
        </p:nvSpPr>
        <p:spPr>
          <a:xfrm>
            <a:off x="4906223" y="1766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创伤事件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C681ED-4FC5-EA1B-E1E5-0F6C454D2D46}"/>
              </a:ext>
            </a:extLst>
          </p:cNvPr>
          <p:cNvSpPr txBox="1"/>
          <p:nvPr/>
        </p:nvSpPr>
        <p:spPr>
          <a:xfrm>
            <a:off x="7223690" y="2536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经济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7C094-D2CC-C921-12B1-DF80FB904A24}"/>
              </a:ext>
            </a:extLst>
          </p:cNvPr>
          <p:cNvSpPr txBox="1"/>
          <p:nvPr/>
        </p:nvSpPr>
        <p:spPr>
          <a:xfrm>
            <a:off x="9467531" y="13940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身体的变化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F93627-103F-0CAA-987D-4BE910D2D3E5}"/>
              </a:ext>
            </a:extLst>
          </p:cNvPr>
          <p:cNvSpPr txBox="1"/>
          <p:nvPr/>
        </p:nvSpPr>
        <p:spPr>
          <a:xfrm>
            <a:off x="8105619" y="299469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酒精等成瘾性物质的滥用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0438C3-378C-950B-744B-E57EBB23C02F}"/>
              </a:ext>
            </a:extLst>
          </p:cNvPr>
          <p:cNvSpPr/>
          <p:nvPr/>
        </p:nvSpPr>
        <p:spPr>
          <a:xfrm>
            <a:off x="10172067" y="1940916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等等</a:t>
            </a:r>
            <a:endParaRPr lang="en-GB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914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2" grpId="0"/>
      <p:bldP spid="15" grpId="0"/>
      <p:bldP spid="16" grpId="0"/>
      <p:bldP spid="17" grpId="0"/>
      <p:bldP spid="18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423A30-85D2-23B1-A8CC-295C06D54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E88B1F-3379-6900-7F32-838EF56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6226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A9179C-445E-FACF-75FB-3D7F9CB43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2BE233-8D3F-CCB3-3391-B1C3B8067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8E299-37FE-0EDC-E51F-C3D678DD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 err="1"/>
              <a:t>常见的心理疾病</a:t>
            </a:r>
            <a:r>
              <a:rPr lang="en-US" altLang="zh-CN" dirty="0"/>
              <a:t>/</a:t>
            </a:r>
            <a:r>
              <a:rPr lang="en-US" dirty="0" err="1"/>
              <a:t>障碍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4CBC-B8EF-672F-73BD-7A2F279AC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1818"/>
            <a:ext cx="9601200" cy="4135582"/>
          </a:xfrm>
        </p:spPr>
        <p:txBody>
          <a:bodyPr>
            <a:normAutofit/>
          </a:bodyPr>
          <a:lstStyle/>
          <a:p>
            <a:r>
              <a:rPr lang="zh-TW" altLang="en-US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焦虑症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</a:t>
            </a:r>
            <a:r>
              <a:rPr lang="zh-TW" altLang="en-US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惊恐发作</a:t>
            </a:r>
            <a:r>
              <a:rPr lang="zh-CN" altLang="en-US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</a:t>
            </a:r>
            <a:r>
              <a:rPr lang="zh-TW" altLang="en-US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失眠 </a:t>
            </a:r>
          </a:p>
          <a:p>
            <a:r>
              <a:rPr lang="zh-TW" altLang="en-US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抑郁症 躁郁症</a:t>
            </a:r>
          </a:p>
          <a:p>
            <a:r>
              <a:rPr lang="zh-TW" altLang="en-US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多动症 自闭症</a:t>
            </a:r>
            <a:r>
              <a:rPr lang="zh-TW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谱系障碍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</a:t>
            </a:r>
            <a:endParaRPr lang="en-SG" altLang="zh-TW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r>
              <a:rPr lang="zh-TW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强迫症</a:t>
            </a:r>
            <a:endParaRPr lang="zh-TW" altLang="en-US" dirty="0">
              <a:effectLst/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r>
              <a:rPr lang="zh-TW" altLang="en-US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厌食症</a:t>
            </a:r>
            <a:r>
              <a:rPr lang="en-US" altLang="zh-CN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/</a:t>
            </a:r>
            <a:r>
              <a:rPr lang="zh-TW" altLang="en-US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进食障碍</a:t>
            </a:r>
            <a:endParaRPr lang="en-SG" altLang="zh-TW" dirty="0">
              <a:effectLst/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r>
              <a:rPr lang="zh-TW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成瘾性行为</a:t>
            </a:r>
            <a:endParaRPr lang="en-SG" altLang="zh-TW" dirty="0">
              <a:effectLst/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r>
              <a:rPr lang="zh-TW" altLang="en-US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创伤应激</a:t>
            </a:r>
            <a:endParaRPr lang="en-SG" altLang="zh-TW" dirty="0">
              <a:effectLst/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r>
              <a:rPr lang="zh-TW" altLang="en-US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人格障碍</a:t>
            </a:r>
            <a:endParaRPr lang="en-SG" altLang="zh-TW" dirty="0">
              <a:effectLst/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r>
              <a:rPr lang="en-US" altLang="zh-TW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……</a:t>
            </a:r>
            <a:endParaRPr lang="en-SG" altLang="zh-TW" dirty="0">
              <a:effectLst/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endParaRPr lang="zh-TW" altLang="en-US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93B1B-7823-82E4-D52E-CBA86E1A031F}"/>
              </a:ext>
            </a:extLst>
          </p:cNvPr>
          <p:cNvSpPr txBox="1"/>
          <p:nvPr/>
        </p:nvSpPr>
        <p:spPr>
          <a:xfrm>
            <a:off x="1219200" y="63338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900"/>
              </a:spcAft>
            </a:pPr>
            <a:r>
              <a:rPr lang="zh-TW" altLang="en-US" b="0" i="0" u="none" strike="noStrike" dirty="0">
                <a:solidFill>
                  <a:srgbClr val="080808"/>
                </a:solidFill>
                <a:effectLst/>
                <a:latin typeface="Helvetica" pitchFamily="2" charset="0"/>
              </a:rPr>
              <a:t>各种心理健康疾病都有其特定的症状和体征</a:t>
            </a:r>
          </a:p>
        </p:txBody>
      </p:sp>
    </p:spTree>
    <p:extLst>
      <p:ext uri="{BB962C8B-B14F-4D97-AF65-F5344CB8AC3E}">
        <p14:creationId xmlns:p14="http://schemas.microsoft.com/office/powerpoint/2010/main" val="368059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CE65-94D6-2FD0-B8BE-240E0EB2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心理问题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？</a:t>
            </a:r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专业的帮助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？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564D-D84D-AFBC-3389-A7EE0A148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309"/>
            <a:ext cx="9601200" cy="500149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问题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</a:t>
            </a:r>
            <a:r>
              <a:rPr lang="en-US" altLang="zh-CN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vs </a:t>
            </a:r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疾病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寻求帮助的困境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lvl="1"/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羞耻感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lvl="1"/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自己vs他人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lvl="1"/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我还没严重到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“</a:t>
            </a:r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那个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”</a:t>
            </a:r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程度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lvl="1"/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弱化症状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，</a:t>
            </a:r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矫情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，一时想不通</a:t>
            </a:r>
            <a:endParaRPr lang="en-SG" altLang="zh-CN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lvl="1"/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缺乏认知导致的偏见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lvl="1"/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信任危机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是否需要帮助</a:t>
            </a:r>
            <a:r>
              <a:rPr lang="en-US" altLang="zh-CN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/</a:t>
            </a:r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治疗的判定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 </a:t>
            </a:r>
            <a:r>
              <a:rPr lang="en-US" altLang="zh-CN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--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 主观与客观</a:t>
            </a:r>
            <a:endParaRPr lang="en-US" dirty="0">
              <a:latin typeface="+mn-ea"/>
            </a:endParaRPr>
          </a:p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专业帮助的</a:t>
            </a:r>
            <a:r>
              <a:rPr lang="en-US" i="0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渠道</a:t>
            </a:r>
            <a:r>
              <a:rPr lang="zh-CN" altLang="en-US" i="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（可能要抱持不同的期待）</a:t>
            </a:r>
            <a:endParaRPr lang="en-US" i="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lvl="1"/>
            <a:r>
              <a:rPr lang="en-US" i="0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医院精神科</a:t>
            </a:r>
            <a:r>
              <a:rPr lang="zh-CN" altLang="en-US" i="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</a:t>
            </a:r>
            <a:endParaRPr lang="en-SG" altLang="zh-CN" i="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lvl="1"/>
            <a:r>
              <a:rPr lang="en-US" i="0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专业的心理咨询机构或个体</a:t>
            </a:r>
            <a:endParaRPr lang="en-US" i="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endParaRPr lang="en-US" dirty="0">
              <a:latin typeface="+mn-ea"/>
            </a:endParaRPr>
          </a:p>
          <a:p>
            <a:endParaRPr lang="en-US" dirty="0">
              <a:latin typeface="+mn-ea"/>
            </a:endParaRPr>
          </a:p>
          <a:p>
            <a:endParaRPr lang="en-US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0628A-2C4B-3C8A-53E2-9791F8C2362F}"/>
              </a:ext>
            </a:extLst>
          </p:cNvPr>
          <p:cNvSpPr txBox="1"/>
          <p:nvPr/>
        </p:nvSpPr>
        <p:spPr>
          <a:xfrm>
            <a:off x="7398328" y="1949520"/>
            <a:ext cx="5971308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TW" altLang="en-US" b="0" i="0" u="none" strike="noStrike" dirty="0">
                <a:solidFill>
                  <a:schemeClr val="accent4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性格、饮食或睡眠模式发生明显变化</a:t>
            </a:r>
          </a:p>
          <a:p>
            <a:pPr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TW" altLang="en-US" b="0" i="0" u="none" strike="noStrike" dirty="0">
                <a:solidFill>
                  <a:schemeClr val="accent4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无法应对问题或日常活动</a:t>
            </a:r>
          </a:p>
          <a:p>
            <a:pPr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TW" altLang="en-US" b="0" i="0" u="none" strike="noStrike" dirty="0">
                <a:solidFill>
                  <a:schemeClr val="accent4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有脱离感或无法进行日常活动</a:t>
            </a:r>
          </a:p>
          <a:p>
            <a:pPr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TW" altLang="en-US" b="0" i="0" u="none" strike="noStrike" dirty="0">
                <a:solidFill>
                  <a:schemeClr val="accent4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出现不寻常或“魔幻”的想法</a:t>
            </a:r>
          </a:p>
          <a:p>
            <a:pPr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TW" altLang="en-US" b="0" i="0" u="none" strike="noStrike" dirty="0">
                <a:solidFill>
                  <a:schemeClr val="accent4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过分焦虑</a:t>
            </a:r>
          </a:p>
          <a:p>
            <a:pPr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TW" altLang="en-US" b="0" i="0" u="none" strike="noStrike" dirty="0">
                <a:solidFill>
                  <a:schemeClr val="accent4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长期忧伤、抑郁或情感淡漠</a:t>
            </a:r>
          </a:p>
          <a:p>
            <a:pPr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TW" altLang="en-US" b="0" i="0" u="none" strike="noStrike" dirty="0">
                <a:solidFill>
                  <a:schemeClr val="accent4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有关于自杀或伤害他人的想法或言论</a:t>
            </a:r>
          </a:p>
          <a:p>
            <a:pPr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TW" altLang="en-US" b="0" i="0" u="none" strike="noStrike" dirty="0">
                <a:solidFill>
                  <a:schemeClr val="accent4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药物滥用</a:t>
            </a:r>
          </a:p>
          <a:p>
            <a:pPr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TW" altLang="en-US" b="0" i="0" u="none" strike="noStrike" dirty="0">
                <a:solidFill>
                  <a:schemeClr val="accent4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极端的情绪波动</a:t>
            </a:r>
          </a:p>
          <a:p>
            <a:pPr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TW" altLang="en-US" b="0" i="0" u="none" strike="noStrike" dirty="0">
                <a:solidFill>
                  <a:schemeClr val="accent4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过度愤怒、敌对或有暴力行为</a:t>
            </a:r>
          </a:p>
        </p:txBody>
      </p:sp>
    </p:spTree>
    <p:extLst>
      <p:ext uri="{BB962C8B-B14F-4D97-AF65-F5344CB8AC3E}">
        <p14:creationId xmlns:p14="http://schemas.microsoft.com/office/powerpoint/2010/main" val="22055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7AB8A4-A23F-9EA6-0020-FBC1311EC2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24" r="1" b="1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B2B201-CCF9-47A7-ACE4-D0A95F9E5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CE7F1-6E6F-2E42-4512-BBAFA991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err="1"/>
              <a:t>自我照顾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146EF8-1316-49C2-953E-0C3735F0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459FB-7EAD-8668-C2AA-378044A7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dirty="0">
                <a:effectLst/>
                <a:latin typeface="Adelle Sans Devanagari" panose="02000503000000020004" pitchFamily="2" charset="-78"/>
                <a:ea typeface="PingFang SC" panose="020B0400000000000000" pitchFamily="34" charset="-122"/>
                <a:cs typeface="Adelle Sans Devanagari" panose="02000503000000020004" pitchFamily="2" charset="-78"/>
              </a:rPr>
              <a:t>定期评估自己的情绪心理身体健康</a:t>
            </a:r>
            <a:endParaRPr lang="en-SG" altLang="zh-TW" dirty="0">
              <a:effectLst/>
              <a:latin typeface="Adelle Sans Devanagari" panose="02000503000000020004" pitchFamily="2" charset="-78"/>
              <a:ea typeface="PingFang SC" panose="020B0400000000000000" pitchFamily="34" charset="-122"/>
              <a:cs typeface="Adelle Sans Devanagari" panose="02000503000000020004" pitchFamily="2" charset="-78"/>
            </a:endParaRPr>
          </a:p>
          <a:p>
            <a:r>
              <a:rPr lang="zh-TW" altLang="en-US" dirty="0">
                <a:latin typeface="Adelle Sans Devanagari" panose="02000503000000020004" pitchFamily="2" charset="-78"/>
                <a:ea typeface="PingFang SC" panose="020B0400000000000000" pitchFamily="34" charset="-122"/>
                <a:cs typeface="Adelle Sans Devanagari" panose="02000503000000020004" pitchFamily="2" charset="-78"/>
              </a:rPr>
              <a:t>提高自我觉知</a:t>
            </a:r>
            <a:r>
              <a:rPr lang="zh-CN" altLang="en-US" dirty="0">
                <a:latin typeface="Adelle Sans Devanagari" panose="02000503000000020004" pitchFamily="2" charset="-78"/>
                <a:ea typeface="PingFang SC" panose="020B0400000000000000" pitchFamily="34" charset="-122"/>
                <a:cs typeface="Adelle Sans Devanagari" panose="02000503000000020004" pitchFamily="2" charset="-78"/>
              </a:rPr>
              <a:t> </a:t>
            </a:r>
            <a:endParaRPr lang="en-SG" altLang="zh-CN" dirty="0">
              <a:latin typeface="Adelle Sans Devanagari" panose="02000503000000020004" pitchFamily="2" charset="-78"/>
              <a:ea typeface="PingFang SC" panose="020B0400000000000000" pitchFamily="34" charset="-122"/>
              <a:cs typeface="Adelle Sans Devanagari" panose="02000503000000020004" pitchFamily="2" charset="-78"/>
            </a:endParaRPr>
          </a:p>
          <a:p>
            <a:r>
              <a:rPr lang="en-US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心理韧性的培养</a:t>
            </a:r>
            <a:r>
              <a:rPr lang="zh-CN" alt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</a:t>
            </a:r>
            <a:endParaRPr lang="en-SG" altLang="zh-CN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r>
              <a:rPr lang="zh-TW" altLang="en-US" dirty="0">
                <a:effectLst/>
                <a:latin typeface="Adelle Sans Devanagari" panose="02000503000000020004" pitchFamily="2" charset="-78"/>
                <a:ea typeface="PingFang SC" panose="020B0400000000000000" pitchFamily="34" charset="-122"/>
                <a:cs typeface="Adelle Sans Devanagari" panose="02000503000000020004" pitchFamily="2" charset="-78"/>
              </a:rPr>
              <a:t>找到属于自己的心理与社会资源</a:t>
            </a:r>
            <a:endParaRPr lang="en-SG" altLang="zh-TW" dirty="0">
              <a:effectLst/>
              <a:latin typeface="Adelle Sans Devanagari" panose="02000503000000020004" pitchFamily="2" charset="-78"/>
              <a:ea typeface="PingFang SC" panose="020B0400000000000000" pitchFamily="34" charset="-122"/>
              <a:cs typeface="Adelle Sans Devanagari" panose="02000503000000020004" pitchFamily="2" charset="-78"/>
            </a:endParaRPr>
          </a:p>
          <a:p>
            <a:r>
              <a:rPr lang="zh-TW" altLang="en-US" dirty="0">
                <a:latin typeface="Adelle Sans Devanagari" panose="02000503000000020004" pitchFamily="2" charset="-78"/>
                <a:ea typeface="PingFang SC" panose="020B0400000000000000" pitchFamily="34" charset="-122"/>
                <a:cs typeface="Adelle Sans Devanagari" panose="02000503000000020004" pitchFamily="2" charset="-78"/>
              </a:rPr>
              <a:t>保持开放的心态以及不断</a:t>
            </a:r>
            <a:r>
              <a:rPr lang="zh-CN" altLang="en-US" dirty="0">
                <a:latin typeface="Adelle Sans Devanagari" panose="02000503000000020004" pitchFamily="2" charset="-78"/>
                <a:ea typeface="PingFang SC" panose="020B0400000000000000" pitchFamily="34" charset="-122"/>
                <a:cs typeface="Adelle Sans Devanagari" panose="02000503000000020004" pitchFamily="2" charset="-78"/>
              </a:rPr>
              <a:t>学习</a:t>
            </a:r>
            <a:endParaRPr lang="en-US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endParaRPr lang="zh-TW" altLang="en-US" dirty="0">
              <a:effectLst/>
              <a:latin typeface="Adelle Sans Devanagari" panose="02000503000000020004" pitchFamily="2" charset="-78"/>
              <a:ea typeface="PingFang SC" panose="020B0400000000000000" pitchFamily="34" charset="-122"/>
              <a:cs typeface="Adelle Sans Devanagari" panose="02000503000000020004" pitchFamily="2" charset="-78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390</TotalTime>
  <Words>361</Words>
  <Application>Microsoft Macintosh PowerPoint</Application>
  <PresentationFormat>Widescreen</PresentationFormat>
  <Paragraphs>106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PingFang SC</vt:lpstr>
      <vt:lpstr>Adelle Sans Devanagari</vt:lpstr>
      <vt:lpstr>Aptos</vt:lpstr>
      <vt:lpstr>Arial</vt:lpstr>
      <vt:lpstr>Franklin Gothic Book</vt:lpstr>
      <vt:lpstr>Helvetica</vt:lpstr>
      <vt:lpstr>Helvetica Neue</vt:lpstr>
      <vt:lpstr>Crop</vt:lpstr>
      <vt:lpstr>身心健康与自我照顾 </vt:lpstr>
      <vt:lpstr>讲座内容</vt:lpstr>
      <vt:lpstr>关于我的关键词</vt:lpstr>
      <vt:lpstr>PowerPoint Presentation</vt:lpstr>
      <vt:lpstr>什么是心理健康？ </vt:lpstr>
      <vt:lpstr>影响身心健康的因素</vt:lpstr>
      <vt:lpstr>常见的心理疾病/障碍 </vt:lpstr>
      <vt:lpstr>心理问题？专业的帮助？</vt:lpstr>
      <vt:lpstr>自我照顾</vt:lpstr>
      <vt:lpstr>提问时间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 Shanshan</dc:creator>
  <cp:lastModifiedBy>Yang Shanshan</cp:lastModifiedBy>
  <cp:revision>10</cp:revision>
  <dcterms:created xsi:type="dcterms:W3CDTF">2024-12-18T08:11:16Z</dcterms:created>
  <dcterms:modified xsi:type="dcterms:W3CDTF">2024-12-18T14:59:34Z</dcterms:modified>
</cp:coreProperties>
</file>