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2" r:id="rId3"/>
    <p:sldId id="257" r:id="rId4"/>
    <p:sldId id="260" r:id="rId5"/>
    <p:sldId id="258" r:id="rId6"/>
    <p:sldId id="259" r:id="rId7"/>
    <p:sldId id="286" r:id="rId8"/>
    <p:sldId id="287" r:id="rId9"/>
    <p:sldId id="264" r:id="rId10"/>
    <p:sldId id="261" r:id="rId11"/>
    <p:sldId id="263" r:id="rId12"/>
    <p:sldId id="265" r:id="rId13"/>
    <p:sldId id="282" r:id="rId14"/>
    <p:sldId id="270" r:id="rId15"/>
    <p:sldId id="295" r:id="rId16"/>
    <p:sldId id="291" r:id="rId17"/>
    <p:sldId id="267" r:id="rId18"/>
    <p:sldId id="296" r:id="rId19"/>
    <p:sldId id="268" r:id="rId20"/>
    <p:sldId id="269" r:id="rId21"/>
    <p:sldId id="271" r:id="rId22"/>
    <p:sldId id="274" r:id="rId23"/>
    <p:sldId id="272" r:id="rId24"/>
    <p:sldId id="297" r:id="rId25"/>
    <p:sldId id="293" r:id="rId26"/>
    <p:sldId id="273" r:id="rId27"/>
  </p:sldIdLst>
  <p:sldSz cx="9144000" cy="6858000" type="screen4x3"/>
  <p:notesSz cx="6858000" cy="92964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78" d="100"/>
          <a:sy n="78" d="100"/>
        </p:scale>
        <p:origin x="1013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45FF7DD2-5634-4C46-A386-7E2B26AC561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FEF8725E-D84A-4CE5-9236-1FC833AD0E3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6324" name="Rectangle 4">
            <a:extLst>
              <a:ext uri="{FF2B5EF4-FFF2-40B4-BE49-F238E27FC236}">
                <a16:creationId xmlns:a16="http://schemas.microsoft.com/office/drawing/2014/main" id="{B84EF608-FBE5-44D6-A3F3-80A04E3CB05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6325" name="Rectangle 5">
            <a:extLst>
              <a:ext uri="{FF2B5EF4-FFF2-40B4-BE49-F238E27FC236}">
                <a16:creationId xmlns:a16="http://schemas.microsoft.com/office/drawing/2014/main" id="{36D55B79-3D5C-4E5F-AFB2-9264D2A0D55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0167C7B5-94DD-4F26-AF0A-8106BD128A43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ADC6198C-D6BE-456F-88B6-92FA349FB46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8175F62B-5BA7-458D-9976-BFE367FC410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262CB70E-7FA9-4C5A-A7EF-4916797F01BF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813867D1-4379-4F7C-8227-F939B46BD8D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33798" name="Rectangle 6">
            <a:extLst>
              <a:ext uri="{FF2B5EF4-FFF2-40B4-BE49-F238E27FC236}">
                <a16:creationId xmlns:a16="http://schemas.microsoft.com/office/drawing/2014/main" id="{ABBC7B29-BA8F-4DB2-B1A1-256F948C9DF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33799" name="Rectangle 7">
            <a:extLst>
              <a:ext uri="{FF2B5EF4-FFF2-40B4-BE49-F238E27FC236}">
                <a16:creationId xmlns:a16="http://schemas.microsoft.com/office/drawing/2014/main" id="{9A70AE08-288A-4426-A424-E2119E492D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A233B0F8-7C78-4A51-A5B4-CC61ED6D4C6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CAED360-9BDA-4376-9BCD-85FEC27915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E0E414-ECF9-4139-B55C-E8EA4537C35A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FA743920-F712-45B1-BF24-A88D59D4BA4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478892B1-C729-43CE-856A-2955A80C3C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</p:spPr>
        <p:txBody>
          <a:bodyPr/>
          <a:lstStyle/>
          <a:p>
            <a:endParaRPr lang="en-US" altLang="ja-JP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8F42179-C5B4-4FB8-A553-E723479827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AA87AD-8840-4DC2-B5DB-E32B258DAE66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FF48D8F9-0C89-441D-B35D-F739FE176FD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2115A1E1-63D9-41D3-92E8-EAF5DF1156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</p:spPr>
        <p:txBody>
          <a:bodyPr/>
          <a:lstStyle/>
          <a:p>
            <a:endParaRPr lang="en-US" altLang="ja-JP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0C1A3D72-708C-48CB-AC36-FC42DF219E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62138C-4AEB-4D86-BA24-1856B66160F8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77A3CC67-195E-41E5-A850-C7C185574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1FA590BC-87A2-49CE-94F2-3FF11A0FC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717" tIns="0" rIns="18717" bIns="0" anchor="b"/>
          <a:lstStyle>
            <a:lvl1pPr defTabSz="9223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5613" defTabSz="9223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09638" defTabSz="9223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63663" defTabSz="9223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19275" defTabSz="9223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76475" defTabSz="9223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33675" defTabSz="9223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90875" defTabSz="9223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48075" defTabSz="9223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hangingPunct="0"/>
            <a:r>
              <a:rPr lang="en-US" altLang="zh-TW" sz="1000" i="1"/>
              <a:t>16</a:t>
            </a:r>
          </a:p>
        </p:txBody>
      </p:sp>
      <p:sp>
        <p:nvSpPr>
          <p:cNvPr id="51204" name="Rectangle 4">
            <a:extLst>
              <a:ext uri="{FF2B5EF4-FFF2-40B4-BE49-F238E27FC236}">
                <a16:creationId xmlns:a16="http://schemas.microsoft.com/office/drawing/2014/main" id="{2E39D4ED-78E2-4511-83DA-43C3BB24F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8831263"/>
            <a:ext cx="2971801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205" name="Rectangle 5">
            <a:extLst>
              <a:ext uri="{FF2B5EF4-FFF2-40B4-BE49-F238E27FC236}">
                <a16:creationId xmlns:a16="http://schemas.microsoft.com/office/drawing/2014/main" id="{90243757-0AA9-44BC-94DA-0839381C8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0"/>
            <a:ext cx="2971801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206" name="Rectangle 6">
            <a:extLst>
              <a:ext uri="{FF2B5EF4-FFF2-40B4-BE49-F238E27FC236}">
                <a16:creationId xmlns:a16="http://schemas.microsoft.com/office/drawing/2014/main" id="{BA4AC2F5-BF1F-4FFC-8F32-D0913C613CD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12838" y="703263"/>
            <a:ext cx="4629150" cy="3471862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51207" name="Rectangle 7">
            <a:extLst>
              <a:ext uri="{FF2B5EF4-FFF2-40B4-BE49-F238E27FC236}">
                <a16:creationId xmlns:a16="http://schemas.microsoft.com/office/drawing/2014/main" id="{2559163A-08A5-471D-8BD4-9103520701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1475"/>
          </a:xfrm>
          <a:ln/>
        </p:spPr>
        <p:txBody>
          <a:bodyPr lIns="92024" tIns="45232" rIns="92024" bIns="45232"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A5517F8-924F-4A63-8514-0F8641B624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AF8D67-5BAA-42F1-A1CF-58A2A431AFC3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EFEA7944-0BD9-43BE-B7E2-DE2D066ECA9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AFE175E2-3B21-468D-9022-F35C4B4E76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</p:spPr>
        <p:txBody>
          <a:bodyPr/>
          <a:lstStyle/>
          <a:p>
            <a:endParaRPr lang="en-US" altLang="ja-JP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87C17B13-466C-4671-B9A8-4392CC9010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1CAA2A-345D-4BB8-89CC-0FD013732340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72568726-B803-4F43-B591-C2C24226C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161AEEDC-A81A-47D3-BB11-D56FB8CC2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717" tIns="0" rIns="18717" bIns="0" anchor="b"/>
          <a:lstStyle>
            <a:lvl1pPr defTabSz="9223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5613" defTabSz="9223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09638" defTabSz="9223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63663" defTabSz="9223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19275" defTabSz="9223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76475" defTabSz="9223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33675" defTabSz="9223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90875" defTabSz="9223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48075" defTabSz="9223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hangingPunct="0"/>
            <a:r>
              <a:rPr lang="en-US" altLang="zh-TW" sz="1000" i="1"/>
              <a:t>21</a:t>
            </a:r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C91ACA20-FFF3-42BA-8D8C-87FC485BD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8831263"/>
            <a:ext cx="2971801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53" name="Rectangle 5">
            <a:extLst>
              <a:ext uri="{FF2B5EF4-FFF2-40B4-BE49-F238E27FC236}">
                <a16:creationId xmlns:a16="http://schemas.microsoft.com/office/drawing/2014/main" id="{FFA04E46-4E2E-4727-B51F-B65DE77E6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0"/>
            <a:ext cx="2971801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54" name="Rectangle 6">
            <a:extLst>
              <a:ext uri="{FF2B5EF4-FFF2-40B4-BE49-F238E27FC236}">
                <a16:creationId xmlns:a16="http://schemas.microsoft.com/office/drawing/2014/main" id="{E01B9010-DDE2-48BA-9FE7-D903F792892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12838" y="703263"/>
            <a:ext cx="4629150" cy="3471862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53255" name="Rectangle 7">
            <a:extLst>
              <a:ext uri="{FF2B5EF4-FFF2-40B4-BE49-F238E27FC236}">
                <a16:creationId xmlns:a16="http://schemas.microsoft.com/office/drawing/2014/main" id="{F8B4951C-75EC-4E63-9784-BCD2CDB4D5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1475"/>
          </a:xfrm>
          <a:ln/>
        </p:spPr>
        <p:txBody>
          <a:bodyPr lIns="92024" tIns="45232" rIns="92024" bIns="45232"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42200C3C-69E7-475A-B65D-EA270948F8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0DDF31-20FC-44A8-9D34-4B14A08E8F0C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F2117699-2DFC-42BD-B7B2-D787C2810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9DEBB266-8BEA-45B7-B2F1-EAB4899F4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717" tIns="0" rIns="18717" bIns="0" anchor="b"/>
          <a:lstStyle>
            <a:lvl1pPr defTabSz="9223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5613" defTabSz="9223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09638" defTabSz="9223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63663" defTabSz="9223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19275" defTabSz="9223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76475" defTabSz="9223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33675" defTabSz="9223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90875" defTabSz="9223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48075" defTabSz="9223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hangingPunct="0"/>
            <a:r>
              <a:rPr lang="en-US" altLang="zh-TW" sz="1000" i="1"/>
              <a:t>27</a:t>
            </a:r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DAD88894-A0E7-4FB8-9B21-C35BB6838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8831263"/>
            <a:ext cx="2971801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5301" name="Rectangle 5">
            <a:extLst>
              <a:ext uri="{FF2B5EF4-FFF2-40B4-BE49-F238E27FC236}">
                <a16:creationId xmlns:a16="http://schemas.microsoft.com/office/drawing/2014/main" id="{99142E5D-DF92-4653-9E72-FAAC57754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0"/>
            <a:ext cx="2971801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5302" name="Rectangle 6">
            <a:extLst>
              <a:ext uri="{FF2B5EF4-FFF2-40B4-BE49-F238E27FC236}">
                <a16:creationId xmlns:a16="http://schemas.microsoft.com/office/drawing/2014/main" id="{B691984B-CCB0-4A45-885E-02433489FFD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12838" y="703263"/>
            <a:ext cx="4629150" cy="3471862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55303" name="Rectangle 7">
            <a:extLst>
              <a:ext uri="{FF2B5EF4-FFF2-40B4-BE49-F238E27FC236}">
                <a16:creationId xmlns:a16="http://schemas.microsoft.com/office/drawing/2014/main" id="{14190774-2D85-4E4C-BCC3-C9C5988CB0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1475"/>
          </a:xfrm>
          <a:ln/>
        </p:spPr>
        <p:txBody>
          <a:bodyPr lIns="92024" tIns="45232" rIns="92024" bIns="45232"/>
          <a:lstStyle/>
          <a:p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912D9E-89BB-4262-8EBC-28838F6A5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6998DB0-CE9C-4663-9277-567842AC6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EFF737-27E3-42EB-964F-147A64BB3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521273-A659-43AA-9950-3EF4E6380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7DEEE0-C60B-44F2-A4EA-DD3CFA7F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38463D-FB09-4310-86BC-AD1DD9797EEA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266729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DA1608-3C5D-44F7-AF7B-A834A550C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5405B29-FCC6-49BA-80FB-515CA5DA6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A25166-0E8D-4046-B437-23205137F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6933E3-7460-4FB7-8259-08EED0DCD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138264-6891-40C3-8E61-2419079BF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CB7E7D-ABA8-4CB2-A4BE-DB57ACB53F23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28152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109EBB6-EE06-4FA7-86E9-2B2356A406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C6429F0-CF4D-405C-8379-B76834E69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C9A4C9-1533-494D-A097-143D4FD91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8AFD17-427D-458E-ADF1-B39367795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4CA367-6486-420C-AC5D-9F0563CA1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BFAF10-05D0-4D5B-A0B6-E0F9B22E403B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361573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350D4B-1E0D-4971-A36A-236907FAF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9997D9-A477-419C-BCD5-BF6015046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D82DED-D112-4093-A42C-8919BFF91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776CD6-7E1B-4AFB-9F22-06C1E266E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AE4574-AD38-4883-9459-C9CA5C576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B6F36E-893D-4D6B-86A8-CB30A963EE11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2136185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83A9EC-C148-4B87-B050-39C9D4957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CBF322A-48D0-441A-BFE6-3C0552850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197E0C-75DB-46DB-9D14-D956AFA1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B2E86F-DE62-418D-BBCD-6E3F24136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92B6BF-A451-44CC-BB44-6D775C000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1E005E-A3DB-4379-842C-7A30094D5F63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945591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BB7B45-067A-45C5-A0AD-23E41C7C9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C82A70-BBEA-4F97-AE41-DB75814E8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A2EA9CE-F88B-4C13-AB0C-3C9A02CC4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53E6307-0C5B-488E-BCEC-E103F0E58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03EDA9-D69D-4714-8E2A-1856AC67B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377BFF-847E-4E5D-9CF7-C2B69836B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CD8F5E-0E20-44C5-894B-5C3BEAFECE1D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587178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DB7A1D-2DF5-47D4-B5F9-7D2E9315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B5A3CC7-8D89-40E2-B1F6-F4156819B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831CD8B-8B6C-498E-AFEF-C3B2AA7FF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4BCC438-1D54-4494-9FF7-8D2CE0B9D8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02B0112-756B-422D-84CD-8F3357E2A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7D6781A-9388-406E-9E9B-A40F3A544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4F146D7-49EC-47EF-BE06-7E5F0904D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ED509FC-AEA3-456D-8820-F3F2A14BE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A6FB97-8C41-4A78-B84B-CA95885BBE39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3562864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C71774-AEF0-4B75-B477-E33894457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2695689-A13E-4C1C-94C1-EA7AD0824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7DBEE70-F2FF-49AD-A7BC-60CB97BF5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EBE80C1-A9B5-4125-B008-8CA96D655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955C27-26DA-450A-BE1F-401D2EB1374D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3336091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DE7103A-0A11-43C5-B24B-3F178A30A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90A1AD1-1358-45BB-B3BE-41F0F417C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A5C0458-F19D-4CDD-96CC-207896CC8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6437E9-0D46-4912-B634-08484A0DA6E4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302325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BCE8FE-3E2F-4451-A155-386A98F0A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07C8BA-B297-4ABB-BC0F-5AA9569CD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6BDFDA9-97A0-4CDA-88B2-8F4783503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6BB62A0-ABF8-4FD7-82C1-502168C65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5F8D826-EF4B-4E27-9172-1AA6C3C0F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A31BC5-E226-4029-A684-A47007DB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EBC8D6-2DE9-4613-A160-62D240CE4E75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4153534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3679ED-EDB2-4C98-98E8-FF56A4BA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BFFFA57-CB75-47AB-AC71-2A118A9699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2BB1099-8E47-4792-B6C2-09C290852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4AB9679-97D7-44C1-965A-1ECCDB780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2ED5ECE-D851-4541-87C0-01EAF0198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DD1E56-6B87-4D3E-ABB5-EAE8C47C3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D5CBE0-5DD0-45CC-A1D2-6C0F77625C15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3183628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5980749-5978-49F7-A0CF-9214F59608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CB800FB-1C53-416E-838C-9755C41B70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/>
              <a:t>Click to edit Master text styles</a:t>
            </a:r>
          </a:p>
          <a:p>
            <a:pPr lvl="1"/>
            <a:r>
              <a:rPr lang="en-GB" altLang="zh-TW"/>
              <a:t>Second level</a:t>
            </a:r>
          </a:p>
          <a:p>
            <a:pPr lvl="2"/>
            <a:r>
              <a:rPr lang="en-GB" altLang="zh-TW"/>
              <a:t>Third level</a:t>
            </a:r>
          </a:p>
          <a:p>
            <a:pPr lvl="3"/>
            <a:r>
              <a:rPr lang="en-GB" altLang="zh-TW"/>
              <a:t>Fourth level</a:t>
            </a:r>
          </a:p>
          <a:p>
            <a:pPr lvl="4"/>
            <a:r>
              <a:rPr lang="en-GB" altLang="zh-TW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A2DB8BF-715C-4E86-9811-AF15DFF96E2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新細明體" panose="02020500000000000000" pitchFamily="18" charset="-120"/>
              </a:defRPr>
            </a:lvl1pPr>
          </a:lstStyle>
          <a:p>
            <a:endParaRPr lang="en-GB" altLang="zh-TW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6F21F32-C6DC-434F-A68C-2D38031DF52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新細明體" panose="02020500000000000000" pitchFamily="18" charset="-120"/>
              </a:defRPr>
            </a:lvl1pPr>
          </a:lstStyle>
          <a:p>
            <a:endParaRPr lang="en-GB" altLang="zh-TW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AF9A8CA-1FBB-42E3-B379-B182BEB5FD7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新細明體" panose="02020500000000000000" pitchFamily="18" charset="-120"/>
              </a:defRPr>
            </a:lvl1pPr>
          </a:lstStyle>
          <a:p>
            <a:fld id="{849CDCF2-3B57-4DD5-8F57-4DFA0477C3E3}" type="slidenum">
              <a:rPr lang="en-GB" altLang="zh-TW"/>
              <a:pPr/>
              <a:t>‹#›</a:t>
            </a:fld>
            <a:endParaRPr lang="en-GB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4B358788-BCF2-471C-B8CA-DE446174E33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r>
              <a:rPr lang="en-GB" altLang="zh-TW" sz="4400">
                <a:latin typeface="Comic Sans MS" panose="030F0702030302020204" pitchFamily="66" charset="0"/>
                <a:ea typeface="新細明體" panose="02020500000000000000" pitchFamily="18" charset="-120"/>
              </a:rPr>
              <a:t>Introduction to TCP/IP networking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24DD662E-CD1A-4B8A-8F23-105A82608DE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GB" altLang="zh-TW" sz="3200">
                <a:latin typeface="Arial" panose="020B0604020202020204" pitchFamily="34" charset="0"/>
                <a:ea typeface="新細明體" panose="02020500000000000000" pitchFamily="18" charset="-120"/>
              </a:rPr>
              <a:t>Source: Ganesh Sittampalam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EA551EA-5408-4448-A72F-CB5A428F57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Comic Sans MS" panose="030F0702030302020204" pitchFamily="66" charset="0"/>
                <a:ea typeface="新細明體" panose="02020500000000000000" pitchFamily="18" charset="-120"/>
              </a:rPr>
              <a:t>IP addresses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202FB488-B236-46F6-81C2-770FE4A298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TW">
                <a:latin typeface="Arial" panose="020B0604020202020204" pitchFamily="34" charset="0"/>
                <a:ea typeface="新細明體" panose="02020500000000000000" pitchFamily="18" charset="-120"/>
              </a:rPr>
              <a:t>4 bytes</a:t>
            </a:r>
          </a:p>
          <a:p>
            <a:pPr lvl="1"/>
            <a:r>
              <a:rPr lang="en-GB" altLang="zh-TW">
                <a:latin typeface="Arial" panose="020B0604020202020204" pitchFamily="34" charset="0"/>
                <a:ea typeface="新細明體" panose="02020500000000000000" pitchFamily="18" charset="-120"/>
              </a:rPr>
              <a:t>e.g. 163.1.125.98</a:t>
            </a:r>
          </a:p>
          <a:p>
            <a:pPr lvl="1"/>
            <a:r>
              <a:rPr lang="en-GB" altLang="zh-TW">
                <a:latin typeface="Arial" panose="020B0604020202020204" pitchFamily="34" charset="0"/>
                <a:ea typeface="新細明體" panose="02020500000000000000" pitchFamily="18" charset="-120"/>
              </a:rPr>
              <a:t>Each device normally gets one (or more)</a:t>
            </a:r>
          </a:p>
          <a:p>
            <a:pPr lvl="1"/>
            <a:r>
              <a:rPr lang="en-GB" altLang="zh-TW">
                <a:latin typeface="Arial" panose="020B0604020202020204" pitchFamily="34" charset="0"/>
                <a:ea typeface="新細明體" panose="02020500000000000000" pitchFamily="18" charset="-120"/>
              </a:rPr>
              <a:t>In theory there are about 4 billion available</a:t>
            </a:r>
          </a:p>
          <a:p>
            <a:pPr lvl="2"/>
            <a:endParaRPr lang="en-GB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r>
              <a:rPr lang="en-GB" altLang="zh-TW">
                <a:latin typeface="Arial" panose="020B0604020202020204" pitchFamily="34" charset="0"/>
                <a:ea typeface="新細明體" panose="02020500000000000000" pitchFamily="18" charset="-120"/>
              </a:rPr>
              <a:t>But…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E9E720CD-AC25-4F13-A41E-4F97C076C3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Comic Sans MS" panose="030F0702030302020204" pitchFamily="66" charset="0"/>
                <a:ea typeface="新細明體" panose="02020500000000000000" pitchFamily="18" charset="-120"/>
              </a:rPr>
              <a:t>Routing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6F9FFE3-580F-4C9C-87A0-A576BB8E0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TW">
                <a:latin typeface="Arial" panose="020B0604020202020204" pitchFamily="34" charset="0"/>
                <a:ea typeface="新細明體" panose="02020500000000000000" pitchFamily="18" charset="-120"/>
              </a:rPr>
              <a:t>How does a device know where to send a packet?</a:t>
            </a:r>
          </a:p>
          <a:p>
            <a:pPr lvl="1"/>
            <a:r>
              <a:rPr lang="en-GB" altLang="zh-TW">
                <a:latin typeface="Arial" panose="020B0604020202020204" pitchFamily="34" charset="0"/>
                <a:ea typeface="新細明體" panose="02020500000000000000" pitchFamily="18" charset="-120"/>
              </a:rPr>
              <a:t>All devices need to know what IP addresses are on directly attached networks</a:t>
            </a:r>
          </a:p>
          <a:p>
            <a:pPr lvl="1"/>
            <a:r>
              <a:rPr lang="en-GB" altLang="zh-TW">
                <a:latin typeface="Arial" panose="020B0604020202020204" pitchFamily="34" charset="0"/>
                <a:ea typeface="新細明體" panose="02020500000000000000" pitchFamily="18" charset="-120"/>
              </a:rPr>
              <a:t>If the destination is on a local network, send it directly there</a:t>
            </a:r>
          </a:p>
          <a:p>
            <a:pPr lvl="1"/>
            <a:endParaRPr lang="en-GB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E3570E3E-973E-4C32-AF1B-4EE8CFBA80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Comic Sans MS" panose="030F0702030302020204" pitchFamily="66" charset="0"/>
                <a:ea typeface="新細明體" panose="02020500000000000000" pitchFamily="18" charset="-120"/>
              </a:rPr>
              <a:t>Routing (cont)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0EB6457-FAA2-4802-B86A-A8E88A4C02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TW">
                <a:latin typeface="Arial" panose="020B0604020202020204" pitchFamily="34" charset="0"/>
                <a:ea typeface="新細明體" panose="02020500000000000000" pitchFamily="18" charset="-120"/>
              </a:rPr>
              <a:t>If the destination address isn’t local</a:t>
            </a:r>
          </a:p>
          <a:p>
            <a:pPr lvl="1"/>
            <a:r>
              <a:rPr lang="en-GB" altLang="zh-TW">
                <a:latin typeface="Arial" panose="020B0604020202020204" pitchFamily="34" charset="0"/>
                <a:ea typeface="新細明體" panose="02020500000000000000" pitchFamily="18" charset="-120"/>
              </a:rPr>
              <a:t>Most non-router devices just send everything to a single local router</a:t>
            </a:r>
          </a:p>
          <a:p>
            <a:pPr lvl="1"/>
            <a:r>
              <a:rPr lang="en-GB" altLang="zh-TW">
                <a:latin typeface="Arial" panose="020B0604020202020204" pitchFamily="34" charset="0"/>
                <a:ea typeface="新細明體" panose="02020500000000000000" pitchFamily="18" charset="-120"/>
              </a:rPr>
              <a:t>Routers need to know which network corresponds to each possible IP address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64AE3E24-EC89-4BB5-A2D6-FF50E39E1D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Comic Sans MS" panose="030F0702030302020204" pitchFamily="66" charset="0"/>
                <a:ea typeface="新細明體" panose="02020500000000000000" pitchFamily="18" charset="-120"/>
              </a:rPr>
              <a:t>Allocation of addresses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DDF5CB17-5FD4-4155-B032-2522B91C3D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TW">
                <a:latin typeface="Arial" panose="020B0604020202020204" pitchFamily="34" charset="0"/>
                <a:ea typeface="新細明體" panose="02020500000000000000" pitchFamily="18" charset="-120"/>
              </a:rPr>
              <a:t>Controlled centrally by ICANN</a:t>
            </a:r>
          </a:p>
          <a:p>
            <a:pPr lvl="1"/>
            <a:r>
              <a:rPr lang="en-GB" altLang="zh-TW">
                <a:latin typeface="Arial" panose="020B0604020202020204" pitchFamily="34" charset="0"/>
                <a:ea typeface="新細明體" panose="02020500000000000000" pitchFamily="18" charset="-120"/>
              </a:rPr>
              <a:t>Fairly strict rules on further delegation to avoid wastage</a:t>
            </a:r>
          </a:p>
          <a:p>
            <a:pPr lvl="2"/>
            <a:r>
              <a:rPr lang="en-GB" altLang="zh-TW">
                <a:latin typeface="Arial" panose="020B0604020202020204" pitchFamily="34" charset="0"/>
                <a:ea typeface="新細明體" panose="02020500000000000000" pitchFamily="18" charset="-120"/>
              </a:rPr>
              <a:t>Have to demonstrate actual need for them</a:t>
            </a:r>
          </a:p>
          <a:p>
            <a:r>
              <a:rPr lang="en-GB" altLang="zh-TW">
                <a:latin typeface="Arial" panose="020B0604020202020204" pitchFamily="34" charset="0"/>
                <a:ea typeface="新細明體" panose="02020500000000000000" pitchFamily="18" charset="-120"/>
              </a:rPr>
              <a:t>Organizations that got in early have bigger allocations than they really need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C9F4226-5672-46A5-B7B1-72F9183A3C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Comic Sans MS" panose="030F0702030302020204" pitchFamily="66" charset="0"/>
                <a:ea typeface="新細明體" panose="02020500000000000000" pitchFamily="18" charset="-120"/>
              </a:rPr>
              <a:t>IP packets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26791949-381C-4549-8FC4-EC8C3525E9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TW">
                <a:latin typeface="Arial" panose="020B0604020202020204" pitchFamily="34" charset="0"/>
                <a:ea typeface="新細明體" panose="02020500000000000000" pitchFamily="18" charset="-120"/>
              </a:rPr>
              <a:t>Source and destination addresses </a:t>
            </a:r>
          </a:p>
          <a:p>
            <a:r>
              <a:rPr lang="en-GB" altLang="zh-TW">
                <a:latin typeface="Arial" panose="020B0604020202020204" pitchFamily="34" charset="0"/>
                <a:ea typeface="新細明體" panose="02020500000000000000" pitchFamily="18" charset="-120"/>
              </a:rPr>
              <a:t>Protocol number</a:t>
            </a:r>
          </a:p>
          <a:p>
            <a:pPr lvl="1"/>
            <a:r>
              <a:rPr lang="en-GB" altLang="zh-TW">
                <a:latin typeface="Arial" panose="020B0604020202020204" pitchFamily="34" charset="0"/>
                <a:ea typeface="新細明體" panose="02020500000000000000" pitchFamily="18" charset="-120"/>
              </a:rPr>
              <a:t>1 = ICMP, 6 = TCP, 17 = UDP</a:t>
            </a:r>
          </a:p>
          <a:p>
            <a:r>
              <a:rPr lang="en-GB" altLang="zh-TW">
                <a:latin typeface="Arial" panose="020B0604020202020204" pitchFamily="34" charset="0"/>
                <a:ea typeface="新細明體" panose="02020500000000000000" pitchFamily="18" charset="-120"/>
              </a:rPr>
              <a:t>Various options</a:t>
            </a:r>
          </a:p>
          <a:p>
            <a:pPr lvl="1"/>
            <a:r>
              <a:rPr lang="en-GB" altLang="zh-TW">
                <a:latin typeface="Arial" panose="020B0604020202020204" pitchFamily="34" charset="0"/>
                <a:ea typeface="新細明體" panose="02020500000000000000" pitchFamily="18" charset="-120"/>
              </a:rPr>
              <a:t>e.g. to control fragmentation</a:t>
            </a:r>
          </a:p>
          <a:p>
            <a:r>
              <a:rPr lang="en-GB" altLang="zh-TW">
                <a:latin typeface="Arial" panose="020B0604020202020204" pitchFamily="34" charset="0"/>
                <a:ea typeface="新細明體" panose="02020500000000000000" pitchFamily="18" charset="-120"/>
              </a:rPr>
              <a:t>Time to live (TTL)</a:t>
            </a:r>
          </a:p>
          <a:p>
            <a:pPr lvl="1"/>
            <a:r>
              <a:rPr lang="en-GB" altLang="zh-TW">
                <a:latin typeface="Arial" panose="020B0604020202020204" pitchFamily="34" charset="0"/>
                <a:ea typeface="新細明體" panose="02020500000000000000" pitchFamily="18" charset="-120"/>
              </a:rPr>
              <a:t>Prevent routing loops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B9E33C7A-EB60-4E59-82B7-E077AE7C8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A2AF6B25-B37A-40C4-A371-664522160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id="{A0FF06CF-A323-430F-A96C-3C23AC9E94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b"/>
          <a:lstStyle/>
          <a:p>
            <a:r>
              <a:rPr lang="en-US" altLang="zh-TW"/>
              <a:t>IP Datagram</a:t>
            </a:r>
          </a:p>
        </p:txBody>
      </p:sp>
      <p:sp>
        <p:nvSpPr>
          <p:cNvPr id="50181" name="Rectangle 5">
            <a:extLst>
              <a:ext uri="{FF2B5EF4-FFF2-40B4-BE49-F238E27FC236}">
                <a16:creationId xmlns:a16="http://schemas.microsoft.com/office/drawing/2014/main" id="{776B18EC-2B7D-4B9F-B664-BD6444D5B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350" y="1911350"/>
            <a:ext cx="673100" cy="292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zh-TW" sz="1400">
                <a:solidFill>
                  <a:schemeClr val="bg2"/>
                </a:solidFill>
              </a:rPr>
              <a:t>Vers</a:t>
            </a:r>
          </a:p>
        </p:txBody>
      </p:sp>
      <p:sp>
        <p:nvSpPr>
          <p:cNvPr id="50182" name="Rectangle 6">
            <a:extLst>
              <a:ext uri="{FF2B5EF4-FFF2-40B4-BE49-F238E27FC236}">
                <a16:creationId xmlns:a16="http://schemas.microsoft.com/office/drawing/2014/main" id="{5B5BBD0C-AC5A-4F04-A3A2-3B129354C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150" y="1911350"/>
            <a:ext cx="673100" cy="292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zh-TW" sz="1400">
                <a:solidFill>
                  <a:schemeClr val="bg2"/>
                </a:solidFill>
              </a:rPr>
              <a:t>Len</a:t>
            </a:r>
          </a:p>
        </p:txBody>
      </p:sp>
      <p:sp>
        <p:nvSpPr>
          <p:cNvPr id="50183" name="Rectangle 7">
            <a:extLst>
              <a:ext uri="{FF2B5EF4-FFF2-40B4-BE49-F238E27FC236}">
                <a16:creationId xmlns:a16="http://schemas.microsoft.com/office/drawing/2014/main" id="{47D27A4A-D235-4C46-91CC-4350A6E67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2950" y="1911350"/>
            <a:ext cx="1282700" cy="292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zh-TW" sz="1400">
                <a:solidFill>
                  <a:schemeClr val="bg2"/>
                </a:solidFill>
              </a:rPr>
              <a:t>TOS</a:t>
            </a:r>
          </a:p>
        </p:txBody>
      </p:sp>
      <p:sp>
        <p:nvSpPr>
          <p:cNvPr id="50184" name="Rectangle 8">
            <a:extLst>
              <a:ext uri="{FF2B5EF4-FFF2-40B4-BE49-F238E27FC236}">
                <a16:creationId xmlns:a16="http://schemas.microsoft.com/office/drawing/2014/main" id="{56DC1448-8D35-4F1E-82D9-E680D33A5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8350" y="1911350"/>
            <a:ext cx="2654300" cy="292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zh-TW" sz="1400">
                <a:solidFill>
                  <a:schemeClr val="bg2"/>
                </a:solidFill>
              </a:rPr>
              <a:t>Total Length</a:t>
            </a:r>
          </a:p>
        </p:txBody>
      </p:sp>
      <p:sp>
        <p:nvSpPr>
          <p:cNvPr id="50185" name="Rectangle 9">
            <a:extLst>
              <a:ext uri="{FF2B5EF4-FFF2-40B4-BE49-F238E27FC236}">
                <a16:creationId xmlns:a16="http://schemas.microsoft.com/office/drawing/2014/main" id="{47BC0325-65D9-4877-9A8B-6B20EC7B3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350" y="2216150"/>
            <a:ext cx="2654300" cy="292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zh-TW" sz="1400">
                <a:solidFill>
                  <a:schemeClr val="bg2"/>
                </a:solidFill>
              </a:rPr>
              <a:t>Identification</a:t>
            </a:r>
          </a:p>
        </p:txBody>
      </p:sp>
      <p:sp>
        <p:nvSpPr>
          <p:cNvPr id="50186" name="Rectangle 10">
            <a:extLst>
              <a:ext uri="{FF2B5EF4-FFF2-40B4-BE49-F238E27FC236}">
                <a16:creationId xmlns:a16="http://schemas.microsoft.com/office/drawing/2014/main" id="{EA377C54-1F3C-4156-B64C-1042BF589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8350" y="2216150"/>
            <a:ext cx="673100" cy="292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zh-TW" sz="1400">
                <a:solidFill>
                  <a:schemeClr val="bg2"/>
                </a:solidFill>
              </a:rPr>
              <a:t>Flags</a:t>
            </a:r>
          </a:p>
        </p:txBody>
      </p:sp>
      <p:sp>
        <p:nvSpPr>
          <p:cNvPr id="50187" name="Rectangle 11">
            <a:extLst>
              <a:ext uri="{FF2B5EF4-FFF2-40B4-BE49-F238E27FC236}">
                <a16:creationId xmlns:a16="http://schemas.microsoft.com/office/drawing/2014/main" id="{1E075C2E-3045-4E52-BD18-9B826376C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4150" y="2216150"/>
            <a:ext cx="1968500" cy="292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zh-TW" sz="1400">
                <a:solidFill>
                  <a:schemeClr val="bg2"/>
                </a:solidFill>
              </a:rPr>
              <a:t>Fragment Offset</a:t>
            </a:r>
          </a:p>
        </p:txBody>
      </p:sp>
      <p:sp>
        <p:nvSpPr>
          <p:cNvPr id="50188" name="Rectangle 12">
            <a:extLst>
              <a:ext uri="{FF2B5EF4-FFF2-40B4-BE49-F238E27FC236}">
                <a16:creationId xmlns:a16="http://schemas.microsoft.com/office/drawing/2014/main" id="{3B34F915-BE79-480C-89A4-0F13FEC63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350" y="2520950"/>
            <a:ext cx="1358900" cy="292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zh-TW" sz="1400">
                <a:solidFill>
                  <a:schemeClr val="bg2"/>
                </a:solidFill>
              </a:rPr>
              <a:t>TTL</a:t>
            </a:r>
          </a:p>
        </p:txBody>
      </p:sp>
      <p:sp>
        <p:nvSpPr>
          <p:cNvPr id="50189" name="Rectangle 13">
            <a:extLst>
              <a:ext uri="{FF2B5EF4-FFF2-40B4-BE49-F238E27FC236}">
                <a16:creationId xmlns:a16="http://schemas.microsoft.com/office/drawing/2014/main" id="{306DFB55-EA57-4832-AF38-22045D5D7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2950" y="2520950"/>
            <a:ext cx="1282700" cy="292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zh-TW" sz="1400">
                <a:solidFill>
                  <a:schemeClr val="bg2"/>
                </a:solidFill>
              </a:rPr>
              <a:t>Protocol</a:t>
            </a:r>
          </a:p>
        </p:txBody>
      </p:sp>
      <p:sp>
        <p:nvSpPr>
          <p:cNvPr id="50190" name="Rectangle 14">
            <a:extLst>
              <a:ext uri="{FF2B5EF4-FFF2-40B4-BE49-F238E27FC236}">
                <a16:creationId xmlns:a16="http://schemas.microsoft.com/office/drawing/2014/main" id="{C4F6B48C-E501-4DAD-982B-C40C0069B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8350" y="2520950"/>
            <a:ext cx="2654300" cy="292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zh-TW" sz="1400">
                <a:solidFill>
                  <a:schemeClr val="bg2"/>
                </a:solidFill>
              </a:rPr>
              <a:t>Header Checksum</a:t>
            </a:r>
          </a:p>
        </p:txBody>
      </p:sp>
      <p:sp>
        <p:nvSpPr>
          <p:cNvPr id="50191" name="Rectangle 15">
            <a:extLst>
              <a:ext uri="{FF2B5EF4-FFF2-40B4-BE49-F238E27FC236}">
                <a16:creationId xmlns:a16="http://schemas.microsoft.com/office/drawing/2014/main" id="{B07124B9-05DF-4BC6-9168-2E805445C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350" y="2825750"/>
            <a:ext cx="5321300" cy="292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zh-TW" sz="1400">
                <a:solidFill>
                  <a:schemeClr val="bg2"/>
                </a:solidFill>
              </a:rPr>
              <a:t>Source Internet Address</a:t>
            </a:r>
          </a:p>
        </p:txBody>
      </p:sp>
      <p:sp>
        <p:nvSpPr>
          <p:cNvPr id="50192" name="Rectangle 16">
            <a:extLst>
              <a:ext uri="{FF2B5EF4-FFF2-40B4-BE49-F238E27FC236}">
                <a16:creationId xmlns:a16="http://schemas.microsoft.com/office/drawing/2014/main" id="{3CE3D54B-FA26-4B90-9353-0CDAAC604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350" y="3130550"/>
            <a:ext cx="5321300" cy="292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zh-TW" sz="1400">
                <a:solidFill>
                  <a:schemeClr val="bg2"/>
                </a:solidFill>
              </a:rPr>
              <a:t>Destination Internet Address</a:t>
            </a:r>
          </a:p>
        </p:txBody>
      </p:sp>
      <p:sp>
        <p:nvSpPr>
          <p:cNvPr id="50193" name="Rectangle 17">
            <a:extLst>
              <a:ext uri="{FF2B5EF4-FFF2-40B4-BE49-F238E27FC236}">
                <a16:creationId xmlns:a16="http://schemas.microsoft.com/office/drawing/2014/main" id="{8B3390D1-BCDF-4B2A-A16F-776AC51A0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350" y="3435350"/>
            <a:ext cx="4025900" cy="292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zh-TW" sz="1400">
                <a:solidFill>
                  <a:schemeClr val="bg2"/>
                </a:solidFill>
              </a:rPr>
              <a:t>Options...</a:t>
            </a:r>
          </a:p>
        </p:txBody>
      </p:sp>
      <p:sp>
        <p:nvSpPr>
          <p:cNvPr id="50194" name="Rectangle 18">
            <a:extLst>
              <a:ext uri="{FF2B5EF4-FFF2-40B4-BE49-F238E27FC236}">
                <a16:creationId xmlns:a16="http://schemas.microsoft.com/office/drawing/2014/main" id="{F0EB5738-A068-444E-9A4D-50C65FFF1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9950" y="3435350"/>
            <a:ext cx="1282700" cy="292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zh-TW" sz="1400">
                <a:solidFill>
                  <a:schemeClr val="bg2"/>
                </a:solidFill>
              </a:rPr>
              <a:t>Padding</a:t>
            </a:r>
          </a:p>
        </p:txBody>
      </p:sp>
      <p:sp>
        <p:nvSpPr>
          <p:cNvPr id="50195" name="Rectangle 19">
            <a:extLst>
              <a:ext uri="{FF2B5EF4-FFF2-40B4-BE49-F238E27FC236}">
                <a16:creationId xmlns:a16="http://schemas.microsoft.com/office/drawing/2014/main" id="{FDBCFBF8-E193-4FCF-9935-249107DEF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350" y="3740150"/>
            <a:ext cx="5321300" cy="2921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zh-TW" sz="1400">
                <a:solidFill>
                  <a:schemeClr val="bg2"/>
                </a:solidFill>
              </a:rPr>
              <a:t>Data...</a:t>
            </a:r>
          </a:p>
        </p:txBody>
      </p:sp>
      <p:sp>
        <p:nvSpPr>
          <p:cNvPr id="50196" name="Rectangle 20">
            <a:extLst>
              <a:ext uri="{FF2B5EF4-FFF2-40B4-BE49-F238E27FC236}">
                <a16:creationId xmlns:a16="http://schemas.microsoft.com/office/drawing/2014/main" id="{27B1F0EC-8EB1-4FB2-B57A-8295BACD0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513" y="1624013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40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50197" name="Rectangle 21">
            <a:extLst>
              <a:ext uri="{FF2B5EF4-FFF2-40B4-BE49-F238E27FC236}">
                <a16:creationId xmlns:a16="http://schemas.microsoft.com/office/drawing/2014/main" id="{FAA1B0FB-0CE3-4BB0-BF41-B245E8708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0313" y="1624013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40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50198" name="Rectangle 22">
            <a:extLst>
              <a:ext uri="{FF2B5EF4-FFF2-40B4-BE49-F238E27FC236}">
                <a16:creationId xmlns:a16="http://schemas.microsoft.com/office/drawing/2014/main" id="{95C7B7F4-B398-49BE-B72D-9832BEA3C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6113" y="1624013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400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50199" name="Rectangle 23">
            <a:extLst>
              <a:ext uri="{FF2B5EF4-FFF2-40B4-BE49-F238E27FC236}">
                <a16:creationId xmlns:a16="http://schemas.microsoft.com/office/drawing/2014/main" id="{2EDE86CF-7EA7-4066-B071-A3523272E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5313" y="1624013"/>
            <a:ext cx="3825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400">
                <a:solidFill>
                  <a:schemeClr val="accent2"/>
                </a:solidFill>
              </a:rPr>
              <a:t>16</a:t>
            </a:r>
          </a:p>
        </p:txBody>
      </p:sp>
      <p:sp>
        <p:nvSpPr>
          <p:cNvPr id="50200" name="Rectangle 24">
            <a:extLst>
              <a:ext uri="{FF2B5EF4-FFF2-40B4-BE49-F238E27FC236}">
                <a16:creationId xmlns:a16="http://schemas.microsoft.com/office/drawing/2014/main" id="{C9E0FCFE-3CC6-47D6-B45B-71148675A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9525" y="1624013"/>
            <a:ext cx="382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400">
                <a:solidFill>
                  <a:schemeClr val="accent2"/>
                </a:solidFill>
              </a:rPr>
              <a:t>19</a:t>
            </a:r>
          </a:p>
        </p:txBody>
      </p:sp>
      <p:sp>
        <p:nvSpPr>
          <p:cNvPr id="50201" name="Rectangle 25">
            <a:extLst>
              <a:ext uri="{FF2B5EF4-FFF2-40B4-BE49-F238E27FC236}">
                <a16:creationId xmlns:a16="http://schemas.microsoft.com/office/drawing/2014/main" id="{44827C1F-A0DF-4DEE-8314-46F8F291B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1525" y="1624013"/>
            <a:ext cx="382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400">
                <a:solidFill>
                  <a:schemeClr val="accent2"/>
                </a:solidFill>
              </a:rPr>
              <a:t>24</a:t>
            </a:r>
          </a:p>
        </p:txBody>
      </p:sp>
      <p:sp>
        <p:nvSpPr>
          <p:cNvPr id="50202" name="Rectangle 26">
            <a:extLst>
              <a:ext uri="{FF2B5EF4-FFF2-40B4-BE49-F238E27FC236}">
                <a16:creationId xmlns:a16="http://schemas.microsoft.com/office/drawing/2014/main" id="{86A4B49C-88DE-4FD1-AFF0-635F5767A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8325" y="1624013"/>
            <a:ext cx="382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400">
                <a:solidFill>
                  <a:schemeClr val="accent2"/>
                </a:solidFill>
              </a:rPr>
              <a:t>31</a:t>
            </a:r>
          </a:p>
        </p:txBody>
      </p:sp>
      <p:grpSp>
        <p:nvGrpSpPr>
          <p:cNvPr id="50203" name="Group 27">
            <a:extLst>
              <a:ext uri="{FF2B5EF4-FFF2-40B4-BE49-F238E27FC236}">
                <a16:creationId xmlns:a16="http://schemas.microsoft.com/office/drawing/2014/main" id="{2C6294A0-3A57-4604-AFD9-DABC3E950A84}"/>
              </a:ext>
            </a:extLst>
          </p:cNvPr>
          <p:cNvGrpSpPr>
            <a:grpSpLocks/>
          </p:cNvGrpSpPr>
          <p:nvPr/>
        </p:nvGrpSpPr>
        <p:grpSpPr bwMode="auto">
          <a:xfrm>
            <a:off x="747713" y="4213225"/>
            <a:ext cx="8194675" cy="2219325"/>
            <a:chOff x="471" y="2654"/>
            <a:chExt cx="5162" cy="1398"/>
          </a:xfrm>
        </p:grpSpPr>
        <p:sp>
          <p:nvSpPr>
            <p:cNvPr id="50204" name="Rectangle 28">
              <a:extLst>
                <a:ext uri="{FF2B5EF4-FFF2-40B4-BE49-F238E27FC236}">
                  <a16:creationId xmlns:a16="http://schemas.microsoft.com/office/drawing/2014/main" id="{75ABD893-0535-4D63-86CE-5E42A6DD9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" y="2654"/>
              <a:ext cx="2509" cy="1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400" b="1" u="sng"/>
                <a:t>Field	Purpose</a:t>
              </a:r>
              <a:endParaRPr lang="en-US" altLang="zh-TW" sz="1400"/>
            </a:p>
            <a:p>
              <a:pPr eaLnBrk="0" hangingPunct="0"/>
              <a:r>
                <a:rPr lang="en-US" altLang="zh-TW" sz="1400"/>
                <a:t>Vers	IP version number</a:t>
              </a:r>
            </a:p>
            <a:p>
              <a:pPr eaLnBrk="0" hangingPunct="0"/>
              <a:r>
                <a:rPr lang="en-US" altLang="zh-TW" sz="1400"/>
                <a:t>Len	Length of IP header (4 octet units)</a:t>
              </a:r>
            </a:p>
            <a:p>
              <a:pPr eaLnBrk="0" hangingPunct="0"/>
              <a:r>
                <a:rPr lang="en-US" altLang="zh-TW" sz="1400"/>
                <a:t>TOS	Type of Service</a:t>
              </a:r>
            </a:p>
            <a:p>
              <a:pPr eaLnBrk="0" hangingPunct="0"/>
              <a:r>
                <a:rPr lang="en-US" altLang="zh-TW" sz="1400"/>
                <a:t>T.  Length	Length of entire datagram (octets)</a:t>
              </a:r>
            </a:p>
            <a:p>
              <a:pPr eaLnBrk="0" hangingPunct="0"/>
              <a:r>
                <a:rPr lang="en-US" altLang="zh-TW" sz="1400"/>
                <a:t>Ident.	IP datagram ID (for frag/reassembly)</a:t>
              </a:r>
            </a:p>
            <a:p>
              <a:pPr eaLnBrk="0" hangingPunct="0"/>
              <a:r>
                <a:rPr lang="en-US" altLang="zh-TW" sz="1400"/>
                <a:t>Flags	Don’t/More fragments</a:t>
              </a:r>
            </a:p>
            <a:p>
              <a:pPr eaLnBrk="0" hangingPunct="0"/>
              <a:r>
                <a:rPr lang="en-US" altLang="zh-TW" sz="1400"/>
                <a:t>Frag Off	Fragment Offset</a:t>
              </a:r>
            </a:p>
            <a:p>
              <a:pPr eaLnBrk="0" hangingPunct="0"/>
              <a:endParaRPr lang="en-US" altLang="zh-TW" sz="1400"/>
            </a:p>
          </p:txBody>
        </p:sp>
        <p:sp>
          <p:nvSpPr>
            <p:cNvPr id="50205" name="Rectangle 29">
              <a:extLst>
                <a:ext uri="{FF2B5EF4-FFF2-40B4-BE49-F238E27FC236}">
                  <a16:creationId xmlns:a16="http://schemas.microsoft.com/office/drawing/2014/main" id="{7B973A77-6183-4886-B72A-40939BD70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4" y="2654"/>
              <a:ext cx="2379" cy="1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400" b="1" u="sng"/>
                <a:t>Field	Purpose</a:t>
              </a:r>
            </a:p>
            <a:p>
              <a:pPr eaLnBrk="0" hangingPunct="0"/>
              <a:r>
                <a:rPr lang="en-US" altLang="zh-TW" sz="1400"/>
                <a:t>TTL	Time To Live - Max # of hops</a:t>
              </a:r>
            </a:p>
            <a:p>
              <a:pPr eaLnBrk="0" hangingPunct="0"/>
              <a:r>
                <a:rPr lang="en-US" altLang="zh-TW" sz="1400"/>
                <a:t>Protocol	Higher level protocol (1=ICMP,</a:t>
              </a:r>
            </a:p>
            <a:p>
              <a:pPr eaLnBrk="0" hangingPunct="0"/>
              <a:r>
                <a:rPr lang="en-US" altLang="zh-TW" sz="1400"/>
                <a:t>	6=TCP, 17=UDP)</a:t>
              </a:r>
            </a:p>
            <a:p>
              <a:pPr eaLnBrk="0" hangingPunct="0"/>
              <a:r>
                <a:rPr lang="en-US" altLang="zh-TW" sz="1400"/>
                <a:t>Checksum	Checksum for the IP header</a:t>
              </a:r>
            </a:p>
            <a:p>
              <a:pPr eaLnBrk="0" hangingPunct="0"/>
              <a:r>
                <a:rPr lang="en-US" altLang="zh-TW" sz="1400"/>
                <a:t>Source IA	Originator’s Internet Address</a:t>
              </a:r>
            </a:p>
            <a:p>
              <a:pPr eaLnBrk="0" hangingPunct="0"/>
              <a:r>
                <a:rPr lang="en-US" altLang="zh-TW" sz="1400"/>
                <a:t>Dest. IA	Final Destination Internet Address</a:t>
              </a:r>
            </a:p>
            <a:p>
              <a:pPr eaLnBrk="0" hangingPunct="0"/>
              <a:r>
                <a:rPr lang="en-US" altLang="zh-TW" sz="1400"/>
                <a:t>Options	Source route, time stamp, etc.</a:t>
              </a:r>
            </a:p>
            <a:p>
              <a:pPr eaLnBrk="0" hangingPunct="0"/>
              <a:r>
                <a:rPr lang="en-US" altLang="zh-TW" sz="1400"/>
                <a:t>Data...	Higher level protocol data</a:t>
              </a:r>
            </a:p>
            <a:p>
              <a:pPr eaLnBrk="0" hangingPunct="0"/>
              <a:endParaRPr lang="en-US" altLang="zh-TW" sz="1400"/>
            </a:p>
          </p:txBody>
        </p:sp>
      </p:grpSp>
      <p:sp>
        <p:nvSpPr>
          <p:cNvPr id="50206" name="Text Box 30">
            <a:extLst>
              <a:ext uri="{FF2B5EF4-FFF2-40B4-BE49-F238E27FC236}">
                <a16:creationId xmlns:a16="http://schemas.microsoft.com/office/drawing/2014/main" id="{306B3EC6-7E35-4681-A27A-004E91E7B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6211888"/>
            <a:ext cx="7791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We only looked at the IP addresses, TTL and protocol # 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CDA84BA1-379D-4520-B601-EAB68B0416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ＭＳ Ｐゴシック" panose="020B0600070205080204" pitchFamily="34" charset="-128"/>
              </a:rPr>
              <a:t>IP Routing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689559DE-F242-4533-98F4-A155CE71B0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3886200"/>
            <a:ext cx="7772400" cy="2667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ja-JP" sz="2400">
                <a:ea typeface="ＭＳ Ｐゴシック" panose="020B0600070205080204" pitchFamily="34" charset="-128"/>
              </a:rPr>
              <a:t>		</a:t>
            </a:r>
          </a:p>
          <a:p>
            <a:r>
              <a:rPr lang="en-US" altLang="ja-JP" sz="2400">
                <a:ea typeface="ＭＳ Ｐゴシック" panose="020B0600070205080204" pitchFamily="34" charset="-128"/>
              </a:rPr>
              <a:t>Routing Table</a:t>
            </a:r>
          </a:p>
          <a:p>
            <a:pPr>
              <a:buFontTx/>
              <a:buNone/>
            </a:pPr>
            <a:r>
              <a:rPr lang="en-US" altLang="ja-JP" sz="2400">
                <a:ea typeface="ＭＳ Ｐゴシック" panose="020B0600070205080204" pitchFamily="34" charset="-128"/>
              </a:rPr>
              <a:t>		Destination IP address </a:t>
            </a:r>
          </a:p>
          <a:p>
            <a:pPr>
              <a:buFontTx/>
              <a:buNone/>
            </a:pPr>
            <a:r>
              <a:rPr lang="en-US" altLang="ja-JP" sz="2400">
                <a:ea typeface="ＭＳ Ｐゴシック" panose="020B0600070205080204" pitchFamily="34" charset="-128"/>
              </a:rPr>
              <a:t>		IP address of a next-hop router </a:t>
            </a:r>
          </a:p>
          <a:p>
            <a:pPr>
              <a:buFontTx/>
              <a:buNone/>
            </a:pPr>
            <a:r>
              <a:rPr lang="en-US" altLang="ja-JP" sz="2400">
                <a:ea typeface="ＭＳ Ｐゴシック" panose="020B0600070205080204" pitchFamily="34" charset="-128"/>
              </a:rPr>
              <a:t>		Flags </a:t>
            </a:r>
          </a:p>
          <a:p>
            <a:pPr>
              <a:buFontTx/>
              <a:buNone/>
            </a:pPr>
            <a:r>
              <a:rPr lang="en-US" altLang="ja-JP" sz="2400">
                <a:ea typeface="ＭＳ Ｐゴシック" panose="020B0600070205080204" pitchFamily="34" charset="-128"/>
              </a:rPr>
              <a:t>		Network interface specification</a:t>
            </a:r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B58FDAB8-958F-4729-827E-E81F1B9E6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5240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1600" b="1">
                <a:latin typeface="Tahoma" panose="020B0604030504040204" pitchFamily="34" charset="0"/>
                <a:ea typeface="ＭＳ Ｐゴシック" panose="020B0600070205080204" pitchFamily="34" charset="-128"/>
              </a:rPr>
              <a:t>Application</a:t>
            </a:r>
          </a:p>
        </p:txBody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61E6EC9A-431E-4F86-877C-D99852524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9812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1600" b="1">
                <a:latin typeface="Tahoma" panose="020B0604030504040204" pitchFamily="34" charset="0"/>
                <a:ea typeface="ＭＳ Ｐゴシック" panose="020B0600070205080204" pitchFamily="34" charset="-128"/>
              </a:rPr>
              <a:t>Transport</a:t>
            </a:r>
          </a:p>
        </p:txBody>
      </p:sp>
      <p:sp>
        <p:nvSpPr>
          <p:cNvPr id="44038" name="Rectangle 6">
            <a:extLst>
              <a:ext uri="{FF2B5EF4-FFF2-40B4-BE49-F238E27FC236}">
                <a16:creationId xmlns:a16="http://schemas.microsoft.com/office/drawing/2014/main" id="{A9173433-DEE3-4ADC-A2BF-6BDA9FC4E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4384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1600" b="1">
                <a:latin typeface="Tahoma" panose="020B0604030504040204" pitchFamily="34" charset="0"/>
                <a:ea typeface="ＭＳ Ｐゴシック" panose="020B0600070205080204" pitchFamily="34" charset="-128"/>
              </a:rPr>
              <a:t>Network</a:t>
            </a:r>
          </a:p>
        </p:txBody>
      </p:sp>
      <p:sp>
        <p:nvSpPr>
          <p:cNvPr id="44039" name="Rectangle 7">
            <a:extLst>
              <a:ext uri="{FF2B5EF4-FFF2-40B4-BE49-F238E27FC236}">
                <a16:creationId xmlns:a16="http://schemas.microsoft.com/office/drawing/2014/main" id="{5DF81150-8AC2-419F-9BC8-5A147B7E8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8956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1600" b="1">
                <a:latin typeface="Tahoma" panose="020B0604030504040204" pitchFamily="34" charset="0"/>
                <a:ea typeface="ＭＳ Ｐゴシック" panose="020B0600070205080204" pitchFamily="34" charset="-128"/>
              </a:rPr>
              <a:t>Link</a:t>
            </a:r>
          </a:p>
        </p:txBody>
      </p:sp>
      <p:sp>
        <p:nvSpPr>
          <p:cNvPr id="44040" name="Rectangle 8">
            <a:extLst>
              <a:ext uri="{FF2B5EF4-FFF2-40B4-BE49-F238E27FC236}">
                <a16:creationId xmlns:a16="http://schemas.microsoft.com/office/drawing/2014/main" id="{78BB665B-56F6-46B4-A0AD-0A2DC2D59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6002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1600" b="1">
                <a:latin typeface="Tahoma" panose="020B0604030504040204" pitchFamily="34" charset="0"/>
                <a:ea typeface="ＭＳ Ｐゴシック" panose="020B0600070205080204" pitchFamily="34" charset="-128"/>
              </a:rPr>
              <a:t>Application</a:t>
            </a:r>
          </a:p>
        </p:txBody>
      </p:sp>
      <p:sp>
        <p:nvSpPr>
          <p:cNvPr id="44041" name="Rectangle 9">
            <a:extLst>
              <a:ext uri="{FF2B5EF4-FFF2-40B4-BE49-F238E27FC236}">
                <a16:creationId xmlns:a16="http://schemas.microsoft.com/office/drawing/2014/main" id="{D4179760-5DDF-4F35-BB09-424492B15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0574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1600" b="1">
                <a:latin typeface="Tahoma" panose="020B0604030504040204" pitchFamily="34" charset="0"/>
                <a:ea typeface="ＭＳ Ｐゴシック" panose="020B0600070205080204" pitchFamily="34" charset="-128"/>
              </a:rPr>
              <a:t>Transport</a:t>
            </a:r>
          </a:p>
        </p:txBody>
      </p:sp>
      <p:sp>
        <p:nvSpPr>
          <p:cNvPr id="44042" name="Rectangle 10">
            <a:extLst>
              <a:ext uri="{FF2B5EF4-FFF2-40B4-BE49-F238E27FC236}">
                <a16:creationId xmlns:a16="http://schemas.microsoft.com/office/drawing/2014/main" id="{BF4580BB-0457-4D5B-84DB-53D6F6AA4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5146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1600" b="1">
                <a:latin typeface="Tahoma" panose="020B0604030504040204" pitchFamily="34" charset="0"/>
                <a:ea typeface="ＭＳ Ｐゴシック" panose="020B0600070205080204" pitchFamily="34" charset="-128"/>
              </a:rPr>
              <a:t>Network</a:t>
            </a:r>
          </a:p>
        </p:txBody>
      </p:sp>
      <p:sp>
        <p:nvSpPr>
          <p:cNvPr id="44043" name="Rectangle 11">
            <a:extLst>
              <a:ext uri="{FF2B5EF4-FFF2-40B4-BE49-F238E27FC236}">
                <a16:creationId xmlns:a16="http://schemas.microsoft.com/office/drawing/2014/main" id="{5D0B60B9-D21D-45E0-8AC0-8C7914703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9718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1600" b="1">
                <a:latin typeface="Tahoma" panose="020B0604030504040204" pitchFamily="34" charset="0"/>
                <a:ea typeface="ＭＳ Ｐゴシック" panose="020B0600070205080204" pitchFamily="34" charset="-128"/>
              </a:rPr>
              <a:t>Link</a:t>
            </a:r>
          </a:p>
        </p:txBody>
      </p:sp>
      <p:sp>
        <p:nvSpPr>
          <p:cNvPr id="44044" name="Rectangle 12">
            <a:extLst>
              <a:ext uri="{FF2B5EF4-FFF2-40B4-BE49-F238E27FC236}">
                <a16:creationId xmlns:a16="http://schemas.microsoft.com/office/drawing/2014/main" id="{6C4EFFC4-C21D-43F2-B5D9-19902FFA2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4384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1600" b="1">
                <a:latin typeface="Tahoma" panose="020B0604030504040204" pitchFamily="34" charset="0"/>
                <a:ea typeface="ＭＳ Ｐゴシック" panose="020B0600070205080204" pitchFamily="34" charset="-128"/>
              </a:rPr>
              <a:t>Network</a:t>
            </a:r>
          </a:p>
        </p:txBody>
      </p:sp>
      <p:sp>
        <p:nvSpPr>
          <p:cNvPr id="44045" name="Rectangle 13">
            <a:extLst>
              <a:ext uri="{FF2B5EF4-FFF2-40B4-BE49-F238E27FC236}">
                <a16:creationId xmlns:a16="http://schemas.microsoft.com/office/drawing/2014/main" id="{4CFE1372-5CB5-4642-8132-4B90489F9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8956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1600" b="1">
                <a:latin typeface="Tahoma" panose="020B0604030504040204" pitchFamily="34" charset="0"/>
                <a:ea typeface="ＭＳ Ｐゴシック" panose="020B0600070205080204" pitchFamily="34" charset="-128"/>
              </a:rPr>
              <a:t>Link</a:t>
            </a:r>
          </a:p>
        </p:txBody>
      </p:sp>
      <p:sp>
        <p:nvSpPr>
          <p:cNvPr id="44046" name="Freeform 14">
            <a:extLst>
              <a:ext uri="{FF2B5EF4-FFF2-40B4-BE49-F238E27FC236}">
                <a16:creationId xmlns:a16="http://schemas.microsoft.com/office/drawing/2014/main" id="{D6EFC888-1C63-428E-8510-7F081357DB2F}"/>
              </a:ext>
            </a:extLst>
          </p:cNvPr>
          <p:cNvSpPr>
            <a:spLocks/>
          </p:cNvSpPr>
          <p:nvPr/>
        </p:nvSpPr>
        <p:spPr bwMode="auto">
          <a:xfrm>
            <a:off x="1981200" y="3352800"/>
            <a:ext cx="2057400" cy="457200"/>
          </a:xfrm>
          <a:custGeom>
            <a:avLst/>
            <a:gdLst>
              <a:gd name="T0" fmla="*/ 0 w 1296"/>
              <a:gd name="T1" fmla="*/ 0 h 288"/>
              <a:gd name="T2" fmla="*/ 0 w 1296"/>
              <a:gd name="T3" fmla="*/ 288 h 288"/>
              <a:gd name="T4" fmla="*/ 1296 w 1296"/>
              <a:gd name="T5" fmla="*/ 288 h 288"/>
              <a:gd name="T6" fmla="*/ 1296 w 1296"/>
              <a:gd name="T7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96" h="288">
                <a:moveTo>
                  <a:pt x="0" y="0"/>
                </a:moveTo>
                <a:lnTo>
                  <a:pt x="0" y="288"/>
                </a:lnTo>
                <a:lnTo>
                  <a:pt x="1296" y="288"/>
                </a:lnTo>
                <a:lnTo>
                  <a:pt x="1296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4047" name="Freeform 15">
            <a:extLst>
              <a:ext uri="{FF2B5EF4-FFF2-40B4-BE49-F238E27FC236}">
                <a16:creationId xmlns:a16="http://schemas.microsoft.com/office/drawing/2014/main" id="{8FD0A754-F638-433E-9ACE-4887B4BBD3F5}"/>
              </a:ext>
            </a:extLst>
          </p:cNvPr>
          <p:cNvSpPr>
            <a:spLocks/>
          </p:cNvSpPr>
          <p:nvPr/>
        </p:nvSpPr>
        <p:spPr bwMode="auto">
          <a:xfrm>
            <a:off x="4648200" y="3352800"/>
            <a:ext cx="2057400" cy="457200"/>
          </a:xfrm>
          <a:custGeom>
            <a:avLst/>
            <a:gdLst>
              <a:gd name="T0" fmla="*/ 0 w 1296"/>
              <a:gd name="T1" fmla="*/ 0 h 288"/>
              <a:gd name="T2" fmla="*/ 0 w 1296"/>
              <a:gd name="T3" fmla="*/ 288 h 288"/>
              <a:gd name="T4" fmla="*/ 1296 w 1296"/>
              <a:gd name="T5" fmla="*/ 288 h 288"/>
              <a:gd name="T6" fmla="*/ 1296 w 1296"/>
              <a:gd name="T7" fmla="*/ 4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96" h="288">
                <a:moveTo>
                  <a:pt x="0" y="0"/>
                </a:moveTo>
                <a:lnTo>
                  <a:pt x="0" y="288"/>
                </a:lnTo>
                <a:lnTo>
                  <a:pt x="1296" y="288"/>
                </a:lnTo>
                <a:lnTo>
                  <a:pt x="1296" y="4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4048" name="Text Box 16">
            <a:extLst>
              <a:ext uri="{FF2B5EF4-FFF2-40B4-BE49-F238E27FC236}">
                <a16:creationId xmlns:a16="http://schemas.microsoft.com/office/drawing/2014/main" id="{E3A3E450-D35E-4260-AF46-497324C27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143000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ja-JP" sz="1800">
                <a:latin typeface="Tahoma" panose="020B0604030504040204" pitchFamily="34" charset="0"/>
                <a:ea typeface="ＭＳ Ｐゴシック" panose="020B0600070205080204" pitchFamily="34" charset="-128"/>
              </a:rPr>
              <a:t>Source</a:t>
            </a:r>
          </a:p>
        </p:txBody>
      </p:sp>
      <p:sp>
        <p:nvSpPr>
          <p:cNvPr id="44049" name="Text Box 17">
            <a:extLst>
              <a:ext uri="{FF2B5EF4-FFF2-40B4-BE49-F238E27FC236}">
                <a16:creationId xmlns:a16="http://schemas.microsoft.com/office/drawing/2014/main" id="{B99A5930-015C-4C95-8CAA-C6C0D2B04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219200"/>
            <a:ext cx="1317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ja-JP" sz="1800">
                <a:latin typeface="Tahoma" panose="020B0604030504040204" pitchFamily="34" charset="0"/>
                <a:ea typeface="ＭＳ Ｐゴシック" panose="020B0600070205080204" pitchFamily="34" charset="-128"/>
              </a:rPr>
              <a:t>Destination</a:t>
            </a:r>
          </a:p>
        </p:txBody>
      </p:sp>
      <p:sp>
        <p:nvSpPr>
          <p:cNvPr id="44050" name="Text Box 18">
            <a:extLst>
              <a:ext uri="{FF2B5EF4-FFF2-40B4-BE49-F238E27FC236}">
                <a16:creationId xmlns:a16="http://schemas.microsoft.com/office/drawing/2014/main" id="{74176549-E053-421D-A951-9FF24CD95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057400"/>
            <a:ext cx="8556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ja-JP" sz="1800">
                <a:latin typeface="Tahoma" panose="020B0604030504040204" pitchFamily="34" charset="0"/>
                <a:ea typeface="ＭＳ Ｐゴシック" panose="020B0600070205080204" pitchFamily="34" charset="-128"/>
              </a:rPr>
              <a:t>Router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B782B5BB-A459-47C6-A475-CEFFEFFA4C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Comic Sans MS" panose="030F0702030302020204" pitchFamily="66" charset="0"/>
                <a:ea typeface="新細明體" panose="02020500000000000000" pitchFamily="18" charset="-120"/>
              </a:rPr>
              <a:t>UDP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68D7899E-BD75-4A41-8CD2-EEBB9D21AA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zh-TW">
                <a:latin typeface="Arial" panose="020B0604020202020204" pitchFamily="34" charset="0"/>
                <a:ea typeface="新細明體" panose="02020500000000000000" pitchFamily="18" charset="-120"/>
              </a:rPr>
              <a:t>Thin layer on top of IP</a:t>
            </a:r>
          </a:p>
          <a:p>
            <a:pPr>
              <a:lnSpc>
                <a:spcPct val="90000"/>
              </a:lnSpc>
            </a:pPr>
            <a:r>
              <a:rPr lang="en-GB" altLang="zh-TW">
                <a:latin typeface="Arial" panose="020B0604020202020204" pitchFamily="34" charset="0"/>
                <a:ea typeface="新細明體" panose="02020500000000000000" pitchFamily="18" charset="-120"/>
              </a:rPr>
              <a:t>Adds packet length + checksum</a:t>
            </a:r>
          </a:p>
          <a:p>
            <a:pPr lvl="1">
              <a:lnSpc>
                <a:spcPct val="90000"/>
              </a:lnSpc>
            </a:pPr>
            <a:r>
              <a:rPr lang="en-GB" altLang="zh-TW">
                <a:latin typeface="Arial" panose="020B0604020202020204" pitchFamily="34" charset="0"/>
                <a:ea typeface="新細明體" panose="02020500000000000000" pitchFamily="18" charset="-120"/>
              </a:rPr>
              <a:t>Guard against corrupted packets</a:t>
            </a:r>
          </a:p>
          <a:p>
            <a:pPr>
              <a:lnSpc>
                <a:spcPct val="90000"/>
              </a:lnSpc>
            </a:pPr>
            <a:r>
              <a:rPr lang="en-GB" altLang="zh-TW">
                <a:latin typeface="Arial" panose="020B0604020202020204" pitchFamily="34" charset="0"/>
                <a:ea typeface="新細明體" panose="02020500000000000000" pitchFamily="18" charset="-120"/>
              </a:rPr>
              <a:t>Also source and destination </a:t>
            </a:r>
            <a:r>
              <a:rPr lang="en-GB" altLang="zh-TW" i="1">
                <a:latin typeface="Arial" panose="020B0604020202020204" pitchFamily="34" charset="0"/>
                <a:ea typeface="新細明體" panose="02020500000000000000" pitchFamily="18" charset="-120"/>
              </a:rPr>
              <a:t>ports</a:t>
            </a:r>
          </a:p>
          <a:p>
            <a:pPr lvl="1">
              <a:lnSpc>
                <a:spcPct val="90000"/>
              </a:lnSpc>
            </a:pPr>
            <a:r>
              <a:rPr lang="en-GB" altLang="zh-TW">
                <a:latin typeface="Arial" panose="020B0604020202020204" pitchFamily="34" charset="0"/>
                <a:ea typeface="新細明體" panose="02020500000000000000" pitchFamily="18" charset="-120"/>
              </a:rPr>
              <a:t>Ports are used to associate a packet with a specific application at each end</a:t>
            </a:r>
          </a:p>
          <a:p>
            <a:pPr>
              <a:lnSpc>
                <a:spcPct val="90000"/>
              </a:lnSpc>
            </a:pPr>
            <a:r>
              <a:rPr lang="en-GB" altLang="zh-TW">
                <a:latin typeface="Arial" panose="020B0604020202020204" pitchFamily="34" charset="0"/>
                <a:ea typeface="新細明體" panose="02020500000000000000" pitchFamily="18" charset="-120"/>
              </a:rPr>
              <a:t>Still unreliable:</a:t>
            </a:r>
          </a:p>
          <a:p>
            <a:pPr lvl="1">
              <a:lnSpc>
                <a:spcPct val="90000"/>
              </a:lnSpc>
            </a:pPr>
            <a:r>
              <a:rPr lang="en-GB" altLang="zh-TW">
                <a:latin typeface="Arial" panose="020B0604020202020204" pitchFamily="34" charset="0"/>
                <a:ea typeface="新細明體" panose="02020500000000000000" pitchFamily="18" charset="-120"/>
              </a:rPr>
              <a:t>Duplication, loss, out-of-orderness possible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9E2EBDB0-0D02-48D2-BF89-D4822294E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D556E7EE-C011-493E-8735-7EB1FEE2E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5512C773-0A7C-405E-95EA-AB72CDECF9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b"/>
          <a:lstStyle/>
          <a:p>
            <a:r>
              <a:rPr lang="en-US" altLang="zh-TW"/>
              <a:t>UDP datagram</a:t>
            </a:r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F7185EAD-1C8C-499A-8E3C-94AEF1442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5950" y="2292350"/>
            <a:ext cx="2654300" cy="292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zh-TW" sz="1400">
                <a:solidFill>
                  <a:schemeClr val="bg2"/>
                </a:solidFill>
              </a:rPr>
              <a:t>Destination Port</a:t>
            </a: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BF997442-106B-40CC-A2D4-EDA37A479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950" y="2292350"/>
            <a:ext cx="2654300" cy="292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zh-TW" sz="1400">
                <a:solidFill>
                  <a:schemeClr val="bg2"/>
                </a:solidFill>
              </a:rPr>
              <a:t>Source Port</a:t>
            </a:r>
          </a:p>
        </p:txBody>
      </p:sp>
      <p:sp>
        <p:nvSpPr>
          <p:cNvPr id="52231" name="Rectangle 7">
            <a:extLst>
              <a:ext uri="{FF2B5EF4-FFF2-40B4-BE49-F238E27FC236}">
                <a16:creationId xmlns:a16="http://schemas.microsoft.com/office/drawing/2014/main" id="{5B4A9DF7-9CCE-4B04-B057-39D555B57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950" y="2901950"/>
            <a:ext cx="5321300" cy="2921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zh-TW" sz="1400">
                <a:solidFill>
                  <a:schemeClr val="bg2"/>
                </a:solidFill>
              </a:rPr>
              <a:t>Application  data</a:t>
            </a:r>
          </a:p>
        </p:txBody>
      </p:sp>
      <p:sp>
        <p:nvSpPr>
          <p:cNvPr id="52232" name="Rectangle 8">
            <a:extLst>
              <a:ext uri="{FF2B5EF4-FFF2-40B4-BE49-F238E27FC236}">
                <a16:creationId xmlns:a16="http://schemas.microsoft.com/office/drawing/2014/main" id="{0D7D09CE-3166-434F-BBE4-FFD7D5216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113" y="2005013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40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52233" name="Rectangle 9">
            <a:extLst>
              <a:ext uri="{FF2B5EF4-FFF2-40B4-BE49-F238E27FC236}">
                <a16:creationId xmlns:a16="http://schemas.microsoft.com/office/drawing/2014/main" id="{F025FCE9-9BD9-40CE-8FCA-2A296B81B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913" y="2005013"/>
            <a:ext cx="3825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400">
                <a:solidFill>
                  <a:schemeClr val="accent2"/>
                </a:solidFill>
              </a:rPr>
              <a:t>16</a:t>
            </a:r>
          </a:p>
        </p:txBody>
      </p:sp>
      <p:sp>
        <p:nvSpPr>
          <p:cNvPr id="52234" name="Rectangle 10">
            <a:extLst>
              <a:ext uri="{FF2B5EF4-FFF2-40B4-BE49-F238E27FC236}">
                <a16:creationId xmlns:a16="http://schemas.microsoft.com/office/drawing/2014/main" id="{D9871118-ED06-43EE-AC2F-E01015C9D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5925" y="2005013"/>
            <a:ext cx="382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400">
                <a:solidFill>
                  <a:schemeClr val="accent2"/>
                </a:solidFill>
              </a:rPr>
              <a:t>31</a:t>
            </a:r>
          </a:p>
        </p:txBody>
      </p:sp>
      <p:sp>
        <p:nvSpPr>
          <p:cNvPr id="52235" name="Rectangle 11">
            <a:extLst>
              <a:ext uri="{FF2B5EF4-FFF2-40B4-BE49-F238E27FC236}">
                <a16:creationId xmlns:a16="http://schemas.microsoft.com/office/drawing/2014/main" id="{928749C3-D45F-4AE5-954C-724F535F8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5950" y="2597150"/>
            <a:ext cx="2654300" cy="292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zh-TW" sz="1400">
                <a:solidFill>
                  <a:schemeClr val="bg2"/>
                </a:solidFill>
              </a:rPr>
              <a:t>Checksum</a:t>
            </a:r>
          </a:p>
        </p:txBody>
      </p:sp>
      <p:sp>
        <p:nvSpPr>
          <p:cNvPr id="52236" name="Rectangle 12">
            <a:extLst>
              <a:ext uri="{FF2B5EF4-FFF2-40B4-BE49-F238E27FC236}">
                <a16:creationId xmlns:a16="http://schemas.microsoft.com/office/drawing/2014/main" id="{69AEFCED-3EBF-4ABE-A45B-C0A063F23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950" y="2597150"/>
            <a:ext cx="2654300" cy="292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zh-TW" sz="1400">
                <a:solidFill>
                  <a:schemeClr val="bg2"/>
                </a:solidFill>
              </a:rPr>
              <a:t>Length</a:t>
            </a:r>
          </a:p>
        </p:txBody>
      </p:sp>
      <p:sp>
        <p:nvSpPr>
          <p:cNvPr id="52237" name="Rectangle 13">
            <a:extLst>
              <a:ext uri="{FF2B5EF4-FFF2-40B4-BE49-F238E27FC236}">
                <a16:creationId xmlns:a16="http://schemas.microsoft.com/office/drawing/2014/main" id="{283755D9-BF7C-4674-A9C6-F24AF3202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113" y="3832225"/>
            <a:ext cx="6372225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400" b="1" u="sng"/>
              <a:t>Field		Purpose</a:t>
            </a:r>
          </a:p>
          <a:p>
            <a:pPr eaLnBrk="0" hangingPunct="0"/>
            <a:r>
              <a:rPr lang="en-US" altLang="zh-TW" sz="1400"/>
              <a:t>Source Port	16-bit port number identifying originating application</a:t>
            </a:r>
          </a:p>
          <a:p>
            <a:pPr eaLnBrk="0" hangingPunct="0"/>
            <a:r>
              <a:rPr lang="en-US" altLang="zh-TW" sz="1400"/>
              <a:t>Destination Port	16-bit port number identifying destination application</a:t>
            </a:r>
          </a:p>
          <a:p>
            <a:pPr eaLnBrk="0" hangingPunct="0"/>
            <a:r>
              <a:rPr lang="en-US" altLang="zh-TW" sz="1400"/>
              <a:t>Length		Length of UDP datagram (UDP header + data)</a:t>
            </a:r>
          </a:p>
          <a:p>
            <a:pPr eaLnBrk="0" hangingPunct="0"/>
            <a:r>
              <a:rPr lang="en-US" altLang="zh-TW" sz="1400"/>
              <a:t>Checksum		Checksum of IP pseudo header, UDP header, and data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7D3D01BB-436F-4ECB-9A64-1FB898FE32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Comic Sans MS" panose="030F0702030302020204" pitchFamily="66" charset="0"/>
                <a:ea typeface="新細明體" panose="02020500000000000000" pitchFamily="18" charset="-120"/>
              </a:rPr>
              <a:t>Typical applications of UDP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7986D3D4-E575-4D8B-8547-E8B05FBEED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GB" altLang="zh-TW">
                <a:latin typeface="Arial" panose="020B0604020202020204" pitchFamily="34" charset="0"/>
                <a:ea typeface="新細明體" panose="02020500000000000000" pitchFamily="18" charset="-120"/>
              </a:rPr>
              <a:t>Where packet loss etc is better handled by the application than the network stack</a:t>
            </a:r>
          </a:p>
          <a:p>
            <a:pPr lvl="1">
              <a:lnSpc>
                <a:spcPct val="90000"/>
              </a:lnSpc>
            </a:pPr>
            <a:r>
              <a:rPr lang="en-GB" altLang="zh-TW">
                <a:latin typeface="Arial" panose="020B0604020202020204" pitchFamily="34" charset="0"/>
                <a:ea typeface="新細明體" panose="02020500000000000000" pitchFamily="18" charset="-120"/>
              </a:rPr>
              <a:t>Where the overhead of setting up a connection isn’t wanted</a:t>
            </a:r>
          </a:p>
          <a:p>
            <a:pPr>
              <a:lnSpc>
                <a:spcPct val="90000"/>
              </a:lnSpc>
            </a:pPr>
            <a:endParaRPr lang="en-GB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r>
              <a:rPr lang="en-GB" altLang="zh-TW">
                <a:latin typeface="Arial" panose="020B0604020202020204" pitchFamily="34" charset="0"/>
                <a:ea typeface="新細明體" panose="02020500000000000000" pitchFamily="18" charset="-120"/>
              </a:rPr>
              <a:t>VOIP</a:t>
            </a:r>
          </a:p>
          <a:p>
            <a:pPr>
              <a:lnSpc>
                <a:spcPct val="90000"/>
              </a:lnSpc>
            </a:pPr>
            <a:r>
              <a:rPr lang="en-GB" altLang="zh-TW">
                <a:latin typeface="Arial" panose="020B0604020202020204" pitchFamily="34" charset="0"/>
                <a:ea typeface="新細明體" panose="02020500000000000000" pitchFamily="18" charset="-120"/>
              </a:rPr>
              <a:t>NFS – Network File System</a:t>
            </a:r>
          </a:p>
          <a:p>
            <a:pPr>
              <a:lnSpc>
                <a:spcPct val="90000"/>
              </a:lnSpc>
            </a:pPr>
            <a:r>
              <a:rPr lang="en-GB" altLang="zh-TW">
                <a:latin typeface="Arial" panose="020B0604020202020204" pitchFamily="34" charset="0"/>
                <a:ea typeface="新細明體" panose="02020500000000000000" pitchFamily="18" charset="-120"/>
              </a:rPr>
              <a:t>Most games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B70AEAF9-85D2-4A50-9297-D49876F6BA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Comic Sans MS" panose="030F0702030302020204" pitchFamily="66" charset="0"/>
                <a:ea typeface="新細明體" panose="02020500000000000000" pitchFamily="18" charset="-120"/>
              </a:rPr>
              <a:t>TCP/IP protocol family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D7DE4D71-C25E-4FFA-B9AF-C5F65F31AC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TW">
                <a:latin typeface="Arial" panose="020B0604020202020204" pitchFamily="34" charset="0"/>
                <a:ea typeface="新細明體" panose="02020500000000000000" pitchFamily="18" charset="-120"/>
              </a:rPr>
              <a:t>IP : Internet Protocol</a:t>
            </a:r>
          </a:p>
          <a:p>
            <a:pPr lvl="1"/>
            <a:r>
              <a:rPr lang="en-GB" altLang="zh-TW">
                <a:latin typeface="Arial" panose="020B0604020202020204" pitchFamily="34" charset="0"/>
                <a:ea typeface="新細明體" panose="02020500000000000000" pitchFamily="18" charset="-120"/>
              </a:rPr>
              <a:t>UDP : User Datagram Protocol</a:t>
            </a:r>
          </a:p>
          <a:p>
            <a:pPr lvl="2"/>
            <a:r>
              <a:rPr lang="en-GB" altLang="zh-TW">
                <a:latin typeface="Arial" panose="020B0604020202020204" pitchFamily="34" charset="0"/>
                <a:ea typeface="新細明體" panose="02020500000000000000" pitchFamily="18" charset="-120"/>
              </a:rPr>
              <a:t>RTP, traceroute</a:t>
            </a:r>
          </a:p>
          <a:p>
            <a:pPr lvl="1"/>
            <a:r>
              <a:rPr lang="en-GB" altLang="zh-TW">
                <a:latin typeface="Arial" panose="020B0604020202020204" pitchFamily="34" charset="0"/>
                <a:ea typeface="新細明體" panose="02020500000000000000" pitchFamily="18" charset="-120"/>
              </a:rPr>
              <a:t>TCP : Transmission Control Protocol</a:t>
            </a:r>
          </a:p>
          <a:p>
            <a:pPr lvl="2"/>
            <a:r>
              <a:rPr lang="en-GB" altLang="zh-TW">
                <a:latin typeface="Arial" panose="020B0604020202020204" pitchFamily="34" charset="0"/>
                <a:ea typeface="新細明體" panose="02020500000000000000" pitchFamily="18" charset="-120"/>
              </a:rPr>
              <a:t>HTTP, FTP, ssh</a:t>
            </a:r>
          </a:p>
          <a:p>
            <a:endParaRPr lang="en-GB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09F5168-A5F3-4249-AA45-95B9E94BF4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Comic Sans MS" panose="030F0702030302020204" pitchFamily="66" charset="0"/>
                <a:ea typeface="新細明體" panose="02020500000000000000" pitchFamily="18" charset="-120"/>
              </a:rPr>
              <a:t>TCP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BF44D8FE-30AA-461E-9F8C-B2B3E5828D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TW">
                <a:latin typeface="Arial" panose="020B0604020202020204" pitchFamily="34" charset="0"/>
                <a:ea typeface="新細明體" panose="02020500000000000000" pitchFamily="18" charset="-120"/>
              </a:rPr>
              <a:t>Reliable, </a:t>
            </a:r>
            <a:r>
              <a:rPr lang="en-GB" altLang="zh-TW" i="1">
                <a:latin typeface="Arial" panose="020B0604020202020204" pitchFamily="34" charset="0"/>
                <a:ea typeface="新細明體" panose="02020500000000000000" pitchFamily="18" charset="-120"/>
              </a:rPr>
              <a:t>full-duplex</a:t>
            </a:r>
            <a:r>
              <a:rPr lang="en-GB" altLang="zh-TW">
                <a:latin typeface="Arial" panose="020B0604020202020204" pitchFamily="34" charset="0"/>
                <a:ea typeface="新細明體" panose="02020500000000000000" pitchFamily="18" charset="-120"/>
              </a:rPr>
              <a:t>,</a:t>
            </a:r>
            <a:r>
              <a:rPr lang="en-GB" altLang="zh-TW" i="1">
                <a:latin typeface="Arial" panose="020B0604020202020204" pitchFamily="34" charset="0"/>
                <a:ea typeface="新細明體" panose="02020500000000000000" pitchFamily="18" charset="-120"/>
              </a:rPr>
              <a:t> connection-oriented</a:t>
            </a:r>
            <a:r>
              <a:rPr lang="en-GB" altLang="zh-TW">
                <a:latin typeface="Arial" panose="020B0604020202020204" pitchFamily="34" charset="0"/>
                <a:ea typeface="新細明體" panose="02020500000000000000" pitchFamily="18" charset="-120"/>
              </a:rPr>
              <a:t>, </a:t>
            </a:r>
            <a:r>
              <a:rPr lang="en-GB" altLang="zh-TW" i="1">
                <a:latin typeface="Arial" panose="020B0604020202020204" pitchFamily="34" charset="0"/>
                <a:ea typeface="新細明體" panose="02020500000000000000" pitchFamily="18" charset="-120"/>
              </a:rPr>
              <a:t>stream</a:t>
            </a:r>
            <a:r>
              <a:rPr lang="en-GB" altLang="zh-TW">
                <a:latin typeface="Arial" panose="020B0604020202020204" pitchFamily="34" charset="0"/>
                <a:ea typeface="新細明體" panose="02020500000000000000" pitchFamily="18" charset="-120"/>
              </a:rPr>
              <a:t> delivery</a:t>
            </a:r>
          </a:p>
          <a:p>
            <a:pPr lvl="1"/>
            <a:r>
              <a:rPr lang="en-GB" altLang="zh-TW">
                <a:latin typeface="Arial" panose="020B0604020202020204" pitchFamily="34" charset="0"/>
                <a:ea typeface="新細明體" panose="02020500000000000000" pitchFamily="18" charset="-120"/>
              </a:rPr>
              <a:t>Interface presented to the application doesn’t require data in individual packets</a:t>
            </a:r>
          </a:p>
          <a:p>
            <a:pPr lvl="1"/>
            <a:r>
              <a:rPr lang="en-GB" altLang="zh-TW">
                <a:latin typeface="Arial" panose="020B0604020202020204" pitchFamily="34" charset="0"/>
                <a:ea typeface="新細明體" panose="02020500000000000000" pitchFamily="18" charset="-120"/>
              </a:rPr>
              <a:t>Data is guaranteed to arrive, and in the correct order without duplications</a:t>
            </a:r>
          </a:p>
          <a:p>
            <a:pPr lvl="2"/>
            <a:r>
              <a:rPr lang="en-GB" altLang="zh-TW">
                <a:latin typeface="Arial" panose="020B0604020202020204" pitchFamily="34" charset="0"/>
                <a:ea typeface="新細明體" panose="02020500000000000000" pitchFamily="18" charset="-120"/>
              </a:rPr>
              <a:t>Or the connection will be dropped</a:t>
            </a:r>
          </a:p>
          <a:p>
            <a:pPr lvl="1"/>
            <a:r>
              <a:rPr lang="en-GB" altLang="zh-TW">
                <a:latin typeface="Arial" panose="020B0604020202020204" pitchFamily="34" charset="0"/>
                <a:ea typeface="新細明體" panose="02020500000000000000" pitchFamily="18" charset="-120"/>
              </a:rPr>
              <a:t>Imposes significant overheads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D58DF8C8-0771-415F-8548-C4D12E0B8B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Comic Sans MS" panose="030F0702030302020204" pitchFamily="66" charset="0"/>
                <a:ea typeface="新細明體" panose="02020500000000000000" pitchFamily="18" charset="-120"/>
              </a:rPr>
              <a:t>Applications of TCP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F3BC264-4C95-42D6-B406-44C29CF7F1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TW">
                <a:latin typeface="Arial" panose="020B0604020202020204" pitchFamily="34" charset="0"/>
                <a:ea typeface="新細明體" panose="02020500000000000000" pitchFamily="18" charset="-120"/>
              </a:rPr>
              <a:t>Most things!</a:t>
            </a:r>
          </a:p>
          <a:p>
            <a:pPr lvl="1"/>
            <a:r>
              <a:rPr lang="en-GB" altLang="zh-TW">
                <a:latin typeface="Arial" panose="020B0604020202020204" pitchFamily="34" charset="0"/>
                <a:ea typeface="新細明體" panose="02020500000000000000" pitchFamily="18" charset="-120"/>
              </a:rPr>
              <a:t>HTTP, FTP, …</a:t>
            </a:r>
          </a:p>
          <a:p>
            <a:endParaRPr lang="en-GB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r>
              <a:rPr lang="en-GB" altLang="zh-TW">
                <a:latin typeface="Arial" panose="020B0604020202020204" pitchFamily="34" charset="0"/>
                <a:ea typeface="新細明體" panose="02020500000000000000" pitchFamily="18" charset="-120"/>
              </a:rPr>
              <a:t>Saves the application a lot of work, so used unless there’s a good reason not to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34D2E4BD-FB31-4EC7-A814-F0746B0B28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Comic Sans MS" panose="030F0702030302020204" pitchFamily="66" charset="0"/>
                <a:ea typeface="新細明體" panose="02020500000000000000" pitchFamily="18" charset="-120"/>
              </a:rPr>
              <a:t>TCP implementation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6386384F-E29C-4BB4-BD7C-3882D637F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zh-TW">
                <a:latin typeface="Arial" panose="020B0604020202020204" pitchFamily="34" charset="0"/>
                <a:ea typeface="新細明體" panose="02020500000000000000" pitchFamily="18" charset="-120"/>
              </a:rPr>
              <a:t>Connections are established using a </a:t>
            </a:r>
            <a:r>
              <a:rPr lang="en-GB" altLang="zh-TW" i="1">
                <a:latin typeface="Arial" panose="020B0604020202020204" pitchFamily="34" charset="0"/>
                <a:ea typeface="新細明體" panose="02020500000000000000" pitchFamily="18" charset="-120"/>
              </a:rPr>
              <a:t>three-way handshake</a:t>
            </a:r>
            <a:endParaRPr lang="en-GB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r>
              <a:rPr lang="en-GB" altLang="zh-TW">
                <a:latin typeface="Arial" panose="020B0604020202020204" pitchFamily="34" charset="0"/>
                <a:ea typeface="新細明體" panose="02020500000000000000" pitchFamily="18" charset="-120"/>
              </a:rPr>
              <a:t>Data is divided up into packets by the operating system</a:t>
            </a:r>
          </a:p>
          <a:p>
            <a:pPr>
              <a:lnSpc>
                <a:spcPct val="90000"/>
              </a:lnSpc>
            </a:pPr>
            <a:r>
              <a:rPr lang="en-GB" altLang="zh-TW">
                <a:latin typeface="Arial" panose="020B0604020202020204" pitchFamily="34" charset="0"/>
                <a:ea typeface="新細明體" panose="02020500000000000000" pitchFamily="18" charset="-120"/>
              </a:rPr>
              <a:t>Packets are numbered, and received packets are acknowledged</a:t>
            </a:r>
          </a:p>
          <a:p>
            <a:pPr>
              <a:lnSpc>
                <a:spcPct val="90000"/>
              </a:lnSpc>
            </a:pPr>
            <a:r>
              <a:rPr lang="en-GB" altLang="zh-TW">
                <a:latin typeface="Arial" panose="020B0604020202020204" pitchFamily="34" charset="0"/>
                <a:ea typeface="新細明體" panose="02020500000000000000" pitchFamily="18" charset="-120"/>
              </a:rPr>
              <a:t>Connections are explicitly closed</a:t>
            </a:r>
          </a:p>
          <a:p>
            <a:pPr lvl="1">
              <a:lnSpc>
                <a:spcPct val="90000"/>
              </a:lnSpc>
            </a:pPr>
            <a:r>
              <a:rPr lang="en-GB" altLang="zh-TW">
                <a:latin typeface="Arial" panose="020B0604020202020204" pitchFamily="34" charset="0"/>
                <a:ea typeface="新細明體" panose="02020500000000000000" pitchFamily="18" charset="-120"/>
              </a:rPr>
              <a:t>(or may abnormally terminate)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068693C4-25E1-4677-8F73-17301CD229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Comic Sans MS" panose="030F0702030302020204" pitchFamily="66" charset="0"/>
                <a:ea typeface="新細明體" panose="02020500000000000000" pitchFamily="18" charset="-120"/>
              </a:rPr>
              <a:t>TCP Packets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2C842767-387D-4CDF-826F-EBFBEB6ACA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TW">
                <a:ea typeface="新細明體" panose="02020500000000000000" pitchFamily="18" charset="-120"/>
              </a:rPr>
              <a:t>Source + destination ports</a:t>
            </a:r>
          </a:p>
          <a:p>
            <a:r>
              <a:rPr lang="en-GB" altLang="zh-TW">
                <a:ea typeface="新細明體" panose="02020500000000000000" pitchFamily="18" charset="-120"/>
              </a:rPr>
              <a:t>Sequence number (used to order packets)</a:t>
            </a:r>
          </a:p>
          <a:p>
            <a:r>
              <a:rPr lang="en-GB" altLang="zh-TW">
                <a:ea typeface="新細明體" panose="02020500000000000000" pitchFamily="18" charset="-120"/>
              </a:rPr>
              <a:t>Acknowledgement number (used to verify packets are received)</a:t>
            </a:r>
          </a:p>
          <a:p>
            <a:endParaRPr lang="en-GB" altLang="zh-TW">
              <a:ea typeface="新細明體" panose="02020500000000000000" pitchFamily="18" charset="-120"/>
            </a:endParaRPr>
          </a:p>
          <a:p>
            <a:endParaRPr lang="en-GB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F51352E1-91D3-4515-9787-586622AD2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D5C4BC2F-6B3D-476B-902F-004FA399D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4276" name="Rectangle 4">
            <a:extLst>
              <a:ext uri="{FF2B5EF4-FFF2-40B4-BE49-F238E27FC236}">
                <a16:creationId xmlns:a16="http://schemas.microsoft.com/office/drawing/2014/main" id="{764CB477-6703-4C30-9B11-4C893D6228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b"/>
          <a:lstStyle/>
          <a:p>
            <a:r>
              <a:rPr lang="en-US" altLang="zh-TW"/>
              <a:t>TCP Segment</a:t>
            </a:r>
          </a:p>
        </p:txBody>
      </p:sp>
      <p:sp>
        <p:nvSpPr>
          <p:cNvPr id="54277" name="Rectangle 5">
            <a:extLst>
              <a:ext uri="{FF2B5EF4-FFF2-40B4-BE49-F238E27FC236}">
                <a16:creationId xmlns:a16="http://schemas.microsoft.com/office/drawing/2014/main" id="{DFECC1C3-A748-41B7-B228-81B6508D5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9750" y="1835150"/>
            <a:ext cx="2654300" cy="292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zh-TW" sz="1400">
                <a:solidFill>
                  <a:schemeClr val="bg2"/>
                </a:solidFill>
              </a:rPr>
              <a:t>Destination Port</a:t>
            </a:r>
          </a:p>
        </p:txBody>
      </p:sp>
      <p:sp>
        <p:nvSpPr>
          <p:cNvPr id="54278" name="Rectangle 6">
            <a:extLst>
              <a:ext uri="{FF2B5EF4-FFF2-40B4-BE49-F238E27FC236}">
                <a16:creationId xmlns:a16="http://schemas.microsoft.com/office/drawing/2014/main" id="{416D7A5F-6AB1-4A86-85B0-0F114190A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750" y="2444750"/>
            <a:ext cx="5321300" cy="292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zh-TW" sz="1400">
                <a:solidFill>
                  <a:schemeClr val="bg2"/>
                </a:solidFill>
              </a:rPr>
              <a:t>Acknowledgment Number</a:t>
            </a:r>
          </a:p>
        </p:txBody>
      </p:sp>
      <p:sp>
        <p:nvSpPr>
          <p:cNvPr id="54279" name="Rectangle 7">
            <a:extLst>
              <a:ext uri="{FF2B5EF4-FFF2-40B4-BE49-F238E27FC236}">
                <a16:creationId xmlns:a16="http://schemas.microsoft.com/office/drawing/2014/main" id="{F0BBD20B-3036-4B5E-AC57-D215198B3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750" y="3359150"/>
            <a:ext cx="4025900" cy="292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zh-TW" sz="1400">
                <a:solidFill>
                  <a:schemeClr val="bg2"/>
                </a:solidFill>
              </a:rPr>
              <a:t>Options...</a:t>
            </a:r>
          </a:p>
        </p:txBody>
      </p:sp>
      <p:sp>
        <p:nvSpPr>
          <p:cNvPr id="54280" name="Rectangle 8">
            <a:extLst>
              <a:ext uri="{FF2B5EF4-FFF2-40B4-BE49-F238E27FC236}">
                <a16:creationId xmlns:a16="http://schemas.microsoft.com/office/drawing/2014/main" id="{B966C103-B89E-404D-92DB-C8DB4E8AA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1350" y="3359150"/>
            <a:ext cx="1282700" cy="292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zh-TW" sz="1400">
                <a:solidFill>
                  <a:schemeClr val="bg2"/>
                </a:solidFill>
              </a:rPr>
              <a:t>Padding</a:t>
            </a:r>
          </a:p>
        </p:txBody>
      </p:sp>
      <p:sp>
        <p:nvSpPr>
          <p:cNvPr id="54281" name="Rectangle 9">
            <a:extLst>
              <a:ext uri="{FF2B5EF4-FFF2-40B4-BE49-F238E27FC236}">
                <a16:creationId xmlns:a16="http://schemas.microsoft.com/office/drawing/2014/main" id="{7F17F070-6713-4C10-A552-75F944987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750" y="3663950"/>
            <a:ext cx="5321300" cy="2921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zh-TW" sz="1400">
                <a:solidFill>
                  <a:schemeClr val="bg2"/>
                </a:solidFill>
              </a:rPr>
              <a:t>Data...</a:t>
            </a:r>
          </a:p>
        </p:txBody>
      </p:sp>
      <p:sp>
        <p:nvSpPr>
          <p:cNvPr id="54282" name="Rectangle 10">
            <a:extLst>
              <a:ext uri="{FF2B5EF4-FFF2-40B4-BE49-F238E27FC236}">
                <a16:creationId xmlns:a16="http://schemas.microsoft.com/office/drawing/2014/main" id="{489FDE2A-0007-4189-87AB-82080537E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913" y="1547813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40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54283" name="Rectangle 11">
            <a:extLst>
              <a:ext uri="{FF2B5EF4-FFF2-40B4-BE49-F238E27FC236}">
                <a16:creationId xmlns:a16="http://schemas.microsoft.com/office/drawing/2014/main" id="{DCCF64A0-DF0F-4D62-B4AF-3BED5D2D8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713" y="1547813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40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54284" name="Rectangle 12">
            <a:extLst>
              <a:ext uri="{FF2B5EF4-FFF2-40B4-BE49-F238E27FC236}">
                <a16:creationId xmlns:a16="http://schemas.microsoft.com/office/drawing/2014/main" id="{E300FFEF-C6D1-4927-B925-3904C70A4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713" y="1547813"/>
            <a:ext cx="3825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400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54285" name="Rectangle 13">
            <a:extLst>
              <a:ext uri="{FF2B5EF4-FFF2-40B4-BE49-F238E27FC236}">
                <a16:creationId xmlns:a16="http://schemas.microsoft.com/office/drawing/2014/main" id="{D0BA0EE6-995C-4B07-BBFD-A63F8DDD7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6713" y="1547813"/>
            <a:ext cx="3825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400">
                <a:solidFill>
                  <a:schemeClr val="accent2"/>
                </a:solidFill>
              </a:rPr>
              <a:t>16</a:t>
            </a:r>
          </a:p>
        </p:txBody>
      </p:sp>
      <p:sp>
        <p:nvSpPr>
          <p:cNvPr id="54286" name="Rectangle 14">
            <a:extLst>
              <a:ext uri="{FF2B5EF4-FFF2-40B4-BE49-F238E27FC236}">
                <a16:creationId xmlns:a16="http://schemas.microsoft.com/office/drawing/2014/main" id="{A7BD4586-8FCB-4C81-9304-394FCCCD0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1547813"/>
            <a:ext cx="382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400">
                <a:solidFill>
                  <a:schemeClr val="accent2"/>
                </a:solidFill>
              </a:rPr>
              <a:t>19</a:t>
            </a:r>
          </a:p>
        </p:txBody>
      </p:sp>
      <p:sp>
        <p:nvSpPr>
          <p:cNvPr id="54287" name="Rectangle 15">
            <a:extLst>
              <a:ext uri="{FF2B5EF4-FFF2-40B4-BE49-F238E27FC236}">
                <a16:creationId xmlns:a16="http://schemas.microsoft.com/office/drawing/2014/main" id="{3FE511E8-8DB7-40CA-9A0D-97945354F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925" y="1547813"/>
            <a:ext cx="382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400">
                <a:solidFill>
                  <a:schemeClr val="accent2"/>
                </a:solidFill>
              </a:rPr>
              <a:t>24</a:t>
            </a:r>
          </a:p>
        </p:txBody>
      </p:sp>
      <p:sp>
        <p:nvSpPr>
          <p:cNvPr id="54288" name="Rectangle 16">
            <a:extLst>
              <a:ext uri="{FF2B5EF4-FFF2-40B4-BE49-F238E27FC236}">
                <a16:creationId xmlns:a16="http://schemas.microsoft.com/office/drawing/2014/main" id="{00AA1106-806B-4A9F-B9EC-91EF7A671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9725" y="1547813"/>
            <a:ext cx="382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400">
                <a:solidFill>
                  <a:schemeClr val="accent2"/>
                </a:solidFill>
              </a:rPr>
              <a:t>31</a:t>
            </a:r>
          </a:p>
        </p:txBody>
      </p:sp>
      <p:sp>
        <p:nvSpPr>
          <p:cNvPr id="54289" name="Rectangle 17">
            <a:extLst>
              <a:ext uri="{FF2B5EF4-FFF2-40B4-BE49-F238E27FC236}">
                <a16:creationId xmlns:a16="http://schemas.microsoft.com/office/drawing/2014/main" id="{7861ADBD-1C35-4D04-948B-53C3C2223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750" y="1835150"/>
            <a:ext cx="2654300" cy="292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zh-TW" sz="1400">
                <a:solidFill>
                  <a:schemeClr val="bg2"/>
                </a:solidFill>
              </a:rPr>
              <a:t>Source Port</a:t>
            </a:r>
          </a:p>
        </p:txBody>
      </p:sp>
      <p:sp>
        <p:nvSpPr>
          <p:cNvPr id="54290" name="Rectangle 18">
            <a:extLst>
              <a:ext uri="{FF2B5EF4-FFF2-40B4-BE49-F238E27FC236}">
                <a16:creationId xmlns:a16="http://schemas.microsoft.com/office/drawing/2014/main" id="{3130C62F-6279-4E95-BE88-CECC6D8DD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9750" y="2749550"/>
            <a:ext cx="2654300" cy="292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zh-TW" sz="1400">
                <a:solidFill>
                  <a:schemeClr val="bg2"/>
                </a:solidFill>
              </a:rPr>
              <a:t>Window</a:t>
            </a:r>
          </a:p>
        </p:txBody>
      </p:sp>
      <p:sp>
        <p:nvSpPr>
          <p:cNvPr id="54291" name="Rectangle 19">
            <a:extLst>
              <a:ext uri="{FF2B5EF4-FFF2-40B4-BE49-F238E27FC236}">
                <a16:creationId xmlns:a16="http://schemas.microsoft.com/office/drawing/2014/main" id="{37194CCD-D265-4C04-9CF9-F539454AE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750" y="2749550"/>
            <a:ext cx="673100" cy="292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zh-TW" sz="1400">
                <a:solidFill>
                  <a:schemeClr val="bg2"/>
                </a:solidFill>
              </a:rPr>
              <a:t>Len</a:t>
            </a:r>
          </a:p>
        </p:txBody>
      </p:sp>
      <p:sp>
        <p:nvSpPr>
          <p:cNvPr id="54292" name="Rectangle 20">
            <a:extLst>
              <a:ext uri="{FF2B5EF4-FFF2-40B4-BE49-F238E27FC236}">
                <a16:creationId xmlns:a16="http://schemas.microsoft.com/office/drawing/2014/main" id="{CB1A7CC6-D122-42B9-BE7A-C1C2C7542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750" y="2139950"/>
            <a:ext cx="5321300" cy="292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zh-TW" sz="1400">
                <a:solidFill>
                  <a:schemeClr val="bg2"/>
                </a:solidFill>
              </a:rPr>
              <a:t>Sequence Number</a:t>
            </a:r>
          </a:p>
        </p:txBody>
      </p:sp>
      <p:sp>
        <p:nvSpPr>
          <p:cNvPr id="54293" name="Rectangle 21">
            <a:extLst>
              <a:ext uri="{FF2B5EF4-FFF2-40B4-BE49-F238E27FC236}">
                <a16:creationId xmlns:a16="http://schemas.microsoft.com/office/drawing/2014/main" id="{93E353E9-2C2D-4AC5-81DE-7D2826F36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8550" y="2749550"/>
            <a:ext cx="901700" cy="292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zh-TW" sz="1400">
                <a:solidFill>
                  <a:schemeClr val="bg2"/>
                </a:solidFill>
              </a:rPr>
              <a:t>Reserved</a:t>
            </a:r>
          </a:p>
        </p:txBody>
      </p:sp>
      <p:sp>
        <p:nvSpPr>
          <p:cNvPr id="54294" name="Rectangle 22">
            <a:extLst>
              <a:ext uri="{FF2B5EF4-FFF2-40B4-BE49-F238E27FC236}">
                <a16:creationId xmlns:a16="http://schemas.microsoft.com/office/drawing/2014/main" id="{AA6FBD95-6972-4B77-A8E8-2A057988B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2950" y="2749550"/>
            <a:ext cx="1054100" cy="292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zh-TW" sz="1400">
                <a:solidFill>
                  <a:schemeClr val="bg2"/>
                </a:solidFill>
              </a:rPr>
              <a:t>Flags</a:t>
            </a:r>
          </a:p>
        </p:txBody>
      </p:sp>
      <p:sp>
        <p:nvSpPr>
          <p:cNvPr id="54295" name="Rectangle 23">
            <a:extLst>
              <a:ext uri="{FF2B5EF4-FFF2-40B4-BE49-F238E27FC236}">
                <a16:creationId xmlns:a16="http://schemas.microsoft.com/office/drawing/2014/main" id="{D1959DB8-7D36-428B-999A-A4329BC75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9750" y="3054350"/>
            <a:ext cx="2654300" cy="292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zh-TW" sz="1400">
                <a:solidFill>
                  <a:schemeClr val="bg2"/>
                </a:solidFill>
              </a:rPr>
              <a:t>Urgent Pointer</a:t>
            </a:r>
          </a:p>
        </p:txBody>
      </p:sp>
      <p:sp>
        <p:nvSpPr>
          <p:cNvPr id="54296" name="Rectangle 24">
            <a:extLst>
              <a:ext uri="{FF2B5EF4-FFF2-40B4-BE49-F238E27FC236}">
                <a16:creationId xmlns:a16="http://schemas.microsoft.com/office/drawing/2014/main" id="{12517617-2992-47CA-8D46-6747A19B5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750" y="3054350"/>
            <a:ext cx="2654300" cy="292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zh-TW" sz="1400">
                <a:solidFill>
                  <a:schemeClr val="bg2"/>
                </a:solidFill>
              </a:rPr>
              <a:t>Checksum</a:t>
            </a:r>
          </a:p>
        </p:txBody>
      </p:sp>
      <p:sp>
        <p:nvSpPr>
          <p:cNvPr id="54297" name="Rectangle 25">
            <a:extLst>
              <a:ext uri="{FF2B5EF4-FFF2-40B4-BE49-F238E27FC236}">
                <a16:creationId xmlns:a16="http://schemas.microsoft.com/office/drawing/2014/main" id="{509259C3-F46B-41A0-B185-0460E1F56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313" y="3984625"/>
            <a:ext cx="6154737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200" b="1" u="sng"/>
              <a:t>Field		Purpose</a:t>
            </a:r>
            <a:endParaRPr lang="en-US" altLang="zh-TW" sz="1200" u="sng"/>
          </a:p>
          <a:p>
            <a:pPr eaLnBrk="0" hangingPunct="0"/>
            <a:r>
              <a:rPr lang="en-US" altLang="zh-TW" sz="1200"/>
              <a:t>Source Port		Identifies originating application</a:t>
            </a:r>
          </a:p>
          <a:p>
            <a:pPr eaLnBrk="0" hangingPunct="0"/>
            <a:r>
              <a:rPr lang="en-US" altLang="zh-TW" sz="1200"/>
              <a:t>Destination Port	Identifies destination application</a:t>
            </a:r>
          </a:p>
          <a:p>
            <a:pPr eaLnBrk="0" hangingPunct="0"/>
            <a:r>
              <a:rPr lang="en-US" altLang="zh-TW" sz="1200"/>
              <a:t>Sequence Number	Sequence number of first octet in the segment</a:t>
            </a:r>
          </a:p>
          <a:p>
            <a:pPr eaLnBrk="0" hangingPunct="0"/>
            <a:r>
              <a:rPr lang="en-US" altLang="zh-TW" sz="1200"/>
              <a:t>Acknowledgment #	Sequence number of the next expected octet (if ACK flag set)</a:t>
            </a:r>
          </a:p>
          <a:p>
            <a:pPr eaLnBrk="0" hangingPunct="0"/>
            <a:r>
              <a:rPr lang="en-US" altLang="zh-TW" sz="1200"/>
              <a:t>Len		Length of TCP header in 4 octet units</a:t>
            </a:r>
          </a:p>
          <a:p>
            <a:pPr eaLnBrk="0" hangingPunct="0"/>
            <a:r>
              <a:rPr lang="en-US" altLang="zh-TW" sz="1200"/>
              <a:t>Flags		TCP flags: SYN, FIN, RST, PSH, ACK, URG</a:t>
            </a:r>
          </a:p>
          <a:p>
            <a:pPr eaLnBrk="0" hangingPunct="0"/>
            <a:r>
              <a:rPr lang="en-US" altLang="zh-TW" sz="1200"/>
              <a:t>Window		Number of octets from ACK that sender will accept</a:t>
            </a:r>
          </a:p>
          <a:p>
            <a:pPr eaLnBrk="0" hangingPunct="0"/>
            <a:r>
              <a:rPr lang="en-US" altLang="zh-TW" sz="1200"/>
              <a:t>Checksum		Checksum of IP pseudo-header + TCP header + data</a:t>
            </a:r>
          </a:p>
          <a:p>
            <a:pPr eaLnBrk="0" hangingPunct="0"/>
            <a:r>
              <a:rPr lang="en-US" altLang="zh-TW" sz="1200"/>
              <a:t>Urgent Pointer	Pointer to end of “urgent data”</a:t>
            </a:r>
          </a:p>
          <a:p>
            <a:pPr eaLnBrk="0" hangingPunct="0"/>
            <a:r>
              <a:rPr lang="en-US" altLang="zh-TW" sz="1200"/>
              <a:t>Options		Special TCP options such as MSS and Window Scale</a:t>
            </a:r>
          </a:p>
        </p:txBody>
      </p:sp>
      <p:sp>
        <p:nvSpPr>
          <p:cNvPr id="54298" name="Text Box 26">
            <a:extLst>
              <a:ext uri="{FF2B5EF4-FFF2-40B4-BE49-F238E27FC236}">
                <a16:creationId xmlns:a16="http://schemas.microsoft.com/office/drawing/2014/main" id="{AB415FF6-8B01-4E28-9B95-8E7B9A6A5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6288088"/>
            <a:ext cx="8337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You just need to know port numbers, seq and ack are added</a:t>
            </a:r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2AD5F056-0E8C-4403-B346-FF9F2D46C5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ＭＳ Ｐゴシック" panose="020B0600070205080204" pitchFamily="34" charset="-128"/>
              </a:rPr>
              <a:t>TCP : Data transfer</a:t>
            </a:r>
          </a:p>
        </p:txBody>
      </p:sp>
      <p:sp>
        <p:nvSpPr>
          <p:cNvPr id="48131" name="Line 3">
            <a:extLst>
              <a:ext uri="{FF2B5EF4-FFF2-40B4-BE49-F238E27FC236}">
                <a16:creationId xmlns:a16="http://schemas.microsoft.com/office/drawing/2014/main" id="{C3F6F5C9-FCE9-41CE-96E5-0CECFCDA8049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17526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8132" name="Line 4">
            <a:extLst>
              <a:ext uri="{FF2B5EF4-FFF2-40B4-BE49-F238E27FC236}">
                <a16:creationId xmlns:a16="http://schemas.microsoft.com/office/drawing/2014/main" id="{E41CF492-635D-4448-83F1-CF159C303C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57875" y="17526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8133" name="Text Box 5">
            <a:extLst>
              <a:ext uri="{FF2B5EF4-FFF2-40B4-BE49-F238E27FC236}">
                <a16:creationId xmlns:a16="http://schemas.microsoft.com/office/drawing/2014/main" id="{2E8CAC28-FCBC-4A31-94B9-0E7A117E1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3675" y="1447800"/>
            <a:ext cx="596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ja-JP" sz="1400" b="1">
                <a:latin typeface="Tahoma" panose="020B0604030504040204" pitchFamily="34" charset="0"/>
                <a:ea typeface="ＭＳ Ｐゴシック" panose="020B0600070205080204" pitchFamily="34" charset="-128"/>
              </a:rPr>
              <a:t>Host</a:t>
            </a:r>
          </a:p>
        </p:txBody>
      </p:sp>
      <p:sp>
        <p:nvSpPr>
          <p:cNvPr id="48134" name="Text Box 6">
            <a:extLst>
              <a:ext uri="{FF2B5EF4-FFF2-40B4-BE49-F238E27FC236}">
                <a16:creationId xmlns:a16="http://schemas.microsoft.com/office/drawing/2014/main" id="{B34E5474-5E4B-4EFA-98FA-75BE7E5AA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447800"/>
            <a:ext cx="706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ja-JP" sz="1400" b="1">
                <a:latin typeface="Tahoma" panose="020B0604030504040204" pitchFamily="34" charset="0"/>
                <a:ea typeface="ＭＳ Ｐゴシック" panose="020B0600070205080204" pitchFamily="34" charset="-128"/>
              </a:rPr>
              <a:t>Client</a:t>
            </a:r>
          </a:p>
        </p:txBody>
      </p:sp>
      <p:sp>
        <p:nvSpPr>
          <p:cNvPr id="48135" name="Text Box 7">
            <a:extLst>
              <a:ext uri="{FF2B5EF4-FFF2-40B4-BE49-F238E27FC236}">
                <a16:creationId xmlns:a16="http://schemas.microsoft.com/office/drawing/2014/main" id="{2EDD962E-509A-4769-BDBD-D7021DA5F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905000"/>
            <a:ext cx="14509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ja-JP" sz="1400" b="1">
                <a:latin typeface="Tahoma" panose="020B0604030504040204" pitchFamily="34" charset="0"/>
                <a:ea typeface="ＭＳ Ｐゴシック" panose="020B0600070205080204" pitchFamily="34" charset="-128"/>
              </a:rPr>
              <a:t>Send Packet 1</a:t>
            </a:r>
          </a:p>
          <a:p>
            <a:r>
              <a:rPr kumimoji="1" lang="en-US" altLang="ja-JP" sz="1400" b="1">
                <a:latin typeface="Tahoma" panose="020B0604030504040204" pitchFamily="34" charset="0"/>
                <a:ea typeface="ＭＳ Ｐゴシック" panose="020B0600070205080204" pitchFamily="34" charset="-128"/>
              </a:rPr>
              <a:t>Start Timer</a:t>
            </a:r>
          </a:p>
        </p:txBody>
      </p:sp>
      <p:sp>
        <p:nvSpPr>
          <p:cNvPr id="48136" name="Text Box 8">
            <a:extLst>
              <a:ext uri="{FF2B5EF4-FFF2-40B4-BE49-F238E27FC236}">
                <a16:creationId xmlns:a16="http://schemas.microsoft.com/office/drawing/2014/main" id="{F2929233-5C81-42F1-AC63-829D58C90C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2575" y="3749675"/>
            <a:ext cx="19526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ja-JP" sz="1400" b="1">
                <a:latin typeface="Tahoma" panose="020B0604030504040204" pitchFamily="34" charset="0"/>
                <a:ea typeface="ＭＳ Ｐゴシック" panose="020B0600070205080204" pitchFamily="34" charset="-128"/>
              </a:rPr>
              <a:t>Retransmit Packet1</a:t>
            </a:r>
          </a:p>
          <a:p>
            <a:r>
              <a:rPr kumimoji="1" lang="en-US" altLang="ja-JP" sz="1400" b="1">
                <a:latin typeface="Tahoma" panose="020B0604030504040204" pitchFamily="34" charset="0"/>
                <a:ea typeface="ＭＳ Ｐゴシック" panose="020B0600070205080204" pitchFamily="34" charset="-128"/>
              </a:rPr>
              <a:t>Start Timer</a:t>
            </a:r>
          </a:p>
        </p:txBody>
      </p:sp>
      <p:sp>
        <p:nvSpPr>
          <p:cNvPr id="48137" name="Line 9">
            <a:extLst>
              <a:ext uri="{FF2B5EF4-FFF2-40B4-BE49-F238E27FC236}">
                <a16:creationId xmlns:a16="http://schemas.microsoft.com/office/drawing/2014/main" id="{35C75BDA-44C5-442E-8B1E-2C02A788A6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0574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8138" name="Text Box 10">
            <a:extLst>
              <a:ext uri="{FF2B5EF4-FFF2-40B4-BE49-F238E27FC236}">
                <a16:creationId xmlns:a16="http://schemas.microsoft.com/office/drawing/2014/main" id="{1C40DDF4-B5AE-4514-A940-27432F103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4075" y="2149475"/>
            <a:ext cx="20669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ja-JP" sz="1400" b="1">
                <a:latin typeface="Tahoma" panose="020B0604030504040204" pitchFamily="34" charset="0"/>
                <a:ea typeface="ＭＳ Ｐゴシック" panose="020B0600070205080204" pitchFamily="34" charset="-128"/>
              </a:rPr>
              <a:t>Packet should arrive </a:t>
            </a:r>
          </a:p>
          <a:p>
            <a:r>
              <a:rPr kumimoji="1" lang="en-US" altLang="ja-JP" sz="1400" b="1">
                <a:latin typeface="Tahoma" panose="020B0604030504040204" pitchFamily="34" charset="0"/>
                <a:ea typeface="ＭＳ Ｐゴシック" panose="020B0600070205080204" pitchFamily="34" charset="-128"/>
              </a:rPr>
              <a:t>ACK should be sent</a:t>
            </a:r>
          </a:p>
        </p:txBody>
      </p:sp>
      <p:sp>
        <p:nvSpPr>
          <p:cNvPr id="48139" name="Line 11">
            <a:extLst>
              <a:ext uri="{FF2B5EF4-FFF2-40B4-BE49-F238E27FC236}">
                <a16:creationId xmlns:a16="http://schemas.microsoft.com/office/drawing/2014/main" id="{66322B95-47AE-4228-B011-20790EB141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2743200"/>
            <a:ext cx="23622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8140" name="Line 12">
            <a:extLst>
              <a:ext uri="{FF2B5EF4-FFF2-40B4-BE49-F238E27FC236}">
                <a16:creationId xmlns:a16="http://schemas.microsoft.com/office/drawing/2014/main" id="{87D9B043-8193-4D3D-9E82-32F6B8414F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3657600"/>
            <a:ext cx="23622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8141" name="Text Box 13">
            <a:extLst>
              <a:ext uri="{FF2B5EF4-FFF2-40B4-BE49-F238E27FC236}">
                <a16:creationId xmlns:a16="http://schemas.microsoft.com/office/drawing/2014/main" id="{39314572-C041-43C4-91C8-3435900AA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0975" y="2514600"/>
            <a:ext cx="198913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ja-JP" sz="1400" b="1">
                <a:latin typeface="Tahoma" panose="020B0604030504040204" pitchFamily="34" charset="0"/>
                <a:ea typeface="ＭＳ Ｐゴシック" panose="020B0600070205080204" pitchFamily="34" charset="-128"/>
              </a:rPr>
              <a:t>ACK would normally</a:t>
            </a:r>
          </a:p>
          <a:p>
            <a:r>
              <a:rPr kumimoji="1" lang="en-US" altLang="ja-JP" sz="1400" b="1">
                <a:latin typeface="Tahoma" panose="020B0604030504040204" pitchFamily="34" charset="0"/>
                <a:ea typeface="ＭＳ Ｐゴシック" panose="020B0600070205080204" pitchFamily="34" charset="-128"/>
              </a:rPr>
              <a:t>Arrive at this time</a:t>
            </a:r>
          </a:p>
        </p:txBody>
      </p:sp>
      <p:sp>
        <p:nvSpPr>
          <p:cNvPr id="48142" name="Text Box 14">
            <a:extLst>
              <a:ext uri="{FF2B5EF4-FFF2-40B4-BE49-F238E27FC236}">
                <a16:creationId xmlns:a16="http://schemas.microsoft.com/office/drawing/2014/main" id="{653AB507-7392-4E99-B353-1715E1767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0" y="3902075"/>
            <a:ext cx="17049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ja-JP" sz="1400" b="1">
                <a:latin typeface="Tahoma" panose="020B0604030504040204" pitchFamily="34" charset="0"/>
                <a:ea typeface="ＭＳ Ｐゴシック" panose="020B0600070205080204" pitchFamily="34" charset="-128"/>
              </a:rPr>
              <a:t>Receive Packet 1</a:t>
            </a:r>
          </a:p>
          <a:p>
            <a:r>
              <a:rPr kumimoji="1" lang="en-US" altLang="ja-JP" sz="1400" b="1">
                <a:latin typeface="Tahoma" panose="020B0604030504040204" pitchFamily="34" charset="0"/>
                <a:ea typeface="ＭＳ Ｐゴシック" panose="020B0600070205080204" pitchFamily="34" charset="-128"/>
              </a:rPr>
              <a:t>Send AXK 1</a:t>
            </a:r>
          </a:p>
        </p:txBody>
      </p:sp>
      <p:sp>
        <p:nvSpPr>
          <p:cNvPr id="48143" name="Text Box 15">
            <a:extLst>
              <a:ext uri="{FF2B5EF4-FFF2-40B4-BE49-F238E27FC236}">
                <a16:creationId xmlns:a16="http://schemas.microsoft.com/office/drawing/2014/main" id="{AD075332-F1EE-40A9-BFFE-26B25F8F0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276600"/>
            <a:ext cx="1335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ja-JP" sz="1400" b="1">
                <a:latin typeface="Tahoma" panose="020B0604030504040204" pitchFamily="34" charset="0"/>
                <a:ea typeface="ＭＳ Ｐゴシック" panose="020B0600070205080204" pitchFamily="34" charset="-128"/>
              </a:rPr>
              <a:t>Time Expires</a:t>
            </a:r>
          </a:p>
        </p:txBody>
      </p:sp>
      <p:sp>
        <p:nvSpPr>
          <p:cNvPr id="48144" name="Line 16">
            <a:extLst>
              <a:ext uri="{FF2B5EF4-FFF2-40B4-BE49-F238E27FC236}">
                <a16:creationId xmlns:a16="http://schemas.microsoft.com/office/drawing/2014/main" id="{509B366E-6FAB-49EF-BD29-8F6775EB0C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4191000"/>
            <a:ext cx="23622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8145" name="Text Box 17">
            <a:extLst>
              <a:ext uri="{FF2B5EF4-FFF2-40B4-BE49-F238E27FC236}">
                <a16:creationId xmlns:a16="http://schemas.microsoft.com/office/drawing/2014/main" id="{BFE1A139-0D5F-4878-9BF5-F348496EE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419600"/>
            <a:ext cx="14652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ja-JP" sz="1400" b="1">
                <a:latin typeface="Tahoma" panose="020B0604030504040204" pitchFamily="34" charset="0"/>
                <a:ea typeface="ＭＳ Ｐゴシック" panose="020B0600070205080204" pitchFamily="34" charset="-128"/>
              </a:rPr>
              <a:t>Receive ACK 1</a:t>
            </a:r>
          </a:p>
          <a:p>
            <a:r>
              <a:rPr kumimoji="1" lang="en-US" altLang="ja-JP" sz="1400" b="1">
                <a:latin typeface="Tahoma" panose="020B0604030504040204" pitchFamily="34" charset="0"/>
                <a:ea typeface="ＭＳ Ｐゴシック" panose="020B0600070205080204" pitchFamily="34" charset="-128"/>
              </a:rPr>
              <a:t>Cancel Timer</a:t>
            </a:r>
          </a:p>
        </p:txBody>
      </p:sp>
      <p:sp>
        <p:nvSpPr>
          <p:cNvPr id="48146" name="AutoShape 18">
            <a:extLst>
              <a:ext uri="{FF2B5EF4-FFF2-40B4-BE49-F238E27FC236}">
                <a16:creationId xmlns:a16="http://schemas.microsoft.com/office/drawing/2014/main" id="{1F5F3F8F-DA42-4B0D-9D60-CBA76E7F4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905000"/>
            <a:ext cx="1752600" cy="685800"/>
          </a:xfrm>
          <a:prstGeom prst="irregularSeal2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1400" b="1">
                <a:latin typeface="Tahoma" panose="020B0604030504040204" pitchFamily="34" charset="0"/>
                <a:ea typeface="ＭＳ Ｐゴシック" panose="020B0600070205080204" pitchFamily="34" charset="-128"/>
              </a:rPr>
              <a:t>Packet Lost</a:t>
            </a:r>
          </a:p>
        </p:txBody>
      </p:sp>
      <p:sp>
        <p:nvSpPr>
          <p:cNvPr id="48147" name="Line 19">
            <a:extLst>
              <a:ext uri="{FF2B5EF4-FFF2-40B4-BE49-F238E27FC236}">
                <a16:creationId xmlns:a16="http://schemas.microsoft.com/office/drawing/2014/main" id="{B2831ADB-E3DE-49DE-8FD5-A78324CCEB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2362200"/>
            <a:ext cx="685800" cy="152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8148" name="Line 20">
            <a:extLst>
              <a:ext uri="{FF2B5EF4-FFF2-40B4-BE49-F238E27FC236}">
                <a16:creationId xmlns:a16="http://schemas.microsoft.com/office/drawing/2014/main" id="{26C50D08-C1D8-4D81-BF5E-4D362EDE1C1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1676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8149" name="Line 21">
            <a:extLst>
              <a:ext uri="{FF2B5EF4-FFF2-40B4-BE49-F238E27FC236}">
                <a16:creationId xmlns:a16="http://schemas.microsoft.com/office/drawing/2014/main" id="{421437DD-D10E-4C54-99A1-0086A3FDF53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3429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8150" name="Line 22">
            <a:extLst>
              <a:ext uri="{FF2B5EF4-FFF2-40B4-BE49-F238E27FC236}">
                <a16:creationId xmlns:a16="http://schemas.microsoft.com/office/drawing/2014/main" id="{A2D0BE3A-2D95-4033-8A01-8A140C2134C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16764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8151" name="Text Box 23">
            <a:extLst>
              <a:ext uri="{FF2B5EF4-FFF2-40B4-BE49-F238E27FC236}">
                <a16:creationId xmlns:a16="http://schemas.microsoft.com/office/drawing/2014/main" id="{C1A46B4C-CAA0-4798-95DB-F3CCA4CD7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0"/>
            <a:ext cx="773113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ja-JP" sz="1600" b="1">
                <a:latin typeface="Tahoma" panose="020B0604030504040204" pitchFamily="34" charset="0"/>
                <a:ea typeface="ＭＳ Ｐゴシック" panose="020B0600070205080204" pitchFamily="34" charset="-128"/>
              </a:rPr>
              <a:t>Timer</a:t>
            </a:r>
          </a:p>
        </p:txBody>
      </p:sp>
      <p:sp>
        <p:nvSpPr>
          <p:cNvPr id="48152" name="Line 24">
            <a:extLst>
              <a:ext uri="{FF2B5EF4-FFF2-40B4-BE49-F238E27FC236}">
                <a16:creationId xmlns:a16="http://schemas.microsoft.com/office/drawing/2014/main" id="{50DBE659-86FA-4D3C-8E5B-0642036E33C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3429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8153" name="Line 25">
            <a:extLst>
              <a:ext uri="{FF2B5EF4-FFF2-40B4-BE49-F238E27FC236}">
                <a16:creationId xmlns:a16="http://schemas.microsoft.com/office/drawing/2014/main" id="{55239A54-79AF-48F4-BDF0-993E1F60DEB9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4800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8154" name="Line 26">
            <a:extLst>
              <a:ext uri="{FF2B5EF4-FFF2-40B4-BE49-F238E27FC236}">
                <a16:creationId xmlns:a16="http://schemas.microsoft.com/office/drawing/2014/main" id="{26BEEA10-C7E8-43A0-8261-0BC6EFFFE70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34290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8155" name="Text Box 27">
            <a:extLst>
              <a:ext uri="{FF2B5EF4-FFF2-40B4-BE49-F238E27FC236}">
                <a16:creationId xmlns:a16="http://schemas.microsoft.com/office/drawing/2014/main" id="{B167CDEF-9973-4C9E-A439-2BD95E887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930650"/>
            <a:ext cx="773113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ja-JP" sz="1600" b="1">
                <a:latin typeface="Tahoma" panose="020B0604030504040204" pitchFamily="34" charset="0"/>
                <a:ea typeface="ＭＳ Ｐゴシック" panose="020B0600070205080204" pitchFamily="34" charset="-128"/>
              </a:rPr>
              <a:t>Timer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E22DE996-30CD-4D76-9E81-6089EA523A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Comic Sans MS" panose="030F0702030302020204" pitchFamily="66" charset="0"/>
                <a:ea typeface="新細明體" panose="02020500000000000000" pitchFamily="18" charset="-120"/>
              </a:rPr>
              <a:t>IPv6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69912DBA-D47B-436A-9C37-DE66DD9C67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TW">
                <a:latin typeface="Arial" panose="020B0604020202020204" pitchFamily="34" charset="0"/>
                <a:ea typeface="新細明體" panose="02020500000000000000" pitchFamily="18" charset="-120"/>
              </a:rPr>
              <a:t>128 bit addresses</a:t>
            </a:r>
          </a:p>
          <a:p>
            <a:pPr lvl="1"/>
            <a:r>
              <a:rPr lang="en-GB" altLang="zh-TW">
                <a:latin typeface="Arial" panose="020B0604020202020204" pitchFamily="34" charset="0"/>
                <a:ea typeface="新細明體" panose="02020500000000000000" pitchFamily="18" charset="-120"/>
              </a:rPr>
              <a:t>Make it feasible to be very wasteful with address allocations</a:t>
            </a:r>
          </a:p>
          <a:p>
            <a:r>
              <a:rPr lang="en-GB" altLang="zh-TW">
                <a:latin typeface="Arial" panose="020B0604020202020204" pitchFamily="34" charset="0"/>
                <a:ea typeface="新細明體" panose="02020500000000000000" pitchFamily="18" charset="-120"/>
              </a:rPr>
              <a:t>Lots of other new features</a:t>
            </a:r>
          </a:p>
          <a:p>
            <a:pPr lvl="1"/>
            <a:r>
              <a:rPr lang="en-GB" altLang="zh-TW">
                <a:latin typeface="Arial" panose="020B0604020202020204" pitchFamily="34" charset="0"/>
                <a:ea typeface="新細明體" panose="02020500000000000000" pitchFamily="18" charset="-120"/>
              </a:rPr>
              <a:t>Built-in autoconfiguration, security options, …</a:t>
            </a:r>
          </a:p>
          <a:p>
            <a:r>
              <a:rPr lang="en-GB" altLang="zh-TW">
                <a:latin typeface="Arial" panose="020B0604020202020204" pitchFamily="34" charset="0"/>
                <a:ea typeface="新細明體" panose="02020500000000000000" pitchFamily="18" charset="-120"/>
              </a:rPr>
              <a:t>Not really in production use yet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40C956BF-D62D-433C-9A4E-7B2328DDBD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Comic Sans MS" panose="030F0702030302020204" pitchFamily="66" charset="0"/>
                <a:ea typeface="新細明體" panose="02020500000000000000" pitchFamily="18" charset="-120"/>
              </a:rPr>
              <a:t>What is an internet?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DE67458-FBF4-4ED7-8989-970B76CC0E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TW">
                <a:latin typeface="Arial" panose="020B0604020202020204" pitchFamily="34" charset="0"/>
                <a:ea typeface="新細明體" panose="02020500000000000000" pitchFamily="18" charset="-120"/>
              </a:rPr>
              <a:t>A set of </a:t>
            </a:r>
            <a:r>
              <a:rPr lang="en-GB" altLang="zh-TW" i="1">
                <a:latin typeface="Arial" panose="020B0604020202020204" pitchFamily="34" charset="0"/>
                <a:ea typeface="新細明體" panose="02020500000000000000" pitchFamily="18" charset="-120"/>
              </a:rPr>
              <a:t>inter</a:t>
            </a:r>
            <a:r>
              <a:rPr lang="en-GB" altLang="zh-TW">
                <a:latin typeface="Arial" panose="020B0604020202020204" pitchFamily="34" charset="0"/>
                <a:ea typeface="新細明體" panose="02020500000000000000" pitchFamily="18" charset="-120"/>
              </a:rPr>
              <a:t>connected </a:t>
            </a:r>
            <a:r>
              <a:rPr lang="en-GB" altLang="zh-TW" i="1">
                <a:latin typeface="Arial" panose="020B0604020202020204" pitchFamily="34" charset="0"/>
                <a:ea typeface="新細明體" panose="02020500000000000000" pitchFamily="18" charset="-120"/>
              </a:rPr>
              <a:t>net</a:t>
            </a:r>
            <a:r>
              <a:rPr lang="en-GB" altLang="zh-TW">
                <a:latin typeface="Arial" panose="020B0604020202020204" pitchFamily="34" charset="0"/>
                <a:ea typeface="新細明體" panose="02020500000000000000" pitchFamily="18" charset="-120"/>
              </a:rPr>
              <a:t>works</a:t>
            </a:r>
          </a:p>
          <a:p>
            <a:r>
              <a:rPr lang="en-GB" altLang="zh-TW">
                <a:latin typeface="Arial" panose="020B0604020202020204" pitchFamily="34" charset="0"/>
                <a:ea typeface="新細明體" panose="02020500000000000000" pitchFamily="18" charset="-120"/>
              </a:rPr>
              <a:t>The </a:t>
            </a:r>
            <a:r>
              <a:rPr lang="en-GB" altLang="zh-TW" b="1">
                <a:latin typeface="Arial" panose="020B0604020202020204" pitchFamily="34" charset="0"/>
                <a:ea typeface="新細明體" panose="02020500000000000000" pitchFamily="18" charset="-120"/>
              </a:rPr>
              <a:t>I</a:t>
            </a:r>
            <a:r>
              <a:rPr lang="en-GB" altLang="zh-TW">
                <a:latin typeface="Arial" panose="020B0604020202020204" pitchFamily="34" charset="0"/>
                <a:ea typeface="新細明體" panose="02020500000000000000" pitchFamily="18" charset="-120"/>
              </a:rPr>
              <a:t>nternet is the most famous example</a:t>
            </a:r>
          </a:p>
          <a:p>
            <a:endParaRPr lang="en-GB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r>
              <a:rPr lang="en-GB" altLang="zh-TW">
                <a:latin typeface="Arial" panose="020B0604020202020204" pitchFamily="34" charset="0"/>
                <a:ea typeface="新細明體" panose="02020500000000000000" pitchFamily="18" charset="-120"/>
              </a:rPr>
              <a:t>Networks can be completely different</a:t>
            </a:r>
          </a:p>
          <a:p>
            <a:pPr lvl="1"/>
            <a:r>
              <a:rPr lang="en-GB" altLang="zh-TW">
                <a:latin typeface="Arial" panose="020B0604020202020204" pitchFamily="34" charset="0"/>
                <a:ea typeface="新細明體" panose="02020500000000000000" pitchFamily="18" charset="-120"/>
              </a:rPr>
              <a:t>Ethernet, ATM, modem, …</a:t>
            </a:r>
          </a:p>
          <a:p>
            <a:pPr lvl="1"/>
            <a:r>
              <a:rPr lang="en-GB" altLang="zh-TW">
                <a:latin typeface="Arial" panose="020B0604020202020204" pitchFamily="34" charset="0"/>
                <a:ea typeface="新細明體" panose="02020500000000000000" pitchFamily="18" charset="-120"/>
              </a:rPr>
              <a:t>(TCP/)IP is what links them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7547C76-8266-4DC3-9B8A-3088F3A83E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Comic Sans MS" panose="030F0702030302020204" pitchFamily="66" charset="0"/>
                <a:ea typeface="新細明體" panose="02020500000000000000" pitchFamily="18" charset="-120"/>
              </a:rPr>
              <a:t>What is an internet? (cont)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570ADD9-6E42-4A70-B5EE-F088E2CBA3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TW" i="1">
                <a:latin typeface="Arial" panose="020B0604020202020204" pitchFamily="34" charset="0"/>
                <a:ea typeface="新細明體" panose="02020500000000000000" pitchFamily="18" charset="-120"/>
              </a:rPr>
              <a:t>Routers</a:t>
            </a:r>
            <a:r>
              <a:rPr lang="en-GB" altLang="zh-TW">
                <a:latin typeface="Arial" panose="020B0604020202020204" pitchFamily="34" charset="0"/>
                <a:ea typeface="新細明體" panose="02020500000000000000" pitchFamily="18" charset="-120"/>
              </a:rPr>
              <a:t> (nodes) are devices on multiple networks that pass traffic between them</a:t>
            </a:r>
          </a:p>
          <a:p>
            <a:r>
              <a:rPr lang="en-GB" altLang="zh-TW">
                <a:latin typeface="Arial" panose="020B0604020202020204" pitchFamily="34" charset="0"/>
                <a:ea typeface="新細明體" panose="02020500000000000000" pitchFamily="18" charset="-120"/>
              </a:rPr>
              <a:t>Individual networks pass traffic from one router or endpoint to another</a:t>
            </a:r>
            <a:endParaRPr lang="en-GB" altLang="zh-TW" i="1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r>
              <a:rPr lang="en-GB" altLang="zh-TW">
                <a:latin typeface="Arial" panose="020B0604020202020204" pitchFamily="34" charset="0"/>
                <a:ea typeface="新細明體" panose="02020500000000000000" pitchFamily="18" charset="-120"/>
              </a:rPr>
              <a:t>TCP/IP hides the details as much as possible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F382758-C70D-41D4-9796-DF7792C24A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Comic Sans MS" panose="030F0702030302020204" pitchFamily="66" charset="0"/>
                <a:ea typeface="新細明體" panose="02020500000000000000" pitchFamily="18" charset="-120"/>
              </a:rPr>
              <a:t>ISO/OSI Network Model (Don’t need to know this)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71BA1278-EF3E-4D97-8806-221B917DB8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zh-TW">
                <a:latin typeface="Arial" panose="020B0604020202020204" pitchFamily="34" charset="0"/>
                <a:ea typeface="新細明體" panose="02020500000000000000" pitchFamily="18" charset="-120"/>
              </a:rPr>
              <a:t>Seven network “layers”</a:t>
            </a:r>
          </a:p>
          <a:p>
            <a:pPr lvl="1">
              <a:lnSpc>
                <a:spcPct val="90000"/>
              </a:lnSpc>
            </a:pPr>
            <a:r>
              <a:rPr lang="en-GB" altLang="zh-TW">
                <a:latin typeface="Arial" panose="020B0604020202020204" pitchFamily="34" charset="0"/>
                <a:ea typeface="新細明體" panose="02020500000000000000" pitchFamily="18" charset="-120"/>
              </a:rPr>
              <a:t>Layer 1 : Physical – cables </a:t>
            </a:r>
          </a:p>
          <a:p>
            <a:pPr lvl="1">
              <a:lnSpc>
                <a:spcPct val="90000"/>
              </a:lnSpc>
            </a:pPr>
            <a:r>
              <a:rPr lang="en-GB" altLang="zh-TW">
                <a:latin typeface="Arial" panose="020B0604020202020204" pitchFamily="34" charset="0"/>
                <a:ea typeface="新細明體" panose="02020500000000000000" pitchFamily="18" charset="-120"/>
              </a:rPr>
              <a:t>Layer 2 : Data Link – ethernet</a:t>
            </a:r>
          </a:p>
          <a:p>
            <a:pPr lvl="1">
              <a:lnSpc>
                <a:spcPct val="90000"/>
              </a:lnSpc>
            </a:pPr>
            <a:r>
              <a:rPr lang="en-GB" altLang="zh-TW">
                <a:latin typeface="Arial" panose="020B0604020202020204" pitchFamily="34" charset="0"/>
                <a:ea typeface="新細明體" panose="02020500000000000000" pitchFamily="18" charset="-120"/>
              </a:rPr>
              <a:t>Layer 3 : Network – IP</a:t>
            </a:r>
          </a:p>
          <a:p>
            <a:pPr lvl="1">
              <a:lnSpc>
                <a:spcPct val="90000"/>
              </a:lnSpc>
            </a:pPr>
            <a:r>
              <a:rPr lang="en-GB" altLang="zh-TW">
                <a:latin typeface="Arial" panose="020B0604020202020204" pitchFamily="34" charset="0"/>
                <a:ea typeface="新細明體" panose="02020500000000000000" pitchFamily="18" charset="-120"/>
              </a:rPr>
              <a:t>Layer 4 : Transport – TCP/UDP</a:t>
            </a:r>
          </a:p>
          <a:p>
            <a:pPr lvl="1">
              <a:lnSpc>
                <a:spcPct val="90000"/>
              </a:lnSpc>
            </a:pPr>
            <a:r>
              <a:rPr lang="en-GB" altLang="zh-TW">
                <a:latin typeface="Arial" panose="020B0604020202020204" pitchFamily="34" charset="0"/>
                <a:ea typeface="新細明體" panose="02020500000000000000" pitchFamily="18" charset="-120"/>
              </a:rPr>
              <a:t>Layer 5 : Session </a:t>
            </a:r>
          </a:p>
          <a:p>
            <a:pPr lvl="1">
              <a:lnSpc>
                <a:spcPct val="90000"/>
              </a:lnSpc>
            </a:pPr>
            <a:r>
              <a:rPr lang="en-GB" altLang="zh-TW">
                <a:latin typeface="Arial" panose="020B0604020202020204" pitchFamily="34" charset="0"/>
                <a:ea typeface="新細明體" panose="02020500000000000000" pitchFamily="18" charset="-120"/>
              </a:rPr>
              <a:t>Layer 6 : Presentation </a:t>
            </a:r>
          </a:p>
          <a:p>
            <a:pPr lvl="1">
              <a:lnSpc>
                <a:spcPct val="90000"/>
              </a:lnSpc>
            </a:pPr>
            <a:r>
              <a:rPr lang="en-GB" altLang="zh-TW">
                <a:latin typeface="Arial" panose="020B0604020202020204" pitchFamily="34" charset="0"/>
                <a:ea typeface="新細明體" panose="02020500000000000000" pitchFamily="18" charset="-120"/>
              </a:rPr>
              <a:t>Layer 7 : Application</a:t>
            </a:r>
            <a:endParaRPr lang="en-GB" altLang="zh-TW">
              <a:ea typeface="新細明體" panose="02020500000000000000" pitchFamily="18" charset="-120"/>
            </a:endParaRPr>
          </a:p>
        </p:txBody>
      </p:sp>
      <p:sp>
        <p:nvSpPr>
          <p:cNvPr id="4101" name="Text Box 5">
            <a:extLst>
              <a:ext uri="{FF2B5EF4-FFF2-40B4-BE49-F238E27FC236}">
                <a16:creationId xmlns:a16="http://schemas.microsoft.com/office/drawing/2014/main" id="{ADB6F4BC-E24D-40A5-8DBD-81936D3D1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6172200"/>
            <a:ext cx="872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You don’t need to know the layers just the idea that it is layered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36165D7-3A99-48B1-AEF0-A5FF6DEADF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Comic Sans MS" panose="030F0702030302020204" pitchFamily="66" charset="0"/>
                <a:ea typeface="新細明體" panose="02020500000000000000" pitchFamily="18" charset="-120"/>
              </a:rPr>
              <a:t>TCP/IP Network Model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4043EE4-5041-431C-9AC5-1D2F989CA1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TW">
                <a:latin typeface="Arial" panose="020B0604020202020204" pitchFamily="34" charset="0"/>
                <a:ea typeface="新細明體" panose="02020500000000000000" pitchFamily="18" charset="-120"/>
              </a:rPr>
              <a:t>Different view – 4 layers</a:t>
            </a:r>
          </a:p>
          <a:p>
            <a:pPr lvl="1"/>
            <a:r>
              <a:rPr lang="en-GB" altLang="zh-TW">
                <a:latin typeface="Arial" panose="020B0604020202020204" pitchFamily="34" charset="0"/>
                <a:ea typeface="新細明體" panose="02020500000000000000" pitchFamily="18" charset="-120"/>
              </a:rPr>
              <a:t>Layer 1 : Link (we did not look at details) </a:t>
            </a:r>
          </a:p>
          <a:p>
            <a:pPr lvl="1"/>
            <a:r>
              <a:rPr lang="en-GB" altLang="zh-TW">
                <a:latin typeface="Arial" panose="020B0604020202020204" pitchFamily="34" charset="0"/>
                <a:ea typeface="新細明體" panose="02020500000000000000" pitchFamily="18" charset="-120"/>
              </a:rPr>
              <a:t>Layer 2 : Network </a:t>
            </a:r>
          </a:p>
          <a:p>
            <a:pPr lvl="1"/>
            <a:r>
              <a:rPr lang="en-GB" altLang="zh-TW">
                <a:latin typeface="Arial" panose="020B0604020202020204" pitchFamily="34" charset="0"/>
                <a:ea typeface="新細明體" panose="02020500000000000000" pitchFamily="18" charset="-120"/>
              </a:rPr>
              <a:t>Layer 3 : Transport </a:t>
            </a:r>
          </a:p>
          <a:p>
            <a:pPr lvl="1"/>
            <a:r>
              <a:rPr lang="en-GB" altLang="zh-TW">
                <a:latin typeface="Arial" panose="020B0604020202020204" pitchFamily="34" charset="0"/>
                <a:ea typeface="新細明體" panose="02020500000000000000" pitchFamily="18" charset="-120"/>
              </a:rPr>
              <a:t>Layer 4 : Application</a:t>
            </a:r>
            <a:r>
              <a:rPr lang="en-GB" altLang="zh-TW">
                <a:ea typeface="新細明體" panose="02020500000000000000" pitchFamily="18" charset="-120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A0643015-394C-4558-BAD2-3AA03F5BE0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ja-JP" altLang="en-US">
                <a:ea typeface="ＭＳ Ｐゴシック" panose="020B0600070205080204" pitchFamily="34" charset="-128"/>
              </a:rPr>
            </a:br>
            <a:r>
              <a:rPr lang="en-US" altLang="ja-JP">
                <a:ea typeface="ＭＳ Ｐゴシック" panose="020B0600070205080204" pitchFamily="34" charset="-128"/>
              </a:rPr>
              <a:t>OSI and Protocol Stack</a:t>
            </a:r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587651C3-CC0C-4B84-8A8B-8EF86B4E2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57200"/>
            <a:ext cx="3132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ja-JP" sz="1600">
                <a:latin typeface="Tahoma" panose="020B0604030504040204" pitchFamily="34" charset="0"/>
                <a:ea typeface="ＭＳ Ｐゴシック" panose="020B0600070205080204" pitchFamily="34" charset="-128"/>
              </a:rPr>
              <a:t>OSI: Open Systems Interconnect</a:t>
            </a:r>
          </a:p>
        </p:txBody>
      </p:sp>
      <p:grpSp>
        <p:nvGrpSpPr>
          <p:cNvPr id="32772" name="Group 4">
            <a:extLst>
              <a:ext uri="{FF2B5EF4-FFF2-40B4-BE49-F238E27FC236}">
                <a16:creationId xmlns:a16="http://schemas.microsoft.com/office/drawing/2014/main" id="{D80CBA83-9A3A-418B-BBA8-D24E3EC6F689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238250"/>
            <a:ext cx="8077200" cy="4248150"/>
            <a:chOff x="192" y="960"/>
            <a:chExt cx="5088" cy="2676"/>
          </a:xfrm>
        </p:grpSpPr>
        <p:pic>
          <p:nvPicPr>
            <p:cNvPr id="32773" name="Picture 5" descr="fig08">
              <a:extLst>
                <a:ext uri="{FF2B5EF4-FFF2-40B4-BE49-F238E27FC236}">
                  <a16:creationId xmlns:a16="http://schemas.microsoft.com/office/drawing/2014/main" id="{0496D88A-9143-4745-8B13-A1BA030EED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960"/>
              <a:ext cx="5088" cy="2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774" name="Text Box 6">
              <a:extLst>
                <a:ext uri="{FF2B5EF4-FFF2-40B4-BE49-F238E27FC236}">
                  <a16:creationId xmlns:a16="http://schemas.microsoft.com/office/drawing/2014/main" id="{BD704966-05C4-4D9C-9853-C82D695EE5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056"/>
              <a:ext cx="816" cy="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ＭＳ Ｐゴシック" panose="020B0600070205080204" pitchFamily="34" charset="-128"/>
                </a:rPr>
                <a:t>OSI Model</a:t>
              </a:r>
            </a:p>
          </p:txBody>
        </p:sp>
        <p:sp>
          <p:nvSpPr>
            <p:cNvPr id="32775" name="Text Box 7">
              <a:extLst>
                <a:ext uri="{FF2B5EF4-FFF2-40B4-BE49-F238E27FC236}">
                  <a16:creationId xmlns:a16="http://schemas.microsoft.com/office/drawing/2014/main" id="{4910F470-B239-44F9-81C9-F25E4DF054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056"/>
              <a:ext cx="960" cy="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ＭＳ Ｐゴシック" panose="020B0600070205080204" pitchFamily="34" charset="-128"/>
                </a:rPr>
                <a:t>TCP/IP Hierarchy</a:t>
              </a:r>
            </a:p>
          </p:txBody>
        </p:sp>
        <p:sp>
          <p:nvSpPr>
            <p:cNvPr id="32776" name="Text Box 8">
              <a:extLst>
                <a:ext uri="{FF2B5EF4-FFF2-40B4-BE49-F238E27FC236}">
                  <a16:creationId xmlns:a16="http://schemas.microsoft.com/office/drawing/2014/main" id="{0547124B-69C2-4A17-B022-0B384211CA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056"/>
              <a:ext cx="960" cy="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ＭＳ Ｐゴシック" panose="020B0600070205080204" pitchFamily="34" charset="-128"/>
                </a:rPr>
                <a:t>Protocols</a:t>
              </a:r>
            </a:p>
          </p:txBody>
        </p:sp>
        <p:sp>
          <p:nvSpPr>
            <p:cNvPr id="32777" name="Text Box 9">
              <a:extLst>
                <a:ext uri="{FF2B5EF4-FFF2-40B4-BE49-F238E27FC236}">
                  <a16:creationId xmlns:a16="http://schemas.microsoft.com/office/drawing/2014/main" id="{75F53299-DB68-46B8-9C12-E31C1D2154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306"/>
              <a:ext cx="1008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ＭＳ Ｐゴシック" panose="020B0600070205080204" pitchFamily="34" charset="-128"/>
                </a:rPr>
                <a:t>7</a:t>
              </a:r>
              <a:r>
                <a:rPr kumimoji="1" lang="en-US" altLang="ja-JP" sz="1200" b="1" baseline="30000">
                  <a:latin typeface="Tahoma" panose="020B0604030504040204" pitchFamily="34" charset="0"/>
                  <a:ea typeface="ＭＳ Ｐゴシック" panose="020B0600070205080204" pitchFamily="34" charset="-128"/>
                </a:rPr>
                <a:t>th</a:t>
              </a:r>
            </a:p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ＭＳ Ｐゴシック" panose="020B0600070205080204" pitchFamily="34" charset="-128"/>
                </a:rPr>
                <a:t>Application Layer</a:t>
              </a:r>
            </a:p>
          </p:txBody>
        </p:sp>
        <p:sp>
          <p:nvSpPr>
            <p:cNvPr id="32778" name="Text Box 10">
              <a:extLst>
                <a:ext uri="{FF2B5EF4-FFF2-40B4-BE49-F238E27FC236}">
                  <a16:creationId xmlns:a16="http://schemas.microsoft.com/office/drawing/2014/main" id="{438314D7-C2C9-4A8F-ABD8-A4CCCF9C9F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632"/>
              <a:ext cx="1008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ＭＳ Ｐゴシック" panose="020B0600070205080204" pitchFamily="34" charset="-128"/>
                </a:rPr>
                <a:t>6</a:t>
              </a:r>
              <a:r>
                <a:rPr kumimoji="1" lang="en-US" altLang="ja-JP" sz="1200" b="1" baseline="30000">
                  <a:latin typeface="Tahoma" panose="020B0604030504040204" pitchFamily="34" charset="0"/>
                  <a:ea typeface="ＭＳ Ｐゴシック" panose="020B0600070205080204" pitchFamily="34" charset="-128"/>
                </a:rPr>
                <a:t>th</a:t>
              </a:r>
            </a:p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ＭＳ Ｐゴシック" panose="020B0600070205080204" pitchFamily="34" charset="-128"/>
                </a:rPr>
                <a:t>Presentation Layer</a:t>
              </a:r>
            </a:p>
          </p:txBody>
        </p:sp>
        <p:sp>
          <p:nvSpPr>
            <p:cNvPr id="32779" name="Text Box 11">
              <a:extLst>
                <a:ext uri="{FF2B5EF4-FFF2-40B4-BE49-F238E27FC236}">
                  <a16:creationId xmlns:a16="http://schemas.microsoft.com/office/drawing/2014/main" id="{8AA61F26-EC5D-4A45-90A6-E09875941E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944"/>
              <a:ext cx="1008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ＭＳ Ｐゴシック" panose="020B0600070205080204" pitchFamily="34" charset="-128"/>
                </a:rPr>
                <a:t>5</a:t>
              </a:r>
              <a:r>
                <a:rPr kumimoji="1" lang="en-US" altLang="ja-JP" sz="1200" b="1" baseline="30000">
                  <a:latin typeface="Tahoma" panose="020B0604030504040204" pitchFamily="34" charset="0"/>
                  <a:ea typeface="ＭＳ Ｐゴシック" panose="020B0600070205080204" pitchFamily="34" charset="-128"/>
                </a:rPr>
                <a:t>th</a:t>
              </a:r>
            </a:p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ＭＳ Ｐゴシック" panose="020B0600070205080204" pitchFamily="34" charset="-128"/>
                </a:rPr>
                <a:t>Session Layer</a:t>
              </a:r>
            </a:p>
          </p:txBody>
        </p:sp>
        <p:sp>
          <p:nvSpPr>
            <p:cNvPr id="32780" name="Text Box 12">
              <a:extLst>
                <a:ext uri="{FF2B5EF4-FFF2-40B4-BE49-F238E27FC236}">
                  <a16:creationId xmlns:a16="http://schemas.microsoft.com/office/drawing/2014/main" id="{D142B389-0637-4B31-AD29-665D86977A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264"/>
              <a:ext cx="1008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ＭＳ Ｐゴシック" panose="020B0600070205080204" pitchFamily="34" charset="-128"/>
                </a:rPr>
                <a:t>4</a:t>
              </a:r>
              <a:r>
                <a:rPr kumimoji="1" lang="en-US" altLang="ja-JP" sz="1200" b="1" baseline="30000">
                  <a:latin typeface="Tahoma" panose="020B0604030504040204" pitchFamily="34" charset="0"/>
                  <a:ea typeface="ＭＳ Ｐゴシック" panose="020B0600070205080204" pitchFamily="34" charset="-128"/>
                </a:rPr>
                <a:t>th</a:t>
              </a:r>
            </a:p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ＭＳ Ｐゴシック" panose="020B0600070205080204" pitchFamily="34" charset="-128"/>
                </a:rPr>
                <a:t>Transport Layer</a:t>
              </a:r>
            </a:p>
          </p:txBody>
        </p:sp>
        <p:sp>
          <p:nvSpPr>
            <p:cNvPr id="32781" name="Text Box 13">
              <a:extLst>
                <a:ext uri="{FF2B5EF4-FFF2-40B4-BE49-F238E27FC236}">
                  <a16:creationId xmlns:a16="http://schemas.microsoft.com/office/drawing/2014/main" id="{F6A15F56-C1F8-42C8-A920-78D154765E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592"/>
              <a:ext cx="1008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ＭＳ Ｐゴシック" panose="020B0600070205080204" pitchFamily="34" charset="-128"/>
                </a:rPr>
                <a:t>3</a:t>
              </a:r>
              <a:r>
                <a:rPr kumimoji="1" lang="en-US" altLang="ja-JP" sz="1200" b="1" baseline="30000">
                  <a:latin typeface="Tahoma" panose="020B0604030504040204" pitchFamily="34" charset="0"/>
                  <a:ea typeface="ＭＳ Ｐゴシック" panose="020B0600070205080204" pitchFamily="34" charset="-128"/>
                </a:rPr>
                <a:t>rd</a:t>
              </a:r>
            </a:p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ＭＳ Ｐゴシック" panose="020B0600070205080204" pitchFamily="34" charset="-128"/>
                </a:rPr>
                <a:t>Network Layer</a:t>
              </a:r>
            </a:p>
          </p:txBody>
        </p:sp>
        <p:sp>
          <p:nvSpPr>
            <p:cNvPr id="32782" name="Text Box 14">
              <a:extLst>
                <a:ext uri="{FF2B5EF4-FFF2-40B4-BE49-F238E27FC236}">
                  <a16:creationId xmlns:a16="http://schemas.microsoft.com/office/drawing/2014/main" id="{17A35893-5EA6-480F-8546-BC5B095536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912"/>
              <a:ext cx="1008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ＭＳ Ｐゴシック" panose="020B0600070205080204" pitchFamily="34" charset="-128"/>
                </a:rPr>
                <a:t>2</a:t>
              </a:r>
              <a:r>
                <a:rPr kumimoji="1" lang="en-US" altLang="ja-JP" sz="1200" b="1" baseline="30000">
                  <a:latin typeface="Tahoma" panose="020B0604030504040204" pitchFamily="34" charset="0"/>
                  <a:ea typeface="ＭＳ Ｐゴシック" panose="020B0600070205080204" pitchFamily="34" charset="-128"/>
                </a:rPr>
                <a:t>nd</a:t>
              </a:r>
            </a:p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ＭＳ Ｐゴシック" panose="020B0600070205080204" pitchFamily="34" charset="-128"/>
                </a:rPr>
                <a:t>Link Layer</a:t>
              </a:r>
            </a:p>
          </p:txBody>
        </p:sp>
        <p:sp>
          <p:nvSpPr>
            <p:cNvPr id="32783" name="Text Box 15">
              <a:extLst>
                <a:ext uri="{FF2B5EF4-FFF2-40B4-BE49-F238E27FC236}">
                  <a16:creationId xmlns:a16="http://schemas.microsoft.com/office/drawing/2014/main" id="{67D498B0-4454-4966-93F9-7D8D475E59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248"/>
              <a:ext cx="1008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ＭＳ Ｐゴシック" panose="020B0600070205080204" pitchFamily="34" charset="-128"/>
                </a:rPr>
                <a:t>1</a:t>
              </a:r>
              <a:r>
                <a:rPr kumimoji="1" lang="en-US" altLang="ja-JP" sz="1200" b="1" baseline="30000">
                  <a:latin typeface="Tahoma" panose="020B0604030504040204" pitchFamily="34" charset="0"/>
                  <a:ea typeface="ＭＳ Ｐゴシック" panose="020B0600070205080204" pitchFamily="34" charset="-128"/>
                </a:rPr>
                <a:t>st</a:t>
              </a:r>
            </a:p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ＭＳ Ｐゴシック" panose="020B0600070205080204" pitchFamily="34" charset="-128"/>
                </a:rPr>
                <a:t>Physical Layer</a:t>
              </a:r>
            </a:p>
          </p:txBody>
        </p:sp>
        <p:sp>
          <p:nvSpPr>
            <p:cNvPr id="32784" name="Text Box 16">
              <a:extLst>
                <a:ext uri="{FF2B5EF4-FFF2-40B4-BE49-F238E27FC236}">
                  <a16:creationId xmlns:a16="http://schemas.microsoft.com/office/drawing/2014/main" id="{6CF736AE-0BAE-4929-805E-5A3E928E6E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679"/>
              <a:ext cx="960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91440" bIns="91440">
              <a:spAutoFit/>
            </a:bodyPr>
            <a:lstStyle/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ＭＳ Ｐゴシック" panose="020B0600070205080204" pitchFamily="34" charset="-128"/>
                </a:rPr>
                <a:t>Application Layer</a:t>
              </a:r>
            </a:p>
          </p:txBody>
        </p:sp>
        <p:sp>
          <p:nvSpPr>
            <p:cNvPr id="32785" name="Text Box 17">
              <a:extLst>
                <a:ext uri="{FF2B5EF4-FFF2-40B4-BE49-F238E27FC236}">
                  <a16:creationId xmlns:a16="http://schemas.microsoft.com/office/drawing/2014/main" id="{ADBEF230-B51E-43B8-95DC-D78C014284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271"/>
              <a:ext cx="960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91440" bIns="91440">
              <a:spAutoFit/>
            </a:bodyPr>
            <a:lstStyle/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ＭＳ Ｐゴシック" panose="020B0600070205080204" pitchFamily="34" charset="-128"/>
                </a:rPr>
                <a:t>Transport Layer</a:t>
              </a:r>
            </a:p>
          </p:txBody>
        </p:sp>
        <p:sp>
          <p:nvSpPr>
            <p:cNvPr id="32786" name="Text Box 18">
              <a:extLst>
                <a:ext uri="{FF2B5EF4-FFF2-40B4-BE49-F238E27FC236}">
                  <a16:creationId xmlns:a16="http://schemas.microsoft.com/office/drawing/2014/main" id="{BB68C29F-202A-4717-84FC-57E2132795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591"/>
              <a:ext cx="960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91440" bIns="91440">
              <a:spAutoFit/>
            </a:bodyPr>
            <a:lstStyle/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ＭＳ Ｐゴシック" panose="020B0600070205080204" pitchFamily="34" charset="-128"/>
                </a:rPr>
                <a:t>Network Layer</a:t>
              </a:r>
            </a:p>
          </p:txBody>
        </p:sp>
        <p:sp>
          <p:nvSpPr>
            <p:cNvPr id="32787" name="Text Box 19">
              <a:extLst>
                <a:ext uri="{FF2B5EF4-FFF2-40B4-BE49-F238E27FC236}">
                  <a16:creationId xmlns:a16="http://schemas.microsoft.com/office/drawing/2014/main" id="{6F245075-949B-4869-8FC5-6C10E72D19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096"/>
              <a:ext cx="960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91440" bIns="91440">
              <a:spAutoFit/>
            </a:bodyPr>
            <a:lstStyle/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ＭＳ Ｐゴシック" panose="020B0600070205080204" pitchFamily="34" charset="-128"/>
                </a:rPr>
                <a:t>Link Layer</a:t>
              </a:r>
            </a:p>
          </p:txBody>
        </p:sp>
      </p:grpSp>
      <p:sp>
        <p:nvSpPr>
          <p:cNvPr id="32788" name="Text Box 20">
            <a:extLst>
              <a:ext uri="{FF2B5EF4-FFF2-40B4-BE49-F238E27FC236}">
                <a16:creationId xmlns:a16="http://schemas.microsoft.com/office/drawing/2014/main" id="{80681176-22A7-42C1-8287-B1EAA23F7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538788"/>
            <a:ext cx="74676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ja-JP" sz="1800">
                <a:latin typeface="Tahoma" panose="020B0604030504040204" pitchFamily="34" charset="0"/>
                <a:ea typeface="ＭＳ Ｐゴシック" panose="020B0600070205080204" pitchFamily="34" charset="-128"/>
              </a:rPr>
              <a:t>Link Layer           : includes device driver and network interface card</a:t>
            </a:r>
          </a:p>
          <a:p>
            <a:r>
              <a:rPr kumimoji="1" lang="en-US" altLang="ja-JP" sz="1800">
                <a:latin typeface="Tahoma" panose="020B0604030504040204" pitchFamily="34" charset="0"/>
                <a:ea typeface="ＭＳ Ｐゴシック" panose="020B0600070205080204" pitchFamily="34" charset="-128"/>
              </a:rPr>
              <a:t>Network Layer     : handles the movement of packets, i.e. Routing</a:t>
            </a:r>
          </a:p>
          <a:p>
            <a:r>
              <a:rPr kumimoji="1" lang="en-US" altLang="ja-JP" sz="1800">
                <a:latin typeface="Tahoma" panose="020B0604030504040204" pitchFamily="34" charset="0"/>
                <a:ea typeface="ＭＳ Ｐゴシック" panose="020B0600070205080204" pitchFamily="34" charset="-128"/>
              </a:rPr>
              <a:t>Transport Layer   : provides a reliable flow of data between two hosts</a:t>
            </a:r>
          </a:p>
          <a:p>
            <a:r>
              <a:rPr kumimoji="1" lang="en-US" altLang="ja-JP" sz="1800">
                <a:latin typeface="Tahoma" panose="020B0604030504040204" pitchFamily="34" charset="0"/>
                <a:ea typeface="ＭＳ Ｐゴシック" panose="020B0600070205080204" pitchFamily="34" charset="-128"/>
              </a:rPr>
              <a:t>Application Layer : handles the details of the particular application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65855222-0480-49B9-B07D-E40D5DDE96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 altLang="ja-JP">
                <a:ea typeface="ＭＳ Ｐゴシック" panose="020B0600070205080204" pitchFamily="34" charset="-128"/>
              </a:rPr>
              <a:t>Packet Encapsulation </a:t>
            </a:r>
          </a:p>
        </p:txBody>
      </p:sp>
      <p:pic>
        <p:nvPicPr>
          <p:cNvPr id="35843" name="Picture 3" descr="encapsulation">
            <a:extLst>
              <a:ext uri="{FF2B5EF4-FFF2-40B4-BE49-F238E27FC236}">
                <a16:creationId xmlns:a16="http://schemas.microsoft.com/office/drawing/2014/main" id="{B263C8B8-D65B-4FCA-A4D5-AE10F66CA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133600"/>
            <a:ext cx="5268913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44" name="Text Box 4">
            <a:extLst>
              <a:ext uri="{FF2B5EF4-FFF2-40B4-BE49-F238E27FC236}">
                <a16:creationId xmlns:a16="http://schemas.microsoft.com/office/drawing/2014/main" id="{B3DB3604-EB4D-4CB3-A7A1-BC3E47A6C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43000"/>
            <a:ext cx="86106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n"/>
            </a:pPr>
            <a:r>
              <a:rPr kumimoji="1" lang="en-US" altLang="ja-JP">
                <a:latin typeface="Tahoma" panose="020B0604030504040204" pitchFamily="34" charset="0"/>
                <a:ea typeface="ＭＳ Ｐゴシック" panose="020B0600070205080204" pitchFamily="34" charset="-128"/>
              </a:rPr>
              <a:t> The data is sent down the protocol stack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n"/>
            </a:pPr>
            <a:r>
              <a:rPr kumimoji="1" lang="en-US" altLang="ja-JP">
                <a:latin typeface="Tahoma" panose="020B0604030504040204" pitchFamily="34" charset="0"/>
                <a:ea typeface="ＭＳ Ｐゴシック" panose="020B0600070205080204" pitchFamily="34" charset="-128"/>
              </a:rPr>
              <a:t> Each layer adds to the data by prepending headers</a:t>
            </a:r>
          </a:p>
        </p:txBody>
      </p:sp>
      <p:sp>
        <p:nvSpPr>
          <p:cNvPr id="35845" name="Line 5">
            <a:extLst>
              <a:ext uri="{FF2B5EF4-FFF2-40B4-BE49-F238E27FC236}">
                <a16:creationId xmlns:a16="http://schemas.microsoft.com/office/drawing/2014/main" id="{A31A25E0-FEF2-49B5-9DFD-9F018C883BDE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5791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5846" name="Line 6">
            <a:extLst>
              <a:ext uri="{FF2B5EF4-FFF2-40B4-BE49-F238E27FC236}">
                <a16:creationId xmlns:a16="http://schemas.microsoft.com/office/drawing/2014/main" id="{49DA4B10-0BB6-47F0-AD15-804312A156F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5791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5847" name="Line 7">
            <a:extLst>
              <a:ext uri="{FF2B5EF4-FFF2-40B4-BE49-F238E27FC236}">
                <a16:creationId xmlns:a16="http://schemas.microsoft.com/office/drawing/2014/main" id="{867AAB8F-68FF-47EB-93BA-85CBA12227A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2900" y="5791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5848" name="Line 8">
            <a:extLst>
              <a:ext uri="{FF2B5EF4-FFF2-40B4-BE49-F238E27FC236}">
                <a16:creationId xmlns:a16="http://schemas.microsoft.com/office/drawing/2014/main" id="{3C7E53C4-02E2-4D9B-80F0-4E144B8FBE4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6000" y="5791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5849" name="Line 9">
            <a:extLst>
              <a:ext uri="{FF2B5EF4-FFF2-40B4-BE49-F238E27FC236}">
                <a16:creationId xmlns:a16="http://schemas.microsoft.com/office/drawing/2014/main" id="{FA8AF521-DBB9-4633-8AC8-A0E255BB9B6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5791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5850" name="Line 10">
            <a:extLst>
              <a:ext uri="{FF2B5EF4-FFF2-40B4-BE49-F238E27FC236}">
                <a16:creationId xmlns:a16="http://schemas.microsoft.com/office/drawing/2014/main" id="{AE40AFC5-DFA6-41DE-A047-18F329991E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791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5851" name="Line 11">
            <a:extLst>
              <a:ext uri="{FF2B5EF4-FFF2-40B4-BE49-F238E27FC236}">
                <a16:creationId xmlns:a16="http://schemas.microsoft.com/office/drawing/2014/main" id="{37224799-32CE-4B40-89F7-F0AFBABCB70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5943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5852" name="Text Box 12">
            <a:extLst>
              <a:ext uri="{FF2B5EF4-FFF2-40B4-BE49-F238E27FC236}">
                <a16:creationId xmlns:a16="http://schemas.microsoft.com/office/drawing/2014/main" id="{DF8622C3-B443-4D01-B93F-8CAFAD818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943600"/>
            <a:ext cx="803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ja-JP" sz="1400">
                <a:latin typeface="Tahoma" panose="020B0604030504040204" pitchFamily="34" charset="0"/>
                <a:ea typeface="ＭＳ Ｐゴシック" panose="020B0600070205080204" pitchFamily="34" charset="-128"/>
              </a:rPr>
              <a:t>22Bytes</a:t>
            </a:r>
          </a:p>
        </p:txBody>
      </p:sp>
      <p:sp>
        <p:nvSpPr>
          <p:cNvPr id="35853" name="Line 13">
            <a:extLst>
              <a:ext uri="{FF2B5EF4-FFF2-40B4-BE49-F238E27FC236}">
                <a16:creationId xmlns:a16="http://schemas.microsoft.com/office/drawing/2014/main" id="{CEA15082-B79C-4FC0-AB2D-F46D9F8AAC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4400" y="5943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5854" name="Text Box 14">
            <a:extLst>
              <a:ext uri="{FF2B5EF4-FFF2-40B4-BE49-F238E27FC236}">
                <a16:creationId xmlns:a16="http://schemas.microsoft.com/office/drawing/2014/main" id="{D78CBB64-A9DB-4AF4-B297-F1BF956A6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7725" y="5943600"/>
            <a:ext cx="803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ja-JP" sz="1400">
                <a:latin typeface="Tahoma" panose="020B0604030504040204" pitchFamily="34" charset="0"/>
                <a:ea typeface="ＭＳ Ｐゴシック" panose="020B0600070205080204" pitchFamily="34" charset="-128"/>
              </a:rPr>
              <a:t>20Bytes</a:t>
            </a:r>
          </a:p>
        </p:txBody>
      </p:sp>
      <p:sp>
        <p:nvSpPr>
          <p:cNvPr id="35855" name="Line 15">
            <a:extLst>
              <a:ext uri="{FF2B5EF4-FFF2-40B4-BE49-F238E27FC236}">
                <a16:creationId xmlns:a16="http://schemas.microsoft.com/office/drawing/2014/main" id="{D754432E-9C95-46C7-A52E-725D4FCAC3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2900" y="5943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5856" name="Text Box 16">
            <a:extLst>
              <a:ext uri="{FF2B5EF4-FFF2-40B4-BE49-F238E27FC236}">
                <a16:creationId xmlns:a16="http://schemas.microsoft.com/office/drawing/2014/main" id="{0D2F7FF6-9B93-4B3D-989B-6335EA921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943600"/>
            <a:ext cx="803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ja-JP" sz="1400">
                <a:latin typeface="Tahoma" panose="020B0604030504040204" pitchFamily="34" charset="0"/>
                <a:ea typeface="ＭＳ Ｐゴシック" panose="020B0600070205080204" pitchFamily="34" charset="-128"/>
              </a:rPr>
              <a:t>20Bytes</a:t>
            </a:r>
          </a:p>
        </p:txBody>
      </p:sp>
      <p:sp>
        <p:nvSpPr>
          <p:cNvPr id="35857" name="Text Box 17">
            <a:extLst>
              <a:ext uri="{FF2B5EF4-FFF2-40B4-BE49-F238E27FC236}">
                <a16:creationId xmlns:a16="http://schemas.microsoft.com/office/drawing/2014/main" id="{7947D1FB-65A4-48BA-B405-C41669205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943600"/>
            <a:ext cx="706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ja-JP" sz="1400">
                <a:latin typeface="Tahoma" panose="020B0604030504040204" pitchFamily="34" charset="0"/>
                <a:ea typeface="ＭＳ Ｐゴシック" panose="020B0600070205080204" pitchFamily="34" charset="-128"/>
              </a:rPr>
              <a:t>4Bytes</a:t>
            </a:r>
          </a:p>
        </p:txBody>
      </p:sp>
      <p:sp>
        <p:nvSpPr>
          <p:cNvPr id="35858" name="Line 18">
            <a:extLst>
              <a:ext uri="{FF2B5EF4-FFF2-40B4-BE49-F238E27FC236}">
                <a16:creationId xmlns:a16="http://schemas.microsoft.com/office/drawing/2014/main" id="{5CD4078F-A79A-4872-A2FF-E953B4F830A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5943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5859" name="Line 19">
            <a:extLst>
              <a:ext uri="{FF2B5EF4-FFF2-40B4-BE49-F238E27FC236}">
                <a16:creationId xmlns:a16="http://schemas.microsoft.com/office/drawing/2014/main" id="{33066390-C842-441C-B7ED-BADCFA3C17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6248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5860" name="Line 20">
            <a:extLst>
              <a:ext uri="{FF2B5EF4-FFF2-40B4-BE49-F238E27FC236}">
                <a16:creationId xmlns:a16="http://schemas.microsoft.com/office/drawing/2014/main" id="{6E3DB5D1-D1B6-4089-9166-0328FABE793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6248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5861" name="Text Box 21">
            <a:extLst>
              <a:ext uri="{FF2B5EF4-FFF2-40B4-BE49-F238E27FC236}">
                <a16:creationId xmlns:a16="http://schemas.microsoft.com/office/drawing/2014/main" id="{035C32D0-2494-4FB4-B579-C8082CAB9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51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ja-JP" sz="1400">
                <a:latin typeface="Tahoma" panose="020B0604030504040204" pitchFamily="34" charset="0"/>
                <a:ea typeface="ＭＳ Ｐゴシック" panose="020B0600070205080204" pitchFamily="34" charset="-128"/>
              </a:rPr>
              <a:t>64 to 1500 Bytes</a:t>
            </a:r>
          </a:p>
        </p:txBody>
      </p:sp>
      <p:sp>
        <p:nvSpPr>
          <p:cNvPr id="35862" name="Line 22">
            <a:extLst>
              <a:ext uri="{FF2B5EF4-FFF2-40B4-BE49-F238E27FC236}">
                <a16:creationId xmlns:a16="http://schemas.microsoft.com/office/drawing/2014/main" id="{1056106C-0506-4D89-9C21-9D55391C41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64008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2239F418-CF06-4F9D-98CA-2BFBB7F93D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Comic Sans MS" panose="030F0702030302020204" pitchFamily="66" charset="0"/>
                <a:ea typeface="新細明體" panose="02020500000000000000" pitchFamily="18" charset="-120"/>
              </a:rPr>
              <a:t>IP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E84C1237-08E3-4CD0-A46D-784444D07B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zh-TW">
                <a:latin typeface="Arial" panose="020B0604020202020204" pitchFamily="34" charset="0"/>
                <a:ea typeface="新細明體" panose="02020500000000000000" pitchFamily="18" charset="-120"/>
              </a:rPr>
              <a:t>Responsible for end to end transmission</a:t>
            </a:r>
          </a:p>
          <a:p>
            <a:pPr>
              <a:lnSpc>
                <a:spcPct val="90000"/>
              </a:lnSpc>
            </a:pPr>
            <a:r>
              <a:rPr lang="en-GB" altLang="zh-TW">
                <a:latin typeface="Arial" panose="020B0604020202020204" pitchFamily="34" charset="0"/>
                <a:ea typeface="新細明體" panose="02020500000000000000" pitchFamily="18" charset="-120"/>
              </a:rPr>
              <a:t>Sends data in individual packets</a:t>
            </a:r>
          </a:p>
          <a:p>
            <a:pPr>
              <a:lnSpc>
                <a:spcPct val="90000"/>
              </a:lnSpc>
            </a:pPr>
            <a:r>
              <a:rPr lang="en-GB" altLang="zh-TW">
                <a:latin typeface="Arial" panose="020B0604020202020204" pitchFamily="34" charset="0"/>
                <a:ea typeface="新細明體" panose="02020500000000000000" pitchFamily="18" charset="-120"/>
              </a:rPr>
              <a:t>Maximum size of packet is determined by the networks</a:t>
            </a:r>
          </a:p>
          <a:p>
            <a:pPr lvl="1">
              <a:lnSpc>
                <a:spcPct val="90000"/>
              </a:lnSpc>
            </a:pPr>
            <a:r>
              <a:rPr lang="en-GB" altLang="zh-TW">
                <a:latin typeface="Arial" panose="020B0604020202020204" pitchFamily="34" charset="0"/>
                <a:ea typeface="新細明體" panose="02020500000000000000" pitchFamily="18" charset="-120"/>
              </a:rPr>
              <a:t>Fragmented if too large</a:t>
            </a:r>
          </a:p>
          <a:p>
            <a:pPr>
              <a:lnSpc>
                <a:spcPct val="90000"/>
              </a:lnSpc>
            </a:pPr>
            <a:r>
              <a:rPr lang="en-GB" altLang="zh-TW">
                <a:latin typeface="Arial" panose="020B0604020202020204" pitchFamily="34" charset="0"/>
                <a:ea typeface="新細明體" panose="02020500000000000000" pitchFamily="18" charset="-120"/>
              </a:rPr>
              <a:t>Unreliable</a:t>
            </a:r>
          </a:p>
          <a:p>
            <a:pPr lvl="1">
              <a:lnSpc>
                <a:spcPct val="90000"/>
              </a:lnSpc>
            </a:pPr>
            <a:r>
              <a:rPr lang="en-GB" altLang="zh-TW">
                <a:latin typeface="Arial" panose="020B0604020202020204" pitchFamily="34" charset="0"/>
                <a:ea typeface="新細明體" panose="02020500000000000000" pitchFamily="18" charset="-120"/>
              </a:rPr>
              <a:t>Packets might be lost, corrupted, duplicated, delivered out of order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1287</Words>
  <Application>Microsoft Office PowerPoint</Application>
  <PresentationFormat>如螢幕大小 (4:3)</PresentationFormat>
  <Paragraphs>283</Paragraphs>
  <Slides>26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3" baseType="lpstr">
      <vt:lpstr>Times New Roman</vt:lpstr>
      <vt:lpstr>Comic Sans MS</vt:lpstr>
      <vt:lpstr>Arial</vt:lpstr>
      <vt:lpstr>ＭＳ Ｐゴシック</vt:lpstr>
      <vt:lpstr>Tahoma</vt:lpstr>
      <vt:lpstr>Wingdings</vt:lpstr>
      <vt:lpstr>Default Design</vt:lpstr>
      <vt:lpstr>Introduction to TCP/IP networking</vt:lpstr>
      <vt:lpstr>TCP/IP protocol family</vt:lpstr>
      <vt:lpstr>What is an internet?</vt:lpstr>
      <vt:lpstr>What is an internet? (cont)</vt:lpstr>
      <vt:lpstr>ISO/OSI Network Model (Don’t need to know this)</vt:lpstr>
      <vt:lpstr>TCP/IP Network Model</vt:lpstr>
      <vt:lpstr> OSI and Protocol Stack</vt:lpstr>
      <vt:lpstr>Packet Encapsulation </vt:lpstr>
      <vt:lpstr>IP</vt:lpstr>
      <vt:lpstr>IP addresses</vt:lpstr>
      <vt:lpstr>Routing</vt:lpstr>
      <vt:lpstr>Routing (cont)</vt:lpstr>
      <vt:lpstr>Allocation of addresses</vt:lpstr>
      <vt:lpstr>IP packets</vt:lpstr>
      <vt:lpstr>IP Datagram</vt:lpstr>
      <vt:lpstr>IP Routing</vt:lpstr>
      <vt:lpstr>UDP</vt:lpstr>
      <vt:lpstr>UDP datagram</vt:lpstr>
      <vt:lpstr>Typical applications of UDP</vt:lpstr>
      <vt:lpstr>TCP</vt:lpstr>
      <vt:lpstr>Applications of TCP</vt:lpstr>
      <vt:lpstr>TCP implementation</vt:lpstr>
      <vt:lpstr>TCP Packets</vt:lpstr>
      <vt:lpstr>TCP Segment</vt:lpstr>
      <vt:lpstr>TCP : Data transfer</vt:lpstr>
      <vt:lpstr>IPv6</vt:lpstr>
    </vt:vector>
  </TitlesOfParts>
  <Company>Oxford University Computing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TCP/IP networking</dc:title>
  <dc:creator>Ganesh Sittampalam</dc:creator>
  <cp:lastModifiedBy>linchao</cp:lastModifiedBy>
  <cp:revision>21</cp:revision>
  <dcterms:created xsi:type="dcterms:W3CDTF">2003-01-22T16:03:15Z</dcterms:created>
  <dcterms:modified xsi:type="dcterms:W3CDTF">2021-09-18T05:43:22Z</dcterms:modified>
</cp:coreProperties>
</file>