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  <p:sldId id="693" r:id="rId3"/>
    <p:sldId id="543" r:id="rId4"/>
    <p:sldId id="547" r:id="rId5"/>
    <p:sldId id="537" r:id="rId6"/>
    <p:sldId id="536" r:id="rId7"/>
    <p:sldId id="538" r:id="rId8"/>
    <p:sldId id="262" r:id="rId9"/>
    <p:sldId id="265" r:id="rId10"/>
    <p:sldId id="540" r:id="rId11"/>
    <p:sldId id="281" r:id="rId12"/>
    <p:sldId id="323" r:id="rId13"/>
    <p:sldId id="343" r:id="rId14"/>
    <p:sldId id="349" r:id="rId15"/>
    <p:sldId id="369" r:id="rId16"/>
    <p:sldId id="387" r:id="rId17"/>
    <p:sldId id="389" r:id="rId18"/>
    <p:sldId id="424" r:id="rId19"/>
    <p:sldId id="450" r:id="rId20"/>
    <p:sldId id="453" r:id="rId21"/>
    <p:sldId id="481" r:id="rId22"/>
    <p:sldId id="489" r:id="rId23"/>
    <p:sldId id="492" r:id="rId24"/>
    <p:sldId id="496" r:id="rId25"/>
    <p:sldId id="502" r:id="rId26"/>
    <p:sldId id="509" r:id="rId27"/>
    <p:sldId id="544" r:id="rId28"/>
    <p:sldId id="545" r:id="rId29"/>
    <p:sldId id="548" r:id="rId30"/>
    <p:sldId id="692" r:id="rId31"/>
    <p:sldId id="577" r:id="rId32"/>
    <p:sldId id="691" r:id="rId33"/>
    <p:sldId id="583" r:id="rId34"/>
    <p:sldId id="585" r:id="rId35"/>
    <p:sldId id="599" r:id="rId36"/>
    <p:sldId id="624" r:id="rId37"/>
    <p:sldId id="628" r:id="rId38"/>
    <p:sldId id="636" r:id="rId39"/>
    <p:sldId id="649" r:id="rId40"/>
    <p:sldId id="660" r:id="rId41"/>
    <p:sldId id="676" r:id="rId42"/>
    <p:sldId id="682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035101/why-does-my-javascript-get-a-no-access-control-allow-origin-header-is-prese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XMLHttpRequest</a:t>
            </a:r>
            <a:endParaRPr 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app.js</a:t>
            </a:r>
            <a:endParaRPr 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const </a:t>
            </a:r>
            <a:r>
              <a:rPr lang="en-US"/>
              <a:t>http = require('http');</a:t>
            </a:r>
          </a:p>
          <a:p>
            <a:r>
              <a:rPr lang="en-US" smtClean="0"/>
              <a:t>const </a:t>
            </a:r>
            <a:r>
              <a:rPr lang="en-US"/>
              <a:t>hostname = '127.0.0.1';</a:t>
            </a:r>
          </a:p>
          <a:p>
            <a:r>
              <a:rPr lang="en-US"/>
              <a:t>const port = 3000;</a:t>
            </a:r>
          </a:p>
          <a:p>
            <a:endParaRPr lang="en-US"/>
          </a:p>
          <a:p>
            <a:r>
              <a:rPr lang="en-US"/>
              <a:t>const server = http.createServer((req, res) =&gt; {</a:t>
            </a:r>
          </a:p>
          <a:p>
            <a:r>
              <a:rPr lang="en-US"/>
              <a:t>  res.statusCode = 200;</a:t>
            </a:r>
          </a:p>
          <a:p>
            <a:r>
              <a:rPr lang="en-US"/>
              <a:t>  res.setHeader('Content-Type', 'text/plain');</a:t>
            </a:r>
          </a:p>
          <a:p>
            <a:r>
              <a:rPr lang="en-US"/>
              <a:t>  res.end('Hello World\n');</a:t>
            </a:r>
          </a:p>
          <a:p>
            <a:r>
              <a:rPr lang="en-US"/>
              <a:t>});</a:t>
            </a:r>
          </a:p>
          <a:p>
            <a:endParaRPr lang="en-US"/>
          </a:p>
          <a:p>
            <a:r>
              <a:rPr lang="en-US"/>
              <a:t>server.listen(port, hostname, () =&gt; {</a:t>
            </a:r>
          </a:p>
          <a:p>
            <a:r>
              <a:rPr lang="en-US"/>
              <a:t>  console.log(`Server running at http://${hostname}:${port}/`);</a:t>
            </a:r>
          </a:p>
          <a:p>
            <a:r>
              <a:rPr lang="en-US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39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87824" y="1196752"/>
            <a:ext cx="720080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42008" y="2372894"/>
            <a:ext cx="5634363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smtClean="0">
                <a:latin typeface="+mj-lt"/>
              </a:rPr>
              <a:t>檔案：</a:t>
            </a:r>
            <a:r>
              <a:rPr lang="en-US" sz="1400" smtClean="0">
                <a:latin typeface="+mj-lt"/>
              </a:rPr>
              <a:t>t1.html</a:t>
            </a:r>
          </a:p>
          <a:p>
            <a:pPr>
              <a:lnSpc>
                <a:spcPct val="120000"/>
              </a:lnSpc>
            </a:pPr>
            <a:r>
              <a:rPr lang="en-US" sz="1400" smtClean="0">
                <a:latin typeface="+mj-lt"/>
              </a:rPr>
              <a:t>&lt;script&gt;</a:t>
            </a:r>
          </a:p>
          <a:p>
            <a:pPr>
              <a:lnSpc>
                <a:spcPct val="120000"/>
              </a:lnSpc>
            </a:pPr>
            <a:r>
              <a:rPr lang="en-US" sz="1400" smtClean="0">
                <a:latin typeface="+mj-lt"/>
              </a:rPr>
              <a:t>var </a:t>
            </a:r>
            <a:r>
              <a:rPr lang="en-US" sz="1400">
                <a:latin typeface="+mj-lt"/>
              </a:rPr>
              <a:t>HttpClient = function() {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this.get = function(aUrl, aCallback) {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var anHttpRequest = new XMLHttpRequest();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anHttpRequest.onreadystatechange = function() {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    if (anHttpRequest.readyState == 4 &amp;&amp; anHttpRequest.status == 200)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        aCallback(anHttpRequest.responseText);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anHttpRequest.open( "GET", aUrl, true );          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    anHttpRequest.send( null );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+mj-lt"/>
              </a:rPr>
              <a:t>var client = new HttpClient();</a:t>
            </a:r>
          </a:p>
          <a:p>
            <a:pPr>
              <a:lnSpc>
                <a:spcPct val="120000"/>
              </a:lnSpc>
            </a:pPr>
            <a:r>
              <a:rPr lang="en-US" sz="1400" smtClean="0">
                <a:latin typeface="+mj-lt"/>
              </a:rPr>
              <a:t>client.get</a:t>
            </a:r>
            <a:r>
              <a:rPr lang="en-US" sz="1400">
                <a:latin typeface="+mj-lt"/>
              </a:rPr>
              <a:t>(</a:t>
            </a:r>
            <a:r>
              <a:rPr lang="en-US" sz="1400">
                <a:latin typeface="+mj-lt"/>
              </a:rPr>
              <a:t>'http</a:t>
            </a:r>
            <a:r>
              <a:rPr lang="en-US" sz="1400" smtClean="0">
                <a:latin typeface="+mj-lt"/>
              </a:rPr>
              <a:t>://localhost:3000',  </a:t>
            </a:r>
            <a:r>
              <a:rPr lang="en-US" sz="1400">
                <a:latin typeface="+mj-lt"/>
              </a:rPr>
              <a:t>doit);  //ok</a:t>
            </a:r>
          </a:p>
          <a:p>
            <a:r>
              <a:rPr lang="en-US" sz="1400" b="1" smtClean="0">
                <a:latin typeface="+mj-lt"/>
                <a:ea typeface="微軟正黑體" panose="020B0604030504040204" pitchFamily="34" charset="-120"/>
              </a:rPr>
              <a:t>&lt;/script&gt;</a:t>
            </a:r>
            <a:endParaRPr lang="en-US" sz="1400" b="1" smtClean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37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87533" y="2710294"/>
            <a:ext cx="757611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這裡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sz="2000">
                <a:solidFill>
                  <a:srgbClr val="303336"/>
                </a:solidFill>
                <a:latin typeface="inherit"/>
              </a:rPr>
              <a:t>chrome.exe --user-data-dir=</a:t>
            </a:r>
            <a:r>
              <a:rPr lang="en-US" sz="2000">
                <a:solidFill>
                  <a:srgbClr val="7D2727"/>
                </a:solidFill>
                <a:latin typeface="inherit"/>
              </a:rPr>
              <a:t>"C:/Chrome dev session"</a:t>
            </a:r>
            <a:r>
              <a:rPr lang="en-US" sz="2000">
                <a:solidFill>
                  <a:srgbClr val="303336"/>
                </a:solidFill>
                <a:latin typeface="inherit"/>
              </a:rPr>
              <a:t> --disable-web-security</a:t>
            </a:r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3955983" y="3513221"/>
            <a:ext cx="2682079" cy="1425279"/>
          </a:xfrm>
          <a:custGeom>
            <a:avLst/>
            <a:gdLst>
              <a:gd name="connsiteX0" fmla="*/ 2213811 w 2682079"/>
              <a:gd name="connsiteY0" fmla="*/ 0 h 1425279"/>
              <a:gd name="connsiteX1" fmla="*/ 2521819 w 2682079"/>
              <a:gd name="connsiteY1" fmla="*/ 1193533 h 1425279"/>
              <a:gd name="connsiteX2" fmla="*/ 0 w 2682079"/>
              <a:gd name="connsiteY2" fmla="*/ 1424539 h 142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079" h="1425279">
                <a:moveTo>
                  <a:pt x="2213811" y="0"/>
                </a:moveTo>
                <a:cubicBezTo>
                  <a:pt x="2552299" y="478055"/>
                  <a:pt x="2890787" y="956110"/>
                  <a:pt x="2521819" y="1193533"/>
                </a:cubicBezTo>
                <a:cubicBezTo>
                  <a:pt x="2152851" y="1430956"/>
                  <a:pt x="1076425" y="1427747"/>
                  <a:pt x="0" y="1424539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1556792"/>
            <a:ext cx="1584176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788024" y="227687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96136" y="1700808"/>
            <a:ext cx="648072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18901186">
            <a:off x="5976604" y="305221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125569" y="364502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4149080"/>
            <a:ext cx="1152128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>
                <a:hlinkClick r:id="rId2" action="ppaction://hlinksldjump"/>
              </a:rPr>
              <a:t>how http work</a:t>
            </a:r>
            <a:endParaRPr lang="en-US" smtClean="0">
              <a:hlinkClick r:id="rId3" action="ppaction://hlinksldjump"/>
            </a:endParaRPr>
          </a:p>
          <a:p>
            <a:r>
              <a:rPr lang="zh-TW" altLang="en-US" smtClean="0">
                <a:hlinkClick r:id="rId3" action="ppaction://hlinksldjump"/>
              </a:rPr>
              <a:t>補充</a:t>
            </a:r>
            <a:endParaRPr lang="zh-TW" altLang="en-US" smtClean="0"/>
          </a:p>
          <a:p>
            <a:r>
              <a:rPr lang="zh-TW" altLang="en-US" smtClean="0">
                <a:hlinkClick r:id="rId4" action="ppaction://hlinksldjump"/>
              </a:rPr>
              <a:t>另一個解決辦法</a:t>
            </a:r>
            <a:endParaRPr lang="zh-TW" alt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79341" y="364502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88224" y="4221088"/>
            <a:ext cx="720080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88024" y="3284984"/>
            <a:ext cx="323114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31278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0232" y="4149080"/>
            <a:ext cx="648072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0232" y="4221088"/>
            <a:ext cx="576064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2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44208" y="4149080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88024" y="3284984"/>
            <a:ext cx="296824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414278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16216" y="4077072"/>
            <a:ext cx="79208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44208" y="4005064"/>
            <a:ext cx="914400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補充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利用</a:t>
            </a:r>
            <a:r>
              <a:rPr lang="en-US" altLang="zh-TW" smtClean="0"/>
              <a:t>dom</a:t>
            </a:r>
            <a:r>
              <a:rPr lang="zh-TW" altLang="en-US" smtClean="0"/>
              <a:t>導向另外一個</a:t>
            </a:r>
            <a:r>
              <a:rPr lang="en-US" altLang="zh-TW" smtClean="0"/>
              <a:t>URL</a:t>
            </a:r>
            <a:endParaRPr 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window.location.href </a:t>
            </a:r>
            <a:r>
              <a:rPr lang="en-US">
                <a:solidFill>
                  <a:srgbClr val="FF0000"/>
                </a:solidFill>
              </a:rPr>
              <a:t>= '...';</a:t>
            </a:r>
          </a:p>
          <a:p>
            <a:endParaRPr lang="en-US" smtClean="0"/>
          </a:p>
          <a:p>
            <a:r>
              <a:rPr lang="zh-TW" altLang="en-US" smtClean="0"/>
              <a:t>如果不想讓瀏覽器記錄在歷史中，則：</a:t>
            </a:r>
            <a:endParaRPr lang="en-US"/>
          </a:p>
          <a:p>
            <a:r>
              <a:rPr lang="en-US" smtClean="0">
                <a:solidFill>
                  <a:srgbClr val="FF0000"/>
                </a:solidFill>
              </a:rPr>
              <a:t>window.location.replace</a:t>
            </a:r>
            <a:r>
              <a:rPr lang="en-US">
                <a:solidFill>
                  <a:srgbClr val="FF0000"/>
                </a:solidFill>
              </a:rPr>
              <a:t>('...');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另一個解決辦法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修改</a:t>
            </a:r>
            <a:r>
              <a:rPr lang="en-US" altLang="zh-TW" smtClean="0"/>
              <a:t>server</a:t>
            </a:r>
            <a:r>
              <a:rPr lang="zh-TW" altLang="en-US" smtClean="0"/>
              <a:t>端的</a:t>
            </a:r>
            <a:r>
              <a:rPr lang="en-US" altLang="zh-TW" smtClean="0"/>
              <a:t>Header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http work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32040" y="980728"/>
            <a:ext cx="936104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b="1" kern="100">
                <a:solidFill>
                  <a:srgbClr val="0000FF"/>
                </a:solidFill>
                <a:cs typeface="Times New Roman"/>
              </a:rPr>
              <a:t>var</a:t>
            </a:r>
            <a:r>
              <a:rPr lang="en-US" kern="100">
                <a:cs typeface="Times New Roman"/>
              </a:rPr>
              <a:t> xhr </a:t>
            </a:r>
            <a:r>
              <a:rPr lang="en-US" b="1" kern="100">
                <a:solidFill>
                  <a:srgbClr val="000080"/>
                </a:solidFill>
                <a:cs typeface="Times New Roman"/>
              </a:rPr>
              <a:t>=</a:t>
            </a:r>
            <a:r>
              <a:rPr lang="en-US" kern="100">
                <a:cs typeface="Times New Roman"/>
              </a:rPr>
              <a:t> </a:t>
            </a:r>
            <a:r>
              <a:rPr lang="en-US" b="1" kern="100">
                <a:solidFill>
                  <a:srgbClr val="0000FF"/>
                </a:solidFill>
                <a:cs typeface="Times New Roman"/>
              </a:rPr>
              <a:t>new</a:t>
            </a:r>
            <a:r>
              <a:rPr lang="en-US" kern="100">
                <a:cs typeface="Times New Roman"/>
              </a:rPr>
              <a:t> XMLHttpRequest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();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open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</a:t>
            </a:r>
            <a:r>
              <a:rPr lang="en-US" kern="100">
                <a:solidFill>
                  <a:srgbClr val="800000"/>
                </a:solidFill>
                <a:cs typeface="Times New Roman"/>
              </a:rPr>
              <a:t>'GET'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,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800000"/>
                </a:solidFill>
                <a:cs typeface="Times New Roman"/>
              </a:rPr>
              <a:t>"http://ipinfo.io/json"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,</a:t>
            </a:r>
            <a:r>
              <a:rPr lang="en-US" kern="100">
                <a:cs typeface="Times New Roman"/>
              </a:rPr>
              <a:t> </a:t>
            </a:r>
            <a:r>
              <a:rPr lang="en-US" b="1" kern="100">
                <a:solidFill>
                  <a:srgbClr val="0000FF"/>
                </a:solidFill>
                <a:cs typeface="Times New Roman"/>
              </a:rPr>
              <a:t>true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);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008000"/>
                </a:solidFill>
                <a:cs typeface="Times New Roman"/>
              </a:rPr>
              <a:t>//true-&gt; async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send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();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onreadystatechange </a:t>
            </a:r>
            <a:r>
              <a:rPr lang="en-US" b="1" kern="100">
                <a:solidFill>
                  <a:srgbClr val="000080"/>
                </a:solidFill>
                <a:cs typeface="Times New Roman"/>
              </a:rPr>
              <a:t>=</a:t>
            </a:r>
            <a:r>
              <a:rPr lang="en-US" kern="100">
                <a:cs typeface="Times New Roman"/>
              </a:rPr>
              <a:t> processRequest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;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b="1" kern="100">
                <a:solidFill>
                  <a:srgbClr val="0000FF"/>
                </a:solidFill>
                <a:cs typeface="Times New Roman"/>
              </a:rPr>
              <a:t>function</a:t>
            </a:r>
            <a:r>
              <a:rPr lang="en-US" kern="100">
                <a:cs typeface="Times New Roman"/>
              </a:rPr>
              <a:t> processRequest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</a:t>
            </a:r>
            <a:r>
              <a:rPr lang="en-US" kern="100">
                <a:cs typeface="Times New Roman"/>
              </a:rPr>
              <a:t>e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)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{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    </a:t>
            </a:r>
            <a:r>
              <a:rPr lang="en-US" b="1" kern="100">
                <a:solidFill>
                  <a:srgbClr val="0000FF"/>
                </a:solidFill>
                <a:cs typeface="Times New Roman"/>
              </a:rPr>
              <a:t>if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</a:t>
            </a:r>
            <a:r>
              <a:rPr lang="en-US" kern="100"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readyState </a:t>
            </a:r>
            <a:r>
              <a:rPr lang="en-US" b="1" kern="100">
                <a:solidFill>
                  <a:srgbClr val="000080"/>
                </a:solidFill>
                <a:cs typeface="Times New Roman"/>
              </a:rPr>
              <a:t>==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800000"/>
                </a:solidFill>
                <a:cs typeface="Times New Roman"/>
              </a:rPr>
              <a:t>4</a:t>
            </a:r>
            <a:r>
              <a:rPr lang="en-US" kern="100">
                <a:cs typeface="Times New Roman"/>
              </a:rPr>
              <a:t> &amp;&amp; xhr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status </a:t>
            </a:r>
            <a:r>
              <a:rPr lang="en-US" b="1" kern="100">
                <a:solidFill>
                  <a:srgbClr val="000080"/>
                </a:solidFill>
                <a:cs typeface="Times New Roman"/>
              </a:rPr>
              <a:t>==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800000"/>
                </a:solidFill>
                <a:cs typeface="Times New Roman"/>
              </a:rPr>
              <a:t>200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)</a:t>
            </a:r>
            <a:r>
              <a:rPr lang="en-US" kern="100">
                <a:cs typeface="Times New Roman"/>
              </a:rPr>
              <a:t> 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{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        </a:t>
            </a:r>
            <a:r>
              <a:rPr lang="en-US" b="1" kern="100">
                <a:solidFill>
                  <a:srgbClr val="0000FF"/>
                </a:solidFill>
                <a:cs typeface="Times New Roman"/>
              </a:rPr>
              <a:t>var</a:t>
            </a:r>
            <a:r>
              <a:rPr lang="en-US" kern="100">
                <a:cs typeface="Times New Roman"/>
              </a:rPr>
              <a:t> response </a:t>
            </a:r>
            <a:r>
              <a:rPr lang="en-US" b="1" kern="100">
                <a:solidFill>
                  <a:srgbClr val="000080"/>
                </a:solidFill>
                <a:cs typeface="Times New Roman"/>
              </a:rPr>
              <a:t>=</a:t>
            </a:r>
            <a:r>
              <a:rPr lang="en-US" kern="100">
                <a:cs typeface="Times New Roman"/>
              </a:rPr>
              <a:t> JSON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parse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</a:t>
            </a:r>
            <a:r>
              <a:rPr lang="en-US" kern="100"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responseText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);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        alert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(</a:t>
            </a:r>
            <a:r>
              <a:rPr lang="en-US" kern="100">
                <a:cs typeface="Times New Roman"/>
              </a:rPr>
              <a:t>response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.</a:t>
            </a:r>
            <a:r>
              <a:rPr lang="en-US" kern="100">
                <a:cs typeface="Times New Roman"/>
              </a:rPr>
              <a:t>ip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);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cs typeface="Times New Roman"/>
              </a:rPr>
              <a:t>    </a:t>
            </a:r>
            <a:r>
              <a:rPr lang="en-US" kern="100">
                <a:solidFill>
                  <a:srgbClr val="008080"/>
                </a:solidFill>
                <a:cs typeface="Times New Roman"/>
              </a:rPr>
              <a:t>}</a:t>
            </a:r>
            <a:endParaRPr lang="en-US" kern="10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solidFill>
                  <a:srgbClr val="008080"/>
                </a:solidFill>
                <a:cs typeface="Times New Roman"/>
              </a:rPr>
              <a:t>}</a:t>
            </a:r>
            <a:endParaRPr lang="en-US" kern="1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6181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655869" y="515719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檔案：</a:t>
            </a:r>
            <a:r>
              <a:rPr lang="en-US" smtClean="0"/>
              <a:t>new 1.html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US" b="1" kern="100">
                <a:solidFill>
                  <a:srgbClr val="0000FF"/>
                </a:solidFill>
                <a:latin typeface="Calibri"/>
                <a:cs typeface="Times New Roman"/>
              </a:rPr>
              <a:t>var</a:t>
            </a:r>
            <a:r>
              <a:rPr lang="en-US" kern="100">
                <a:latin typeface="Calibri"/>
                <a:cs typeface="Times New Roman"/>
              </a:rPr>
              <a:t> xhr </a:t>
            </a:r>
            <a:r>
              <a:rPr lang="en-US" b="1" kern="100">
                <a:solidFill>
                  <a:srgbClr val="000080"/>
                </a:solidFill>
                <a:latin typeface="Calibri"/>
                <a:cs typeface="Times New Roman"/>
              </a:rPr>
              <a:t>=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b="1" kern="100">
                <a:solidFill>
                  <a:srgbClr val="0000FF"/>
                </a:solidFill>
                <a:latin typeface="Calibri"/>
                <a:cs typeface="Times New Roman"/>
              </a:rPr>
              <a:t>new</a:t>
            </a:r>
            <a:r>
              <a:rPr lang="en-US" kern="100">
                <a:latin typeface="Calibri"/>
                <a:cs typeface="Times New Roman"/>
              </a:rPr>
              <a:t> XMLHttpRequest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();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open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kern="100">
                <a:solidFill>
                  <a:srgbClr val="800000"/>
                </a:solidFill>
                <a:latin typeface="Calibri"/>
                <a:cs typeface="Times New Roman"/>
              </a:rPr>
              <a:t>'GET'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,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800000"/>
                </a:solidFill>
                <a:latin typeface="Calibri"/>
                <a:cs typeface="Times New Roman"/>
              </a:rPr>
              <a:t>"http://ipinfo.io/json"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,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b="1" kern="100">
                <a:solidFill>
                  <a:srgbClr val="0000FF"/>
                </a:solidFill>
                <a:latin typeface="Calibri"/>
                <a:cs typeface="Times New Roman"/>
              </a:rPr>
              <a:t>true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);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008000"/>
                </a:solidFill>
                <a:latin typeface="Calibri"/>
                <a:cs typeface="Times New Roman"/>
              </a:rPr>
              <a:t>//true-&gt; async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send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();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onreadystatechange </a:t>
            </a:r>
            <a:r>
              <a:rPr lang="en-US" b="1" kern="100">
                <a:solidFill>
                  <a:srgbClr val="000080"/>
                </a:solidFill>
                <a:latin typeface="Calibri"/>
                <a:cs typeface="Times New Roman"/>
              </a:rPr>
              <a:t>=</a:t>
            </a:r>
            <a:r>
              <a:rPr lang="en-US" kern="100">
                <a:latin typeface="Calibri"/>
                <a:cs typeface="Times New Roman"/>
              </a:rPr>
              <a:t> processRequest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;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b="1" kern="100">
                <a:solidFill>
                  <a:srgbClr val="0000FF"/>
                </a:solidFill>
                <a:latin typeface="Calibri"/>
                <a:cs typeface="Times New Roman"/>
              </a:rPr>
              <a:t>function</a:t>
            </a:r>
            <a:r>
              <a:rPr lang="en-US" kern="100">
                <a:latin typeface="Calibri"/>
                <a:cs typeface="Times New Roman"/>
              </a:rPr>
              <a:t> processRequest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kern="100">
                <a:latin typeface="Calibri"/>
                <a:cs typeface="Times New Roman"/>
              </a:rPr>
              <a:t>e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)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{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    </a:t>
            </a:r>
            <a:r>
              <a:rPr lang="en-US" b="1" kern="100">
                <a:solidFill>
                  <a:srgbClr val="0000FF"/>
                </a:solidFill>
                <a:latin typeface="Calibri"/>
                <a:cs typeface="Times New Roman"/>
              </a:rPr>
              <a:t>if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kern="100">
                <a:latin typeface="Calibri"/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readyState </a:t>
            </a:r>
            <a:r>
              <a:rPr lang="en-US" b="1" kern="100">
                <a:solidFill>
                  <a:srgbClr val="000080"/>
                </a:solidFill>
                <a:latin typeface="Calibri"/>
                <a:cs typeface="Times New Roman"/>
              </a:rPr>
              <a:t>==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800000"/>
                </a:solidFill>
                <a:latin typeface="Calibri"/>
                <a:cs typeface="Times New Roman"/>
              </a:rPr>
              <a:t>4</a:t>
            </a:r>
            <a:r>
              <a:rPr lang="en-US" kern="100">
                <a:latin typeface="Calibri"/>
                <a:cs typeface="Times New Roman"/>
              </a:rPr>
              <a:t> &amp;&amp; xhr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status </a:t>
            </a:r>
            <a:r>
              <a:rPr lang="en-US" b="1" kern="100">
                <a:solidFill>
                  <a:srgbClr val="000080"/>
                </a:solidFill>
                <a:latin typeface="Calibri"/>
                <a:cs typeface="Times New Roman"/>
              </a:rPr>
              <a:t>==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800000"/>
                </a:solidFill>
                <a:latin typeface="Calibri"/>
                <a:cs typeface="Times New Roman"/>
              </a:rPr>
              <a:t>200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)</a:t>
            </a:r>
            <a:r>
              <a:rPr lang="en-US" kern="100">
                <a:latin typeface="Calibri"/>
                <a:cs typeface="Times New Roman"/>
              </a:rPr>
              <a:t> 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{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        </a:t>
            </a:r>
            <a:r>
              <a:rPr lang="en-US" b="1" kern="100">
                <a:solidFill>
                  <a:srgbClr val="0000FF"/>
                </a:solidFill>
                <a:latin typeface="Calibri"/>
                <a:cs typeface="Times New Roman"/>
              </a:rPr>
              <a:t>var</a:t>
            </a:r>
            <a:r>
              <a:rPr lang="en-US" kern="100">
                <a:latin typeface="Calibri"/>
                <a:cs typeface="Times New Roman"/>
              </a:rPr>
              <a:t> response </a:t>
            </a:r>
            <a:r>
              <a:rPr lang="en-US" b="1" kern="100">
                <a:solidFill>
                  <a:srgbClr val="000080"/>
                </a:solidFill>
                <a:latin typeface="Calibri"/>
                <a:cs typeface="Times New Roman"/>
              </a:rPr>
              <a:t>=</a:t>
            </a:r>
            <a:r>
              <a:rPr lang="en-US" kern="100">
                <a:latin typeface="Calibri"/>
                <a:cs typeface="Times New Roman"/>
              </a:rPr>
              <a:t> JSON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parse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kern="100">
                <a:latin typeface="Calibri"/>
                <a:cs typeface="Times New Roman"/>
              </a:rPr>
              <a:t>xhr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responseText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);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        alert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kern="100">
                <a:latin typeface="Calibri"/>
                <a:cs typeface="Times New Roman"/>
              </a:rPr>
              <a:t>response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kern="100">
                <a:latin typeface="Calibri"/>
                <a:cs typeface="Times New Roman"/>
              </a:rPr>
              <a:t>ip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);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latin typeface="Calibri"/>
                <a:cs typeface="Times New Roman"/>
              </a:rPr>
              <a:t>    </a:t>
            </a: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}</a:t>
            </a:r>
            <a:endParaRPr lang="en-US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>
                <a:solidFill>
                  <a:srgbClr val="008080"/>
                </a:solidFill>
                <a:latin typeface="Calibri"/>
                <a:cs typeface="Times New Roman"/>
              </a:rPr>
              <a:t>}</a:t>
            </a:r>
            <a:endParaRPr lang="en-US" kern="100">
              <a:latin typeface="Calibri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6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444208" y="378904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32040" y="980728"/>
            <a:ext cx="936104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1935" y="1484784"/>
            <a:ext cx="8712968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60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doit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data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console.log</a:t>
            </a:r>
            <a:r>
              <a:rPr lang="en-US" sz="1600" b="1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(data);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HttpClient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this.get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aUrl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aCallback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anHttpRequest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XMLHttpRequest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();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anHttpRequest.onreadystatechange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   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anHttpRequest.readyState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>
                <a:solidFill>
                  <a:srgbClr val="FF0000"/>
                </a:solidFill>
                <a:highlight>
                  <a:srgbClr val="F2F4FF"/>
                </a:highlight>
                <a:latin typeface="Courier New"/>
              </a:rPr>
              <a:t>4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&amp;&amp;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endParaRPr lang="en-US" sz="1600" smtClean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       anHttpRequest.status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>
                <a:solidFill>
                  <a:srgbClr val="FF0000"/>
                </a:solidFill>
                <a:highlight>
                  <a:srgbClr val="F2F4FF"/>
                </a:highlight>
                <a:latin typeface="Courier New"/>
              </a:rPr>
              <a:t>200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        aCallback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anHttpRequest.responseText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anHttpRequest.open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"GET"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aUrl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true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    anHttpRequest.send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null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b="1" smtClean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60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client 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HttpClient</a:t>
            </a:r>
            <a:r>
              <a:rPr lang="en-US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();</a:t>
            </a:r>
            <a:endParaRPr lang="en-US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fr-FR" sz="160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client.get</a:t>
            </a:r>
            <a:r>
              <a:rPr lang="fr-FR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fr-FR" sz="160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'http://192.168.1.8/'</a:t>
            </a:r>
            <a:r>
              <a:rPr lang="fr-FR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fr-FR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doit</a:t>
            </a:r>
            <a:r>
              <a:rPr lang="fr-FR" sz="1600" b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r>
              <a:rPr lang="fr-FR" sz="160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</a:t>
            </a:r>
            <a:r>
              <a:rPr lang="fr-FR" sz="1600">
                <a:solidFill>
                  <a:srgbClr val="008000"/>
                </a:solidFill>
                <a:highlight>
                  <a:srgbClr val="F2F4FF"/>
                </a:highlight>
                <a:latin typeface="Courier New"/>
              </a:rPr>
              <a:t>//ok  </a:t>
            </a:r>
            <a:endParaRPr lang="fr-FR" sz="160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script&gt;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007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99592" y="404664"/>
            <a:ext cx="864096" cy="720080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79712" y="3645024"/>
            <a:ext cx="1224136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211960" y="5085184"/>
            <a:ext cx="2232248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20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79712" y="3356992"/>
            <a:ext cx="1440160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4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76056" y="764704"/>
            <a:ext cx="792088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https://cdn.tutsplus.com/net/uploads/legacy/511_http/http_diagram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t="14050" r="9827" b="14599"/>
          <a:stretch/>
        </p:blipFill>
        <p:spPr bwMode="auto">
          <a:xfrm>
            <a:off x="467544" y="332656"/>
            <a:ext cx="5062889" cy="38019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/>
          <p:cNvSpPr txBox="1"/>
          <p:nvPr/>
        </p:nvSpPr>
        <p:spPr>
          <a:xfrm>
            <a:off x="495781" y="4509120"/>
            <a:ext cx="800693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有三種方法：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Get,post,head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這裡利用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request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6686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7544" y="1556792"/>
            <a:ext cx="549329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 http = require('http');</a:t>
            </a:r>
          </a:p>
          <a:p>
            <a:endParaRPr 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 hostname = '192.168.1.8';//'127.0.0.1';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 port = 80;//3000;</a:t>
            </a:r>
          </a:p>
          <a:p>
            <a:endParaRPr 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 server = http.createServer((req, res) =&gt; {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res.statusCode = 200;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res.setHeader('Content-Type', 'text/plain');</a:t>
            </a:r>
          </a:p>
          <a:p>
            <a:r>
              <a:rPr lang="en-US" sz="14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res.setHeader('Access-Control-Allow-Origin','*');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res.end('Hello World\n');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});</a:t>
            </a:r>
          </a:p>
          <a:p>
            <a:endParaRPr 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server.listen(port, hostname, () =&gt; {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console.log(`Server running at http://${hostname}:${port}/`);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});</a:t>
            </a:r>
            <a:endParaRPr lang="en-US" sz="14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9214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667226" y="4213021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83568" y="2204864"/>
            <a:ext cx="5472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const http = require('http');</a:t>
            </a:r>
          </a:p>
          <a:p>
            <a:endParaRPr lang="en-US"/>
          </a:p>
          <a:p>
            <a:r>
              <a:rPr lang="en-US"/>
              <a:t>const hostname = '192.168.1.8';//'127.0.0.1';</a:t>
            </a:r>
          </a:p>
          <a:p>
            <a:r>
              <a:rPr lang="en-US"/>
              <a:t>const port = 80;//3000;</a:t>
            </a:r>
          </a:p>
          <a:p>
            <a:endParaRPr lang="en-US"/>
          </a:p>
          <a:p>
            <a:r>
              <a:rPr lang="en-US"/>
              <a:t>const server = http.createServer((req, res) =&gt; {</a:t>
            </a:r>
          </a:p>
          <a:p>
            <a:r>
              <a:rPr lang="en-US"/>
              <a:t>  res.statusCode = 200;</a:t>
            </a:r>
          </a:p>
          <a:p>
            <a:r>
              <a:rPr lang="en-US"/>
              <a:t>  res.setHeader('Content-Type', 'text/plain');</a:t>
            </a:r>
          </a:p>
          <a:p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 res.setHeader('Access-Control-Allow-Origin','*');</a:t>
            </a:r>
          </a:p>
          <a:p>
            <a:r>
              <a:rPr lang="en-US"/>
              <a:t>  res.end('Hello World\n');</a:t>
            </a:r>
          </a:p>
          <a:p>
            <a:r>
              <a:rPr lang="en-US"/>
              <a:t>});</a:t>
            </a:r>
          </a:p>
          <a:p>
            <a:endParaRPr lang="en-US"/>
          </a:p>
          <a:p>
            <a:r>
              <a:rPr lang="en-US"/>
              <a:t>server.listen(port, hostname, () =&gt; {</a:t>
            </a:r>
          </a:p>
          <a:p>
            <a:r>
              <a:rPr lang="en-US"/>
              <a:t>  console.log(`Server running at http://${hostname}:${port}/`);</a:t>
            </a:r>
          </a:p>
          <a:p>
            <a:r>
              <a:rPr lang="en-US"/>
              <a:t>});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67226" y="4941168"/>
            <a:ext cx="30572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沒有這行會有錯誤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5755907" y="2396691"/>
            <a:ext cx="2598821" cy="2377440"/>
          </a:xfrm>
          <a:custGeom>
            <a:avLst/>
            <a:gdLst>
              <a:gd name="connsiteX0" fmla="*/ 2598821 w 2598821"/>
              <a:gd name="connsiteY0" fmla="*/ 2377440 h 2377440"/>
              <a:gd name="connsiteX1" fmla="*/ 1491916 w 2598821"/>
              <a:gd name="connsiteY1" fmla="*/ 1020277 h 2377440"/>
              <a:gd name="connsiteX2" fmla="*/ 0 w 2598821"/>
              <a:gd name="connsiteY2" fmla="*/ 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821" h="2377440">
                <a:moveTo>
                  <a:pt x="2598821" y="2377440"/>
                </a:moveTo>
                <a:cubicBezTo>
                  <a:pt x="2261937" y="1896978"/>
                  <a:pt x="1925053" y="1416517"/>
                  <a:pt x="1491916" y="1020277"/>
                </a:cubicBezTo>
                <a:cubicBezTo>
                  <a:pt x="1058779" y="624037"/>
                  <a:pt x="529389" y="312018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400" b="1" kern="100">
                <a:solidFill>
                  <a:srgbClr val="0000FF"/>
                </a:solidFill>
                <a:latin typeface="Calibri"/>
                <a:cs typeface="Times New Roman"/>
              </a:rPr>
              <a:t>var</a:t>
            </a:r>
            <a:r>
              <a:rPr lang="en-US" sz="2400" kern="100">
                <a:latin typeface="Calibri"/>
                <a:cs typeface="Times New Roman"/>
              </a:rPr>
              <a:t> xhr </a:t>
            </a:r>
            <a:r>
              <a:rPr lang="en-US" sz="2400" b="1" kern="100">
                <a:solidFill>
                  <a:srgbClr val="000080"/>
                </a:solidFill>
                <a:latin typeface="Calibri"/>
                <a:cs typeface="Times New Roman"/>
              </a:rPr>
              <a:t>=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b="1" kern="100">
                <a:solidFill>
                  <a:srgbClr val="0000FF"/>
                </a:solidFill>
                <a:latin typeface="Calibri"/>
                <a:cs typeface="Times New Roman"/>
              </a:rPr>
              <a:t>new</a:t>
            </a:r>
            <a:r>
              <a:rPr lang="en-US" sz="2400" kern="100">
                <a:latin typeface="Calibri"/>
                <a:cs typeface="Times New Roman"/>
              </a:rPr>
              <a:t> XMLHttpRequest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();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xhr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open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sz="2400" kern="100">
                <a:solidFill>
                  <a:srgbClr val="800000"/>
                </a:solidFill>
                <a:latin typeface="Calibri"/>
                <a:cs typeface="Times New Roman"/>
              </a:rPr>
              <a:t>'GET'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,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800000"/>
                </a:solidFill>
                <a:latin typeface="Calibri"/>
                <a:cs typeface="Times New Roman"/>
              </a:rPr>
              <a:t>"http://ipinfo.io/json"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,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b="1" kern="100">
                <a:solidFill>
                  <a:srgbClr val="0000FF"/>
                </a:solidFill>
                <a:latin typeface="Calibri"/>
                <a:cs typeface="Times New Roman"/>
              </a:rPr>
              <a:t>true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);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008000"/>
                </a:solidFill>
                <a:latin typeface="Calibri"/>
                <a:cs typeface="Times New Roman"/>
              </a:rPr>
              <a:t>//true-&gt; async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xhr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send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();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xhr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onreadystatechange </a:t>
            </a:r>
            <a:r>
              <a:rPr lang="en-US" sz="2400" b="1" kern="100">
                <a:solidFill>
                  <a:srgbClr val="000080"/>
                </a:solidFill>
                <a:latin typeface="Calibri"/>
                <a:cs typeface="Times New Roman"/>
              </a:rPr>
              <a:t>=</a:t>
            </a:r>
            <a:r>
              <a:rPr lang="en-US" sz="2400" kern="100">
                <a:latin typeface="Calibri"/>
                <a:cs typeface="Times New Roman"/>
              </a:rPr>
              <a:t> processRequest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;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kern="100">
                <a:solidFill>
                  <a:srgbClr val="0000FF"/>
                </a:solidFill>
                <a:latin typeface="Calibri"/>
                <a:cs typeface="Times New Roman"/>
              </a:rPr>
              <a:t>function</a:t>
            </a:r>
            <a:r>
              <a:rPr lang="en-US" sz="2400" kern="100">
                <a:latin typeface="Calibri"/>
                <a:cs typeface="Times New Roman"/>
              </a:rPr>
              <a:t> processRequest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sz="2400" kern="100">
                <a:latin typeface="Calibri"/>
                <a:cs typeface="Times New Roman"/>
              </a:rPr>
              <a:t>e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)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{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    </a:t>
            </a:r>
            <a:r>
              <a:rPr lang="en-US" sz="2400" b="1" kern="100">
                <a:solidFill>
                  <a:srgbClr val="0000FF"/>
                </a:solidFill>
                <a:latin typeface="Calibri"/>
                <a:cs typeface="Times New Roman"/>
              </a:rPr>
              <a:t>if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sz="2400" kern="100">
                <a:latin typeface="Calibri"/>
                <a:cs typeface="Times New Roman"/>
              </a:rPr>
              <a:t>xhr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readyState </a:t>
            </a:r>
            <a:r>
              <a:rPr lang="en-US" sz="2400" b="1" kern="100">
                <a:solidFill>
                  <a:srgbClr val="000080"/>
                </a:solidFill>
                <a:latin typeface="Calibri"/>
                <a:cs typeface="Times New Roman"/>
              </a:rPr>
              <a:t>==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800000"/>
                </a:solidFill>
                <a:latin typeface="Calibri"/>
                <a:cs typeface="Times New Roman"/>
              </a:rPr>
              <a:t>4</a:t>
            </a:r>
            <a:r>
              <a:rPr lang="en-US" sz="2400" kern="100">
                <a:latin typeface="Calibri"/>
                <a:cs typeface="Times New Roman"/>
              </a:rPr>
              <a:t> &amp;&amp; xhr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status </a:t>
            </a:r>
            <a:r>
              <a:rPr lang="en-US" sz="2400" b="1" kern="100">
                <a:solidFill>
                  <a:srgbClr val="000080"/>
                </a:solidFill>
                <a:latin typeface="Calibri"/>
                <a:cs typeface="Times New Roman"/>
              </a:rPr>
              <a:t>==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800000"/>
                </a:solidFill>
                <a:latin typeface="Calibri"/>
                <a:cs typeface="Times New Roman"/>
              </a:rPr>
              <a:t>200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)</a:t>
            </a:r>
            <a:r>
              <a:rPr lang="en-US" sz="2400" kern="100">
                <a:latin typeface="Calibri"/>
                <a:cs typeface="Times New Roman"/>
              </a:rPr>
              <a:t> 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{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        </a:t>
            </a:r>
            <a:r>
              <a:rPr lang="en-US" sz="2400" b="1" kern="100">
                <a:solidFill>
                  <a:srgbClr val="0000FF"/>
                </a:solidFill>
                <a:latin typeface="Calibri"/>
                <a:cs typeface="Times New Roman"/>
              </a:rPr>
              <a:t>var</a:t>
            </a:r>
            <a:r>
              <a:rPr lang="en-US" sz="2400" kern="100">
                <a:latin typeface="Calibri"/>
                <a:cs typeface="Times New Roman"/>
              </a:rPr>
              <a:t> response </a:t>
            </a:r>
            <a:r>
              <a:rPr lang="en-US" sz="2400" b="1" kern="100">
                <a:solidFill>
                  <a:srgbClr val="000080"/>
                </a:solidFill>
                <a:latin typeface="Calibri"/>
                <a:cs typeface="Times New Roman"/>
              </a:rPr>
              <a:t>=</a:t>
            </a:r>
            <a:r>
              <a:rPr lang="en-US" sz="2400" kern="100">
                <a:latin typeface="Calibri"/>
                <a:cs typeface="Times New Roman"/>
              </a:rPr>
              <a:t> JSON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parse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sz="2400" kern="100">
                <a:latin typeface="Calibri"/>
                <a:cs typeface="Times New Roman"/>
              </a:rPr>
              <a:t>xhr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responseText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);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        alert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(</a:t>
            </a:r>
            <a:r>
              <a:rPr lang="en-US" sz="2400" kern="100">
                <a:latin typeface="Calibri"/>
                <a:cs typeface="Times New Roman"/>
              </a:rPr>
              <a:t>response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.</a:t>
            </a:r>
            <a:r>
              <a:rPr lang="en-US" sz="2400" kern="100">
                <a:latin typeface="Calibri"/>
                <a:cs typeface="Times New Roman"/>
              </a:rPr>
              <a:t>ip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);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latin typeface="Calibri"/>
                <a:cs typeface="Times New Roman"/>
              </a:rPr>
              <a:t>    </a:t>
            </a: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}</a:t>
            </a:r>
            <a:endParaRPr lang="en-US" sz="2400" kern="100"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>
                <a:solidFill>
                  <a:srgbClr val="008080"/>
                </a:solidFill>
                <a:latin typeface="Calibri"/>
                <a:cs typeface="Times New Roman"/>
              </a:rPr>
              <a:t>}</a:t>
            </a:r>
            <a:endParaRPr lang="en-US" sz="2400" kern="100">
              <a:latin typeface="Calibri"/>
              <a:cs typeface="Times New Roman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9800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&lt;</a:t>
            </a:r>
            <a:r>
              <a:rPr lang="en-US"/>
              <a:t>script&gt;</a:t>
            </a:r>
          </a:p>
          <a:p>
            <a:pPr>
              <a:lnSpc>
                <a:spcPct val="120000"/>
              </a:lnSpc>
            </a:pPr>
            <a:r>
              <a:rPr lang="en-US" smtClean="0"/>
              <a:t> function </a:t>
            </a:r>
            <a:r>
              <a:rPr lang="en-US"/>
              <a:t>httpGetAsync(theUrl, callback)</a:t>
            </a:r>
          </a:p>
          <a:p>
            <a:pPr>
              <a:lnSpc>
                <a:spcPct val="120000"/>
              </a:lnSpc>
            </a:pPr>
            <a:r>
              <a:rPr lang="en-US"/>
              <a:t>{</a:t>
            </a:r>
          </a:p>
          <a:p>
            <a:pPr>
              <a:lnSpc>
                <a:spcPct val="120000"/>
              </a:lnSpc>
            </a:pPr>
            <a:r>
              <a:rPr lang="en-US"/>
              <a:t>    var xmlHttp = new XMLHttpRequest();</a:t>
            </a:r>
          </a:p>
          <a:p>
            <a:pPr>
              <a:lnSpc>
                <a:spcPct val="120000"/>
              </a:lnSpc>
            </a:pPr>
            <a:r>
              <a:rPr lang="en-US"/>
              <a:t>    xmlHttp.onreadystatechange = function() { </a:t>
            </a:r>
          </a:p>
          <a:p>
            <a:pPr>
              <a:lnSpc>
                <a:spcPct val="120000"/>
              </a:lnSpc>
            </a:pPr>
            <a:r>
              <a:rPr lang="en-US"/>
              <a:t>        if (xmlHttp.readyState == 4 &amp;&amp; xmlHttp.status == 200)</a:t>
            </a:r>
          </a:p>
          <a:p>
            <a:pPr>
              <a:lnSpc>
                <a:spcPct val="120000"/>
              </a:lnSpc>
            </a:pPr>
            <a:r>
              <a:rPr lang="en-US"/>
              <a:t>            callback(xmlHttp.responseText);</a:t>
            </a:r>
          </a:p>
          <a:p>
            <a:pPr>
              <a:lnSpc>
                <a:spcPct val="120000"/>
              </a:lnSpc>
            </a:pPr>
            <a:r>
              <a:rPr lang="en-US"/>
              <a:t>    }</a:t>
            </a:r>
          </a:p>
          <a:p>
            <a:pPr>
              <a:lnSpc>
                <a:spcPct val="120000"/>
              </a:lnSpc>
            </a:pPr>
            <a:r>
              <a:rPr lang="en-US"/>
              <a:t>    xmlHttp.open("GET", theUrl, true); // true for asynchronous </a:t>
            </a:r>
          </a:p>
          <a:p>
            <a:pPr>
              <a:lnSpc>
                <a:spcPct val="120000"/>
              </a:lnSpc>
            </a:pPr>
            <a:r>
              <a:rPr lang="en-US"/>
              <a:t>    xmlHttp.send(null);</a:t>
            </a:r>
          </a:p>
          <a:p>
            <a:pPr>
              <a:lnSpc>
                <a:spcPct val="120000"/>
              </a:lnSpc>
            </a:pPr>
            <a:r>
              <a:rPr lang="en-US"/>
              <a:t>}</a:t>
            </a:r>
          </a:p>
          <a:p>
            <a:pPr>
              <a:lnSpc>
                <a:spcPct val="120000"/>
              </a:lnSpc>
            </a:pPr>
            <a:r>
              <a:rPr lang="en-US"/>
              <a:t>var doit = function (data)</a:t>
            </a:r>
          </a:p>
          <a:p>
            <a:pPr>
              <a:lnSpc>
                <a:spcPct val="120000"/>
              </a:lnSpc>
            </a:pPr>
            <a:r>
              <a:rPr lang="en-US"/>
              <a:t>{</a:t>
            </a:r>
          </a:p>
          <a:p>
            <a:pPr>
              <a:lnSpc>
                <a:spcPct val="120000"/>
              </a:lnSpc>
            </a:pPr>
            <a:r>
              <a:rPr lang="en-US"/>
              <a:t>var x=data;</a:t>
            </a:r>
          </a:p>
          <a:p>
            <a:pPr>
              <a:lnSpc>
                <a:spcPct val="120000"/>
              </a:lnSpc>
            </a:pPr>
            <a:r>
              <a:rPr lang="en-US"/>
              <a:t>console.log(x);</a:t>
            </a:r>
          </a:p>
          <a:p>
            <a:pPr>
              <a:lnSpc>
                <a:spcPct val="120000"/>
              </a:lnSpc>
            </a:pPr>
            <a:r>
              <a:rPr lang="en-US"/>
              <a:t>}</a:t>
            </a:r>
          </a:p>
          <a:p>
            <a:pPr>
              <a:lnSpc>
                <a:spcPct val="120000"/>
              </a:lnSpc>
            </a:pPr>
            <a:r>
              <a:rPr lang="en-US" smtClean="0"/>
              <a:t>&lt;/</a:t>
            </a:r>
            <a:r>
              <a:rPr lang="en-US"/>
              <a:t>script</a:t>
            </a:r>
            <a:r>
              <a:rPr lang="en-US" smtClean="0"/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var HttpClient = function() {</a:t>
            </a:r>
          </a:p>
          <a:p>
            <a:pPr>
              <a:lnSpc>
                <a:spcPct val="120000"/>
              </a:lnSpc>
            </a:pPr>
            <a:r>
              <a:rPr lang="en-US"/>
              <a:t>    this.get = function(aUrl, aCallback) {</a:t>
            </a:r>
          </a:p>
          <a:p>
            <a:pPr>
              <a:lnSpc>
                <a:spcPct val="120000"/>
              </a:lnSpc>
            </a:pPr>
            <a:r>
              <a:rPr lang="en-US"/>
              <a:t>        var anHttpRequest = new XMLHttpRequest();</a:t>
            </a:r>
          </a:p>
          <a:p>
            <a:pPr>
              <a:lnSpc>
                <a:spcPct val="120000"/>
              </a:lnSpc>
            </a:pPr>
            <a:r>
              <a:rPr lang="en-US"/>
              <a:t>        anHttpRequest.onreadystatechange = function() { </a:t>
            </a:r>
          </a:p>
          <a:p>
            <a:pPr>
              <a:lnSpc>
                <a:spcPct val="120000"/>
              </a:lnSpc>
            </a:pPr>
            <a:r>
              <a:rPr lang="en-US"/>
              <a:t>            if (anHttpRequest.readyState == 4 &amp;&amp; anHttpRequest.status == 200)</a:t>
            </a:r>
          </a:p>
          <a:p>
            <a:pPr>
              <a:lnSpc>
                <a:spcPct val="120000"/>
              </a:lnSpc>
            </a:pPr>
            <a:r>
              <a:rPr lang="en-US"/>
              <a:t>                aCallback(anHttpRequest.responseText);</a:t>
            </a:r>
          </a:p>
          <a:p>
            <a:pPr>
              <a:lnSpc>
                <a:spcPct val="120000"/>
              </a:lnSpc>
            </a:pPr>
            <a:r>
              <a:rPr lang="en-US"/>
              <a:t>        }</a:t>
            </a:r>
          </a:p>
          <a:p>
            <a:pPr>
              <a:lnSpc>
                <a:spcPct val="120000"/>
              </a:lnSpc>
            </a:pPr>
            <a:r>
              <a:rPr lang="en-US" smtClean="0"/>
              <a:t>        </a:t>
            </a:r>
            <a:r>
              <a:rPr lang="en-US"/>
              <a:t>anHttpRequest.open( "GET", aUrl, true );            </a:t>
            </a:r>
          </a:p>
          <a:p>
            <a:pPr>
              <a:lnSpc>
                <a:spcPct val="120000"/>
              </a:lnSpc>
            </a:pPr>
            <a:r>
              <a:rPr lang="en-US"/>
              <a:t>        anHttpRequest.send( null );</a:t>
            </a:r>
          </a:p>
          <a:p>
            <a:pPr>
              <a:lnSpc>
                <a:spcPct val="120000"/>
              </a:lnSpc>
            </a:pPr>
            <a:r>
              <a:rPr lang="en-US"/>
              <a:t>    }</a:t>
            </a:r>
          </a:p>
          <a:p>
            <a:pPr>
              <a:lnSpc>
                <a:spcPct val="120000"/>
              </a:lnSpc>
            </a:pPr>
            <a:r>
              <a:rPr lang="en-US"/>
              <a:t>}</a:t>
            </a:r>
          </a:p>
          <a:p>
            <a:pPr>
              <a:lnSpc>
                <a:spcPct val="120000"/>
              </a:lnSpc>
            </a:pPr>
            <a:r>
              <a:rPr lang="en-US" smtClean="0"/>
              <a:t>var </a:t>
            </a:r>
            <a:r>
              <a:rPr lang="en-US"/>
              <a:t>client = new HttpClient();</a:t>
            </a:r>
          </a:p>
          <a:p>
            <a:pPr>
              <a:lnSpc>
                <a:spcPct val="120000"/>
              </a:lnSpc>
            </a:pPr>
            <a:r>
              <a:rPr lang="en-US"/>
              <a:t>//client.get('http://www.nkfust.edu.tw/bin/home.php',  doit);  //ok</a:t>
            </a:r>
          </a:p>
          <a:p>
            <a:pPr>
              <a:lnSpc>
                <a:spcPct val="120000"/>
              </a:lnSpc>
            </a:pPr>
            <a:r>
              <a:rPr lang="en-US"/>
              <a:t>client.get('http://ipinfo.io/json',  doit);  //ok</a:t>
            </a:r>
          </a:p>
          <a:p>
            <a:pPr>
              <a:lnSpc>
                <a:spcPct val="120000"/>
              </a:lnSpc>
            </a:pPr>
            <a:r>
              <a:rPr lang="en-US"/>
              <a:t>//httpGetAsync('http://www.nkfust.edu.tw/bin/home.php',doit);</a:t>
            </a:r>
          </a:p>
        </p:txBody>
      </p:sp>
    </p:spTree>
    <p:extLst>
      <p:ext uri="{BB962C8B-B14F-4D97-AF65-F5344CB8AC3E}">
        <p14:creationId xmlns:p14="http://schemas.microsoft.com/office/powerpoint/2010/main" val="376541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483969" y="450912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860032" y="4221088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292080" y="2996952"/>
            <a:ext cx="170315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4221088"/>
            <a:ext cx="2534816" cy="50800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如螢幕大小 (4:3)</PresentationFormat>
  <Paragraphs>165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XMLHttpRequest</vt:lpstr>
      <vt:lpstr>Table of Contents</vt:lpstr>
      <vt:lpstr>how http work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app.js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補充</vt:lpstr>
      <vt:lpstr>利用dom導向另外一個URL</vt:lpstr>
      <vt:lpstr>另一個解決辦法</vt:lpstr>
      <vt:lpstr>PowerPoint 簡報</vt:lpstr>
      <vt:lpstr>PowerPoint 簡報</vt:lpstr>
      <vt:lpstr>檔案：new 1.html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200</cp:revision>
  <dcterms:created xsi:type="dcterms:W3CDTF">2016-05-11T16:34:21Z</dcterms:created>
  <dcterms:modified xsi:type="dcterms:W3CDTF">2017-09-25T06:14:08Z</dcterms:modified>
</cp:coreProperties>
</file>