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6" r:id="rId2"/>
    <p:sldId id="297" r:id="rId3"/>
    <p:sldId id="307" r:id="rId4"/>
    <p:sldId id="262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283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308" r:id="rId27"/>
    <p:sldId id="309" r:id="rId28"/>
    <p:sldId id="310" r:id="rId29"/>
    <p:sldId id="311" r:id="rId30"/>
    <p:sldId id="312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010" autoAdjust="0"/>
  </p:normalViewPr>
  <p:slideViewPr>
    <p:cSldViewPr>
      <p:cViewPr varScale="1">
        <p:scale>
          <a:sx n="79" d="100"/>
          <a:sy n="79" d="100"/>
        </p:scale>
        <p:origin x="159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330A2-78FB-4DBA-9F87-F3CAA1EF564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927F2-BECD-424C-84EF-0182FEA8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2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38200" y="1125538"/>
            <a:ext cx="7772400" cy="1846262"/>
          </a:xfrm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TW" altLang="en-GB" noProof="0" smtClean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213100"/>
            <a:ext cx="5943600" cy="2425700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/>
            </a:lvl2pPr>
            <a:lvl3pPr marL="914400" lvl="2" indent="0">
              <a:defRPr/>
            </a:lvl3pPr>
            <a:lvl4pPr marL="1371600" lvl="3" indent="0">
              <a:defRPr/>
            </a:lvl4pPr>
          </a:lstStyle>
          <a:p>
            <a:pPr lvl="0"/>
            <a:r>
              <a:rPr lang="zh-TW" altLang="en-GB" noProof="0" smtClean="0"/>
              <a:t>第二層</a:t>
            </a:r>
          </a:p>
          <a:p>
            <a:pPr lvl="1"/>
            <a:r>
              <a:rPr lang="zh-TW" altLang="en-GB" noProof="0" smtClean="0"/>
              <a:t>第三層</a:t>
            </a:r>
          </a:p>
          <a:p>
            <a:pPr lvl="2"/>
            <a:r>
              <a:rPr lang="zh-TW" altLang="en-GB" noProof="0" smtClean="0"/>
              <a:t>第四層</a:t>
            </a:r>
          </a:p>
          <a:p>
            <a:pPr lvl="3"/>
            <a:r>
              <a:rPr lang="zh-TW" altLang="en-GB" noProof="0" smtClean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20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6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點段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742950" marR="0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11430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6002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20574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0596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9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 b="1">
                <a:solidFill>
                  <a:srgbClr val="0070C0"/>
                </a:solidFill>
              </a:defRPr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655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2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>
            <a:stCxn id="7" idx="0"/>
            <a:endCxn id="7" idx="2"/>
          </p:cNvCxnSpPr>
          <p:nvPr userDrawn="1"/>
        </p:nvCxnSpPr>
        <p:spPr>
          <a:xfrm>
            <a:off x="4499769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3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/>
          <p:nvPr userDrawn="1"/>
        </p:nvCxnSpPr>
        <p:spPr>
          <a:xfrm>
            <a:off x="305983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 userDrawn="1"/>
        </p:nvCxnSpPr>
        <p:spPr>
          <a:xfrm>
            <a:off x="594015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1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381000" y="507999"/>
            <a:ext cx="8128000" cy="58420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4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2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3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14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1C2D-D537-4C31-81D4-DEFCF47D152F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64" r:id="rId3"/>
    <p:sldLayoutId id="2147483654" r:id="rId4"/>
    <p:sldLayoutId id="2147483658" r:id="rId5"/>
    <p:sldLayoutId id="2147483662" r:id="rId6"/>
    <p:sldLayoutId id="2147483663" r:id="rId7"/>
    <p:sldLayoutId id="2147483656" r:id="rId8"/>
    <p:sldLayoutId id="2147483659" r:id="rId9"/>
    <p:sldLayoutId id="214748366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2"/>
        </a:buBlip>
        <a:tabLst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p"/>
        <a:tabLst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3"/>
        </a:buBlip>
        <a:tabLst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Blip>
          <a:blip r:embed="rId14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5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terdavehello.org/2014/02/update_forked_repository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ihower.tw/blog/archives/3843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yncing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7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0"/>
          <a:stretch>
            <a:fillRect/>
          </a:stretch>
        </p:blipFill>
        <p:spPr>
          <a:xfrm>
            <a:off x="381000" y="1341083"/>
            <a:ext cx="8128000" cy="500891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35696" y="4581128"/>
            <a:ext cx="1080120" cy="432048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7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0"/>
          <a:stretch>
            <a:fillRect/>
          </a:stretch>
        </p:blipFill>
        <p:spPr>
          <a:xfrm>
            <a:off x="381000" y="1341083"/>
            <a:ext cx="8128000" cy="500891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07704" y="3717032"/>
            <a:ext cx="792088" cy="288032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5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0"/>
          <a:stretch>
            <a:fillRect/>
          </a:stretch>
        </p:blipFill>
        <p:spPr>
          <a:xfrm>
            <a:off x="381000" y="1341083"/>
            <a:ext cx="8128000" cy="500891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91680" y="5085184"/>
            <a:ext cx="2304256" cy="288032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259"/>
          <a:stretch>
            <a:fillRect/>
          </a:stretch>
        </p:blipFill>
        <p:spPr>
          <a:xfrm>
            <a:off x="380996" y="1341287"/>
            <a:ext cx="8128073" cy="5008692"/>
          </a:xfrm>
          <a:custGeom>
            <a:avLst/>
            <a:gdLst>
              <a:gd name="connsiteX0" fmla="*/ 0 w 864096"/>
              <a:gd name="connsiteY0" fmla="*/ 0 h 216024"/>
              <a:gd name="connsiteX1" fmla="*/ 864096 w 864096"/>
              <a:gd name="connsiteY1" fmla="*/ 0 h 216024"/>
              <a:gd name="connsiteX2" fmla="*/ 864096 w 864096"/>
              <a:gd name="connsiteY2" fmla="*/ 216024 h 216024"/>
              <a:gd name="connsiteX3" fmla="*/ 0 w 864096"/>
              <a:gd name="connsiteY3" fmla="*/ 216024 h 216024"/>
              <a:gd name="connsiteX4" fmla="*/ 0 w 864096"/>
              <a:gd name="connsiteY4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096" h="216024">
                <a:moveTo>
                  <a:pt x="0" y="0"/>
                </a:moveTo>
                <a:lnTo>
                  <a:pt x="864096" y="0"/>
                </a:lnTo>
                <a:lnTo>
                  <a:pt x="864096" y="216024"/>
                </a:ln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圖片 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0"/>
          <a:stretch>
            <a:fillRect/>
          </a:stretch>
        </p:blipFill>
        <p:spPr>
          <a:xfrm>
            <a:off x="381000" y="1341083"/>
            <a:ext cx="8128000" cy="5008917"/>
          </a:xfrm>
          <a:custGeom>
            <a:avLst/>
            <a:gdLst>
              <a:gd name="connsiteX0" fmla="*/ 0 w 8128000"/>
              <a:gd name="connsiteY0" fmla="*/ 0 h 5842000"/>
              <a:gd name="connsiteX1" fmla="*/ 8128000 w 8128000"/>
              <a:gd name="connsiteY1" fmla="*/ 0 h 5842000"/>
              <a:gd name="connsiteX2" fmla="*/ 8128000 w 8128000"/>
              <a:gd name="connsiteY2" fmla="*/ 5842000 h 5842000"/>
              <a:gd name="connsiteX3" fmla="*/ 0 w 8128000"/>
              <a:gd name="connsiteY3" fmla="*/ 5842000 h 5842000"/>
              <a:gd name="connsiteX4" fmla="*/ 0 w 8128000"/>
              <a:gd name="connsiteY4" fmla="*/ 0 h 5842000"/>
              <a:gd name="connsiteX5" fmla="*/ 3398912 w 8128000"/>
              <a:gd name="connsiteY5" fmla="*/ 5153248 h 5842000"/>
              <a:gd name="connsiteX6" fmla="*/ 3398912 w 8128000"/>
              <a:gd name="connsiteY6" fmla="*/ 5369272 h 5842000"/>
              <a:gd name="connsiteX7" fmla="*/ 4263008 w 8128000"/>
              <a:gd name="connsiteY7" fmla="*/ 5369272 h 5842000"/>
              <a:gd name="connsiteX8" fmla="*/ 4263008 w 8128000"/>
              <a:gd name="connsiteY8" fmla="*/ 5153248 h 5842000"/>
              <a:gd name="connsiteX9" fmla="*/ 3398912 w 8128000"/>
              <a:gd name="connsiteY9" fmla="*/ 5153248 h 58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28000" h="5842000">
                <a:moveTo>
                  <a:pt x="0" y="0"/>
                </a:moveTo>
                <a:lnTo>
                  <a:pt x="8128000" y="0"/>
                </a:lnTo>
                <a:lnTo>
                  <a:pt x="8128000" y="5842000"/>
                </a:lnTo>
                <a:lnTo>
                  <a:pt x="0" y="5842000"/>
                </a:lnTo>
                <a:lnTo>
                  <a:pt x="0" y="0"/>
                </a:lnTo>
                <a:close/>
                <a:moveTo>
                  <a:pt x="3398912" y="5153248"/>
                </a:moveTo>
                <a:lnTo>
                  <a:pt x="3398912" y="5369272"/>
                </a:lnTo>
                <a:lnTo>
                  <a:pt x="4263008" y="5369272"/>
                </a:lnTo>
                <a:lnTo>
                  <a:pt x="4263008" y="5153248"/>
                </a:lnTo>
                <a:lnTo>
                  <a:pt x="3398912" y="5153248"/>
                </a:lnTo>
                <a:close/>
              </a:path>
            </a:pathLst>
          </a:custGeom>
        </p:spPr>
      </p:pic>
      <p:sp>
        <p:nvSpPr>
          <p:cNvPr id="4" name="文字方塊 3"/>
          <p:cNvSpPr txBox="1"/>
          <p:nvPr/>
        </p:nvSpPr>
        <p:spPr>
          <a:xfrm>
            <a:off x="4644008" y="3068960"/>
            <a:ext cx="3148619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拒絕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因為不同帳號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4572000" y="3861048"/>
            <a:ext cx="792088" cy="1512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41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問題發生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6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問題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mtClean="0"/>
              <a:t>描述</a:t>
            </a:r>
            <a:endParaRPr lang="en-US" altLang="zh-TW" smtClean="0"/>
          </a:p>
          <a:p>
            <a:pPr lvl="1"/>
            <a:r>
              <a:rPr lang="zh-TW" altLang="en-US" smtClean="0"/>
              <a:t>多個帳號</a:t>
            </a:r>
            <a:r>
              <a:rPr lang="en-US" altLang="zh-TW" smtClean="0"/>
              <a:t>,</a:t>
            </a:r>
            <a:r>
              <a:rPr lang="zh-TW" altLang="en-US" smtClean="0"/>
              <a:t>但是無法切換</a:t>
            </a:r>
            <a:r>
              <a:rPr lang="en-US" altLang="zh-TW" smtClean="0"/>
              <a:t>,GIT</a:t>
            </a:r>
            <a:r>
              <a:rPr lang="zh-TW" altLang="en-US" smtClean="0"/>
              <a:t>自動用另一個帳號</a:t>
            </a:r>
            <a:r>
              <a:rPr lang="en-US" altLang="zh-TW" smtClean="0"/>
              <a:t>,</a:t>
            </a:r>
            <a:r>
              <a:rPr lang="zh-TW" altLang="en-US" smtClean="0"/>
              <a:t>企圖自動登入</a:t>
            </a:r>
            <a:r>
              <a:rPr lang="zh-TW" altLang="en-US" smtClean="0"/>
              <a:t>目前指定的</a:t>
            </a:r>
            <a:r>
              <a:rPr lang="en-US" altLang="zh-TW" smtClean="0"/>
              <a:t>origin url</a:t>
            </a:r>
          </a:p>
          <a:p>
            <a:r>
              <a:rPr lang="zh-TW" altLang="en-US" smtClean="0"/>
              <a:t>解</a:t>
            </a:r>
            <a:endParaRPr lang="en-US" altLang="zh-TW" smtClean="0"/>
          </a:p>
          <a:p>
            <a:pPr lvl="1"/>
            <a:r>
              <a:rPr lang="zh-TW" altLang="en-US" smtClean="0"/>
              <a:t>之前的帳號被存放在</a:t>
            </a:r>
            <a:r>
              <a:rPr lang="en-US" smtClean="0"/>
              <a:t>Git </a:t>
            </a:r>
            <a:r>
              <a:rPr lang="en-US"/>
              <a:t>credential cache </a:t>
            </a:r>
            <a:r>
              <a:rPr lang="zh-TW" altLang="en-US" smtClean="0"/>
              <a:t>中，因此</a:t>
            </a:r>
            <a:endParaRPr lang="en-US"/>
          </a:p>
          <a:p>
            <a:pPr lvl="1"/>
            <a:r>
              <a:rPr lang="en-US" smtClean="0"/>
              <a:t>git </a:t>
            </a:r>
            <a:r>
              <a:rPr lang="en-US"/>
              <a:t>config --global --unset credential.helper. </a:t>
            </a:r>
            <a:endParaRPr lang="en-US" smtClean="0"/>
          </a:p>
          <a:p>
            <a:pPr lvl="2"/>
            <a:r>
              <a:rPr lang="en-US"/>
              <a:t>disable use of the Git credential cache</a:t>
            </a:r>
          </a:p>
          <a:p>
            <a:pPr lvl="1"/>
            <a:r>
              <a:rPr lang="en-US" smtClean="0"/>
              <a:t>git </a:t>
            </a:r>
            <a:r>
              <a:rPr lang="en-US"/>
              <a:t>config --system --unset credential.helper </a:t>
            </a:r>
            <a:endParaRPr lang="en-US" smtClean="0"/>
          </a:p>
          <a:p>
            <a:pPr lvl="2"/>
            <a:r>
              <a:rPr lang="zh-TW" altLang="en-US" smtClean="0"/>
              <a:t>例如</a:t>
            </a:r>
            <a:r>
              <a:rPr lang="en-US" altLang="zh-TW" smtClean="0"/>
              <a:t>,</a:t>
            </a:r>
            <a:r>
              <a:rPr lang="en-US"/>
              <a:t> Git for Windows </a:t>
            </a:r>
            <a:r>
              <a:rPr lang="en-US" smtClean="0"/>
              <a:t>2</a:t>
            </a:r>
            <a:r>
              <a:rPr lang="zh-TW" altLang="en-US" smtClean="0"/>
              <a:t>的系統設定在</a:t>
            </a:r>
            <a:r>
              <a:rPr lang="en-US" smtClean="0"/>
              <a:t> </a:t>
            </a:r>
            <a:r>
              <a:rPr lang="en-US"/>
              <a:t>system configuration </a:t>
            </a:r>
            <a:r>
              <a:rPr lang="en-US" smtClean="0"/>
              <a:t>file.</a:t>
            </a:r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4211960" y="5903893"/>
            <a:ext cx="4241867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一個是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cache</a:t>
            </a:r>
          </a:p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一個是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cache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345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fetch,pull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實驗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mtClean="0"/>
              <a:t>在遠端修改以後</a:t>
            </a:r>
            <a:r>
              <a:rPr lang="en-US" altLang="zh-TW" smtClean="0"/>
              <a:t>,</a:t>
            </a:r>
            <a:r>
              <a:rPr lang="zh-TW" altLang="en-US" smtClean="0"/>
              <a:t>如何合併到自己的本地端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71600" y="4437112"/>
            <a:ext cx="1224136" cy="720080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596336" y="4221088"/>
            <a:ext cx="504056" cy="648072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將現有的專案</a:t>
            </a:r>
            <a:r>
              <a:rPr lang="en-US" altLang="zh-TW" smtClean="0"/>
              <a:t>,push </a:t>
            </a:r>
            <a:r>
              <a:rPr lang="zh-TW" altLang="en-US" smtClean="0"/>
              <a:t>到遠端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6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83568" y="4149080"/>
            <a:ext cx="1224136" cy="576064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latin typeface="微軟正黑體" panose="020B0604030504040204" pitchFamily="34" charset="-120"/>
              </a:rPr>
              <a:t>fetch vs pull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Fetch</a:t>
            </a:r>
            <a:endParaRPr lang="en-US"/>
          </a:p>
          <a:p>
            <a:pPr lvl="1"/>
            <a:r>
              <a:rPr lang="en-US" smtClean="0"/>
              <a:t>git fetch origin</a:t>
            </a:r>
            <a:endParaRPr lang="en-US"/>
          </a:p>
          <a:p>
            <a:pPr lvl="1"/>
            <a:r>
              <a:rPr lang="zh-TW" altLang="en-US" smtClean="0"/>
              <a:t>僅供下載資料比對</a:t>
            </a:r>
            <a:r>
              <a:rPr lang="en-US" altLang="zh-TW" smtClean="0"/>
              <a:t>,</a:t>
            </a:r>
            <a:r>
              <a:rPr lang="zh-TW" altLang="en-US" smtClean="0"/>
              <a:t>不做任何影響本地端文件的動作。</a:t>
            </a:r>
            <a:endParaRPr lang="en-US" smtClean="0"/>
          </a:p>
          <a:p>
            <a:r>
              <a:rPr lang="en-US" altLang="zh-TW" smtClean="0"/>
              <a:t>Pull</a:t>
            </a:r>
          </a:p>
          <a:p>
            <a:pPr lvl="1"/>
            <a:r>
              <a:rPr lang="en-US"/>
              <a:t>$ git pull origin master</a:t>
            </a:r>
            <a:endParaRPr lang="en-US" smtClean="0"/>
          </a:p>
          <a:p>
            <a:pPr lvl="1"/>
            <a:r>
              <a:rPr lang="zh-TW" altLang="en-US" smtClean="0"/>
              <a:t>通常用來</a:t>
            </a:r>
            <a:r>
              <a:rPr lang="en-US" altLang="zh-TW" smtClean="0"/>
              <a:t>merge </a:t>
            </a:r>
            <a:r>
              <a:rPr lang="zh-TW" altLang="en-US" smtClean="0"/>
              <a:t>的動作</a:t>
            </a:r>
            <a:r>
              <a:rPr lang="en-US" altLang="zh-TW" smtClean="0"/>
              <a:t>,</a:t>
            </a:r>
            <a:r>
              <a:rPr lang="zh-TW" altLang="en-US" smtClean="0"/>
              <a:t>因此</a:t>
            </a:r>
            <a:r>
              <a:rPr lang="en-US" altLang="zh-TW" smtClean="0"/>
              <a:t>,</a:t>
            </a:r>
            <a:r>
              <a:rPr lang="zh-TW" altLang="en-US" smtClean="0"/>
              <a:t>常會有</a:t>
            </a:r>
            <a:r>
              <a:rPr lang="en-US" altLang="zh-TW" smtClean="0"/>
              <a:t>merge conflict(</a:t>
            </a:r>
            <a:r>
              <a:rPr lang="zh-TW" altLang="en-US" smtClean="0"/>
              <a:t>可在網路參考</a:t>
            </a:r>
            <a:r>
              <a:rPr lang="en-US" altLang="zh-TW" smtClean="0"/>
              <a:t>)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zh-TW" altLang="en-US" smtClean="0"/>
              <a:t>通常的建議是</a:t>
            </a:r>
            <a:r>
              <a:rPr lang="en-US" altLang="zh-TW" smtClean="0"/>
              <a:t>,PULL</a:t>
            </a:r>
            <a:r>
              <a:rPr lang="zh-TW" altLang="en-US" smtClean="0"/>
              <a:t>之前要先做本地端的</a:t>
            </a:r>
            <a:r>
              <a:rPr lang="en-US" altLang="zh-TW" smtClean="0"/>
              <a:t>COMMIT(</a:t>
            </a:r>
            <a:r>
              <a:rPr lang="zh-TW" altLang="en-US" smtClean="0"/>
              <a:t>也就是</a:t>
            </a:r>
            <a:r>
              <a:rPr lang="en-US" altLang="zh-TW" smtClean="0"/>
              <a:t>stage(index)</a:t>
            </a:r>
            <a:r>
              <a:rPr lang="zh-TW" altLang="en-US" smtClean="0"/>
              <a:t>和本地</a:t>
            </a:r>
            <a:r>
              <a:rPr lang="en-US" altLang="zh-TW" smtClean="0"/>
              <a:t>repo</a:t>
            </a:r>
            <a:r>
              <a:rPr lang="zh-TW" altLang="en-US" smtClean="0"/>
              <a:t>之間先同步</a:t>
            </a:r>
            <a:r>
              <a:rPr lang="en-US" altLang="zh-TW" smtClean="0"/>
              <a:t>,</a:t>
            </a:r>
            <a:r>
              <a:rPr lang="zh-TW" altLang="en-US" smtClean="0"/>
              <a:t>換個講法</a:t>
            </a:r>
            <a:r>
              <a:rPr lang="en-US" altLang="zh-TW" smtClean="0"/>
              <a:t>,</a:t>
            </a:r>
            <a:r>
              <a:rPr lang="zh-TW" altLang="en-US" smtClean="0"/>
              <a:t>就是最好不要有任何尚未</a:t>
            </a:r>
            <a:r>
              <a:rPr lang="en-US" altLang="zh-TW" smtClean="0"/>
              <a:t>COMMIT</a:t>
            </a:r>
            <a:r>
              <a:rPr lang="zh-TW" altLang="en-US" smtClean="0"/>
              <a:t>的檔案</a:t>
            </a:r>
            <a:r>
              <a:rPr lang="en-US" altLang="zh-TW" smtClean="0"/>
              <a:t>)</a:t>
            </a:r>
          </a:p>
          <a:p>
            <a:pPr lvl="2"/>
            <a:r>
              <a:rPr lang="zh-TW" altLang="en-US" smtClean="0"/>
              <a:t>或者可以在網路參考</a:t>
            </a:r>
            <a:r>
              <a:rPr lang="en-US" smtClean="0"/>
              <a:t> </a:t>
            </a:r>
            <a:r>
              <a:rPr lang="en-US"/>
              <a:t>Git's Stash feature </a:t>
            </a:r>
            <a:r>
              <a:rPr lang="zh-TW" altLang="en-US" smtClean="0"/>
              <a:t>暫時儲存本地端的更動。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1000" y="692696"/>
            <a:ext cx="1022648" cy="432048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6372200" y="2492896"/>
            <a:ext cx="79208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827584" y="2852936"/>
            <a:ext cx="633670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3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771800" y="1988840"/>
            <a:ext cx="7457491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fetch 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以後在本地電腦會有遠端紀錄</a:t>
            </a:r>
            <a:endParaRPr lang="en-US" altLang="zh-TW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但是這個遠端紀錄不是用於編輯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而是僅供參考</a:t>
            </a:r>
            <a:endParaRPr lang="en-US" altLang="zh-TW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名稱為</a:t>
            </a:r>
            <a:endParaRPr lang="en-US" altLang="zh-TW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origin/master</a:t>
            </a:r>
          </a:p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而本地端名稱為</a:t>
            </a:r>
            <a:endParaRPr lang="en-US" altLang="zh-TW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master</a:t>
            </a:r>
          </a:p>
        </p:txBody>
      </p:sp>
      <p:cxnSp>
        <p:nvCxnSpPr>
          <p:cNvPr id="5" name="直線單箭頭接點 4"/>
          <p:cNvCxnSpPr/>
          <p:nvPr/>
        </p:nvCxnSpPr>
        <p:spPr>
          <a:xfrm flipH="1" flipV="1">
            <a:off x="1763688" y="1628800"/>
            <a:ext cx="864096" cy="115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7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547664" y="620688"/>
            <a:ext cx="7337778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fetch 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以後</a:t>
            </a:r>
            <a:endParaRPr lang="en-US" altLang="zh-TW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可以利用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diff master origin/master 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80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483768" y="188640"/>
            <a:ext cx="5144357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舊版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(-)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行開始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(9~11)</a:t>
            </a:r>
          </a:p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新版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(+)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行開始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endParaRPr lang="en-US" altLang="zh-TW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2348880"/>
            <a:ext cx="1512168" cy="216024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線單箭頭接點 6"/>
          <p:cNvCxnSpPr>
            <a:stCxn id="4" idx="1"/>
            <a:endCxn id="5" idx="0"/>
          </p:cNvCxnSpPr>
          <p:nvPr/>
        </p:nvCxnSpPr>
        <p:spPr>
          <a:xfrm flipH="1">
            <a:off x="1295636" y="665694"/>
            <a:ext cx="1188132" cy="1683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" t="10557" r="42236" b="56163"/>
          <a:stretch>
            <a:fillRect/>
          </a:stretch>
        </p:blipFill>
        <p:spPr>
          <a:xfrm>
            <a:off x="2843808" y="3789040"/>
            <a:ext cx="4680520" cy="1944216"/>
          </a:xfrm>
          <a:custGeom>
            <a:avLst/>
            <a:gdLst>
              <a:gd name="connsiteX0" fmla="*/ 0 w 4680520"/>
              <a:gd name="connsiteY0" fmla="*/ 0 h 1944216"/>
              <a:gd name="connsiteX1" fmla="*/ 4680520 w 4680520"/>
              <a:gd name="connsiteY1" fmla="*/ 0 h 1944216"/>
              <a:gd name="connsiteX2" fmla="*/ 4680520 w 4680520"/>
              <a:gd name="connsiteY2" fmla="*/ 1944216 h 1944216"/>
              <a:gd name="connsiteX3" fmla="*/ 0 w 4680520"/>
              <a:gd name="connsiteY3" fmla="*/ 1944216 h 1944216"/>
              <a:gd name="connsiteX4" fmla="*/ 0 w 4680520"/>
              <a:gd name="connsiteY4" fmla="*/ 0 h 194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520" h="1944216">
                <a:moveTo>
                  <a:pt x="0" y="0"/>
                </a:moveTo>
                <a:lnTo>
                  <a:pt x="4680520" y="0"/>
                </a:lnTo>
                <a:lnTo>
                  <a:pt x="4680520" y="1944216"/>
                </a:lnTo>
                <a:lnTo>
                  <a:pt x="0" y="194421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9" name="文字方塊 8"/>
          <p:cNvSpPr txBox="1"/>
          <p:nvPr/>
        </p:nvSpPr>
        <p:spPr>
          <a:xfrm>
            <a:off x="5148064" y="4221088"/>
            <a:ext cx="2951449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這是舊版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本地端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15816" y="5143867"/>
            <a:ext cx="216024" cy="445373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539552" y="2634573"/>
            <a:ext cx="3528392" cy="1010451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自己做實驗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mtClean="0">
                <a:hlinkClick r:id="rId2"/>
              </a:rPr>
              <a:t>實驗參考文件</a:t>
            </a:r>
            <a:r>
              <a:rPr lang="zh-TW" alt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3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32500" lnSpcReduction="20000"/>
          </a:bodyPr>
          <a:lstStyle/>
          <a:p>
            <a:r>
              <a:rPr lang="zh-TW" altLang="en-US"/>
              <a:t>更新從 </a:t>
            </a:r>
            <a:r>
              <a:rPr lang="en-US"/>
              <a:t>GitHub </a:t>
            </a:r>
            <a:r>
              <a:rPr lang="zh-TW" altLang="en-US"/>
              <a:t>上 </a:t>
            </a:r>
            <a:r>
              <a:rPr lang="en-US"/>
              <a:t>fork </a:t>
            </a:r>
            <a:r>
              <a:rPr lang="zh-TW" altLang="en-US"/>
              <a:t>出來的 </a:t>
            </a:r>
            <a:r>
              <a:rPr lang="en-US"/>
              <a:t>repository (</a:t>
            </a:r>
            <a:r>
              <a:rPr lang="zh-TW" altLang="en-US"/>
              <a:t>或是同步兩個不同 </a:t>
            </a:r>
            <a:r>
              <a:rPr lang="en-US"/>
              <a:t>server </a:t>
            </a:r>
            <a:r>
              <a:rPr lang="zh-TW" altLang="en-US"/>
              <a:t>端的 </a:t>
            </a:r>
            <a:r>
              <a:rPr lang="en-US"/>
              <a:t>repository)</a:t>
            </a:r>
          </a:p>
          <a:p>
            <a:r>
              <a:rPr lang="en-US"/>
              <a:t>Posted on 2014-02-06</a:t>
            </a:r>
          </a:p>
          <a:p>
            <a:r>
              <a:rPr lang="zh-TW" altLang="en-US"/>
              <a:t>從 </a:t>
            </a:r>
            <a:r>
              <a:rPr lang="en-US"/>
              <a:t>GitHub </a:t>
            </a:r>
            <a:r>
              <a:rPr lang="zh-TW" altLang="en-US"/>
              <a:t>上面 </a:t>
            </a:r>
            <a:r>
              <a:rPr lang="en-US"/>
              <a:t>fork </a:t>
            </a:r>
            <a:r>
              <a:rPr lang="zh-TW" altLang="en-US"/>
              <a:t>出來的 </a:t>
            </a:r>
            <a:r>
              <a:rPr lang="en-US"/>
              <a:t>repository，</a:t>
            </a:r>
            <a:r>
              <a:rPr lang="zh-TW" altLang="en-US"/>
              <a:t>整個狀態會停留在當初 </a:t>
            </a:r>
            <a:r>
              <a:rPr lang="en-US"/>
              <a:t>fork </a:t>
            </a:r>
            <a:r>
              <a:rPr lang="zh-TW" altLang="en-US"/>
              <a:t>的時候，後面的同步要靠自己動手，當然你也可以把 </a:t>
            </a:r>
            <a:r>
              <a:rPr lang="en-US"/>
              <a:t>fork </a:t>
            </a:r>
            <a:r>
              <a:rPr lang="zh-TW" altLang="en-US"/>
              <a:t>出來的 </a:t>
            </a:r>
            <a:r>
              <a:rPr lang="en-US"/>
              <a:t>repository </a:t>
            </a:r>
            <a:r>
              <a:rPr lang="zh-TW" altLang="en-US"/>
              <a:t>整個砍掉重新 </a:t>
            </a:r>
            <a:r>
              <a:rPr lang="en-US"/>
              <a:t>fork，</a:t>
            </a:r>
            <a:r>
              <a:rPr lang="zh-TW" altLang="en-US"/>
              <a:t>這邊要講的是手動同步、而不用砍掉重練的方法，有兩個不同的 </a:t>
            </a:r>
            <a:r>
              <a:rPr lang="en-US"/>
              <a:t>git server </a:t>
            </a:r>
            <a:r>
              <a:rPr lang="zh-TW" altLang="en-US"/>
              <a:t>要做同步的動作也是這樣做，有些專案會同時丟在自己的 </a:t>
            </a:r>
            <a:r>
              <a:rPr lang="en-US"/>
              <a:t>git server </a:t>
            </a:r>
            <a:r>
              <a:rPr lang="zh-TW" altLang="en-US"/>
              <a:t>跟 </a:t>
            </a:r>
            <a:r>
              <a:rPr lang="en-US"/>
              <a:t>GitHub </a:t>
            </a:r>
            <a:r>
              <a:rPr lang="zh-TW" altLang="en-US"/>
              <a:t>上，就會需要用到</a:t>
            </a:r>
          </a:p>
          <a:p>
            <a:r>
              <a:rPr lang="zh-TW" altLang="en-US" smtClean="0"/>
              <a:t>大致</a:t>
            </a:r>
            <a:r>
              <a:rPr lang="zh-TW" altLang="en-US"/>
              <a:t>講一下流程 </a:t>
            </a:r>
            <a:r>
              <a:rPr lang="en-US" altLang="zh-TW"/>
              <a:t>… </a:t>
            </a:r>
            <a:r>
              <a:rPr lang="zh-TW" altLang="en-US"/>
              <a:t>操作必須是在自己 </a:t>
            </a:r>
            <a:r>
              <a:rPr lang="en-US"/>
              <a:t>local </a:t>
            </a:r>
            <a:r>
              <a:rPr lang="zh-TW" altLang="en-US"/>
              <a:t>端做 </a:t>
            </a:r>
            <a:r>
              <a:rPr lang="en-US" altLang="zh-TW"/>
              <a:t>(</a:t>
            </a:r>
            <a:r>
              <a:rPr lang="zh-TW" altLang="en-US"/>
              <a:t>希望以後 </a:t>
            </a:r>
            <a:r>
              <a:rPr lang="en-US"/>
              <a:t>GitHub </a:t>
            </a:r>
            <a:r>
              <a:rPr lang="zh-TW" altLang="en-US"/>
              <a:t>可以推出按一個鈕就幫我去同步到最新</a:t>
            </a:r>
            <a:r>
              <a:rPr lang="en-US"/>
              <a:t>XD)，</a:t>
            </a:r>
            <a:r>
              <a:rPr lang="zh-TW" altLang="en-US"/>
              <a:t>做法是把 </a:t>
            </a:r>
            <a:r>
              <a:rPr lang="en-US"/>
              <a:t>fork </a:t>
            </a:r>
            <a:r>
              <a:rPr lang="zh-TW" altLang="en-US"/>
              <a:t>出來的 </a:t>
            </a:r>
            <a:r>
              <a:rPr lang="en-US"/>
              <a:t>repository </a:t>
            </a:r>
            <a:r>
              <a:rPr lang="zh-TW" altLang="en-US"/>
              <a:t>在本地更新後、再把 </a:t>
            </a:r>
            <a:r>
              <a:rPr lang="en-US"/>
              <a:t>repository </a:t>
            </a:r>
            <a:r>
              <a:rPr lang="zh-TW" altLang="en-US"/>
              <a:t>給 </a:t>
            </a:r>
            <a:r>
              <a:rPr lang="en-US"/>
              <a:t>push </a:t>
            </a:r>
            <a:r>
              <a:rPr lang="zh-TW" altLang="en-US"/>
              <a:t>出去！會需要用到 </a:t>
            </a:r>
            <a:r>
              <a:rPr lang="en-US"/>
              <a:t>git </a:t>
            </a:r>
            <a:r>
              <a:rPr lang="zh-TW" altLang="en-US"/>
              <a:t>的 </a:t>
            </a:r>
            <a:r>
              <a:rPr lang="en-US"/>
              <a:t>branch, remote, pull, push </a:t>
            </a:r>
            <a:r>
              <a:rPr lang="zh-TW" altLang="en-US"/>
              <a:t>觀念。</a:t>
            </a:r>
          </a:p>
          <a:p>
            <a:r>
              <a:rPr lang="zh-TW" altLang="en-US" smtClean="0"/>
              <a:t>接下來</a:t>
            </a:r>
            <a:r>
              <a:rPr lang="zh-TW" altLang="en-US"/>
              <a:t>的操作環境是你已經把你 </a:t>
            </a:r>
            <a:r>
              <a:rPr lang="en-US"/>
              <a:t>fork </a:t>
            </a:r>
            <a:r>
              <a:rPr lang="zh-TW" altLang="en-US"/>
              <a:t>出來的 </a:t>
            </a:r>
            <a:r>
              <a:rPr lang="en-US"/>
              <a:t>repository </a:t>
            </a:r>
            <a:r>
              <a:rPr lang="zh-TW" altLang="en-US"/>
              <a:t>給 </a:t>
            </a:r>
            <a:r>
              <a:rPr lang="en-US"/>
              <a:t>clone </a:t>
            </a:r>
            <a:r>
              <a:rPr lang="zh-TW" altLang="en-US"/>
              <a:t>到自己的電腦上了， </a:t>
            </a:r>
            <a:r>
              <a:rPr lang="en-US"/>
              <a:t>clone </a:t>
            </a:r>
            <a:r>
              <a:rPr lang="zh-TW" altLang="en-US"/>
              <a:t>好之後請切換到對應的資料夾底下，然後就可以開始使用 </a:t>
            </a:r>
            <a:r>
              <a:rPr lang="en-US"/>
              <a:t>git </a:t>
            </a:r>
            <a:r>
              <a:rPr lang="zh-TW" altLang="en-US"/>
              <a:t>做操作了。</a:t>
            </a:r>
          </a:p>
          <a:p>
            <a:r>
              <a:rPr lang="zh-TW" altLang="en-US" smtClean="0"/>
              <a:t>第一次</a:t>
            </a:r>
            <a:r>
              <a:rPr lang="zh-TW" altLang="en-US"/>
              <a:t>操作時我們要加入一個遠端的 </a:t>
            </a:r>
            <a:r>
              <a:rPr lang="en-US"/>
              <a:t>remote </a:t>
            </a:r>
            <a:r>
              <a:rPr lang="zh-TW" altLang="en-US"/>
              <a:t>當作更新來源，如果要比較是否有加入成功的話可以在操作前後先看狀態：</a:t>
            </a:r>
          </a:p>
          <a:p>
            <a:r>
              <a:rPr lang="en-US" altLang="zh-TW"/>
              <a:t>$ </a:t>
            </a:r>
            <a:r>
              <a:rPr lang="en-US"/>
              <a:t>git remote -v</a:t>
            </a:r>
          </a:p>
          <a:p>
            <a:endParaRPr lang="en-US"/>
          </a:p>
          <a:p>
            <a:r>
              <a:rPr lang="zh-TW" altLang="en-US"/>
              <a:t>預設應該只會有 </a:t>
            </a:r>
            <a:r>
              <a:rPr lang="en-US"/>
              <a:t>origin </a:t>
            </a:r>
            <a:r>
              <a:rPr lang="zh-TW" altLang="en-US"/>
              <a:t>這個 </a:t>
            </a:r>
            <a:r>
              <a:rPr lang="en-US"/>
              <a:t>remote：</a:t>
            </a:r>
          </a:p>
          <a:p>
            <a:r>
              <a:rPr lang="en-US"/>
              <a:t>origin https://github.com/user/repo.git (fetch)</a:t>
            </a:r>
          </a:p>
          <a:p>
            <a:r>
              <a:rPr lang="en-US"/>
              <a:t>origin https://github.com/user/repo.git (push)</a:t>
            </a:r>
          </a:p>
          <a:p>
            <a:endParaRPr lang="en-US"/>
          </a:p>
          <a:p>
            <a:r>
              <a:rPr lang="zh-TW" altLang="en-US"/>
              <a:t>我們用下面這個命令來加入遠端的 </a:t>
            </a:r>
            <a:r>
              <a:rPr lang="en-US"/>
              <a:t>repository，</a:t>
            </a:r>
            <a:r>
              <a:rPr lang="zh-TW" altLang="en-US"/>
              <a:t>在這邊的情境也就是比較新的、上游的 </a:t>
            </a:r>
            <a:r>
              <a:rPr lang="en-US"/>
              <a:t>repository</a:t>
            </a:r>
          </a:p>
          <a:p>
            <a:r>
              <a:rPr lang="en-US"/>
              <a:t>upstream </a:t>
            </a:r>
            <a:r>
              <a:rPr lang="zh-TW" altLang="en-US"/>
              <a:t>是 </a:t>
            </a:r>
            <a:r>
              <a:rPr lang="en-US"/>
              <a:t>remote name、</a:t>
            </a:r>
            <a:r>
              <a:rPr lang="zh-TW" altLang="en-US"/>
              <a:t>可以自己取名，不要重複就好，但後面我都用會 </a:t>
            </a:r>
            <a:r>
              <a:rPr lang="en-US"/>
              <a:t>upstream </a:t>
            </a:r>
            <a:r>
              <a:rPr lang="zh-TW" altLang="en-US"/>
              <a:t>做示範</a:t>
            </a:r>
          </a:p>
          <a:p>
            <a:r>
              <a:rPr lang="zh-TW" altLang="en-US"/>
              <a:t>而後面那串網址是 </a:t>
            </a:r>
            <a:r>
              <a:rPr lang="en-US"/>
              <a:t>repository </a:t>
            </a:r>
            <a:r>
              <a:rPr lang="zh-TW" altLang="en-US"/>
              <a:t>位置：</a:t>
            </a:r>
          </a:p>
          <a:p>
            <a:r>
              <a:rPr lang="en-US" altLang="zh-TW"/>
              <a:t>$ </a:t>
            </a:r>
            <a:r>
              <a:rPr lang="en-US"/>
              <a:t>git remote add upstream https://github.com/otheruser/repo.git</a:t>
            </a:r>
          </a:p>
          <a:p>
            <a:endParaRPr lang="en-US"/>
          </a:p>
          <a:p>
            <a:r>
              <a:rPr lang="zh-TW" altLang="en-US"/>
              <a:t>如果再看一次現有的</a:t>
            </a:r>
            <a:r>
              <a:rPr lang="en-US"/>
              <a:t>remote</a:t>
            </a:r>
            <a:r>
              <a:rPr lang="zh-TW" altLang="en-US"/>
              <a:t>端應該會發現多了兩組 </a:t>
            </a:r>
            <a:r>
              <a:rPr lang="en-US"/>
              <a:t>upstream (fetch &amp; push)：</a:t>
            </a:r>
          </a:p>
          <a:p>
            <a:r>
              <a:rPr lang="en-US"/>
              <a:t>$ git remote -v</a:t>
            </a:r>
          </a:p>
          <a:p>
            <a:r>
              <a:rPr lang="en-US"/>
              <a:t>origin https://github.com/user/repo.git (fetch)</a:t>
            </a:r>
          </a:p>
          <a:p>
            <a:r>
              <a:rPr lang="en-US"/>
              <a:t>origin https://github.com/user/repo.git (push)</a:t>
            </a:r>
          </a:p>
          <a:p>
            <a:r>
              <a:rPr lang="en-US"/>
              <a:t>upstream https://github.com/otheruser/repo.git (fetch)</a:t>
            </a:r>
          </a:p>
          <a:p>
            <a:r>
              <a:rPr lang="en-US"/>
              <a:t>upstream https://github.com/otheruser/repo.git (push)</a:t>
            </a:r>
          </a:p>
          <a:p>
            <a:endParaRPr lang="en-US"/>
          </a:p>
          <a:p>
            <a:r>
              <a:rPr lang="zh-TW" altLang="en-US"/>
              <a:t>有了遠端的來源後我們就可以開始做更新了</a:t>
            </a:r>
          </a:p>
          <a:p>
            <a:endParaRPr lang="zh-TW" altLang="en-US"/>
          </a:p>
          <a:p>
            <a:r>
              <a:rPr lang="zh-TW" altLang="en-US"/>
              <a:t>假如我要做更新的的 </a:t>
            </a:r>
            <a:r>
              <a:rPr lang="en-US"/>
              <a:t>branch </a:t>
            </a:r>
            <a:r>
              <a:rPr lang="zh-TW" altLang="en-US"/>
              <a:t>是 </a:t>
            </a:r>
            <a:r>
              <a:rPr lang="en-US"/>
              <a:t>master </a:t>
            </a:r>
            <a:r>
              <a:rPr lang="zh-TW" altLang="en-US"/>
              <a:t>的話就先切到 </a:t>
            </a:r>
            <a:r>
              <a:rPr lang="en-US"/>
              <a:t>master branch：</a:t>
            </a:r>
          </a:p>
          <a:p>
            <a:r>
              <a:rPr lang="en-US"/>
              <a:t>$ git checkout master</a:t>
            </a:r>
          </a:p>
          <a:p>
            <a:endParaRPr lang="en-US"/>
          </a:p>
          <a:p>
            <a:r>
              <a:rPr lang="zh-TW" altLang="en-US"/>
              <a:t>接著把 </a:t>
            </a:r>
            <a:r>
              <a:rPr lang="en-US"/>
              <a:t>upstream </a:t>
            </a:r>
            <a:r>
              <a:rPr lang="zh-TW" altLang="en-US"/>
              <a:t>的 </a:t>
            </a:r>
            <a:r>
              <a:rPr lang="en-US"/>
              <a:t>master </a:t>
            </a:r>
            <a:r>
              <a:rPr lang="zh-TW" altLang="en-US"/>
              <a:t>更新給拉進來</a:t>
            </a:r>
          </a:p>
          <a:p>
            <a:r>
              <a:rPr lang="en-US" altLang="zh-TW"/>
              <a:t>$ </a:t>
            </a:r>
            <a:r>
              <a:rPr lang="en-US"/>
              <a:t>git pull upstream master</a:t>
            </a:r>
          </a:p>
          <a:p>
            <a:endParaRPr lang="en-US"/>
          </a:p>
          <a:p>
            <a:r>
              <a:rPr lang="zh-TW" altLang="en-US"/>
              <a:t>如果你的 </a:t>
            </a:r>
            <a:r>
              <a:rPr lang="en-US"/>
              <a:t>master branch </a:t>
            </a:r>
            <a:r>
              <a:rPr lang="zh-TW" altLang="en-US"/>
              <a:t>有自己的 </a:t>
            </a:r>
            <a:r>
              <a:rPr lang="en-US"/>
              <a:t>commit, </a:t>
            </a:r>
            <a:r>
              <a:rPr lang="zh-TW" altLang="en-US"/>
              <a:t>也可以</a:t>
            </a:r>
            <a:r>
              <a:rPr lang="zh-TW" altLang="en-US">
                <a:hlinkClick r:id="rId2"/>
              </a:rPr>
              <a:t>用 </a:t>
            </a:r>
            <a:r>
              <a:rPr lang="en-US">
                <a:hlinkClick r:id="rId2"/>
              </a:rPr>
              <a:t>rebase </a:t>
            </a:r>
            <a:r>
              <a:rPr lang="zh-TW" altLang="en-US">
                <a:hlinkClick r:id="rId2"/>
              </a:rPr>
              <a:t>來避免不必要的 </a:t>
            </a:r>
            <a:r>
              <a:rPr lang="en-US">
                <a:hlinkClick r:id="rId2"/>
              </a:rPr>
              <a:t>merge </a:t>
            </a:r>
            <a:r>
              <a:rPr lang="zh-TW" altLang="en-US">
                <a:hlinkClick r:id="rId2"/>
              </a:rPr>
              <a:t>操作</a:t>
            </a:r>
            <a:r>
              <a:rPr lang="en-US" altLang="zh-TW"/>
              <a:t>:</a:t>
            </a:r>
          </a:p>
          <a:p>
            <a:r>
              <a:rPr lang="en-US" altLang="zh-TW"/>
              <a:t>$ </a:t>
            </a:r>
            <a:r>
              <a:rPr lang="en-US"/>
              <a:t>git pull --rebase upstream master</a:t>
            </a:r>
          </a:p>
          <a:p>
            <a:endParaRPr lang="en-US"/>
          </a:p>
          <a:p>
            <a:r>
              <a:rPr lang="zh-TW" altLang="en-US"/>
              <a:t>如果沒有發生衝突的話這樣應該就完成了本地的更新，再把更新後的 </a:t>
            </a:r>
            <a:r>
              <a:rPr lang="en-US"/>
              <a:t>branch push </a:t>
            </a:r>
            <a:r>
              <a:rPr lang="zh-TW" altLang="en-US"/>
              <a:t>出去就行了</a:t>
            </a:r>
          </a:p>
          <a:p>
            <a:r>
              <a:rPr lang="en-US" altLang="zh-TW"/>
              <a:t>$ </a:t>
            </a:r>
            <a:r>
              <a:rPr lang="en-US"/>
              <a:t>git push origin master</a:t>
            </a:r>
          </a:p>
          <a:p>
            <a:endParaRPr lang="en-US"/>
          </a:p>
          <a:p>
            <a:r>
              <a:rPr lang="zh-TW" altLang="en-US"/>
              <a:t>這時再回去看看你的 </a:t>
            </a:r>
            <a:r>
              <a:rPr lang="en-US"/>
              <a:t>repository </a:t>
            </a:r>
            <a:r>
              <a:rPr lang="zh-TW" altLang="en-US"/>
              <a:t>頁面，應該會發現已經同步到最新的狀態了！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/>
              <a:t>假設合併前是這樣：</a:t>
            </a:r>
          </a:p>
          <a:p>
            <a:endParaRPr lang="en-US" altLang="zh-TW" smtClean="0"/>
          </a:p>
          <a:p>
            <a:endParaRPr lang="en-US" altLang="zh-TW"/>
          </a:p>
          <a:p>
            <a:endParaRPr lang="zh-TW" altLang="en-US"/>
          </a:p>
          <a:p>
            <a:r>
              <a:rPr lang="zh-TW" altLang="en-US" smtClean="0"/>
              <a:t>使用 </a:t>
            </a:r>
            <a:r>
              <a:rPr lang="en-US"/>
              <a:t>merge </a:t>
            </a:r>
            <a:r>
              <a:rPr lang="zh-TW" altLang="en-US"/>
              <a:t>合併後：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/>
          </a:p>
          <a:p>
            <a:endParaRPr lang="en-US" altLang="zh-TW" smtClean="0"/>
          </a:p>
          <a:p>
            <a:endParaRPr lang="en-US" altLang="zh-TW"/>
          </a:p>
          <a:p>
            <a:r>
              <a:rPr lang="zh-TW" altLang="en-US" smtClean="0"/>
              <a:t>如果</a:t>
            </a:r>
            <a:r>
              <a:rPr lang="zh-TW" altLang="en-US"/>
              <a:t>是 </a:t>
            </a:r>
            <a:r>
              <a:rPr lang="en-US"/>
              <a:t>rebase </a:t>
            </a:r>
            <a:r>
              <a:rPr lang="zh-TW" altLang="en-US"/>
              <a:t>的方式，就不會有 </a:t>
            </a:r>
            <a:r>
              <a:rPr lang="en-US"/>
              <a:t>G </a:t>
            </a:r>
            <a:r>
              <a:rPr lang="zh-TW" altLang="en-US"/>
              <a:t>合併點：</a:t>
            </a:r>
          </a:p>
          <a:p>
            <a:endParaRPr lang="zh-TW" altLang="en-US"/>
          </a:p>
          <a:p>
            <a:endParaRPr lang="en-US" smtClean="0"/>
          </a:p>
          <a:p>
            <a:endParaRPr lang="en-US" altLang="zh-TW"/>
          </a:p>
          <a:p>
            <a:endParaRPr lang="en-US" altLang="zh-TW" smtClean="0"/>
          </a:p>
          <a:p>
            <a:r>
              <a:rPr lang="zh-TW" altLang="en-US" smtClean="0"/>
              <a:t>注意</a:t>
            </a:r>
            <a:r>
              <a:rPr lang="zh-TW" altLang="en-US"/>
              <a:t>到，其中 </a:t>
            </a:r>
            <a:r>
              <a:rPr lang="en-US"/>
              <a:t>D’, E’ </a:t>
            </a:r>
            <a:r>
              <a:rPr lang="zh-TW" altLang="en-US"/>
              <a:t>的 </a:t>
            </a:r>
            <a:r>
              <a:rPr lang="en-US"/>
              <a:t>commit SHA </a:t>
            </a:r>
            <a:r>
              <a:rPr lang="zh-TW" altLang="en-US"/>
              <a:t>序號跟本來 </a:t>
            </a:r>
            <a:r>
              <a:rPr lang="en-US"/>
              <a:t>D, E </a:t>
            </a:r>
            <a:r>
              <a:rPr lang="zh-TW" altLang="en-US"/>
              <a:t>是不同的，因為算是砍掉重新 </a:t>
            </a:r>
            <a:r>
              <a:rPr lang="en-US"/>
              <a:t>commit </a:t>
            </a:r>
            <a:r>
              <a:rPr lang="zh-TW" altLang="en-US"/>
              <a:t>了。</a:t>
            </a:r>
            <a:endParaRPr lang="en-US"/>
          </a:p>
        </p:txBody>
      </p:sp>
      <p:sp>
        <p:nvSpPr>
          <p:cNvPr id="5" name="橢圓 4"/>
          <p:cNvSpPr/>
          <p:nvPr/>
        </p:nvSpPr>
        <p:spPr>
          <a:xfrm>
            <a:off x="4832426" y="692696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</a:t>
            </a:r>
            <a:endParaRPr lang="en-US"/>
          </a:p>
        </p:txBody>
      </p:sp>
      <p:sp>
        <p:nvSpPr>
          <p:cNvPr id="9" name="橢圓 8"/>
          <p:cNvSpPr/>
          <p:nvPr/>
        </p:nvSpPr>
        <p:spPr>
          <a:xfrm>
            <a:off x="5652120" y="692696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E</a:t>
            </a:r>
            <a:endParaRPr lang="en-US"/>
          </a:p>
        </p:txBody>
      </p:sp>
      <p:sp>
        <p:nvSpPr>
          <p:cNvPr id="10" name="橢圓 9"/>
          <p:cNvSpPr/>
          <p:nvPr/>
        </p:nvSpPr>
        <p:spPr>
          <a:xfrm>
            <a:off x="3980323" y="1475488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A</a:t>
            </a:r>
            <a:endParaRPr lang="en-US"/>
          </a:p>
        </p:txBody>
      </p:sp>
      <p:sp>
        <p:nvSpPr>
          <p:cNvPr id="11" name="橢圓 10"/>
          <p:cNvSpPr/>
          <p:nvPr/>
        </p:nvSpPr>
        <p:spPr>
          <a:xfrm>
            <a:off x="4652168" y="1475488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B</a:t>
            </a:r>
            <a:endParaRPr lang="en-US"/>
          </a:p>
        </p:txBody>
      </p:sp>
      <p:sp>
        <p:nvSpPr>
          <p:cNvPr id="12" name="橢圓 11"/>
          <p:cNvSpPr/>
          <p:nvPr/>
        </p:nvSpPr>
        <p:spPr>
          <a:xfrm>
            <a:off x="5315683" y="1501552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C</a:t>
            </a:r>
            <a:endParaRPr lang="en-US"/>
          </a:p>
        </p:txBody>
      </p:sp>
      <p:sp>
        <p:nvSpPr>
          <p:cNvPr id="13" name="橢圓 12"/>
          <p:cNvSpPr/>
          <p:nvPr/>
        </p:nvSpPr>
        <p:spPr>
          <a:xfrm>
            <a:off x="5940152" y="1501552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F</a:t>
            </a:r>
            <a:endParaRPr lang="en-US"/>
          </a:p>
        </p:txBody>
      </p:sp>
      <p:cxnSp>
        <p:nvCxnSpPr>
          <p:cNvPr id="15" name="直線接點 14"/>
          <p:cNvCxnSpPr>
            <a:stCxn id="5" idx="4"/>
            <a:endCxn id="11" idx="0"/>
          </p:cNvCxnSpPr>
          <p:nvPr/>
        </p:nvCxnSpPr>
        <p:spPr>
          <a:xfrm flipH="1">
            <a:off x="4904308" y="1196752"/>
            <a:ext cx="180258" cy="2787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5" idx="6"/>
            <a:endCxn id="9" idx="2"/>
          </p:cNvCxnSpPr>
          <p:nvPr/>
        </p:nvCxnSpPr>
        <p:spPr>
          <a:xfrm>
            <a:off x="5336705" y="944724"/>
            <a:ext cx="31541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0" idx="6"/>
            <a:endCxn id="11" idx="2"/>
          </p:cNvCxnSpPr>
          <p:nvPr/>
        </p:nvCxnSpPr>
        <p:spPr>
          <a:xfrm>
            <a:off x="4484602" y="1727516"/>
            <a:ext cx="16756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1" idx="6"/>
          </p:cNvCxnSpPr>
          <p:nvPr/>
        </p:nvCxnSpPr>
        <p:spPr>
          <a:xfrm>
            <a:off x="5156447" y="1727516"/>
            <a:ext cx="1592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2" idx="6"/>
            <a:endCxn id="13" idx="2"/>
          </p:cNvCxnSpPr>
          <p:nvPr/>
        </p:nvCxnSpPr>
        <p:spPr>
          <a:xfrm>
            <a:off x="5819962" y="1753580"/>
            <a:ext cx="12019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6600263" y="664654"/>
            <a:ext cx="78111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master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6528156" y="1447446"/>
            <a:ext cx="137262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origin/master</a:t>
            </a:r>
          </a:p>
        </p:txBody>
      </p:sp>
      <p:sp>
        <p:nvSpPr>
          <p:cNvPr id="27" name="橢圓 26"/>
          <p:cNvSpPr/>
          <p:nvPr/>
        </p:nvSpPr>
        <p:spPr>
          <a:xfrm>
            <a:off x="2687799" y="2411890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</a:t>
            </a:r>
            <a:endParaRPr lang="en-US"/>
          </a:p>
        </p:txBody>
      </p:sp>
      <p:sp>
        <p:nvSpPr>
          <p:cNvPr id="28" name="橢圓 27"/>
          <p:cNvSpPr/>
          <p:nvPr/>
        </p:nvSpPr>
        <p:spPr>
          <a:xfrm>
            <a:off x="3507493" y="2411890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E</a:t>
            </a:r>
            <a:endParaRPr lang="en-US"/>
          </a:p>
        </p:txBody>
      </p:sp>
      <p:sp>
        <p:nvSpPr>
          <p:cNvPr id="29" name="橢圓 28"/>
          <p:cNvSpPr/>
          <p:nvPr/>
        </p:nvSpPr>
        <p:spPr>
          <a:xfrm>
            <a:off x="1835696" y="3194682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A</a:t>
            </a:r>
            <a:endParaRPr lang="en-US"/>
          </a:p>
        </p:txBody>
      </p:sp>
      <p:sp>
        <p:nvSpPr>
          <p:cNvPr id="30" name="橢圓 29"/>
          <p:cNvSpPr/>
          <p:nvPr/>
        </p:nvSpPr>
        <p:spPr>
          <a:xfrm>
            <a:off x="2507541" y="3194682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B</a:t>
            </a:r>
            <a:endParaRPr lang="en-US"/>
          </a:p>
        </p:txBody>
      </p:sp>
      <p:sp>
        <p:nvSpPr>
          <p:cNvPr id="31" name="橢圓 30"/>
          <p:cNvSpPr/>
          <p:nvPr/>
        </p:nvSpPr>
        <p:spPr>
          <a:xfrm>
            <a:off x="3171056" y="3220746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C</a:t>
            </a:r>
            <a:endParaRPr lang="en-US"/>
          </a:p>
        </p:txBody>
      </p:sp>
      <p:sp>
        <p:nvSpPr>
          <p:cNvPr id="32" name="橢圓 31"/>
          <p:cNvSpPr/>
          <p:nvPr/>
        </p:nvSpPr>
        <p:spPr>
          <a:xfrm>
            <a:off x="3795525" y="3220746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F</a:t>
            </a:r>
            <a:endParaRPr lang="en-US"/>
          </a:p>
        </p:txBody>
      </p:sp>
      <p:cxnSp>
        <p:nvCxnSpPr>
          <p:cNvPr id="33" name="直線接點 32"/>
          <p:cNvCxnSpPr>
            <a:stCxn id="27" idx="4"/>
            <a:endCxn id="30" idx="0"/>
          </p:cNvCxnSpPr>
          <p:nvPr/>
        </p:nvCxnSpPr>
        <p:spPr>
          <a:xfrm flipH="1">
            <a:off x="2759681" y="2915946"/>
            <a:ext cx="180258" cy="2787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27" idx="6"/>
            <a:endCxn id="28" idx="2"/>
          </p:cNvCxnSpPr>
          <p:nvPr/>
        </p:nvCxnSpPr>
        <p:spPr>
          <a:xfrm>
            <a:off x="3192078" y="2663918"/>
            <a:ext cx="31541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29" idx="6"/>
            <a:endCxn id="30" idx="2"/>
          </p:cNvCxnSpPr>
          <p:nvPr/>
        </p:nvCxnSpPr>
        <p:spPr>
          <a:xfrm>
            <a:off x="2339975" y="3446710"/>
            <a:ext cx="16756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30" idx="6"/>
          </p:cNvCxnSpPr>
          <p:nvPr/>
        </p:nvCxnSpPr>
        <p:spPr>
          <a:xfrm>
            <a:off x="3011820" y="3446710"/>
            <a:ext cx="1592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31" idx="6"/>
            <a:endCxn id="32" idx="2"/>
          </p:cNvCxnSpPr>
          <p:nvPr/>
        </p:nvCxnSpPr>
        <p:spPr>
          <a:xfrm>
            <a:off x="3675335" y="3472774"/>
            <a:ext cx="12019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4560368" y="3220746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</a:t>
            </a:r>
            <a:endParaRPr lang="en-US"/>
          </a:p>
        </p:txBody>
      </p:sp>
      <p:cxnSp>
        <p:nvCxnSpPr>
          <p:cNvPr id="40" name="直線接點 39"/>
          <p:cNvCxnSpPr>
            <a:stCxn id="28" idx="6"/>
            <a:endCxn id="38" idx="2"/>
          </p:cNvCxnSpPr>
          <p:nvPr/>
        </p:nvCxnSpPr>
        <p:spPr>
          <a:xfrm>
            <a:off x="4011772" y="2663918"/>
            <a:ext cx="548596" cy="808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32" idx="6"/>
            <a:endCxn id="38" idx="2"/>
          </p:cNvCxnSpPr>
          <p:nvPr/>
        </p:nvCxnSpPr>
        <p:spPr>
          <a:xfrm>
            <a:off x="4299804" y="3472774"/>
            <a:ext cx="2605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5470089" y="3246810"/>
            <a:ext cx="208871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master,  origin/master</a:t>
            </a:r>
          </a:p>
        </p:txBody>
      </p:sp>
      <p:sp>
        <p:nvSpPr>
          <p:cNvPr id="46" name="橢圓 45"/>
          <p:cNvSpPr/>
          <p:nvPr/>
        </p:nvSpPr>
        <p:spPr>
          <a:xfrm>
            <a:off x="805228" y="4738900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A</a:t>
            </a:r>
            <a:endParaRPr lang="en-US"/>
          </a:p>
        </p:txBody>
      </p:sp>
      <p:sp>
        <p:nvSpPr>
          <p:cNvPr id="47" name="橢圓 46"/>
          <p:cNvSpPr/>
          <p:nvPr/>
        </p:nvSpPr>
        <p:spPr>
          <a:xfrm>
            <a:off x="1477073" y="4738900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B</a:t>
            </a:r>
            <a:endParaRPr lang="en-US"/>
          </a:p>
        </p:txBody>
      </p:sp>
      <p:sp>
        <p:nvSpPr>
          <p:cNvPr id="48" name="橢圓 47"/>
          <p:cNvSpPr/>
          <p:nvPr/>
        </p:nvSpPr>
        <p:spPr>
          <a:xfrm>
            <a:off x="2140588" y="4764964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C</a:t>
            </a:r>
            <a:endParaRPr lang="en-US"/>
          </a:p>
        </p:txBody>
      </p:sp>
      <p:sp>
        <p:nvSpPr>
          <p:cNvPr id="49" name="橢圓 48"/>
          <p:cNvSpPr/>
          <p:nvPr/>
        </p:nvSpPr>
        <p:spPr>
          <a:xfrm>
            <a:off x="2765057" y="4764964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F</a:t>
            </a:r>
            <a:endParaRPr lang="en-US"/>
          </a:p>
        </p:txBody>
      </p:sp>
      <p:cxnSp>
        <p:nvCxnSpPr>
          <p:cNvPr id="50" name="直線接點 49"/>
          <p:cNvCxnSpPr>
            <a:stCxn id="46" idx="6"/>
            <a:endCxn id="47" idx="2"/>
          </p:cNvCxnSpPr>
          <p:nvPr/>
        </p:nvCxnSpPr>
        <p:spPr>
          <a:xfrm>
            <a:off x="1309507" y="4990928"/>
            <a:ext cx="16756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47" idx="6"/>
          </p:cNvCxnSpPr>
          <p:nvPr/>
        </p:nvCxnSpPr>
        <p:spPr>
          <a:xfrm>
            <a:off x="1981352" y="4990928"/>
            <a:ext cx="1592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48" idx="6"/>
            <a:endCxn id="49" idx="2"/>
          </p:cNvCxnSpPr>
          <p:nvPr/>
        </p:nvCxnSpPr>
        <p:spPr>
          <a:xfrm>
            <a:off x="2644867" y="5016992"/>
            <a:ext cx="12019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橢圓 52"/>
          <p:cNvSpPr/>
          <p:nvPr/>
        </p:nvSpPr>
        <p:spPr>
          <a:xfrm>
            <a:off x="3529900" y="4764964"/>
            <a:ext cx="504279" cy="504056"/>
          </a:xfrm>
          <a:prstGeom prst="ellipse">
            <a:avLst/>
          </a:prstGeom>
          <a:gradFill>
            <a:gsLst>
              <a:gs pos="0">
                <a:schemeClr val="accent1">
                  <a:shade val="51000"/>
                  <a:satMod val="130000"/>
                  <a:lumMod val="99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mtClean="0"/>
              <a:t>D'</a:t>
            </a:r>
            <a:endParaRPr lang="en-US"/>
          </a:p>
        </p:txBody>
      </p:sp>
      <p:cxnSp>
        <p:nvCxnSpPr>
          <p:cNvPr id="54" name="直線接點 53"/>
          <p:cNvCxnSpPr>
            <a:stCxn id="49" idx="6"/>
            <a:endCxn id="53" idx="2"/>
          </p:cNvCxnSpPr>
          <p:nvPr/>
        </p:nvCxnSpPr>
        <p:spPr>
          <a:xfrm>
            <a:off x="3269336" y="5016992"/>
            <a:ext cx="2605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5354745" y="4837039"/>
            <a:ext cx="208871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master,  origin/master</a:t>
            </a:r>
          </a:p>
        </p:txBody>
      </p:sp>
      <p:sp>
        <p:nvSpPr>
          <p:cNvPr id="57" name="橢圓 56"/>
          <p:cNvSpPr/>
          <p:nvPr/>
        </p:nvSpPr>
        <p:spPr>
          <a:xfrm>
            <a:off x="4239390" y="4776695"/>
            <a:ext cx="504279" cy="504056"/>
          </a:xfrm>
          <a:prstGeom prst="ellipse">
            <a:avLst/>
          </a:prstGeom>
          <a:gradFill>
            <a:gsLst>
              <a:gs pos="0">
                <a:schemeClr val="accent1">
                  <a:shade val="51000"/>
                  <a:satMod val="130000"/>
                  <a:lumMod val="99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mtClean="0"/>
              <a:t>E'</a:t>
            </a:r>
            <a:endParaRPr lang="en-US"/>
          </a:p>
        </p:txBody>
      </p:sp>
      <p:cxnSp>
        <p:nvCxnSpPr>
          <p:cNvPr id="59" name="直線接點 58"/>
          <p:cNvCxnSpPr>
            <a:stCxn id="53" idx="6"/>
            <a:endCxn id="57" idx="2"/>
          </p:cNvCxnSpPr>
          <p:nvPr/>
        </p:nvCxnSpPr>
        <p:spPr>
          <a:xfrm>
            <a:off x="4034179" y="5016992"/>
            <a:ext cx="205211" cy="1173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95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28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問題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mtClean="0"/>
              <a:t>已經</a:t>
            </a:r>
            <a:r>
              <a:rPr lang="zh-TW" altLang="en-US" smtClean="0"/>
              <a:t>有本地端專案</a:t>
            </a:r>
            <a:r>
              <a:rPr lang="en-US" altLang="zh-TW" smtClean="0"/>
              <a:t>,</a:t>
            </a:r>
            <a:r>
              <a:rPr lang="zh-TW" altLang="en-US" smtClean="0"/>
              <a:t>想要</a:t>
            </a:r>
            <a:r>
              <a:rPr lang="zh-TW" altLang="en-US" smtClean="0"/>
              <a:t>有建立遠端</a:t>
            </a:r>
            <a:r>
              <a:rPr lang="en-US" altLang="zh-TW" smtClean="0"/>
              <a:t>github</a:t>
            </a:r>
          </a:p>
          <a:p>
            <a:pPr lvl="1"/>
            <a:r>
              <a:rPr lang="zh-TW" altLang="en-US" smtClean="0"/>
              <a:t>不是</a:t>
            </a:r>
            <a:r>
              <a:rPr lang="en-US" altLang="zh-TW" smtClean="0"/>
              <a:t>clone</a:t>
            </a:r>
            <a:endParaRPr lang="en-US" altLang="zh-TW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/>
              <a:t>假設合併前是這樣：</a:t>
            </a:r>
          </a:p>
          <a:p>
            <a:endParaRPr lang="en-US" altLang="zh-TW" smtClean="0"/>
          </a:p>
          <a:p>
            <a:endParaRPr lang="en-US" altLang="zh-TW"/>
          </a:p>
          <a:p>
            <a:endParaRPr lang="zh-TW" altLang="en-US"/>
          </a:p>
          <a:p>
            <a:r>
              <a:rPr lang="zh-TW" altLang="en-US" smtClean="0"/>
              <a:t>使用 </a:t>
            </a:r>
            <a:r>
              <a:rPr lang="en-US"/>
              <a:t>merge </a:t>
            </a:r>
            <a:r>
              <a:rPr lang="zh-TW" altLang="en-US"/>
              <a:t>合併後：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/>
          </a:p>
          <a:p>
            <a:endParaRPr lang="en-US" altLang="zh-TW" smtClean="0"/>
          </a:p>
          <a:p>
            <a:endParaRPr lang="en-US" altLang="zh-TW"/>
          </a:p>
          <a:p>
            <a:r>
              <a:rPr lang="zh-TW" altLang="en-US" smtClean="0"/>
              <a:t>如果</a:t>
            </a:r>
            <a:r>
              <a:rPr lang="zh-TW" altLang="en-US"/>
              <a:t>是 </a:t>
            </a:r>
            <a:r>
              <a:rPr lang="en-US"/>
              <a:t>rebase </a:t>
            </a:r>
            <a:r>
              <a:rPr lang="zh-TW" altLang="en-US"/>
              <a:t>的方式，就不會有 </a:t>
            </a:r>
            <a:r>
              <a:rPr lang="en-US"/>
              <a:t>G </a:t>
            </a:r>
            <a:r>
              <a:rPr lang="zh-TW" altLang="en-US"/>
              <a:t>合併點：</a:t>
            </a:r>
          </a:p>
          <a:p>
            <a:endParaRPr lang="zh-TW" altLang="en-US"/>
          </a:p>
          <a:p>
            <a:endParaRPr lang="en-US" smtClean="0"/>
          </a:p>
          <a:p>
            <a:endParaRPr lang="en-US" altLang="zh-TW"/>
          </a:p>
          <a:p>
            <a:endParaRPr lang="en-US" altLang="zh-TW" smtClean="0"/>
          </a:p>
          <a:p>
            <a:r>
              <a:rPr lang="zh-TW" altLang="en-US" smtClean="0"/>
              <a:t>注意</a:t>
            </a:r>
            <a:r>
              <a:rPr lang="zh-TW" altLang="en-US"/>
              <a:t>到，其中 </a:t>
            </a:r>
            <a:r>
              <a:rPr lang="en-US"/>
              <a:t>D’, E’ </a:t>
            </a:r>
            <a:r>
              <a:rPr lang="zh-TW" altLang="en-US"/>
              <a:t>的 </a:t>
            </a:r>
            <a:r>
              <a:rPr lang="en-US"/>
              <a:t>commit SHA </a:t>
            </a:r>
            <a:r>
              <a:rPr lang="zh-TW" altLang="en-US"/>
              <a:t>序號跟本來 </a:t>
            </a:r>
            <a:r>
              <a:rPr lang="en-US"/>
              <a:t>D, E </a:t>
            </a:r>
            <a:r>
              <a:rPr lang="zh-TW" altLang="en-US"/>
              <a:t>是不同的，因為算是砍掉重新 </a:t>
            </a:r>
            <a:r>
              <a:rPr lang="en-US"/>
              <a:t>commit </a:t>
            </a:r>
            <a:r>
              <a:rPr lang="zh-TW" altLang="en-US"/>
              <a:t>了。</a:t>
            </a:r>
            <a:endParaRPr lang="en-US"/>
          </a:p>
        </p:txBody>
      </p:sp>
      <p:sp>
        <p:nvSpPr>
          <p:cNvPr id="5" name="橢圓 4"/>
          <p:cNvSpPr/>
          <p:nvPr/>
        </p:nvSpPr>
        <p:spPr>
          <a:xfrm>
            <a:off x="4832426" y="692696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</a:t>
            </a:r>
            <a:endParaRPr lang="en-US"/>
          </a:p>
        </p:txBody>
      </p:sp>
      <p:sp>
        <p:nvSpPr>
          <p:cNvPr id="9" name="橢圓 8"/>
          <p:cNvSpPr/>
          <p:nvPr/>
        </p:nvSpPr>
        <p:spPr>
          <a:xfrm>
            <a:off x="5652120" y="692696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E</a:t>
            </a:r>
            <a:endParaRPr lang="en-US"/>
          </a:p>
        </p:txBody>
      </p:sp>
      <p:sp>
        <p:nvSpPr>
          <p:cNvPr id="10" name="橢圓 9"/>
          <p:cNvSpPr/>
          <p:nvPr/>
        </p:nvSpPr>
        <p:spPr>
          <a:xfrm>
            <a:off x="3980323" y="1475488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A</a:t>
            </a:r>
            <a:endParaRPr lang="en-US"/>
          </a:p>
        </p:txBody>
      </p:sp>
      <p:sp>
        <p:nvSpPr>
          <p:cNvPr id="11" name="橢圓 10"/>
          <p:cNvSpPr/>
          <p:nvPr/>
        </p:nvSpPr>
        <p:spPr>
          <a:xfrm>
            <a:off x="4652168" y="1475488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B</a:t>
            </a:r>
            <a:endParaRPr lang="en-US"/>
          </a:p>
        </p:txBody>
      </p:sp>
      <p:sp>
        <p:nvSpPr>
          <p:cNvPr id="12" name="橢圓 11"/>
          <p:cNvSpPr/>
          <p:nvPr/>
        </p:nvSpPr>
        <p:spPr>
          <a:xfrm>
            <a:off x="5315683" y="1501552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C</a:t>
            </a:r>
            <a:endParaRPr lang="en-US"/>
          </a:p>
        </p:txBody>
      </p:sp>
      <p:sp>
        <p:nvSpPr>
          <p:cNvPr id="13" name="橢圓 12"/>
          <p:cNvSpPr/>
          <p:nvPr/>
        </p:nvSpPr>
        <p:spPr>
          <a:xfrm>
            <a:off x="5940152" y="1501552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F</a:t>
            </a:r>
            <a:endParaRPr lang="en-US"/>
          </a:p>
        </p:txBody>
      </p:sp>
      <p:cxnSp>
        <p:nvCxnSpPr>
          <p:cNvPr id="15" name="直線接點 14"/>
          <p:cNvCxnSpPr>
            <a:stCxn id="5" idx="4"/>
            <a:endCxn id="11" idx="0"/>
          </p:cNvCxnSpPr>
          <p:nvPr/>
        </p:nvCxnSpPr>
        <p:spPr>
          <a:xfrm flipH="1">
            <a:off x="4904308" y="1196752"/>
            <a:ext cx="180258" cy="2787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5" idx="6"/>
            <a:endCxn id="9" idx="2"/>
          </p:cNvCxnSpPr>
          <p:nvPr/>
        </p:nvCxnSpPr>
        <p:spPr>
          <a:xfrm>
            <a:off x="5336705" y="944724"/>
            <a:ext cx="31541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0" idx="6"/>
            <a:endCxn id="11" idx="2"/>
          </p:cNvCxnSpPr>
          <p:nvPr/>
        </p:nvCxnSpPr>
        <p:spPr>
          <a:xfrm>
            <a:off x="4484602" y="1727516"/>
            <a:ext cx="16756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1" idx="6"/>
          </p:cNvCxnSpPr>
          <p:nvPr/>
        </p:nvCxnSpPr>
        <p:spPr>
          <a:xfrm>
            <a:off x="5156447" y="1727516"/>
            <a:ext cx="1592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2" idx="6"/>
            <a:endCxn id="13" idx="2"/>
          </p:cNvCxnSpPr>
          <p:nvPr/>
        </p:nvCxnSpPr>
        <p:spPr>
          <a:xfrm>
            <a:off x="5819962" y="1753580"/>
            <a:ext cx="12019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6600263" y="664654"/>
            <a:ext cx="78111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master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6528156" y="1447446"/>
            <a:ext cx="137262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origin/master</a:t>
            </a:r>
          </a:p>
        </p:txBody>
      </p:sp>
      <p:sp>
        <p:nvSpPr>
          <p:cNvPr id="27" name="橢圓 26"/>
          <p:cNvSpPr/>
          <p:nvPr/>
        </p:nvSpPr>
        <p:spPr>
          <a:xfrm>
            <a:off x="2687799" y="2411890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</a:t>
            </a:r>
            <a:endParaRPr lang="en-US"/>
          </a:p>
        </p:txBody>
      </p:sp>
      <p:sp>
        <p:nvSpPr>
          <p:cNvPr id="28" name="橢圓 27"/>
          <p:cNvSpPr/>
          <p:nvPr/>
        </p:nvSpPr>
        <p:spPr>
          <a:xfrm>
            <a:off x="3507493" y="2411890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E</a:t>
            </a:r>
            <a:endParaRPr lang="en-US"/>
          </a:p>
        </p:txBody>
      </p:sp>
      <p:sp>
        <p:nvSpPr>
          <p:cNvPr id="29" name="橢圓 28"/>
          <p:cNvSpPr/>
          <p:nvPr/>
        </p:nvSpPr>
        <p:spPr>
          <a:xfrm>
            <a:off x="1835696" y="3194682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A</a:t>
            </a:r>
            <a:endParaRPr lang="en-US"/>
          </a:p>
        </p:txBody>
      </p:sp>
      <p:sp>
        <p:nvSpPr>
          <p:cNvPr id="30" name="橢圓 29"/>
          <p:cNvSpPr/>
          <p:nvPr/>
        </p:nvSpPr>
        <p:spPr>
          <a:xfrm>
            <a:off x="2507541" y="3194682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B</a:t>
            </a:r>
            <a:endParaRPr lang="en-US"/>
          </a:p>
        </p:txBody>
      </p:sp>
      <p:sp>
        <p:nvSpPr>
          <p:cNvPr id="31" name="橢圓 30"/>
          <p:cNvSpPr/>
          <p:nvPr/>
        </p:nvSpPr>
        <p:spPr>
          <a:xfrm>
            <a:off x="3171056" y="3220746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C</a:t>
            </a:r>
            <a:endParaRPr lang="en-US"/>
          </a:p>
        </p:txBody>
      </p:sp>
      <p:sp>
        <p:nvSpPr>
          <p:cNvPr id="32" name="橢圓 31"/>
          <p:cNvSpPr/>
          <p:nvPr/>
        </p:nvSpPr>
        <p:spPr>
          <a:xfrm>
            <a:off x="3795525" y="3220746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F</a:t>
            </a:r>
            <a:endParaRPr lang="en-US"/>
          </a:p>
        </p:txBody>
      </p:sp>
      <p:cxnSp>
        <p:nvCxnSpPr>
          <p:cNvPr id="33" name="直線接點 32"/>
          <p:cNvCxnSpPr>
            <a:stCxn id="27" idx="4"/>
            <a:endCxn id="30" idx="0"/>
          </p:cNvCxnSpPr>
          <p:nvPr/>
        </p:nvCxnSpPr>
        <p:spPr>
          <a:xfrm flipH="1">
            <a:off x="2759681" y="2915946"/>
            <a:ext cx="180258" cy="2787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27" idx="6"/>
            <a:endCxn id="28" idx="2"/>
          </p:cNvCxnSpPr>
          <p:nvPr/>
        </p:nvCxnSpPr>
        <p:spPr>
          <a:xfrm>
            <a:off x="3192078" y="2663918"/>
            <a:ext cx="31541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29" idx="6"/>
            <a:endCxn id="30" idx="2"/>
          </p:cNvCxnSpPr>
          <p:nvPr/>
        </p:nvCxnSpPr>
        <p:spPr>
          <a:xfrm>
            <a:off x="2339975" y="3446710"/>
            <a:ext cx="16756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30" idx="6"/>
          </p:cNvCxnSpPr>
          <p:nvPr/>
        </p:nvCxnSpPr>
        <p:spPr>
          <a:xfrm>
            <a:off x="3011820" y="3446710"/>
            <a:ext cx="1592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31" idx="6"/>
            <a:endCxn id="32" idx="2"/>
          </p:cNvCxnSpPr>
          <p:nvPr/>
        </p:nvCxnSpPr>
        <p:spPr>
          <a:xfrm>
            <a:off x="3675335" y="3472774"/>
            <a:ext cx="12019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4560368" y="3220746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</a:t>
            </a:r>
            <a:endParaRPr lang="en-US"/>
          </a:p>
        </p:txBody>
      </p:sp>
      <p:cxnSp>
        <p:nvCxnSpPr>
          <p:cNvPr id="40" name="直線接點 39"/>
          <p:cNvCxnSpPr>
            <a:stCxn id="28" idx="6"/>
            <a:endCxn id="38" idx="2"/>
          </p:cNvCxnSpPr>
          <p:nvPr/>
        </p:nvCxnSpPr>
        <p:spPr>
          <a:xfrm>
            <a:off x="4011772" y="2663918"/>
            <a:ext cx="548596" cy="808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32" idx="6"/>
            <a:endCxn id="38" idx="2"/>
          </p:cNvCxnSpPr>
          <p:nvPr/>
        </p:nvCxnSpPr>
        <p:spPr>
          <a:xfrm>
            <a:off x="4299804" y="3472774"/>
            <a:ext cx="2605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5470089" y="3246810"/>
            <a:ext cx="208871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master,  origin/master</a:t>
            </a:r>
          </a:p>
        </p:txBody>
      </p:sp>
      <p:sp>
        <p:nvSpPr>
          <p:cNvPr id="46" name="橢圓 45"/>
          <p:cNvSpPr/>
          <p:nvPr/>
        </p:nvSpPr>
        <p:spPr>
          <a:xfrm>
            <a:off x="805228" y="4738900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A</a:t>
            </a:r>
            <a:endParaRPr lang="en-US"/>
          </a:p>
        </p:txBody>
      </p:sp>
      <p:sp>
        <p:nvSpPr>
          <p:cNvPr id="47" name="橢圓 46"/>
          <p:cNvSpPr/>
          <p:nvPr/>
        </p:nvSpPr>
        <p:spPr>
          <a:xfrm>
            <a:off x="1477073" y="4738900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B</a:t>
            </a:r>
            <a:endParaRPr lang="en-US"/>
          </a:p>
        </p:txBody>
      </p:sp>
      <p:sp>
        <p:nvSpPr>
          <p:cNvPr id="48" name="橢圓 47"/>
          <p:cNvSpPr/>
          <p:nvPr/>
        </p:nvSpPr>
        <p:spPr>
          <a:xfrm>
            <a:off x="2140588" y="4764964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C</a:t>
            </a:r>
            <a:endParaRPr lang="en-US"/>
          </a:p>
        </p:txBody>
      </p:sp>
      <p:sp>
        <p:nvSpPr>
          <p:cNvPr id="49" name="橢圓 48"/>
          <p:cNvSpPr/>
          <p:nvPr/>
        </p:nvSpPr>
        <p:spPr>
          <a:xfrm>
            <a:off x="2765057" y="4764964"/>
            <a:ext cx="504279" cy="504056"/>
          </a:xfrm>
          <a:prstGeom prst="ellips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F</a:t>
            </a:r>
            <a:endParaRPr lang="en-US"/>
          </a:p>
        </p:txBody>
      </p:sp>
      <p:cxnSp>
        <p:nvCxnSpPr>
          <p:cNvPr id="50" name="直線接點 49"/>
          <p:cNvCxnSpPr>
            <a:stCxn id="46" idx="6"/>
            <a:endCxn id="47" idx="2"/>
          </p:cNvCxnSpPr>
          <p:nvPr/>
        </p:nvCxnSpPr>
        <p:spPr>
          <a:xfrm>
            <a:off x="1309507" y="4990928"/>
            <a:ext cx="16756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47" idx="6"/>
          </p:cNvCxnSpPr>
          <p:nvPr/>
        </p:nvCxnSpPr>
        <p:spPr>
          <a:xfrm>
            <a:off x="1981352" y="4990928"/>
            <a:ext cx="1592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48" idx="6"/>
            <a:endCxn id="49" idx="2"/>
          </p:cNvCxnSpPr>
          <p:nvPr/>
        </p:nvCxnSpPr>
        <p:spPr>
          <a:xfrm>
            <a:off x="2644867" y="5016992"/>
            <a:ext cx="12019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橢圓 52"/>
          <p:cNvSpPr/>
          <p:nvPr/>
        </p:nvSpPr>
        <p:spPr>
          <a:xfrm>
            <a:off x="3529900" y="4764964"/>
            <a:ext cx="504279" cy="504056"/>
          </a:xfrm>
          <a:prstGeom prst="ellipse">
            <a:avLst/>
          </a:prstGeom>
          <a:gradFill>
            <a:gsLst>
              <a:gs pos="0">
                <a:schemeClr val="accent1">
                  <a:shade val="51000"/>
                  <a:satMod val="130000"/>
                  <a:lumMod val="99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mtClean="0"/>
              <a:t>D'</a:t>
            </a:r>
            <a:endParaRPr lang="en-US"/>
          </a:p>
        </p:txBody>
      </p:sp>
      <p:cxnSp>
        <p:nvCxnSpPr>
          <p:cNvPr id="54" name="直線接點 53"/>
          <p:cNvCxnSpPr>
            <a:stCxn id="49" idx="6"/>
            <a:endCxn id="53" idx="2"/>
          </p:cNvCxnSpPr>
          <p:nvPr/>
        </p:nvCxnSpPr>
        <p:spPr>
          <a:xfrm>
            <a:off x="3269336" y="5016992"/>
            <a:ext cx="2605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5354745" y="4837039"/>
            <a:ext cx="208871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master,  origin/master</a:t>
            </a:r>
          </a:p>
        </p:txBody>
      </p:sp>
      <p:sp>
        <p:nvSpPr>
          <p:cNvPr id="57" name="橢圓 56"/>
          <p:cNvSpPr/>
          <p:nvPr/>
        </p:nvSpPr>
        <p:spPr>
          <a:xfrm>
            <a:off x="4239390" y="4776695"/>
            <a:ext cx="504279" cy="504056"/>
          </a:xfrm>
          <a:prstGeom prst="ellipse">
            <a:avLst/>
          </a:prstGeom>
          <a:gradFill>
            <a:gsLst>
              <a:gs pos="0">
                <a:schemeClr val="accent1">
                  <a:shade val="51000"/>
                  <a:satMod val="130000"/>
                  <a:lumMod val="99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mtClean="0"/>
              <a:t>E'</a:t>
            </a:r>
            <a:endParaRPr lang="en-US"/>
          </a:p>
        </p:txBody>
      </p:sp>
      <p:cxnSp>
        <p:nvCxnSpPr>
          <p:cNvPr id="59" name="直線接點 58"/>
          <p:cNvCxnSpPr>
            <a:stCxn id="53" idx="6"/>
            <a:endCxn id="57" idx="2"/>
          </p:cNvCxnSpPr>
          <p:nvPr/>
        </p:nvCxnSpPr>
        <p:spPr>
          <a:xfrm>
            <a:off x="4034179" y="5016992"/>
            <a:ext cx="205211" cy="1173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2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48148E-6 L -0.13299 0.567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9" y="2838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L -0.15174 0.5828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87" y="2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" t="1929" r="598" b="83280"/>
          <a:stretch>
            <a:fillRect/>
          </a:stretch>
        </p:blipFill>
        <p:spPr>
          <a:xfrm>
            <a:off x="395536" y="620688"/>
            <a:ext cx="8064896" cy="864096"/>
          </a:xfrm>
          <a:custGeom>
            <a:avLst/>
            <a:gdLst>
              <a:gd name="connsiteX0" fmla="*/ 0 w 8064896"/>
              <a:gd name="connsiteY0" fmla="*/ 0 h 864096"/>
              <a:gd name="connsiteX1" fmla="*/ 8064896 w 8064896"/>
              <a:gd name="connsiteY1" fmla="*/ 0 h 864096"/>
              <a:gd name="connsiteX2" fmla="*/ 8064896 w 8064896"/>
              <a:gd name="connsiteY2" fmla="*/ 864096 h 864096"/>
              <a:gd name="connsiteX3" fmla="*/ 0 w 8064896"/>
              <a:gd name="connsiteY3" fmla="*/ 864096 h 864096"/>
              <a:gd name="connsiteX4" fmla="*/ 0 w 8064896"/>
              <a:gd name="connsiteY4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64896" h="864096">
                <a:moveTo>
                  <a:pt x="0" y="0"/>
                </a:moveTo>
                <a:lnTo>
                  <a:pt x="8064896" y="0"/>
                </a:lnTo>
                <a:lnTo>
                  <a:pt x="8064896" y="864096"/>
                </a:ln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" name="圖片 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508000"/>
            <a:ext cx="8128000" cy="5842000"/>
          </a:xfrm>
          <a:custGeom>
            <a:avLst/>
            <a:gdLst>
              <a:gd name="connsiteX0" fmla="*/ 0 w 8128000"/>
              <a:gd name="connsiteY0" fmla="*/ 0 h 5842000"/>
              <a:gd name="connsiteX1" fmla="*/ 8128000 w 8128000"/>
              <a:gd name="connsiteY1" fmla="*/ 0 h 5842000"/>
              <a:gd name="connsiteX2" fmla="*/ 8128000 w 8128000"/>
              <a:gd name="connsiteY2" fmla="*/ 5842000 h 5842000"/>
              <a:gd name="connsiteX3" fmla="*/ 0 w 8128000"/>
              <a:gd name="connsiteY3" fmla="*/ 5842000 h 5842000"/>
              <a:gd name="connsiteX4" fmla="*/ 0 w 8128000"/>
              <a:gd name="connsiteY4" fmla="*/ 0 h 5842000"/>
              <a:gd name="connsiteX5" fmla="*/ 14536 w 8128000"/>
              <a:gd name="connsiteY5" fmla="*/ 112688 h 5842000"/>
              <a:gd name="connsiteX6" fmla="*/ 14536 w 8128000"/>
              <a:gd name="connsiteY6" fmla="*/ 976784 h 5842000"/>
              <a:gd name="connsiteX7" fmla="*/ 8079432 w 8128000"/>
              <a:gd name="connsiteY7" fmla="*/ 976784 h 5842000"/>
              <a:gd name="connsiteX8" fmla="*/ 8079432 w 8128000"/>
              <a:gd name="connsiteY8" fmla="*/ 112688 h 5842000"/>
              <a:gd name="connsiteX9" fmla="*/ 14536 w 8128000"/>
              <a:gd name="connsiteY9" fmla="*/ 112688 h 58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28000" h="5842000">
                <a:moveTo>
                  <a:pt x="0" y="0"/>
                </a:moveTo>
                <a:lnTo>
                  <a:pt x="8128000" y="0"/>
                </a:lnTo>
                <a:lnTo>
                  <a:pt x="8128000" y="5842000"/>
                </a:lnTo>
                <a:lnTo>
                  <a:pt x="0" y="5842000"/>
                </a:lnTo>
                <a:lnTo>
                  <a:pt x="0" y="0"/>
                </a:lnTo>
                <a:close/>
                <a:moveTo>
                  <a:pt x="14536" y="112688"/>
                </a:moveTo>
                <a:lnTo>
                  <a:pt x="14536" y="976784"/>
                </a:lnTo>
                <a:lnTo>
                  <a:pt x="8079432" y="976784"/>
                </a:lnTo>
                <a:lnTo>
                  <a:pt x="8079432" y="112688"/>
                </a:lnTo>
                <a:lnTo>
                  <a:pt x="14536" y="112688"/>
                </a:lnTo>
                <a:close/>
              </a:path>
            </a:pathLst>
          </a:custGeom>
        </p:spPr>
      </p:pic>
      <p:sp>
        <p:nvSpPr>
          <p:cNvPr id="3" name="橢圓 2"/>
          <p:cNvSpPr/>
          <p:nvPr/>
        </p:nvSpPr>
        <p:spPr>
          <a:xfrm>
            <a:off x="6948264" y="1412776"/>
            <a:ext cx="720080" cy="936104"/>
          </a:xfrm>
          <a:prstGeom prst="ellipse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27584" y="620688"/>
            <a:ext cx="3768724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新建空白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remote repo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27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11"/>
          <a:stretch>
            <a:fillRect/>
          </a:stretch>
        </p:blipFill>
        <p:spPr>
          <a:xfrm>
            <a:off x="381000" y="1484270"/>
            <a:ext cx="8128000" cy="48657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084168" y="1988840"/>
            <a:ext cx="1800200" cy="576064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7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11"/>
          <a:stretch>
            <a:fillRect/>
          </a:stretch>
        </p:blipFill>
        <p:spPr>
          <a:xfrm>
            <a:off x="381000" y="1484270"/>
            <a:ext cx="8128000" cy="48657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771800" y="3573016"/>
            <a:ext cx="1800200" cy="576064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6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11"/>
          <a:stretch>
            <a:fillRect/>
          </a:stretch>
        </p:blipFill>
        <p:spPr>
          <a:xfrm>
            <a:off x="381000" y="1484270"/>
            <a:ext cx="8128000" cy="48657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771800" y="3429000"/>
            <a:ext cx="2952328" cy="792088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860032" y="2996952"/>
            <a:ext cx="3435556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通常這是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origin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4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0"/>
          <a:stretch>
            <a:fillRect/>
          </a:stretch>
        </p:blipFill>
        <p:spPr>
          <a:xfrm>
            <a:off x="381000" y="1341083"/>
            <a:ext cx="8128000" cy="500891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35696" y="2996952"/>
            <a:ext cx="1728192" cy="432048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187624" y="548680"/>
            <a:ext cx="418896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is remote? 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參考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1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139952" y="2708920"/>
            <a:ext cx="598497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如果設定錯誤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可以利用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remove 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移除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843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0"/>
          <a:stretch>
            <a:fillRect/>
          </a:stretch>
        </p:blipFill>
        <p:spPr>
          <a:xfrm>
            <a:off x="381000" y="1341083"/>
            <a:ext cx="8128000" cy="500891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35696" y="2420888"/>
            <a:ext cx="4104456" cy="360040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835696" y="2852936"/>
            <a:ext cx="936104" cy="216024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1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C00000"/>
          </a:solidFill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8100">
          <a:solidFill>
            <a:srgbClr val="C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85000"/>
          </a:schemeClr>
        </a:solidFill>
        <a:ln w="12700">
          <a:noFill/>
        </a:ln>
      </a:spPr>
      <a:bodyPr wrap="none" rtlCol="0">
        <a:spAutoFit/>
      </a:bodyPr>
      <a:lstStyle>
        <a:defPPr>
          <a:defRPr sz="2800" b="1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47808</TotalTime>
  <Words>1015</Words>
  <Application>Microsoft Office PowerPoint</Application>
  <PresentationFormat>如螢幕大小 (4:3)</PresentationFormat>
  <Paragraphs>163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7" baseType="lpstr">
      <vt:lpstr>微軟正黑體</vt:lpstr>
      <vt:lpstr>新細明體</vt:lpstr>
      <vt:lpstr>Arial</vt:lpstr>
      <vt:lpstr>Calibri</vt:lpstr>
      <vt:lpstr>Cambria Math</vt:lpstr>
      <vt:lpstr>Wingdings</vt:lpstr>
      <vt:lpstr>Office 佈景主題</vt:lpstr>
      <vt:lpstr>PowerPoint 簡報</vt:lpstr>
      <vt:lpstr>將現有的專案,push 到遠端</vt:lpstr>
      <vt:lpstr>問題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問題發生</vt:lpstr>
      <vt:lpstr>問題</vt:lpstr>
      <vt:lpstr>fetch,pull</vt:lpstr>
      <vt:lpstr>實驗</vt:lpstr>
      <vt:lpstr>PowerPoint 簡報</vt:lpstr>
      <vt:lpstr>PowerPoint 簡報</vt:lpstr>
      <vt:lpstr>PowerPoint 簡報</vt:lpstr>
      <vt:lpstr>fetch vs pull</vt:lpstr>
      <vt:lpstr>PowerPoint 簡報</vt:lpstr>
      <vt:lpstr>PowerPoint 簡報</vt:lpstr>
      <vt:lpstr>PowerPoint 簡報</vt:lpstr>
      <vt:lpstr>PowerPoint 簡報</vt:lpstr>
      <vt:lpstr>自己做實驗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Windows 使用者</cp:lastModifiedBy>
  <cp:revision>837</cp:revision>
  <dcterms:created xsi:type="dcterms:W3CDTF">2016-05-11T16:34:21Z</dcterms:created>
  <dcterms:modified xsi:type="dcterms:W3CDTF">2018-10-03T10:08:07Z</dcterms:modified>
</cp:coreProperties>
</file>