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70" r:id="rId3"/>
    <p:sldId id="271" r:id="rId4"/>
    <p:sldId id="281" r:id="rId5"/>
    <p:sldId id="284" r:id="rId6"/>
    <p:sldId id="287" r:id="rId7"/>
    <p:sldId id="332" r:id="rId8"/>
    <p:sldId id="337" r:id="rId9"/>
    <p:sldId id="349" r:id="rId10"/>
    <p:sldId id="352" r:id="rId11"/>
    <p:sldId id="354" r:id="rId12"/>
    <p:sldId id="358" r:id="rId13"/>
    <p:sldId id="360" r:id="rId14"/>
    <p:sldId id="364" r:id="rId15"/>
    <p:sldId id="366" r:id="rId16"/>
    <p:sldId id="350" r:id="rId17"/>
    <p:sldId id="338" r:id="rId18"/>
    <p:sldId id="348" r:id="rId19"/>
    <p:sldId id="340" r:id="rId20"/>
    <p:sldId id="342" r:id="rId21"/>
    <p:sldId id="347" r:id="rId22"/>
    <p:sldId id="367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010" autoAdjust="0"/>
  </p:normalViewPr>
  <p:slideViewPr>
    <p:cSldViewPr>
      <p:cViewPr varScale="1">
        <p:scale>
          <a:sx n="78" d="100"/>
          <a:sy n="78" d="100"/>
        </p:scale>
        <p:origin x="1622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330A2-78FB-4DBA-9F87-F3CAA1EF5649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927F2-BECD-424C-84EF-0182FEA8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2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38200" y="1125538"/>
            <a:ext cx="7772400" cy="1846262"/>
          </a:xfrm>
          <a:ln>
            <a:solidFill>
              <a:srgbClr val="000080"/>
            </a:solidFill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TW" altLang="en-GB" noProof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213100"/>
            <a:ext cx="5943600" cy="2425700"/>
          </a:xfrm>
        </p:spPr>
        <p:txBody>
          <a:bodyPr/>
          <a:lstStyle>
            <a:lvl1pPr marL="0" indent="0">
              <a:defRPr/>
            </a:lvl1pPr>
            <a:lvl2pPr marL="457200" lvl="1" indent="0">
              <a:defRPr/>
            </a:lvl2pPr>
            <a:lvl3pPr marL="914400" lvl="2" indent="0">
              <a:defRPr/>
            </a:lvl3pPr>
            <a:lvl4pPr marL="1371600" lvl="3" indent="0">
              <a:defRPr/>
            </a:lvl4pPr>
          </a:lstStyle>
          <a:p>
            <a:pPr lvl="0"/>
            <a:r>
              <a:rPr lang="zh-TW" altLang="en-GB" noProof="0"/>
              <a:t>第二層</a:t>
            </a:r>
          </a:p>
          <a:p>
            <a:pPr lvl="1"/>
            <a:r>
              <a:rPr lang="zh-TW" altLang="en-GB" noProof="0"/>
              <a:t>第三層</a:t>
            </a:r>
          </a:p>
          <a:p>
            <a:pPr lvl="2"/>
            <a:r>
              <a:rPr lang="zh-TW" altLang="en-GB" noProof="0"/>
              <a:t>第四層</a:t>
            </a:r>
          </a:p>
          <a:p>
            <a:pPr lvl="3"/>
            <a:r>
              <a:rPr lang="zh-TW" altLang="en-GB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2206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66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395288" y="1268761"/>
            <a:ext cx="8353425" cy="5256584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4291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點段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1268761"/>
            <a:ext cx="8353425" cy="5256584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Pct val="80000"/>
              <a:buFont typeface="Wingdings" panose="05000000000000000000" pitchFamily="2" charset="2"/>
              <a:buBlip>
                <a:blip r:embed="rId2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742950" marR="0" indent="-2857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11430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3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6002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20574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5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2"/>
              </a:buBlip>
              <a:tabLst/>
              <a:defRPr/>
            </a:pPr>
            <a:r>
              <a:rPr kumimoji="1" lang="zh-TW" altLang="en-GB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按一下以編輯母片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/>
            </a:pPr>
            <a:r>
              <a:rPr kumimoji="1" lang="zh-TW" alt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第二層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1" lang="zh-TW" altLang="en-GB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第三層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第四層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0596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49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 b="1">
                <a:solidFill>
                  <a:srgbClr val="0070C0"/>
                </a:solidFill>
              </a:defRPr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99665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2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/>
          </a:p>
        </p:txBody>
      </p:sp>
      <p:cxnSp>
        <p:nvCxnSpPr>
          <p:cNvPr id="3" name="直線接點 2"/>
          <p:cNvCxnSpPr>
            <a:stCxn id="7" idx="0"/>
            <a:endCxn id="7" idx="2"/>
          </p:cNvCxnSpPr>
          <p:nvPr userDrawn="1"/>
        </p:nvCxnSpPr>
        <p:spPr>
          <a:xfrm>
            <a:off x="4499769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1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3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/>
          </a:p>
        </p:txBody>
      </p:sp>
      <p:cxnSp>
        <p:nvCxnSpPr>
          <p:cNvPr id="3" name="直線接點 2"/>
          <p:cNvCxnSpPr/>
          <p:nvPr userDrawn="1"/>
        </p:nvCxnSpPr>
        <p:spPr>
          <a:xfrm>
            <a:off x="305983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 userDrawn="1"/>
        </p:nvCxnSpPr>
        <p:spPr>
          <a:xfrm>
            <a:off x="594015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2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718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圖片版面配置區 5"/>
          <p:cNvSpPr>
            <a:spLocks noGrp="1"/>
          </p:cNvSpPr>
          <p:nvPr>
            <p:ph type="pic" idx="13"/>
          </p:nvPr>
        </p:nvSpPr>
        <p:spPr>
          <a:xfrm>
            <a:off x="381000" y="507999"/>
            <a:ext cx="8128000" cy="58420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94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2"/>
              </a:buBlip>
              <a:tabLst/>
              <a:defRPr/>
            </a:pPr>
            <a:r>
              <a:rPr kumimoji="1" lang="zh-TW" altLang="en-GB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按一下以編輯母片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/>
            </a:pPr>
            <a:r>
              <a:rPr kumimoji="1" lang="zh-TW" alt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第二層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3"/>
              </a:buBlip>
              <a:tabLst/>
              <a:defRPr/>
            </a:pPr>
            <a:r>
              <a:rPr kumimoji="1" lang="zh-TW" altLang="en-GB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第三層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14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第四層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5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21C2D-D537-4C31-81D4-DEFCF47D152F}" type="datetimeFigureOut">
              <a:rPr lang="zh-TW" altLang="en-US" smtClean="0"/>
              <a:t>2019/10/13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28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5" r:id="rId2"/>
    <p:sldLayoutId id="2147483664" r:id="rId3"/>
    <p:sldLayoutId id="2147483654" r:id="rId4"/>
    <p:sldLayoutId id="2147483658" r:id="rId5"/>
    <p:sldLayoutId id="2147483662" r:id="rId6"/>
    <p:sldLayoutId id="2147483663" r:id="rId7"/>
    <p:sldLayoutId id="2147483656" r:id="rId8"/>
    <p:sldLayoutId id="2147483659" r:id="rId9"/>
    <p:sldLayoutId id="214748366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Cambria Math"/>
          <a:ea typeface="微軟正黑體"/>
          <a:cs typeface="+mj-cs"/>
        </a:defRPr>
      </a:lvl1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2"/>
        </a:buBlip>
        <a:tabLst/>
        <a:defRPr sz="3200" kern="1200">
          <a:solidFill>
            <a:srgbClr val="000000"/>
          </a:solidFill>
          <a:latin typeface="Cambria Math"/>
          <a:ea typeface="微軟正黑體"/>
          <a:cs typeface="+mn-cs"/>
        </a:defRPr>
      </a:lvl1pPr>
      <a:lvl2pPr marL="742950" marR="0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p"/>
        <a:tabLst/>
        <a:defRPr sz="2800" kern="1200">
          <a:solidFill>
            <a:srgbClr val="000000"/>
          </a:solidFill>
          <a:latin typeface="Cambria Math"/>
          <a:ea typeface="微軟正黑體"/>
          <a:cs typeface="+mn-cs"/>
        </a:defRPr>
      </a:lvl2pPr>
      <a:lvl3pPr marL="11430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3"/>
        </a:buBlip>
        <a:tabLst/>
        <a:defRPr sz="2400" kern="1200">
          <a:solidFill>
            <a:srgbClr val="000000"/>
          </a:solidFill>
          <a:latin typeface="Cambria Math"/>
          <a:ea typeface="微軟正黑體"/>
          <a:cs typeface="+mn-cs"/>
        </a:defRPr>
      </a:lvl3pPr>
      <a:lvl4pPr marL="16002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Blip>
          <a:blip r:embed="rId14"/>
        </a:buBlip>
        <a:tabLst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4pPr>
      <a:lvl5pPr marL="20574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5"/>
        </a:buBlip>
        <a:tabLst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955168A-5EB8-4BCE-99DE-6A70519545B7}"/>
              </a:ext>
            </a:extLst>
          </p:cNvPr>
          <p:cNvSpPr txBox="1"/>
          <p:nvPr/>
        </p:nvSpPr>
        <p:spPr>
          <a:xfrm>
            <a:off x="254000" y="635000"/>
            <a:ext cx="7874000" cy="7417415"/>
          </a:xfrm>
          <a:prstGeom prst="rect">
            <a:avLst/>
          </a:prstGeom>
          <a:solidFill>
            <a:srgbClr val="FFFF00">
              <a:alpha val="50000"/>
            </a:srgbClr>
          </a:solidFill>
          <a:ln w="12700">
            <a:noFill/>
          </a:ln>
          <a:effectLst>
            <a:outerShdw blurRad="50800" dist="37717" dir="2700022" rotWithShape="0">
              <a:scrgbClr r="0" g="0" b="0">
                <a:alpha val="40000"/>
              </a:scrgbClr>
            </a:outerShdw>
          </a:effectLst>
        </p:spPr>
        <p:txBody>
          <a:bodyPr vert="horz" wrap="square" rtlCol="0">
            <a:spAutoFit/>
          </a:bodyPr>
          <a:lstStyle/>
          <a:p>
            <a:r>
              <a:rPr lang="en-US" altLang="zh-TW" sz="1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&lt;!DOCTYPE html&gt;
&lt;html&gt;
&lt;head&gt;
    &lt;meta charset="utf-8" /&gt;
    &lt;title&gt;Page Title&lt;/title&gt;
    &lt;style&gt;
.main {
  background-color:#F00;
  width: 200px;
  height: 300px;
}
fixed {
  position: fixed;
  bottom: 0;
  right: 0;
  width: 300px;
  border: 3px solid #73AD21;
}
    &lt;/style&gt;
&lt;/head&gt;
&lt;body&gt;
&lt;div class='main'&gt;
	&lt;div id="box1"&gt;
		&lt;p class="fixed"&gt;static&lt;/p&gt;
		&lt;p class="relative" &gt;relative&lt;/p&gt;
&lt;!-- 		&lt;img class="fixed" src="img/littleman.jpg"&gt; --&gt;
	&lt;/div&gt;    
&lt;/body&gt;
&lt;/html&gt;</a:t>
            </a:r>
            <a:endParaRPr lang="zh-TW" altLang="en-US" sz="1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318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1AA0797-F795-4BAC-AFAC-B34F64D24EE1}"/>
              </a:ext>
            </a:extLst>
          </p:cNvPr>
          <p:cNvSpPr txBox="1"/>
          <p:nvPr/>
        </p:nvSpPr>
        <p:spPr>
          <a:xfrm>
            <a:off x="254000" y="635000"/>
            <a:ext cx="7874000" cy="10649069"/>
          </a:xfrm>
          <a:prstGeom prst="rect">
            <a:avLst/>
          </a:prstGeom>
          <a:solidFill>
            <a:srgbClr val="FFFF00">
              <a:alpha val="50000"/>
            </a:srgbClr>
          </a:solidFill>
          <a:ln w="12700">
            <a:noFill/>
          </a:ln>
          <a:effectLst>
            <a:outerShdw blurRad="50800" dist="37717" dir="2700022" rotWithShape="0">
              <a:scrgbClr r="0" g="0" b="0">
                <a:alpha val="40000"/>
              </a:scrgbClr>
            </a:outerShdw>
          </a:effectLst>
        </p:spPr>
        <p:txBody>
          <a:bodyPr vert="horz" wrap="square" rtlCol="0">
            <a:spAutoFit/>
          </a:bodyPr>
          <a:lstStyle/>
          <a:p>
            <a:r>
              <a:rPr lang="en-US" altLang="zh-TW" sz="1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&lt;!DOCTYPE html&gt;
&lt;html&gt;
&lt;head&gt;
    &lt;meta charset="utf-8" /&gt;
    &lt;title&gt;Page Title&lt;/title&gt;
    &lt;style&gt;
img {
width: 100px;
height:80px;
} 
.absolute{
position:absolute;
}
.fixed {
  position: fixed;
  bottom: 0;
  right: 0;
}
img.absolute {
  position: absolute;
  top: 0;
  left: 0;
}
    &lt;/style&gt;
&lt;/head&gt;
&lt;body&gt;
&lt;div class='main'&gt;
    &lt;p&gt; in div.main&lt;/p&gt;
	&lt;div id="box1" class="absolute"&gt;
		&lt;p&gt;  box1&lt;/p&gt;
		&lt;img class="absolute" src="img/littleman.jpg"&gt;	
		&lt;img class="fixed" src="img/littleman.jpg"&gt;			
	&lt;/div&gt;  
&lt;/div&gt;	
&lt;/body&gt;
&lt;/html&gt;</a:t>
            </a:r>
            <a:endParaRPr lang="zh-TW" altLang="en-US" sz="1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661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67B0221-3183-4831-8E2D-DCE0E57C8D1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BA5735C-FB0B-498B-A18C-6820A480AAF7}"/>
              </a:ext>
            </a:extLst>
          </p:cNvPr>
          <p:cNvSpPr/>
          <p:nvPr/>
        </p:nvSpPr>
        <p:spPr>
          <a:xfrm>
            <a:off x="5580112" y="2060848"/>
            <a:ext cx="576064" cy="216024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39C4834-A285-4A12-928F-68B70F556E74}"/>
              </a:ext>
            </a:extLst>
          </p:cNvPr>
          <p:cNvSpPr txBox="1"/>
          <p:nvPr/>
        </p:nvSpPr>
        <p:spPr>
          <a:xfrm>
            <a:off x="4572000" y="1412776"/>
            <a:ext cx="577889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座標點相對於</a:t>
            </a:r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parent </a:t>
            </a:r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中有</a:t>
            </a:r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absolute</a:t>
            </a:r>
          </a:p>
          <a:p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如果都沒有</a:t>
            </a:r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</a:t>
            </a:r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endParaRPr lang="zh-TW" altLang="en-US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95BCF3-D68E-42F1-A2B9-E6D72A030161}"/>
              </a:ext>
            </a:extLst>
          </p:cNvPr>
          <p:cNvSpPr/>
          <p:nvPr/>
        </p:nvSpPr>
        <p:spPr>
          <a:xfrm>
            <a:off x="3707904" y="3336956"/>
            <a:ext cx="4572000" cy="212365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TW" sz="12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&lt;div class='main'&gt;
    &lt;p&gt; in div.main&lt;/p&gt;
</a:t>
            </a:r>
            <a:r>
              <a:rPr lang="zh-TW" altLang="en-US" sz="12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2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&lt;div id="box1" class="</a:t>
            </a:r>
            <a:r>
              <a:rPr lang="en-US" altLang="zh-TW" sz="12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absolute</a:t>
            </a:r>
            <a:r>
              <a:rPr lang="en-US" altLang="zh-TW" sz="12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"&gt;
</a:t>
            </a:r>
            <a:r>
              <a:rPr lang="zh-TW" altLang="en-US" sz="12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2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&lt;p&gt;  box1&lt;/p&gt;
</a:t>
            </a:r>
            <a:r>
              <a:rPr lang="zh-TW" altLang="en-US" sz="12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12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&lt;img class="</a:t>
            </a:r>
            <a:r>
              <a:rPr lang="en-US" altLang="zh-TW" sz="12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absolute</a:t>
            </a:r>
            <a:r>
              <a:rPr lang="en-US" altLang="zh-TW" sz="12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" src="img/littleman.jpg"&gt;	
</a:t>
            </a:r>
            <a:r>
              <a:rPr lang="zh-TW" altLang="en-US" sz="12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12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&lt;img class="fixed" src="img/littleman.jpg"&gt;			
&lt;/div&gt;  
&lt;/div&gt;	</a:t>
            </a:r>
            <a:endParaRPr lang="zh-TW" altLang="en-US" sz="12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0213D3-88FD-49DE-9DD5-E269C7CE3472}"/>
              </a:ext>
            </a:extLst>
          </p:cNvPr>
          <p:cNvSpPr/>
          <p:nvPr/>
        </p:nvSpPr>
        <p:spPr>
          <a:xfrm>
            <a:off x="3779912" y="3717032"/>
            <a:ext cx="3960440" cy="720080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BDED45C-9D9F-412C-BB4A-A5AA74267EE4}"/>
              </a:ext>
            </a:extLst>
          </p:cNvPr>
          <p:cNvCxnSpPr/>
          <p:nvPr/>
        </p:nvCxnSpPr>
        <p:spPr>
          <a:xfrm flipV="1">
            <a:off x="5796136" y="2447570"/>
            <a:ext cx="504056" cy="1269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41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5D19292-B7B0-426A-829B-D35FC5ED51D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229106E-F1C4-4439-8D60-DDC3119662A6}"/>
              </a:ext>
            </a:extLst>
          </p:cNvPr>
          <p:cNvSpPr/>
          <p:nvPr/>
        </p:nvSpPr>
        <p:spPr>
          <a:xfrm>
            <a:off x="683568" y="2708920"/>
            <a:ext cx="5400600" cy="1440160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199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2B25EB3-1A33-4DAA-90F7-9554F0118EA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812C9D2-90BE-48D7-9D93-AA4D57A7768B}"/>
              </a:ext>
            </a:extLst>
          </p:cNvPr>
          <p:cNvSpPr/>
          <p:nvPr/>
        </p:nvSpPr>
        <p:spPr>
          <a:xfrm>
            <a:off x="4165542" y="0"/>
            <a:ext cx="4572000" cy="212365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TW" sz="1200"/>
              <a:t>&lt;div class='main' class="absolute"&gt;</a:t>
            </a:r>
          </a:p>
          <a:p>
            <a:r>
              <a:rPr lang="en-US" altLang="zh-TW" sz="1200"/>
              <a:t>    &lt;p&gt; in div.main&lt;/p&gt;</a:t>
            </a:r>
          </a:p>
          <a:p>
            <a:r>
              <a:rPr lang="en-US" altLang="zh-TW" sz="1200"/>
              <a:t>	&lt;div id="box1" &gt;</a:t>
            </a:r>
          </a:p>
          <a:p>
            <a:r>
              <a:rPr lang="en-US" altLang="zh-TW" sz="1200"/>
              <a:t>		&lt;p&gt;  box1&lt;/p&gt;</a:t>
            </a:r>
          </a:p>
          <a:p>
            <a:r>
              <a:rPr lang="en-US" altLang="zh-TW" sz="1200"/>
              <a:t>		&lt;img class="absolute" src="img/littleman.jpg"&gt;	</a:t>
            </a:r>
          </a:p>
          <a:p>
            <a:r>
              <a:rPr lang="en-US" altLang="zh-TW" sz="1200"/>
              <a:t>		&lt;img class="fixed" src="img/littleman.jpg"&gt;			</a:t>
            </a:r>
          </a:p>
          <a:p>
            <a:r>
              <a:rPr lang="en-US" altLang="zh-TW" sz="1200"/>
              <a:t>	&lt;/div&gt;  </a:t>
            </a:r>
          </a:p>
          <a:p>
            <a:endParaRPr lang="en-US" altLang="zh-TW" sz="1200"/>
          </a:p>
          <a:p>
            <a:r>
              <a:rPr lang="en-US" altLang="zh-TW" sz="1200"/>
              <a:t>&lt;/div&gt;	</a:t>
            </a:r>
            <a:endParaRPr lang="zh-TW" altLang="en-US" sz="12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BCEE78-6359-4C59-AAF7-C8D350FF5DE8}"/>
              </a:ext>
            </a:extLst>
          </p:cNvPr>
          <p:cNvSpPr/>
          <p:nvPr/>
        </p:nvSpPr>
        <p:spPr>
          <a:xfrm>
            <a:off x="539552" y="2492896"/>
            <a:ext cx="4968552" cy="1656184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026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B4EF76E-6B24-4CEC-A945-3AAEAD8C38B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2EBDB28-2394-4573-B515-4057511DE94D}"/>
              </a:ext>
            </a:extLst>
          </p:cNvPr>
          <p:cNvSpPr/>
          <p:nvPr/>
        </p:nvSpPr>
        <p:spPr>
          <a:xfrm>
            <a:off x="381000" y="908720"/>
            <a:ext cx="4191000" cy="1080120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527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3516FE8-3877-467D-AB54-26A7AB1AB4D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28A7678-2103-4EA6-BEE2-1168FB1EDD0D}"/>
              </a:ext>
            </a:extLst>
          </p:cNvPr>
          <p:cNvSpPr/>
          <p:nvPr/>
        </p:nvSpPr>
        <p:spPr>
          <a:xfrm>
            <a:off x="381000" y="980728"/>
            <a:ext cx="1958752" cy="864096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541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17688D-54CE-469C-A72C-BA45D30F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練習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26D64F-A17C-4FD8-BF8D-0EBB4B2F91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141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58F9AC9-BE7D-4399-AF62-D73EFEDEA46F}"/>
              </a:ext>
            </a:extLst>
          </p:cNvPr>
          <p:cNvSpPr txBox="1"/>
          <p:nvPr/>
        </p:nvSpPr>
        <p:spPr>
          <a:xfrm>
            <a:off x="1259632" y="1340768"/>
            <a:ext cx="489024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/>
              <a:t>img {</a:t>
            </a:r>
            <a:br>
              <a:rPr lang="en-US" altLang="zh-TW"/>
            </a:br>
            <a:r>
              <a:rPr lang="en-US" altLang="zh-TW"/>
              <a:t>  opacity: 0.5;</a:t>
            </a:r>
            <a:br>
              <a:rPr lang="en-US" altLang="zh-TW"/>
            </a:br>
            <a:r>
              <a:rPr lang="en-US" altLang="zh-TW"/>
              <a:t>  filter: alpha(opacity=50); /* For IE8 and earlier */</a:t>
            </a:r>
            <a:br>
              <a:rPr lang="en-US" altLang="zh-TW"/>
            </a:br>
            <a:r>
              <a:rPr lang="en-US" altLang="zh-TW"/>
              <a:t>}</a:t>
            </a:r>
            <a:endParaRPr lang="zh-TW" altLang="en-US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6664011-20CB-47F3-BADC-0B444ECF5AF3}"/>
              </a:ext>
            </a:extLst>
          </p:cNvPr>
          <p:cNvSpPr txBox="1"/>
          <p:nvPr/>
        </p:nvSpPr>
        <p:spPr>
          <a:xfrm>
            <a:off x="1259632" y="476672"/>
            <a:ext cx="1620957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透明圖片</a:t>
            </a:r>
          </a:p>
        </p:txBody>
      </p:sp>
    </p:spTree>
    <p:extLst>
      <p:ext uri="{BB962C8B-B14F-4D97-AF65-F5344CB8AC3E}">
        <p14:creationId xmlns:p14="http://schemas.microsoft.com/office/powerpoint/2010/main" val="3796485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A3877-6AB6-4191-8F10-FB82B172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solution #1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599EAF-5324-487C-8376-E83ECD630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017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3CC0573-7326-4474-A00F-4BA1CB00EC9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2BF3262-6691-4ED2-B370-B3B882E1FE66}"/>
              </a:ext>
            </a:extLst>
          </p:cNvPr>
          <p:cNvSpPr/>
          <p:nvPr/>
        </p:nvSpPr>
        <p:spPr>
          <a:xfrm>
            <a:off x="3851920" y="3645024"/>
            <a:ext cx="792088" cy="576064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2F51EE5-FBD4-4D51-883E-681636126684}"/>
              </a:ext>
            </a:extLst>
          </p:cNvPr>
          <p:cNvSpPr txBox="1"/>
          <p:nvPr/>
        </p:nvSpPr>
        <p:spPr>
          <a:xfrm>
            <a:off x="1907704" y="1844824"/>
            <a:ext cx="3198568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position absolute</a:t>
            </a:r>
          </a:p>
          <a:p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opacity</a:t>
            </a:r>
          </a:p>
          <a:p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衝突</a:t>
            </a:r>
          </a:p>
        </p:txBody>
      </p:sp>
    </p:spTree>
    <p:extLst>
      <p:ext uri="{BB962C8B-B14F-4D97-AF65-F5344CB8AC3E}">
        <p14:creationId xmlns:p14="http://schemas.microsoft.com/office/powerpoint/2010/main" val="221672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EC3AC9F-EBDA-43F8-A2D0-98B2C4B8366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8FC1693-2A3B-4745-9278-96F18821E8FD}"/>
              </a:ext>
            </a:extLst>
          </p:cNvPr>
          <p:cNvSpPr/>
          <p:nvPr/>
        </p:nvSpPr>
        <p:spPr>
          <a:xfrm>
            <a:off x="381000" y="1105580"/>
            <a:ext cx="734616" cy="235188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D9165F3-6EBF-4021-A669-47E7EF06EA27}"/>
              </a:ext>
            </a:extLst>
          </p:cNvPr>
          <p:cNvSpPr txBox="1"/>
          <p:nvPr/>
        </p:nvSpPr>
        <p:spPr>
          <a:xfrm>
            <a:off x="2195736" y="1340768"/>
            <a:ext cx="3057247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沒有在預期的位置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1A3CD08-579E-4C5A-AFDF-C0993B51F7C3}"/>
              </a:ext>
            </a:extLst>
          </p:cNvPr>
          <p:cNvCxnSpPr/>
          <p:nvPr/>
        </p:nvCxnSpPr>
        <p:spPr>
          <a:xfrm>
            <a:off x="3491880" y="2204864"/>
            <a:ext cx="216024" cy="3168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43072E9A-2F87-47D8-882D-3251F2FE7E7B}"/>
              </a:ext>
            </a:extLst>
          </p:cNvPr>
          <p:cNvSpPr/>
          <p:nvPr/>
        </p:nvSpPr>
        <p:spPr>
          <a:xfrm>
            <a:off x="3347864" y="5373216"/>
            <a:ext cx="792088" cy="576064"/>
          </a:xfrm>
          <a:prstGeom prst="ellipse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448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E04E5BC-C1ED-4E5F-91F8-B8B3443398F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E41666D-62AA-4FB9-8DF9-DA4D8034F683}"/>
              </a:ext>
            </a:extLst>
          </p:cNvPr>
          <p:cNvSpPr/>
          <p:nvPr/>
        </p:nvSpPr>
        <p:spPr>
          <a:xfrm>
            <a:off x="3923928" y="3645024"/>
            <a:ext cx="648072" cy="504056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964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BFC8E77-0184-48C9-8361-94936E3E750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箭號: 向左 1">
            <a:extLst>
              <a:ext uri="{FF2B5EF4-FFF2-40B4-BE49-F238E27FC236}">
                <a16:creationId xmlns:a16="http://schemas.microsoft.com/office/drawing/2014/main" id="{16A2947B-11B9-4919-B42D-DB36EF8839BE}"/>
              </a:ext>
            </a:extLst>
          </p:cNvPr>
          <p:cNvSpPr/>
          <p:nvPr/>
        </p:nvSpPr>
        <p:spPr>
          <a:xfrm>
            <a:off x="4211960" y="4437112"/>
            <a:ext cx="977900" cy="508000"/>
          </a:xfrm>
          <a:prstGeom prst="leftArrow">
            <a:avLst/>
          </a:prstGeom>
          <a:solidFill>
            <a:srgbClr val="7030A0"/>
          </a:solidFill>
          <a:ln w="38100">
            <a:solidFill>
              <a:srgbClr val="7030A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473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6F0953-C69F-4D7E-829A-14CF51DF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xx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FE123F-47BF-48C8-9C34-794F2E75F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74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D3C0774-4AB2-4053-B92D-23877015B06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D3FB3395-D2AC-4FF3-BC09-55505A6F9ED4}"/>
              </a:ext>
            </a:extLst>
          </p:cNvPr>
          <p:cNvSpPr/>
          <p:nvPr/>
        </p:nvSpPr>
        <p:spPr>
          <a:xfrm>
            <a:off x="251520" y="1052736"/>
            <a:ext cx="2088232" cy="2952328"/>
          </a:xfrm>
          <a:prstGeom prst="ellipse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11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16CE3BA-6264-44C9-9692-8649F7F7A1B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8A885FAB-AA29-48A5-BB3B-5133E5443E73}"/>
              </a:ext>
            </a:extLst>
          </p:cNvPr>
          <p:cNvSpPr/>
          <p:nvPr/>
        </p:nvSpPr>
        <p:spPr>
          <a:xfrm>
            <a:off x="539552" y="1700808"/>
            <a:ext cx="432048" cy="288032"/>
          </a:xfrm>
          <a:prstGeom prst="ellipse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56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B139034-26D2-4E02-9D27-8345F5E6BBC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911F0B4-014B-448A-BD6A-211DD8310328}"/>
              </a:ext>
            </a:extLst>
          </p:cNvPr>
          <p:cNvSpPr txBox="1"/>
          <p:nvPr/>
        </p:nvSpPr>
        <p:spPr>
          <a:xfrm>
            <a:off x="3419872" y="2348880"/>
            <a:ext cx="2279791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static </a:t>
            </a:r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在哪裡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50EF0F-07D3-4B29-B068-F59E9A7381A1}"/>
              </a:ext>
            </a:extLst>
          </p:cNvPr>
          <p:cNvSpPr/>
          <p:nvPr/>
        </p:nvSpPr>
        <p:spPr>
          <a:xfrm>
            <a:off x="251520" y="980728"/>
            <a:ext cx="936104" cy="504056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44AFE1-A564-4E7A-A64C-D2637B4EDC48}"/>
              </a:ext>
            </a:extLst>
          </p:cNvPr>
          <p:cNvSpPr txBox="1"/>
          <p:nvPr/>
        </p:nvSpPr>
        <p:spPr>
          <a:xfrm>
            <a:off x="1763688" y="980728"/>
            <a:ext cx="2179443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這是</a:t>
            </a:r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relative</a:t>
            </a:r>
            <a:endParaRPr lang="zh-TW" altLang="en-US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841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A759AA5-62B9-43CC-86DC-DD98A4E749B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1D82C228-D84E-4616-B343-02DB897F6601}"/>
              </a:ext>
            </a:extLst>
          </p:cNvPr>
          <p:cNvSpPr/>
          <p:nvPr/>
        </p:nvSpPr>
        <p:spPr>
          <a:xfrm>
            <a:off x="4211960" y="836712"/>
            <a:ext cx="504056" cy="648072"/>
          </a:xfrm>
          <a:prstGeom prst="ellipse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132C03E-76AE-448C-8202-A42C83B12998}"/>
              </a:ext>
            </a:extLst>
          </p:cNvPr>
          <p:cNvSpPr txBox="1"/>
          <p:nvPr/>
        </p:nvSpPr>
        <p:spPr>
          <a:xfrm>
            <a:off x="4932040" y="908720"/>
            <a:ext cx="1980029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利用這個找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3FA0FAE-1B2B-43C4-BB81-35930FE2DFCD}"/>
              </a:ext>
            </a:extLst>
          </p:cNvPr>
          <p:cNvCxnSpPr/>
          <p:nvPr/>
        </p:nvCxnSpPr>
        <p:spPr>
          <a:xfrm flipH="1">
            <a:off x="4211960" y="1832660"/>
            <a:ext cx="1080120" cy="37565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42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6883485-8D11-467D-8F76-05BC8496061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7121656-A97D-43A0-B221-0632ECD24C1E}"/>
              </a:ext>
            </a:extLst>
          </p:cNvPr>
          <p:cNvSpPr/>
          <p:nvPr/>
        </p:nvSpPr>
        <p:spPr>
          <a:xfrm>
            <a:off x="899592" y="1628800"/>
            <a:ext cx="5400600" cy="3168352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C9E0613-0ACF-41C7-87FA-E5CD726721BC}"/>
              </a:ext>
            </a:extLst>
          </p:cNvPr>
          <p:cNvSpPr txBox="1"/>
          <p:nvPr/>
        </p:nvSpPr>
        <p:spPr>
          <a:xfrm>
            <a:off x="2339752" y="1052736"/>
            <a:ext cx="3775393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貼上一堆隨機文字段落</a:t>
            </a:r>
          </a:p>
        </p:txBody>
      </p:sp>
    </p:spTree>
    <p:extLst>
      <p:ext uri="{BB962C8B-B14F-4D97-AF65-F5344CB8AC3E}">
        <p14:creationId xmlns:p14="http://schemas.microsoft.com/office/powerpoint/2010/main" val="471490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9255349-9D32-42BC-AE15-8ED44D38E03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2495D64-F713-451D-93A9-70E46AEA76E3}"/>
              </a:ext>
            </a:extLst>
          </p:cNvPr>
          <p:cNvSpPr/>
          <p:nvPr/>
        </p:nvSpPr>
        <p:spPr>
          <a:xfrm>
            <a:off x="3851920" y="908720"/>
            <a:ext cx="936104" cy="4536504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C8AA9A9-0519-4644-AB27-69C4C5756830}"/>
              </a:ext>
            </a:extLst>
          </p:cNvPr>
          <p:cNvSpPr txBox="1"/>
          <p:nvPr/>
        </p:nvSpPr>
        <p:spPr>
          <a:xfrm>
            <a:off x="4853093" y="3714290"/>
            <a:ext cx="4225837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不管怎麼移動</a:t>
            </a:r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都在右下角</a:t>
            </a:r>
            <a:endParaRPr lang="en-US" altLang="zh-TW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也就是相對於</a:t>
            </a:r>
            <a:endParaRPr lang="en-US" altLang="zh-TW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viewpoint</a:t>
            </a:r>
            <a:endParaRPr lang="zh-TW" altLang="en-US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773E90-76C6-4514-9554-C05984F7E4B2}"/>
              </a:ext>
            </a:extLst>
          </p:cNvPr>
          <p:cNvSpPr/>
          <p:nvPr/>
        </p:nvSpPr>
        <p:spPr>
          <a:xfrm>
            <a:off x="4788024" y="868648"/>
            <a:ext cx="4355976" cy="23083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fixed {
  position: fixed;
  bottom: 0;
  right: 0;
  width: 300px;
  border: 3px solid #73AD21;
}
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749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8C16FCE-3B8C-4465-B106-7057B3B05B01}"/>
              </a:ext>
            </a:extLst>
          </p:cNvPr>
          <p:cNvSpPr/>
          <p:nvPr/>
        </p:nvSpPr>
        <p:spPr>
          <a:xfrm>
            <a:off x="755576" y="1028343"/>
            <a:ext cx="6102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/>
              <a:t>The positioning is done </a:t>
            </a:r>
            <a:r>
              <a:rPr lang="en-US" altLang="zh-TW" b="1"/>
              <a:t>relative to the first relatively (or absolutely) positioned parent element</a:t>
            </a:r>
            <a:r>
              <a:rPr lang="en-US" altLang="zh-TW"/>
              <a:t>. In the case when there is no positioned parent element, it will be positioned related </a:t>
            </a:r>
            <a:r>
              <a:rPr lang="en-US" altLang="zh-TW" b="1"/>
              <a:t>directly to the HTML element (the page itself)</a:t>
            </a:r>
            <a:r>
              <a:rPr lang="en-US" altLang="zh-TW"/>
              <a:t>.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714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C00000"/>
          </a:solidFill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>
            <a:lumMod val="85000"/>
          </a:schemeClr>
        </a:solidFill>
        <a:ln w="12700">
          <a:noFill/>
        </a:ln>
      </a:spPr>
      <a:bodyPr wrap="none" rtlCol="0">
        <a:spAutoFit/>
      </a:bodyPr>
      <a:lstStyle>
        <a:defPPr>
          <a:defRPr sz="2800" b="1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47535</TotalTime>
  <Words>99</Words>
  <Application>Microsoft Office PowerPoint</Application>
  <PresentationFormat>如螢幕大小 (4:3)</PresentationFormat>
  <Paragraphs>32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微軟正黑體</vt:lpstr>
      <vt:lpstr>新細明體</vt:lpstr>
      <vt:lpstr>Arial</vt:lpstr>
      <vt:lpstr>Calibri</vt:lpstr>
      <vt:lpstr>Cambria Math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練習</vt:lpstr>
      <vt:lpstr>PowerPoint 簡報</vt:lpstr>
      <vt:lpstr>solution #1</vt:lpstr>
      <vt:lpstr>PowerPoint 簡報</vt:lpstr>
      <vt:lpstr>PowerPoint 簡報</vt:lpstr>
      <vt:lpstr>PowerPoint 簡報</vt:lpstr>
      <vt:lpstr>xx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linchao</dc:creator>
  <cp:lastModifiedBy>Windows 使用者</cp:lastModifiedBy>
  <cp:revision>836</cp:revision>
  <dcterms:created xsi:type="dcterms:W3CDTF">2016-05-11T16:34:21Z</dcterms:created>
  <dcterms:modified xsi:type="dcterms:W3CDTF">2019-10-13T11:38:12Z</dcterms:modified>
</cp:coreProperties>
</file>