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9"/>
  </p:notesMasterIdLst>
  <p:sldIdLst>
    <p:sldId id="256" r:id="rId2"/>
    <p:sldId id="284" r:id="rId3"/>
    <p:sldId id="257" r:id="rId4"/>
    <p:sldId id="258" r:id="rId5"/>
    <p:sldId id="282" r:id="rId6"/>
    <p:sldId id="259" r:id="rId7"/>
    <p:sldId id="260" r:id="rId8"/>
    <p:sldId id="261" r:id="rId9"/>
    <p:sldId id="262" r:id="rId10"/>
    <p:sldId id="263" r:id="rId11"/>
    <p:sldId id="264" r:id="rId12"/>
    <p:sldId id="265" r:id="rId13"/>
    <p:sldId id="266" r:id="rId14"/>
    <p:sldId id="267" r:id="rId15"/>
    <p:sldId id="268" r:id="rId16"/>
    <p:sldId id="283" r:id="rId17"/>
    <p:sldId id="269" r:id="rId18"/>
    <p:sldId id="270" r:id="rId19"/>
    <p:sldId id="285" r:id="rId20"/>
    <p:sldId id="271" r:id="rId21"/>
    <p:sldId id="272" r:id="rId22"/>
    <p:sldId id="273" r:id="rId23"/>
    <p:sldId id="274" r:id="rId24"/>
    <p:sldId id="275" r:id="rId25"/>
    <p:sldId id="276" r:id="rId26"/>
    <p:sldId id="277" r:id="rId27"/>
    <p:sldId id="278" r:id="rId28"/>
  </p:sldIdLst>
  <p:sldSz cx="9144000" cy="6858000" type="screen4x3"/>
  <p:notesSz cx="6858000" cy="9144000"/>
  <p:embeddedFontLst>
    <p:embeddedFont>
      <p:font typeface="Comic Sans MS" panose="030F0702030302020204" pitchFamily="66" charset="0"/>
      <p:regular r:id="rId30"/>
      <p:bold r:id="rId31"/>
      <p:italic r:id="rId32"/>
      <p:boldItalic r:id="rId33"/>
    </p:embeddedFont>
    <p:embeddedFont>
      <p:font typeface="Open Sans" panose="02020500000000000000" charset="0"/>
      <p:regular r:id="rId34"/>
      <p:bold r:id="rId35"/>
      <p:italic r:id="rId36"/>
      <p:boldItalic r:id="rId37"/>
    </p:embeddedFont>
    <p:embeddedFont>
      <p:font typeface="PT Sans Narrow" panose="02020500000000000000" charset="0"/>
      <p:regular r:id="rId38"/>
      <p:bold r:id="rId39"/>
    </p:embeddedFont>
    <p:embeddedFont>
      <p:font typeface="Tahoma" panose="020B0604030504040204" pitchFamily="34" charset="0"/>
      <p:regular r:id="rId40"/>
      <p:bold r:id="rId41"/>
    </p:embeddedFont>
    <p:embeddedFont>
      <p:font typeface="微軟正黑體" panose="020B0604030504040204" pitchFamily="34" charset="-12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14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7936190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4235849"/>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421100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362700"/>
            <a:ext cx="7136667" cy="2032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5292133"/>
            <a:ext cx="7136667" cy="2032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2335685"/>
            <a:ext cx="7136700" cy="13632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3800052"/>
            <a:ext cx="4870500" cy="10568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6727600"/>
            <a:ext cx="9144000" cy="1304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739800"/>
            <a:ext cx="8520600" cy="20512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3994200"/>
            <a:ext cx="8520600" cy="1428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10"/>
          </p:nvPr>
        </p:nvSpPr>
        <p:spPr>
          <a:xfrm>
            <a:off x="685800" y="6248400"/>
            <a:ext cx="1905000" cy="457200"/>
          </a:xfrm>
          <a:prstGeom prst="rect">
            <a:avLst/>
          </a:prstGeom>
        </p:spPr>
        <p:txBody>
          <a:bodyPr/>
          <a:lstStyle>
            <a:lvl1pPr>
              <a:defRPr/>
            </a:lvl1pPr>
          </a:lstStyle>
          <a:p>
            <a:endParaRPr lang="en-GB" altLang="en-US"/>
          </a:p>
        </p:txBody>
      </p:sp>
      <p:sp>
        <p:nvSpPr>
          <p:cNvPr id="5" name="頁尾版面配置區 4"/>
          <p:cNvSpPr>
            <a:spLocks noGrp="1"/>
          </p:cNvSpPr>
          <p:nvPr>
            <p:ph type="ftr" sz="quarter" idx="11"/>
          </p:nvPr>
        </p:nvSpPr>
        <p:spPr>
          <a:xfrm>
            <a:off x="3124200" y="6248400"/>
            <a:ext cx="2895600" cy="457200"/>
          </a:xfrm>
          <a:prstGeom prst="rect">
            <a:avLst/>
          </a:prstGeom>
        </p:spPr>
        <p:txBody>
          <a:bodyPr/>
          <a:lstStyle>
            <a:lvl1pPr>
              <a:defRPr/>
            </a:lvl1pPr>
          </a:lstStyle>
          <a:p>
            <a:endParaRPr lang="en-GB" altLang="en-US"/>
          </a:p>
        </p:txBody>
      </p:sp>
      <p:sp>
        <p:nvSpPr>
          <p:cNvPr id="6" name="投影片編號版面配置區 5"/>
          <p:cNvSpPr>
            <a:spLocks noGrp="1"/>
          </p:cNvSpPr>
          <p:nvPr>
            <p:ph type="sldNum" sz="quarter" idx="12"/>
          </p:nvPr>
        </p:nvSpPr>
        <p:spPr/>
        <p:txBody>
          <a:bodyPr/>
          <a:lstStyle>
            <a:lvl1pPr>
              <a:defRPr/>
            </a:lvl1pPr>
          </a:lstStyle>
          <a:p>
            <a:fld id="{D359B70F-31AD-4CA3-979D-2390ECC85B2E}" type="slidenum">
              <a:rPr lang="en-GB" altLang="en-US"/>
              <a:pPr/>
              <a:t>‹#›</a:t>
            </a:fld>
            <a:endParaRPr lang="en-GB" altLang="en-US"/>
          </a:p>
        </p:txBody>
      </p:sp>
    </p:spTree>
    <p:extLst>
      <p:ext uri="{BB962C8B-B14F-4D97-AF65-F5344CB8AC3E}">
        <p14:creationId xmlns:p14="http://schemas.microsoft.com/office/powerpoint/2010/main" val="4132293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內容版面配置區 2"/>
          <p:cNvSpPr>
            <a:spLocks noGrp="1"/>
          </p:cNvSpPr>
          <p:nvPr>
            <p:ph idx="1"/>
          </p:nvPr>
        </p:nvSpPr>
        <p:spPr/>
        <p:txBody>
          <a:bodyPr/>
          <a:lstStyle>
            <a:lvl1pPr marL="342900" marR="0" indent="-342900" algn="l" defTabSz="914400" rtl="0" eaLnBrk="1" fontAlgn="base" latinLnBrk="0" hangingPunct="1">
              <a:lnSpc>
                <a:spcPct val="100000"/>
              </a:lnSpc>
              <a:spcBef>
                <a:spcPct val="20000"/>
              </a:spcBef>
              <a:spcAft>
                <a:spcPct val="0"/>
              </a:spcAft>
              <a:buClrTx/>
              <a:buSzTx/>
              <a:buFontTx/>
              <a:buChar char="•"/>
              <a:tabLst/>
              <a:defRPr/>
            </a:lvl1pPr>
            <a:lvl2pPr marL="742950" marR="0" indent="-285750" algn="l" defTabSz="914400" rtl="0" eaLnBrk="1" fontAlgn="base" latinLnBrk="0" hangingPunct="1">
              <a:lnSpc>
                <a:spcPct val="100000"/>
              </a:lnSpc>
              <a:spcBef>
                <a:spcPct val="20000"/>
              </a:spcBef>
              <a:spcAft>
                <a:spcPct val="0"/>
              </a:spcAft>
              <a:buClrTx/>
              <a:buSzTx/>
              <a:buFontTx/>
              <a:buChar char="–"/>
              <a:tabLst/>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a:lvl5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TW" altLang="en-US" sz="3200" b="0" i="0" u="none" strike="noStrike" kern="0" cap="none" spc="0" normalizeH="0" baseline="0" noProof="0">
                <a:ln>
                  <a:noFill/>
                </a:ln>
                <a:solidFill>
                  <a:srgbClr val="000000"/>
                </a:solidFill>
                <a:effectLst/>
                <a:uLnTx/>
                <a:uFillTx/>
                <a:latin typeface="Times New Roman"/>
                <a:ea typeface="+mn-ea"/>
                <a:cs typeface="+mn-cs"/>
              </a:rPr>
              <a:t>按一下以編輯母片文字樣式</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TW" altLang="en-US" sz="2800" b="0" i="0" u="none" strike="noStrike" kern="0" cap="none" spc="0" normalizeH="0" baseline="0" noProof="0">
                <a:ln>
                  <a:noFill/>
                </a:ln>
                <a:solidFill>
                  <a:srgbClr val="000000"/>
                </a:solidFill>
                <a:effectLst/>
                <a:uLnTx/>
                <a:uFillTx/>
                <a:latin typeface="Times New Roman"/>
              </a:rPr>
              <a:t>第二層</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TW" altLang="en-US" sz="2400" b="0" i="0" u="none" strike="noStrike" kern="0" cap="none" spc="0" normalizeH="0" baseline="0" noProof="0">
                <a:ln>
                  <a:noFill/>
                </a:ln>
                <a:solidFill>
                  <a:srgbClr val="000000"/>
                </a:solidFill>
                <a:effectLst/>
                <a:uLnTx/>
                <a:uFillTx/>
                <a:latin typeface="Times New Roman"/>
              </a:rPr>
              <a:t>第三層</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0" lang="zh-TW" altLang="en-US" sz="2000" b="0" i="0" u="none" strike="noStrike" kern="0" cap="none" spc="0" normalizeH="0" baseline="0" noProof="0">
                <a:ln>
                  <a:noFill/>
                </a:ln>
                <a:solidFill>
                  <a:srgbClr val="000000"/>
                </a:solidFill>
                <a:effectLst/>
                <a:uLnTx/>
                <a:uFillTx/>
                <a:latin typeface="Times New Roman"/>
              </a:rPr>
              <a:t>第四層</a:t>
            </a:r>
          </a:p>
          <a:p>
            <a:pPr marL="2057400" marR="0" lvl="4" indent="-228600" algn="l" defTabSz="914400" rtl="0" eaLnBrk="1" fontAlgn="base" latinLnBrk="0" hangingPunct="1">
              <a:lnSpc>
                <a:spcPct val="100000"/>
              </a:lnSpc>
              <a:spcBef>
                <a:spcPct val="20000"/>
              </a:spcBef>
              <a:spcAft>
                <a:spcPct val="0"/>
              </a:spcAft>
              <a:buClrTx/>
              <a:buSzTx/>
              <a:buFontTx/>
              <a:buChar char="»"/>
              <a:tabLst/>
              <a:defRPr/>
            </a:pPr>
            <a:r>
              <a:rPr kumimoji="0" lang="zh-TW" altLang="en-US" sz="2000" b="0" i="0" u="none" strike="noStrike" kern="0" cap="none" spc="0" normalizeH="0" baseline="0" noProof="0">
                <a:ln>
                  <a:noFill/>
                </a:ln>
                <a:solidFill>
                  <a:srgbClr val="000000"/>
                </a:solidFill>
                <a:effectLst/>
                <a:uLnTx/>
                <a:uFillTx/>
                <a:latin typeface="Times New Roman"/>
              </a:rPr>
              <a:t>第五層</a:t>
            </a:r>
            <a:endParaRPr kumimoji="0" lang="en-US" sz="2000" b="0" i="0" u="none" strike="noStrike" kern="0" cap="none" spc="0" normalizeH="0" baseline="0" noProof="0">
              <a:ln>
                <a:noFill/>
              </a:ln>
              <a:solidFill>
                <a:srgbClr val="000000"/>
              </a:solidFill>
              <a:effectLst/>
              <a:uLnTx/>
              <a:uFillTx/>
              <a:latin typeface="Times New Roman"/>
            </a:endParaRPr>
          </a:p>
        </p:txBody>
      </p:sp>
      <p:sp>
        <p:nvSpPr>
          <p:cNvPr id="4" name="日期版面配置區 3"/>
          <p:cNvSpPr>
            <a:spLocks noGrp="1"/>
          </p:cNvSpPr>
          <p:nvPr>
            <p:ph type="dt" sz="half" idx="10"/>
          </p:nvPr>
        </p:nvSpPr>
        <p:spPr>
          <a:xfrm>
            <a:off x="685800" y="6248400"/>
            <a:ext cx="1905000" cy="457200"/>
          </a:xfrm>
          <a:prstGeom prst="rect">
            <a:avLst/>
          </a:prstGeom>
        </p:spPr>
        <p:txBody>
          <a:bodyPr/>
          <a:lstStyle>
            <a:lvl1pPr>
              <a:defRPr/>
            </a:lvl1pPr>
          </a:lstStyle>
          <a:p>
            <a:endParaRPr lang="en-GB" altLang="en-US"/>
          </a:p>
        </p:txBody>
      </p:sp>
      <p:sp>
        <p:nvSpPr>
          <p:cNvPr id="5" name="頁尾版面配置區 4"/>
          <p:cNvSpPr>
            <a:spLocks noGrp="1"/>
          </p:cNvSpPr>
          <p:nvPr>
            <p:ph type="ftr" sz="quarter" idx="11"/>
          </p:nvPr>
        </p:nvSpPr>
        <p:spPr>
          <a:xfrm>
            <a:off x="3124200" y="6248400"/>
            <a:ext cx="2895600" cy="457200"/>
          </a:xfrm>
          <a:prstGeom prst="rect">
            <a:avLst/>
          </a:prstGeom>
        </p:spPr>
        <p:txBody>
          <a:bodyPr/>
          <a:lstStyle>
            <a:lvl1pPr>
              <a:defRPr/>
            </a:lvl1pPr>
          </a:lstStyle>
          <a:p>
            <a:endParaRPr lang="en-GB" altLang="en-US"/>
          </a:p>
        </p:txBody>
      </p:sp>
      <p:sp>
        <p:nvSpPr>
          <p:cNvPr id="6" name="投影片編號版面配置區 5"/>
          <p:cNvSpPr>
            <a:spLocks noGrp="1"/>
          </p:cNvSpPr>
          <p:nvPr>
            <p:ph type="sldNum" sz="quarter" idx="12"/>
          </p:nvPr>
        </p:nvSpPr>
        <p:spPr/>
        <p:txBody>
          <a:bodyPr/>
          <a:lstStyle>
            <a:lvl1pPr>
              <a:defRPr/>
            </a:lvl1pPr>
          </a:lstStyle>
          <a:p>
            <a:fld id="{D359B70F-31AD-4CA3-979D-2390ECC85B2E}" type="slidenum">
              <a:rPr lang="en-GB" altLang="en-US"/>
              <a:pPr/>
              <a:t>‹#›</a:t>
            </a:fld>
            <a:endParaRPr lang="en-GB" altLang="en-US"/>
          </a:p>
        </p:txBody>
      </p:sp>
    </p:spTree>
    <p:extLst>
      <p:ext uri="{BB962C8B-B14F-4D97-AF65-F5344CB8AC3E}">
        <p14:creationId xmlns:p14="http://schemas.microsoft.com/office/powerpoint/2010/main" val="421738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3429200"/>
            <a:ext cx="9144000" cy="3428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1086400"/>
            <a:ext cx="8571300" cy="1256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6727600"/>
            <a:ext cx="9144000" cy="1304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593367"/>
            <a:ext cx="8520600" cy="9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688433"/>
            <a:ext cx="8520600" cy="440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93367"/>
            <a:ext cx="8520600" cy="9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688233"/>
            <a:ext cx="3999900" cy="44036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688233"/>
            <a:ext cx="3999900" cy="44036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593367"/>
            <a:ext cx="8520600" cy="9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740800"/>
            <a:ext cx="2808000" cy="10076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852800"/>
            <a:ext cx="2808000" cy="4239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701800"/>
            <a:ext cx="5613600" cy="54544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68580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59940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386233"/>
            <a:ext cx="4045200" cy="2234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3635833"/>
            <a:ext cx="4045200" cy="16468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965600"/>
            <a:ext cx="3837000" cy="49268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5640967"/>
            <a:ext cx="5998800" cy="7984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9432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688433"/>
            <a:ext cx="8520600" cy="44036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6217621"/>
            <a:ext cx="548700" cy="5248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webopedia.com/TERM/T/TCP_IP.htm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hyperlink" Target="http://www.webopedia.com/TERM/P/protocol.html"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2335685"/>
            <a:ext cx="7136700" cy="1363200"/>
          </a:xfrm>
          <a:prstGeom prst="rect">
            <a:avLst/>
          </a:prstGeom>
        </p:spPr>
        <p:txBody>
          <a:bodyPr lIns="91425" tIns="91425" rIns="91425" bIns="91425" anchor="b" anchorCtr="0">
            <a:noAutofit/>
          </a:bodyPr>
          <a:lstStyle/>
          <a:p>
            <a:pPr lvl="0" rtl="0">
              <a:spcBef>
                <a:spcPts val="0"/>
              </a:spcBef>
              <a:buNone/>
            </a:pPr>
            <a:r>
              <a:rPr lang="en"/>
              <a:t>TCP/IP</a:t>
            </a:r>
          </a:p>
        </p:txBody>
      </p:sp>
      <p:sp>
        <p:nvSpPr>
          <p:cNvPr id="67" name="Shape 67"/>
          <p:cNvSpPr txBox="1">
            <a:spLocks noGrp="1"/>
          </p:cNvSpPr>
          <p:nvPr>
            <p:ph type="subTitle" idx="1"/>
          </p:nvPr>
        </p:nvSpPr>
        <p:spPr>
          <a:xfrm>
            <a:off x="2137250" y="3800052"/>
            <a:ext cx="4870500" cy="1056800"/>
          </a:xfrm>
          <a:prstGeom prst="rect">
            <a:avLst/>
          </a:prstGeom>
        </p:spPr>
        <p:txBody>
          <a:bodyPr lIns="91425" tIns="91425" rIns="91425" bIns="91425" anchor="t" anchorCtr="0">
            <a:noAutofit/>
          </a:bodyPr>
          <a:lstStyle/>
          <a:p>
            <a:pPr lvl="0" algn="l">
              <a:lnSpc>
                <a:spcPct val="110000"/>
              </a:lnSpc>
              <a:spcBef>
                <a:spcPts val="0"/>
              </a:spcBef>
              <a:buNone/>
            </a:pPr>
            <a:r>
              <a:rPr lang="en" sz="1800" b="1">
                <a:solidFill>
                  <a:schemeClr val="accent3"/>
                </a:solidFill>
                <a:highlight>
                  <a:srgbClr val="FFFFFF"/>
                </a:highlight>
              </a:rPr>
              <a:t>(Transmission Control Protocol/Internet Protocol)</a:t>
            </a:r>
          </a:p>
          <a:p>
            <a:pPr lvl="0" rtl="0">
              <a:spcBef>
                <a:spcPts val="0"/>
              </a:spcBef>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311700" y="431233"/>
            <a:ext cx="8520600" cy="5660800"/>
          </a:xfrm>
          <a:prstGeom prst="rect">
            <a:avLst/>
          </a:prstGeom>
        </p:spPr>
        <p:txBody>
          <a:bodyPr lIns="91425" tIns="91425" rIns="91425" bIns="91425" anchor="t" anchorCtr="0">
            <a:noAutofit/>
          </a:bodyPr>
          <a:lstStyle/>
          <a:p>
            <a:pPr marL="457200" lvl="0" indent="-228600" rtl="0">
              <a:spcBef>
                <a:spcPts val="0"/>
              </a:spcBef>
            </a:pPr>
            <a:r>
              <a:rPr lang="en"/>
              <a:t>Logical addressing</a:t>
            </a:r>
          </a:p>
          <a:p>
            <a:pPr lvl="0" rtl="0">
              <a:spcBef>
                <a:spcPts val="0"/>
              </a:spcBef>
              <a:buNone/>
            </a:pPr>
            <a:r>
              <a:rPr lang="en" sz="1400">
                <a:solidFill>
                  <a:srgbClr val="000000"/>
                </a:solidFill>
              </a:rPr>
              <a:t>big networks into smaller networks using devices such as routers to reduce network traffic.A network can be again subdivided into smaller subnets so that a message can travel efficiently from its source to the destination.(IP address)</a:t>
            </a:r>
          </a:p>
          <a:p>
            <a:pPr marL="457200" lvl="0" indent="-228600" rtl="0">
              <a:spcBef>
                <a:spcPts val="0"/>
              </a:spcBef>
              <a:buClr>
                <a:srgbClr val="434343"/>
              </a:buClr>
            </a:pPr>
            <a:r>
              <a:rPr lang="en">
                <a:solidFill>
                  <a:srgbClr val="434343"/>
                </a:solidFill>
              </a:rPr>
              <a:t>Routability</a:t>
            </a:r>
          </a:p>
          <a:p>
            <a:pPr lvl="0" rtl="0">
              <a:spcBef>
                <a:spcPts val="0"/>
              </a:spcBef>
              <a:buNone/>
            </a:pPr>
            <a:r>
              <a:rPr lang="en" sz="1400">
                <a:solidFill>
                  <a:srgbClr val="000000"/>
                </a:solidFill>
              </a:rPr>
              <a:t>TCP/IP data packets can be moved from one network segment to another. </a:t>
            </a:r>
          </a:p>
          <a:p>
            <a:pPr marL="457200" lvl="0" indent="-228600" rtl="0">
              <a:spcBef>
                <a:spcPts val="0"/>
              </a:spcBef>
              <a:buClr>
                <a:srgbClr val="434343"/>
              </a:buClr>
            </a:pPr>
            <a:r>
              <a:rPr lang="en">
                <a:solidFill>
                  <a:srgbClr val="434343"/>
                </a:solidFill>
              </a:rPr>
              <a:t>Name resolution</a:t>
            </a:r>
          </a:p>
          <a:p>
            <a:pPr lvl="0">
              <a:spcBef>
                <a:spcPts val="0"/>
              </a:spcBef>
              <a:buNone/>
            </a:pPr>
            <a:r>
              <a:rPr lang="en" sz="1400">
                <a:solidFill>
                  <a:srgbClr val="000000"/>
                </a:solidFill>
              </a:rPr>
              <a:t>TCP/IP allows to use human-friendly names, which are very easy to remember . Name Resolutions servers (DNS Servers) are used to resolve a human readable name (also known as Fully Qualified Domain Names (FQDN)) to an IP address and vice versa. </a:t>
            </a:r>
          </a:p>
        </p:txBody>
      </p:sp>
      <p:sp>
        <p:nvSpPr>
          <p:cNvPr id="117" name="Shape 117"/>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311700" y="375600"/>
            <a:ext cx="8520600" cy="5716400"/>
          </a:xfrm>
          <a:prstGeom prst="rect">
            <a:avLst/>
          </a:prstGeom>
        </p:spPr>
        <p:txBody>
          <a:bodyPr lIns="91425" tIns="91425" rIns="91425" bIns="91425" anchor="t" anchorCtr="0">
            <a:noAutofit/>
          </a:bodyPr>
          <a:lstStyle/>
          <a:p>
            <a:pPr marL="457200" lvl="0" indent="-228600">
              <a:spcBef>
                <a:spcPts val="0"/>
              </a:spcBef>
            </a:pPr>
            <a:r>
              <a:rPr lang="en"/>
              <a:t>Interoperability</a:t>
            </a:r>
          </a:p>
          <a:p>
            <a:pPr lvl="0">
              <a:spcBef>
                <a:spcPts val="0"/>
              </a:spcBef>
              <a:buNone/>
            </a:pPr>
            <a:r>
              <a:rPr lang="en">
                <a:solidFill>
                  <a:srgbClr val="000000"/>
                </a:solidFill>
              </a:rPr>
              <a:t>can work in a heterogeneous network.TCP/IP eliminates the cross-platform boundaries.</a:t>
            </a:r>
          </a:p>
          <a:p>
            <a:pPr marL="457200" lvl="0" indent="-228600">
              <a:spcBef>
                <a:spcPts val="0"/>
              </a:spcBef>
            </a:pPr>
            <a:r>
              <a:rPr lang="en"/>
              <a:t>Multiplexing</a:t>
            </a:r>
          </a:p>
          <a:p>
            <a:pPr lvl="0">
              <a:spcBef>
                <a:spcPts val="0"/>
              </a:spcBef>
              <a:buNone/>
            </a:pPr>
            <a:r>
              <a:rPr lang="en">
                <a:solidFill>
                  <a:srgbClr val="000000"/>
                </a:solidFill>
              </a:rPr>
              <a:t>accepting data from different applications and directing that data to different applications listening on different receiving computers</a:t>
            </a:r>
          </a:p>
          <a:p>
            <a:pPr lvl="0">
              <a:spcBef>
                <a:spcPts val="0"/>
              </a:spcBef>
              <a:buNone/>
            </a:pPr>
            <a:endParaRPr/>
          </a:p>
        </p:txBody>
      </p:sp>
      <p:sp>
        <p:nvSpPr>
          <p:cNvPr id="123" name="Shape 123"/>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a:spcBef>
                <a:spcPts val="0"/>
              </a:spcBef>
              <a:buNone/>
            </a:pPr>
            <a:r>
              <a:rPr lang="en"/>
              <a:t>TCP packet header</a:t>
            </a:r>
          </a:p>
        </p:txBody>
      </p:sp>
      <p:pic>
        <p:nvPicPr>
          <p:cNvPr id="129" name="Shape 129"/>
          <p:cNvPicPr preferRelativeResize="0"/>
          <p:nvPr/>
        </p:nvPicPr>
        <p:blipFill>
          <a:blip r:embed="rId3">
            <a:alphaModFix/>
          </a:blip>
          <a:stretch>
            <a:fillRect/>
          </a:stretch>
        </p:blipFill>
        <p:spPr>
          <a:xfrm>
            <a:off x="2226675" y="2923834"/>
            <a:ext cx="4872800" cy="3409833"/>
          </a:xfrm>
          <a:prstGeom prst="rect">
            <a:avLst/>
          </a:prstGeom>
          <a:noFill/>
          <a:ln>
            <a:noFill/>
          </a:ln>
        </p:spPr>
      </p:pic>
      <p:sp>
        <p:nvSpPr>
          <p:cNvPr id="130" name="Shape 130"/>
          <p:cNvSpPr txBox="1"/>
          <p:nvPr/>
        </p:nvSpPr>
        <p:spPr>
          <a:xfrm>
            <a:off x="248375" y="1462667"/>
            <a:ext cx="8703600" cy="2125200"/>
          </a:xfrm>
          <a:prstGeom prst="rect">
            <a:avLst/>
          </a:prstGeom>
          <a:noFill/>
          <a:ln>
            <a:noFill/>
          </a:ln>
        </p:spPr>
        <p:txBody>
          <a:bodyPr lIns="91425" tIns="91425" rIns="91425" bIns="91425" anchor="t" anchorCtr="0">
            <a:noAutofit/>
          </a:bodyPr>
          <a:lstStyle/>
          <a:p>
            <a:pPr lvl="0">
              <a:spcBef>
                <a:spcPts val="0"/>
              </a:spcBef>
              <a:buNone/>
            </a:pPr>
            <a:r>
              <a:rPr lang="en" sz="1800">
                <a:solidFill>
                  <a:srgbClr val="666666"/>
                </a:solidFill>
                <a:latin typeface="Open Sans"/>
                <a:ea typeface="Open Sans"/>
                <a:cs typeface="Open Sans"/>
                <a:sym typeface="Open Sans"/>
              </a:rPr>
              <a:t>The Internet Protocol header carries several information fields, including the source and destination host addresses . A TCP header follows the internet header, supplying information specific to the TCP protocol. </a:t>
            </a:r>
          </a:p>
          <a:p>
            <a:pPr lvl="0">
              <a:spcBef>
                <a:spcPts val="0"/>
              </a:spcBef>
              <a:buNone/>
            </a:pPr>
            <a:endParaRPr/>
          </a:p>
        </p:txBody>
      </p:sp>
      <p:sp>
        <p:nvSpPr>
          <p:cNvPr id="131" name="Shape 131"/>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
        <p:nvSpPr>
          <p:cNvPr id="2" name="矩形 1"/>
          <p:cNvSpPr/>
          <p:nvPr/>
        </p:nvSpPr>
        <p:spPr>
          <a:xfrm>
            <a:off x="1979712" y="2660915"/>
            <a:ext cx="5328592" cy="9269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a:spcBef>
                <a:spcPts val="0"/>
              </a:spcBef>
              <a:buNone/>
            </a:pPr>
            <a:r>
              <a:rPr lang="en"/>
              <a:t>IP packet header</a:t>
            </a:r>
          </a:p>
        </p:txBody>
      </p:sp>
      <p:pic>
        <p:nvPicPr>
          <p:cNvPr id="137" name="Shape 137"/>
          <p:cNvPicPr preferRelativeResize="0"/>
          <p:nvPr/>
        </p:nvPicPr>
        <p:blipFill>
          <a:blip r:embed="rId3">
            <a:alphaModFix/>
          </a:blip>
          <a:stretch>
            <a:fillRect/>
          </a:stretch>
        </p:blipFill>
        <p:spPr>
          <a:xfrm>
            <a:off x="2100875" y="2207800"/>
            <a:ext cx="4977900" cy="3684299"/>
          </a:xfrm>
          <a:prstGeom prst="rect">
            <a:avLst/>
          </a:prstGeom>
          <a:noFill/>
          <a:ln>
            <a:noFill/>
          </a:ln>
        </p:spPr>
      </p:pic>
      <p:sp>
        <p:nvSpPr>
          <p:cNvPr id="138" name="Shape 138"/>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13</a:t>
            </a:fld>
            <a:endParaRPr lang="en"/>
          </a:p>
        </p:txBody>
      </p:sp>
      <p:sp>
        <p:nvSpPr>
          <p:cNvPr id="2" name="矩形 1"/>
          <p:cNvSpPr/>
          <p:nvPr/>
        </p:nvSpPr>
        <p:spPr>
          <a:xfrm>
            <a:off x="2267744" y="4293096"/>
            <a:ext cx="4608512" cy="1056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a:spcBef>
                <a:spcPts val="0"/>
              </a:spcBef>
              <a:buNone/>
            </a:pPr>
            <a:r>
              <a:rPr lang="en"/>
              <a:t>What is a port..</a:t>
            </a:r>
          </a:p>
        </p:txBody>
      </p:sp>
      <p:sp>
        <p:nvSpPr>
          <p:cNvPr id="144" name="Shape 144"/>
          <p:cNvSpPr txBox="1">
            <a:spLocks noGrp="1"/>
          </p:cNvSpPr>
          <p:nvPr>
            <p:ph type="body" idx="1"/>
          </p:nvPr>
        </p:nvSpPr>
        <p:spPr>
          <a:xfrm>
            <a:off x="311700" y="1688433"/>
            <a:ext cx="8520600" cy="4403600"/>
          </a:xfrm>
          <a:prstGeom prst="rect">
            <a:avLst/>
          </a:prstGeom>
        </p:spPr>
        <p:txBody>
          <a:bodyPr lIns="91425" tIns="91425" rIns="91425" bIns="91425" anchor="t" anchorCtr="0">
            <a:noAutofit/>
          </a:bodyPr>
          <a:lstStyle/>
          <a:p>
            <a:pPr marL="457200" lvl="0" indent="-228600" rtl="0">
              <a:spcBef>
                <a:spcPts val="0"/>
              </a:spcBef>
              <a:buClr>
                <a:srgbClr val="434343"/>
              </a:buClr>
            </a:pPr>
            <a:r>
              <a:rPr lang="en">
                <a:solidFill>
                  <a:srgbClr val="434343"/>
                </a:solidFill>
              </a:rPr>
              <a:t>a </a:t>
            </a:r>
            <a:r>
              <a:rPr lang="en" b="1">
                <a:solidFill>
                  <a:srgbClr val="434343"/>
                </a:solidFill>
              </a:rPr>
              <a:t>port</a:t>
            </a:r>
            <a:r>
              <a:rPr lang="en">
                <a:solidFill>
                  <a:srgbClr val="434343"/>
                </a:solidFill>
              </a:rPr>
              <a:t> is an endpoint of communication in an operating system. </a:t>
            </a:r>
          </a:p>
          <a:p>
            <a:pPr marL="457200" lvl="0" indent="-228600">
              <a:spcBef>
                <a:spcPts val="0"/>
              </a:spcBef>
              <a:buClr>
                <a:srgbClr val="434343"/>
              </a:buClr>
            </a:pPr>
            <a:r>
              <a:rPr lang="en">
                <a:solidFill>
                  <a:srgbClr val="434343"/>
                </a:solidFill>
              </a:rPr>
              <a:t>A port is always associated with an IP address of a host and the protocol type of the communication, and thus completes the destination or origination address of a communication session. A port is identified for each address and protocol by a 16-bit number, commonly known as the </a:t>
            </a:r>
            <a:r>
              <a:rPr lang="en" b="1">
                <a:solidFill>
                  <a:srgbClr val="434343"/>
                </a:solidFill>
              </a:rPr>
              <a:t>port number</a:t>
            </a:r>
            <a:r>
              <a:rPr lang="en">
                <a:solidFill>
                  <a:srgbClr val="434343"/>
                </a:solidFill>
              </a:rPr>
              <a:t>.</a:t>
            </a:r>
          </a:p>
          <a:p>
            <a:pPr lvl="0">
              <a:spcBef>
                <a:spcPts val="0"/>
              </a:spcBef>
              <a:buNone/>
            </a:pPr>
            <a:r>
              <a:rPr lang="en" i="1">
                <a:solidFill>
                  <a:srgbClr val="351C75"/>
                </a:solidFill>
              </a:rPr>
              <a:t>Default port number for TCP is </a:t>
            </a:r>
            <a:r>
              <a:rPr lang="en" i="1">
                <a:solidFill>
                  <a:srgbClr val="9900FF"/>
                </a:solidFill>
              </a:rPr>
              <a:t>1</a:t>
            </a:r>
            <a:r>
              <a:rPr lang="en" i="1">
                <a:solidFill>
                  <a:srgbClr val="351C75"/>
                </a:solidFill>
              </a:rPr>
              <a:t>.</a:t>
            </a:r>
          </a:p>
          <a:p>
            <a:pPr lvl="0">
              <a:spcBef>
                <a:spcPts val="0"/>
              </a:spcBef>
              <a:buNone/>
            </a:pPr>
            <a:r>
              <a:rPr lang="en" i="1">
                <a:solidFill>
                  <a:srgbClr val="351C75"/>
                </a:solidFill>
              </a:rPr>
              <a:t>ftp:21, telnet:20, http80 </a:t>
            </a:r>
          </a:p>
          <a:p>
            <a:pPr lvl="0">
              <a:spcBef>
                <a:spcPts val="0"/>
              </a:spcBef>
              <a:buNone/>
            </a:pPr>
            <a:endParaRPr/>
          </a:p>
        </p:txBody>
      </p:sp>
      <p:sp>
        <p:nvSpPr>
          <p:cNvPr id="145" name="Shape 145"/>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219475" y="365033"/>
            <a:ext cx="8520600" cy="943200"/>
          </a:xfrm>
          <a:prstGeom prst="rect">
            <a:avLst/>
          </a:prstGeom>
        </p:spPr>
        <p:txBody>
          <a:bodyPr lIns="91425" tIns="91425" rIns="91425" bIns="91425" anchor="t" anchorCtr="0">
            <a:noAutofit/>
          </a:bodyPr>
          <a:lstStyle/>
          <a:p>
            <a:pPr lvl="0">
              <a:spcBef>
                <a:spcPts val="0"/>
              </a:spcBef>
              <a:buNone/>
            </a:pPr>
            <a:r>
              <a:rPr lang="en"/>
              <a:t>TCP/IP layered architecture</a:t>
            </a:r>
          </a:p>
        </p:txBody>
      </p:sp>
      <p:pic>
        <p:nvPicPr>
          <p:cNvPr id="151" name="Shape 151" descr="Cc958821.CNBB01(en-us,TechNet.10).gif" title="Cc958821.CNBB01(en-us,TechNet.10).gif"/>
          <p:cNvPicPr preferRelativeResize="0"/>
          <p:nvPr/>
        </p:nvPicPr>
        <p:blipFill>
          <a:blip r:embed="rId3">
            <a:alphaModFix/>
          </a:blip>
          <a:stretch>
            <a:fillRect/>
          </a:stretch>
        </p:blipFill>
        <p:spPr>
          <a:xfrm>
            <a:off x="611561" y="1988840"/>
            <a:ext cx="3516031" cy="3252797"/>
          </a:xfrm>
          <a:prstGeom prst="rect">
            <a:avLst/>
          </a:prstGeom>
          <a:noFill/>
          <a:ln>
            <a:noFill/>
          </a:ln>
        </p:spPr>
      </p:pic>
      <p:sp>
        <p:nvSpPr>
          <p:cNvPr id="152" name="Shape 152"/>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15</a:t>
            </a:fld>
            <a:endParaRPr lang="en"/>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169" y="2441773"/>
            <a:ext cx="4676258" cy="319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en-US"/>
          </a:p>
        </p:txBody>
      </p:sp>
      <p:sp>
        <p:nvSpPr>
          <p:cNvPr id="4" name="投影片編號版面配置區 3"/>
          <p:cNvSpPr>
            <a:spLocks noGrp="1"/>
          </p:cNvSpPr>
          <p:nvPr>
            <p:ph type="sldNum" idx="12"/>
          </p:nvPr>
        </p:nvSpPr>
        <p:spPr/>
        <p:txBody>
          <a:bodyPr/>
          <a:lstStyle/>
          <a:p>
            <a:pPr lvl="0">
              <a:spcBef>
                <a:spcPts val="0"/>
              </a:spcBef>
              <a:buNone/>
            </a:pPr>
            <a:fld id="{00000000-1234-1234-1234-123412341234}" type="slidenum">
              <a:rPr lang="en" smtClean="0"/>
              <a:t>16</a:t>
            </a:fld>
            <a:endParaRPr lang="en"/>
          </a:p>
        </p:txBody>
      </p:sp>
      <p:pic>
        <p:nvPicPr>
          <p:cNvPr id="6" name="Picture 3" descr="encapsu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3" y="1508787"/>
            <a:ext cx="5268913" cy="515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268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a:spcBef>
                <a:spcPts val="0"/>
              </a:spcBef>
              <a:buNone/>
            </a:pPr>
            <a:r>
              <a:rPr lang="en"/>
              <a:t>Network interface layer</a:t>
            </a:r>
          </a:p>
        </p:txBody>
      </p:sp>
      <p:sp>
        <p:nvSpPr>
          <p:cNvPr id="158" name="Shape 158"/>
          <p:cNvSpPr txBox="1">
            <a:spLocks noGrp="1"/>
          </p:cNvSpPr>
          <p:nvPr>
            <p:ph type="body" idx="1"/>
          </p:nvPr>
        </p:nvSpPr>
        <p:spPr>
          <a:xfrm>
            <a:off x="311700" y="1688433"/>
            <a:ext cx="8520600" cy="4403600"/>
          </a:xfrm>
          <a:prstGeom prst="rect">
            <a:avLst/>
          </a:prstGeom>
        </p:spPr>
        <p:txBody>
          <a:bodyPr lIns="91425" tIns="91425" rIns="91425" bIns="91425" anchor="t" anchorCtr="0">
            <a:noAutofit/>
          </a:bodyPr>
          <a:lstStyle/>
          <a:p>
            <a:pPr lvl="0">
              <a:spcBef>
                <a:spcPts val="0"/>
              </a:spcBef>
              <a:buNone/>
            </a:pPr>
            <a:endParaRPr>
              <a:solidFill>
                <a:srgbClr val="666666"/>
              </a:solidFill>
            </a:endParaRPr>
          </a:p>
          <a:p>
            <a:pPr lvl="0">
              <a:spcBef>
                <a:spcPts val="0"/>
              </a:spcBef>
              <a:buNone/>
            </a:pPr>
            <a:r>
              <a:rPr lang="en">
                <a:solidFill>
                  <a:srgbClr val="666666"/>
                </a:solidFill>
              </a:rPr>
              <a:t>The Network Interface layer is responsible for placing TCP/IP packets on the network medium and receiving TCP/IP packets off the network medium. TCP/IP was designed to be independent of the network access method, frame format, and medium. In this way, TCP/IP can be used to connect different network types. </a:t>
            </a:r>
          </a:p>
        </p:txBody>
      </p:sp>
      <p:sp>
        <p:nvSpPr>
          <p:cNvPr id="159" name="Shape 159"/>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17</a:t>
            </a:fld>
            <a:endParaRPr lang="en"/>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7947" y="4293096"/>
            <a:ext cx="3231548" cy="2208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a:spcBef>
                <a:spcPts val="0"/>
              </a:spcBef>
              <a:buNone/>
            </a:pPr>
            <a:r>
              <a:rPr lang="en"/>
              <a:t>Internet layer</a:t>
            </a:r>
          </a:p>
        </p:txBody>
      </p:sp>
      <p:sp>
        <p:nvSpPr>
          <p:cNvPr id="165" name="Shape 165"/>
          <p:cNvSpPr txBox="1">
            <a:spLocks noGrp="1"/>
          </p:cNvSpPr>
          <p:nvPr>
            <p:ph type="body" idx="1"/>
          </p:nvPr>
        </p:nvSpPr>
        <p:spPr>
          <a:xfrm>
            <a:off x="311700" y="1688433"/>
            <a:ext cx="8520600" cy="4403600"/>
          </a:xfrm>
          <a:prstGeom prst="rect">
            <a:avLst/>
          </a:prstGeom>
        </p:spPr>
        <p:txBody>
          <a:bodyPr lIns="91425" tIns="91425" rIns="91425" bIns="91425" anchor="t" anchorCtr="0">
            <a:noAutofit/>
          </a:bodyPr>
          <a:lstStyle/>
          <a:p>
            <a:pPr lvl="0">
              <a:spcBef>
                <a:spcPts val="0"/>
              </a:spcBef>
              <a:buNone/>
            </a:pPr>
            <a:r>
              <a:rPr lang="en">
                <a:solidFill>
                  <a:srgbClr val="666666"/>
                </a:solidFill>
              </a:rPr>
              <a:t>The Internet layer is responsible for addressing, packaging, and routing functions. The core protocols of the Internet layer are IP, ARP, ICMP, and IGMP.</a:t>
            </a:r>
          </a:p>
          <a:p>
            <a:pPr marL="457200" lvl="0" indent="-342900" rtl="0">
              <a:spcBef>
                <a:spcPts val="0"/>
              </a:spcBef>
              <a:spcAft>
                <a:spcPts val="0"/>
              </a:spcAft>
              <a:buClr>
                <a:srgbClr val="666666"/>
              </a:buClr>
              <a:buSzPct val="100000"/>
              <a:buFont typeface="Open Sans"/>
            </a:pPr>
            <a:r>
              <a:rPr lang="en">
                <a:solidFill>
                  <a:srgbClr val="666666"/>
                </a:solidFill>
              </a:rPr>
              <a:t>The </a:t>
            </a:r>
            <a:r>
              <a:rPr lang="en" i="1">
                <a:solidFill>
                  <a:srgbClr val="666666"/>
                </a:solidFill>
              </a:rPr>
              <a:t>Internet Protocol</a:t>
            </a:r>
            <a:r>
              <a:rPr lang="en">
                <a:solidFill>
                  <a:srgbClr val="666666"/>
                </a:solidFill>
              </a:rPr>
              <a:t> (IP) is a routable protocol responsible for IP addressing, routing, and the fragmentation and reassembly of packets.</a:t>
            </a:r>
          </a:p>
          <a:p>
            <a:pPr lvl="0">
              <a:spcBef>
                <a:spcPts val="0"/>
              </a:spcBef>
              <a:spcAft>
                <a:spcPts val="0"/>
              </a:spcAft>
              <a:buNone/>
            </a:pPr>
            <a:endParaRPr>
              <a:solidFill>
                <a:srgbClr val="666666"/>
              </a:solidFill>
            </a:endParaRPr>
          </a:p>
          <a:p>
            <a:pPr marL="457200" lvl="0" indent="-342900">
              <a:spcBef>
                <a:spcPts val="0"/>
              </a:spcBef>
              <a:spcAft>
                <a:spcPts val="0"/>
              </a:spcAft>
              <a:buClr>
                <a:srgbClr val="666666"/>
              </a:buClr>
              <a:buSzPct val="100000"/>
              <a:buFont typeface="Open Sans"/>
            </a:pPr>
            <a:r>
              <a:rPr lang="en">
                <a:solidFill>
                  <a:srgbClr val="666666"/>
                </a:solidFill>
              </a:rPr>
              <a:t>The </a:t>
            </a:r>
            <a:r>
              <a:rPr lang="en" i="1">
                <a:solidFill>
                  <a:srgbClr val="666666"/>
                </a:solidFill>
              </a:rPr>
              <a:t>Address Resolution Protocol</a:t>
            </a:r>
            <a:r>
              <a:rPr lang="en">
                <a:solidFill>
                  <a:srgbClr val="666666"/>
                </a:solidFill>
              </a:rPr>
              <a:t> (ARP) is responsible for the resolution of the Internet layer address to the Network Interface layer address such as a hardware address.</a:t>
            </a:r>
          </a:p>
          <a:p>
            <a:pPr lvl="0">
              <a:spcBef>
                <a:spcPts val="0"/>
              </a:spcBef>
              <a:buNone/>
            </a:pPr>
            <a:endParaRPr/>
          </a:p>
        </p:txBody>
      </p:sp>
      <p:sp>
        <p:nvSpPr>
          <p:cNvPr id="166" name="Shape 166"/>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18</a:t>
            </a:fld>
            <a:endParaRPr lang="en"/>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4714666"/>
            <a:ext cx="2952328" cy="2017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391878" y="5439217"/>
            <a:ext cx="3052330" cy="5100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1288A61-75DD-4BE3-9E15-EF6D097A162B}"/>
              </a:ext>
            </a:extLst>
          </p:cNvPr>
          <p:cNvSpPr>
            <a:spLocks noGrp="1"/>
          </p:cNvSpPr>
          <p:nvPr>
            <p:ph type="sldNum" idx="12"/>
          </p:nvPr>
        </p:nvSpPr>
        <p:spPr/>
        <p:txBody>
          <a:bodyPr/>
          <a:lstStyle/>
          <a:p>
            <a:pPr lvl="0">
              <a:spcBef>
                <a:spcPts val="0"/>
              </a:spcBef>
              <a:buNone/>
            </a:pPr>
            <a:fld id="{00000000-1234-1234-1234-123412341234}" type="slidenum">
              <a:rPr lang="en" smtClean="0"/>
              <a:t>19</a:t>
            </a:fld>
            <a:endParaRPr lang="en"/>
          </a:p>
        </p:txBody>
      </p:sp>
      <p:pic>
        <p:nvPicPr>
          <p:cNvPr id="5" name="圖片 4">
            <a:extLst>
              <a:ext uri="{FF2B5EF4-FFF2-40B4-BE49-F238E27FC236}">
                <a16:creationId xmlns:a16="http://schemas.microsoft.com/office/drawing/2014/main" id="{1966890B-BF8D-4EC1-9198-022815D121ED}"/>
              </a:ext>
            </a:extLst>
          </p:cNvPr>
          <p:cNvPicPr>
            <a:picLocks noChangeAspect="1"/>
          </p:cNvPicPr>
          <p:nvPr/>
        </p:nvPicPr>
        <p:blipFill>
          <a:blip r:embed="rId2"/>
          <a:stretch>
            <a:fillRect/>
          </a:stretch>
        </p:blipFill>
        <p:spPr>
          <a:xfrm>
            <a:off x="984654" y="980728"/>
            <a:ext cx="7259754" cy="4954596"/>
          </a:xfrm>
          <a:prstGeom prst="rect">
            <a:avLst/>
          </a:prstGeom>
        </p:spPr>
      </p:pic>
    </p:spTree>
    <p:extLst>
      <p:ext uri="{BB962C8B-B14F-4D97-AF65-F5344CB8AC3E}">
        <p14:creationId xmlns:p14="http://schemas.microsoft.com/office/powerpoint/2010/main" val="395345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endParaRPr lang="en-US"/>
          </a:p>
        </p:txBody>
      </p:sp>
      <p:sp>
        <p:nvSpPr>
          <p:cNvPr id="5" name="文字版面配置區 4"/>
          <p:cNvSpPr>
            <a:spLocks noGrp="1"/>
          </p:cNvSpPr>
          <p:nvPr>
            <p:ph type="body" idx="1"/>
          </p:nvPr>
        </p:nvSpPr>
        <p:spPr/>
        <p:txBody>
          <a:bodyPr/>
          <a:lstStyle/>
          <a:p>
            <a:r>
              <a:rPr lang="zh-TW" altLang="en-US"/>
              <a:t>防火牆</a:t>
            </a:r>
            <a:r>
              <a:rPr lang="en-US" altLang="zh-TW"/>
              <a:t>(port )</a:t>
            </a:r>
          </a:p>
          <a:p>
            <a:r>
              <a:rPr lang="en-US"/>
              <a:t>dos </a:t>
            </a:r>
            <a:r>
              <a:rPr lang="zh-TW" altLang="en-US"/>
              <a:t>相關指令：</a:t>
            </a:r>
            <a:r>
              <a:rPr lang="en-US" altLang="zh-TW"/>
              <a:t>ipconfig</a:t>
            </a:r>
          </a:p>
          <a:p>
            <a:r>
              <a:rPr lang="en-US"/>
              <a:t>127.0.0.1 </a:t>
            </a:r>
            <a:r>
              <a:rPr lang="zh-TW" altLang="en-US"/>
              <a:t>特殊位址</a:t>
            </a:r>
            <a:endParaRPr lang="en-US"/>
          </a:p>
        </p:txBody>
      </p:sp>
      <p:sp>
        <p:nvSpPr>
          <p:cNvPr id="3" name="投影片編號版面配置區 2"/>
          <p:cNvSpPr>
            <a:spLocks noGrp="1"/>
          </p:cNvSpPr>
          <p:nvPr>
            <p:ph type="sldNum" idx="12"/>
          </p:nvPr>
        </p:nvSpPr>
        <p:spPr/>
        <p:txBody>
          <a:bodyPr/>
          <a:lstStyle/>
          <a:p>
            <a:pPr lvl="0">
              <a:spcBef>
                <a:spcPts val="0"/>
              </a:spcBef>
              <a:buNone/>
            </a:pPr>
            <a:fld id="{00000000-1234-1234-1234-123412341234}" type="slidenum">
              <a:rPr lang="en" smtClean="0">
                <a:solidFill>
                  <a:schemeClr val="lt1"/>
                </a:solidFill>
              </a:rPr>
              <a:t>2</a:t>
            </a:fld>
            <a:endParaRPr lang="en">
              <a:solidFill>
                <a:schemeClr val="lt1"/>
              </a:solidFill>
            </a:endParaRPr>
          </a:p>
        </p:txBody>
      </p:sp>
    </p:spTree>
    <p:extLst>
      <p:ext uri="{BB962C8B-B14F-4D97-AF65-F5344CB8AC3E}">
        <p14:creationId xmlns:p14="http://schemas.microsoft.com/office/powerpoint/2010/main" val="1203085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a:spcBef>
                <a:spcPts val="0"/>
              </a:spcBef>
              <a:buNone/>
            </a:pPr>
            <a:r>
              <a:rPr lang="en"/>
              <a:t>Transport layer</a:t>
            </a:r>
          </a:p>
        </p:txBody>
      </p:sp>
      <p:sp>
        <p:nvSpPr>
          <p:cNvPr id="172" name="Shape 172"/>
          <p:cNvSpPr txBox="1">
            <a:spLocks noGrp="1"/>
          </p:cNvSpPr>
          <p:nvPr>
            <p:ph type="body" idx="1"/>
          </p:nvPr>
        </p:nvSpPr>
        <p:spPr>
          <a:xfrm>
            <a:off x="311700" y="1688433"/>
            <a:ext cx="8520600" cy="4403600"/>
          </a:xfrm>
          <a:prstGeom prst="rect">
            <a:avLst/>
          </a:prstGeom>
        </p:spPr>
        <p:txBody>
          <a:bodyPr lIns="91425" tIns="91425" rIns="91425" bIns="91425" anchor="t" anchorCtr="0">
            <a:noAutofit/>
          </a:bodyPr>
          <a:lstStyle/>
          <a:p>
            <a:pPr lvl="0">
              <a:spcBef>
                <a:spcPts val="0"/>
              </a:spcBef>
              <a:buNone/>
            </a:pPr>
            <a:r>
              <a:rPr lang="en">
                <a:solidFill>
                  <a:srgbClr val="666666"/>
                </a:solidFill>
              </a:rPr>
              <a:t>The Transport layer is responsible for providing the Application layer with session and datagram communication services. The core protocols of the Transport layer are </a:t>
            </a:r>
            <a:r>
              <a:rPr lang="en" i="1">
                <a:solidFill>
                  <a:srgbClr val="FF0000"/>
                </a:solidFill>
              </a:rPr>
              <a:t>Transmission Control Protocol</a:t>
            </a:r>
            <a:r>
              <a:rPr lang="en">
                <a:solidFill>
                  <a:srgbClr val="FF0000"/>
                </a:solidFill>
              </a:rPr>
              <a:t> (TCP) </a:t>
            </a:r>
            <a:r>
              <a:rPr lang="en">
                <a:solidFill>
                  <a:srgbClr val="666666"/>
                </a:solidFill>
              </a:rPr>
              <a:t>and </a:t>
            </a:r>
            <a:r>
              <a:rPr lang="en">
                <a:solidFill>
                  <a:srgbClr val="FF0000"/>
                </a:solidFill>
              </a:rPr>
              <a:t>the </a:t>
            </a:r>
            <a:r>
              <a:rPr lang="en" i="1">
                <a:solidFill>
                  <a:srgbClr val="FF0000"/>
                </a:solidFill>
              </a:rPr>
              <a:t>User Datagram Protocol</a:t>
            </a:r>
            <a:r>
              <a:rPr lang="en">
                <a:solidFill>
                  <a:srgbClr val="FF0000"/>
                </a:solidFill>
              </a:rPr>
              <a:t> (UDP)</a:t>
            </a:r>
            <a:r>
              <a:rPr lang="en">
                <a:solidFill>
                  <a:srgbClr val="666666"/>
                </a:solidFill>
              </a:rPr>
              <a:t>.</a:t>
            </a:r>
          </a:p>
          <a:p>
            <a:pPr marL="457200" lvl="0" indent="-317500" rtl="0">
              <a:spcBef>
                <a:spcPts val="0"/>
              </a:spcBef>
              <a:spcAft>
                <a:spcPts val="0"/>
              </a:spcAft>
              <a:buClr>
                <a:srgbClr val="000000"/>
              </a:buClr>
              <a:buSzPct val="100000"/>
              <a:buFont typeface="Open Sans"/>
            </a:pPr>
            <a:r>
              <a:rPr lang="en" sz="1400">
                <a:solidFill>
                  <a:srgbClr val="000000"/>
                </a:solidFill>
              </a:rPr>
              <a:t>TCP provides a one-to-one, connection-oriented, reliable communications service. TCP is responsible for the establishment of a TCP connection, the sequencing and acknowledgment of packets sent, and the recovery of packets lost during transmission.</a:t>
            </a:r>
          </a:p>
          <a:p>
            <a:pPr lvl="0">
              <a:spcBef>
                <a:spcPts val="0"/>
              </a:spcBef>
              <a:spcAft>
                <a:spcPts val="0"/>
              </a:spcAft>
              <a:buNone/>
            </a:pPr>
            <a:endParaRPr sz="1400">
              <a:solidFill>
                <a:srgbClr val="000000"/>
              </a:solidFill>
            </a:endParaRPr>
          </a:p>
          <a:p>
            <a:pPr marL="457200" lvl="0" indent="-317500">
              <a:spcBef>
                <a:spcPts val="0"/>
              </a:spcBef>
              <a:spcAft>
                <a:spcPts val="0"/>
              </a:spcAft>
              <a:buClr>
                <a:srgbClr val="000000"/>
              </a:buClr>
              <a:buSzPct val="100000"/>
              <a:buFont typeface="Open Sans"/>
            </a:pPr>
            <a:r>
              <a:rPr lang="en" sz="1400">
                <a:solidFill>
                  <a:srgbClr val="000000"/>
                </a:solidFill>
              </a:rPr>
              <a:t>UDP provides a one-to-one or one-to-many, connectionless, unreliable communications service. UDP is used when the amount of data to be transferred is small (such as the data that would fit into a single packet), when the overhead of establishing a TCP connection is not desired or when the applications or upper layer protocols provide reliable delivery.</a:t>
            </a:r>
          </a:p>
          <a:p>
            <a:pPr lvl="0">
              <a:spcBef>
                <a:spcPts val="0"/>
              </a:spcBef>
              <a:buNone/>
            </a:pPr>
            <a:endParaRPr/>
          </a:p>
        </p:txBody>
      </p:sp>
      <p:sp>
        <p:nvSpPr>
          <p:cNvPr id="173" name="Shape 173"/>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20</a:t>
            </a:fld>
            <a:endParaRPr lang="en"/>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7" y="260648"/>
            <a:ext cx="2232248" cy="1525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355977" y="644691"/>
            <a:ext cx="2232248" cy="1920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a:spcBef>
                <a:spcPts val="0"/>
              </a:spcBef>
              <a:buNone/>
            </a:pPr>
            <a:r>
              <a:rPr lang="en"/>
              <a:t>Application layer</a:t>
            </a:r>
          </a:p>
        </p:txBody>
      </p:sp>
      <p:sp>
        <p:nvSpPr>
          <p:cNvPr id="179" name="Shape 179"/>
          <p:cNvSpPr txBox="1">
            <a:spLocks noGrp="1"/>
          </p:cNvSpPr>
          <p:nvPr>
            <p:ph type="body" idx="1"/>
          </p:nvPr>
        </p:nvSpPr>
        <p:spPr>
          <a:xfrm>
            <a:off x="311700" y="1688433"/>
            <a:ext cx="8520600" cy="4403600"/>
          </a:xfrm>
          <a:prstGeom prst="rect">
            <a:avLst/>
          </a:prstGeom>
        </p:spPr>
        <p:txBody>
          <a:bodyPr lIns="91425" tIns="91425" rIns="91425" bIns="91425" anchor="t" anchorCtr="0">
            <a:noAutofit/>
          </a:bodyPr>
          <a:lstStyle/>
          <a:p>
            <a:pPr lvl="0" rtl="0">
              <a:spcBef>
                <a:spcPts val="0"/>
              </a:spcBef>
              <a:buNone/>
            </a:pPr>
            <a:r>
              <a:rPr lang="en">
                <a:solidFill>
                  <a:srgbClr val="666666"/>
                </a:solidFill>
              </a:rPr>
              <a:t>The Application layer provides applications the ability to access the services of the other layers and defines the protocols that applications use to exchange data. There are many Application layer protocols and new protocols are always being developed.</a:t>
            </a:r>
          </a:p>
          <a:p>
            <a:pPr lvl="0" rtl="0">
              <a:spcBef>
                <a:spcPts val="0"/>
              </a:spcBef>
              <a:buNone/>
            </a:pPr>
            <a:r>
              <a:rPr lang="en" sz="1400"/>
              <a:t>following Application layer protocols help facilitate the use and management of TCP/IP networks:</a:t>
            </a:r>
          </a:p>
          <a:p>
            <a:pPr marL="457200" lvl="0" indent="-317500">
              <a:spcBef>
                <a:spcPts val="0"/>
              </a:spcBef>
              <a:spcAft>
                <a:spcPts val="0"/>
              </a:spcAft>
              <a:buClr>
                <a:srgbClr val="000000"/>
              </a:buClr>
              <a:buSzPct val="100000"/>
              <a:buFont typeface="Arial"/>
            </a:pPr>
            <a:r>
              <a:rPr lang="en" sz="1400"/>
              <a:t>The Domain Name System (DNS) is used to resolve a hostname to an IP address.</a:t>
            </a:r>
          </a:p>
          <a:p>
            <a:pPr marL="457200" lvl="0" indent="-317500">
              <a:spcBef>
                <a:spcPts val="0"/>
              </a:spcBef>
              <a:spcAft>
                <a:spcPts val="0"/>
              </a:spcAft>
              <a:buClr>
                <a:srgbClr val="000000"/>
              </a:buClr>
              <a:buSzPct val="100000"/>
              <a:buFont typeface="Arial"/>
            </a:pPr>
            <a:r>
              <a:rPr lang="en" sz="1400"/>
              <a:t>The Routing Information Protocol (RIP) is a routing protocol that routers use to exchange routing information on an IP internetwork.</a:t>
            </a:r>
          </a:p>
          <a:p>
            <a:pPr marL="457200" lvl="0" indent="-317500">
              <a:spcBef>
                <a:spcPts val="0"/>
              </a:spcBef>
              <a:spcAft>
                <a:spcPts val="0"/>
              </a:spcAft>
              <a:buClr>
                <a:srgbClr val="000000"/>
              </a:buClr>
              <a:buSzPct val="100000"/>
              <a:buFont typeface="Arial"/>
            </a:pPr>
            <a:r>
              <a:rPr lang="en" sz="1400"/>
              <a:t>The Simple Network Management Protocol (SNMP) is used between a network management console and network devices (routers, bridges, intelligent hubs) to collect and exchange network management information.</a:t>
            </a:r>
          </a:p>
          <a:p>
            <a:pPr lvl="0">
              <a:spcBef>
                <a:spcPts val="0"/>
              </a:spcBef>
              <a:buNone/>
            </a:pPr>
            <a:endParaRPr/>
          </a:p>
        </p:txBody>
      </p:sp>
      <p:sp>
        <p:nvSpPr>
          <p:cNvPr id="180" name="Shape 180"/>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21</a:t>
            </a:fld>
            <a:endParaRPr lang="en"/>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9" y="356659"/>
            <a:ext cx="2107531"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283969" y="356659"/>
            <a:ext cx="2107531"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a:spcBef>
                <a:spcPts val="0"/>
              </a:spcBef>
              <a:buNone/>
            </a:pPr>
            <a:r>
              <a:rPr lang="en"/>
              <a:t>TCP/IP protocol Suite</a:t>
            </a:r>
          </a:p>
        </p:txBody>
      </p:sp>
      <p:pic>
        <p:nvPicPr>
          <p:cNvPr id="186" name="Shape 186"/>
          <p:cNvPicPr preferRelativeResize="0"/>
          <p:nvPr/>
        </p:nvPicPr>
        <p:blipFill>
          <a:blip r:embed="rId3">
            <a:alphaModFix/>
          </a:blip>
          <a:stretch>
            <a:fillRect/>
          </a:stretch>
        </p:blipFill>
        <p:spPr>
          <a:xfrm>
            <a:off x="1885950" y="1837333"/>
            <a:ext cx="5372100" cy="4673600"/>
          </a:xfrm>
          <a:prstGeom prst="rect">
            <a:avLst/>
          </a:prstGeom>
          <a:noFill/>
          <a:ln>
            <a:noFill/>
          </a:ln>
        </p:spPr>
      </p:pic>
      <p:sp>
        <p:nvSpPr>
          <p:cNvPr id="187" name="Shape 187"/>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22</a:t>
            </a:fld>
            <a:endParaRPr lang="en"/>
          </a:p>
        </p:txBody>
      </p:sp>
      <p:sp>
        <p:nvSpPr>
          <p:cNvPr id="2" name="橢圓 1"/>
          <p:cNvSpPr/>
          <p:nvPr/>
        </p:nvSpPr>
        <p:spPr>
          <a:xfrm>
            <a:off x="6444208" y="2756926"/>
            <a:ext cx="813842" cy="7680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78E351B4-5658-46D1-A568-8077041CCE88}"/>
              </a:ext>
            </a:extLst>
          </p:cNvPr>
          <p:cNvSpPr/>
          <p:nvPr/>
        </p:nvSpPr>
        <p:spPr>
          <a:xfrm>
            <a:off x="1521710" y="6480021"/>
            <a:ext cx="4180953" cy="307777"/>
          </a:xfrm>
          <a:prstGeom prst="rect">
            <a:avLst/>
          </a:prstGeom>
        </p:spPr>
        <p:txBody>
          <a:bodyPr wrap="none">
            <a:spAutoFit/>
          </a:bodyPr>
          <a:lstStyle/>
          <a:p>
            <a:r>
              <a:rPr lang="zh-TW" altLang="en-US"/>
              <a:t>位址解析協定（</a:t>
            </a:r>
            <a:r>
              <a:rPr lang="en-US" altLang="zh-TW"/>
              <a:t>Address Resolution Protocol,ARP)</a:t>
            </a:r>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a:spcBef>
                <a:spcPts val="0"/>
              </a:spcBef>
              <a:buNone/>
            </a:pPr>
            <a:r>
              <a:rPr lang="en"/>
              <a:t>IP routers</a:t>
            </a:r>
          </a:p>
        </p:txBody>
      </p:sp>
      <p:sp>
        <p:nvSpPr>
          <p:cNvPr id="193" name="Shape 193"/>
          <p:cNvSpPr txBox="1">
            <a:spLocks noGrp="1"/>
          </p:cNvSpPr>
          <p:nvPr>
            <p:ph type="body" idx="1"/>
          </p:nvPr>
        </p:nvSpPr>
        <p:spPr>
          <a:xfrm>
            <a:off x="311700" y="1688433"/>
            <a:ext cx="8520600" cy="4403600"/>
          </a:xfrm>
          <a:prstGeom prst="rect">
            <a:avLst/>
          </a:prstGeom>
        </p:spPr>
        <p:txBody>
          <a:bodyPr lIns="91425" tIns="91425" rIns="91425" bIns="91425" anchor="t" anchorCtr="0">
            <a:noAutofit/>
          </a:bodyPr>
          <a:lstStyle/>
          <a:p>
            <a:pPr marL="457200" lvl="0" indent="-228600" rtl="0">
              <a:lnSpc>
                <a:spcPct val="100000"/>
              </a:lnSpc>
              <a:spcBef>
                <a:spcPts val="0"/>
              </a:spcBef>
              <a:buClr>
                <a:srgbClr val="666666"/>
              </a:buClr>
            </a:pPr>
            <a:r>
              <a:rPr lang="en">
                <a:solidFill>
                  <a:srgbClr val="666666"/>
                </a:solidFill>
              </a:rPr>
              <a:t>When an IP packet is sent from a computer, it arrives at an IP router.</a:t>
            </a:r>
          </a:p>
          <a:p>
            <a:pPr lvl="0" rtl="0">
              <a:lnSpc>
                <a:spcPct val="100000"/>
              </a:lnSpc>
              <a:spcBef>
                <a:spcPts val="0"/>
              </a:spcBef>
              <a:buNone/>
            </a:pPr>
            <a:endParaRPr>
              <a:solidFill>
                <a:srgbClr val="666666"/>
              </a:solidFill>
            </a:endParaRPr>
          </a:p>
          <a:p>
            <a:pPr marL="457200" lvl="0" indent="-228600" rtl="0">
              <a:lnSpc>
                <a:spcPct val="100000"/>
              </a:lnSpc>
              <a:spcBef>
                <a:spcPts val="0"/>
              </a:spcBef>
              <a:buClr>
                <a:srgbClr val="666666"/>
              </a:buClr>
            </a:pPr>
            <a:r>
              <a:rPr lang="en">
                <a:solidFill>
                  <a:srgbClr val="666666"/>
                </a:solidFill>
              </a:rPr>
              <a:t>The IP router is responsible for "routing" the packet to the correct destination, directly or via another router.</a:t>
            </a:r>
          </a:p>
          <a:p>
            <a:pPr lvl="0">
              <a:lnSpc>
                <a:spcPct val="100000"/>
              </a:lnSpc>
              <a:spcBef>
                <a:spcPts val="0"/>
              </a:spcBef>
              <a:buNone/>
            </a:pPr>
            <a:endParaRPr>
              <a:solidFill>
                <a:srgbClr val="666666"/>
              </a:solidFill>
            </a:endParaRPr>
          </a:p>
          <a:p>
            <a:pPr marL="457200" lvl="0" indent="-228600">
              <a:lnSpc>
                <a:spcPct val="100000"/>
              </a:lnSpc>
              <a:spcBef>
                <a:spcPts val="0"/>
              </a:spcBef>
              <a:buClr>
                <a:srgbClr val="666666"/>
              </a:buClr>
            </a:pPr>
            <a:r>
              <a:rPr lang="en">
                <a:solidFill>
                  <a:srgbClr val="666666"/>
                </a:solidFill>
              </a:rPr>
              <a:t>The path the packet will follow might be different from other packets of the same communication. The router is responsible for the right addressing, depending on traffic volume, errors in the network, or other parameters.</a:t>
            </a:r>
          </a:p>
          <a:p>
            <a:pPr lvl="0">
              <a:spcBef>
                <a:spcPts val="0"/>
              </a:spcBef>
              <a:buNone/>
            </a:pPr>
            <a:endParaRPr/>
          </a:p>
        </p:txBody>
      </p:sp>
      <p:sp>
        <p:nvSpPr>
          <p:cNvPr id="194" name="Shape 194"/>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a:spcBef>
                <a:spcPts val="0"/>
              </a:spcBef>
              <a:buNone/>
            </a:pPr>
            <a:r>
              <a:rPr lang="en"/>
              <a:t>IP Addresses</a:t>
            </a:r>
          </a:p>
        </p:txBody>
      </p:sp>
      <p:sp>
        <p:nvSpPr>
          <p:cNvPr id="200" name="Shape 200"/>
          <p:cNvSpPr txBox="1">
            <a:spLocks noGrp="1"/>
          </p:cNvSpPr>
          <p:nvPr>
            <p:ph type="body" idx="1"/>
          </p:nvPr>
        </p:nvSpPr>
        <p:spPr>
          <a:xfrm>
            <a:off x="311700" y="1688433"/>
            <a:ext cx="8520600" cy="4755600"/>
          </a:xfrm>
          <a:prstGeom prst="rect">
            <a:avLst/>
          </a:prstGeom>
        </p:spPr>
        <p:txBody>
          <a:bodyPr lIns="91425" tIns="91425" rIns="91425" bIns="91425" anchor="t" anchorCtr="0">
            <a:noAutofit/>
          </a:bodyPr>
          <a:lstStyle/>
          <a:p>
            <a:pPr lvl="0">
              <a:spcBef>
                <a:spcPts val="0"/>
              </a:spcBef>
              <a:buNone/>
            </a:pPr>
            <a:endParaRPr sz="1400">
              <a:solidFill>
                <a:srgbClr val="434343"/>
              </a:solidFill>
              <a:highlight>
                <a:srgbClr val="FFFFFF"/>
              </a:highlight>
            </a:endParaRPr>
          </a:p>
          <a:p>
            <a:pPr lvl="0">
              <a:spcBef>
                <a:spcPts val="0"/>
              </a:spcBef>
              <a:buNone/>
            </a:pPr>
            <a:r>
              <a:rPr lang="en" sz="1400">
                <a:solidFill>
                  <a:srgbClr val="434343"/>
                </a:solidFill>
                <a:highlight>
                  <a:srgbClr val="FFFFFF"/>
                </a:highlight>
              </a:rPr>
              <a:t>An IP address is an identifier for a computer or device on a </a:t>
            </a:r>
            <a:r>
              <a:rPr lang="en" sz="1400">
                <a:solidFill>
                  <a:srgbClr val="434343"/>
                </a:solidFill>
                <a:highlight>
                  <a:srgbClr val="FFFFFF"/>
                </a:highlight>
                <a:hlinkClick r:id="rId3"/>
              </a:rPr>
              <a:t>TCP/IP</a:t>
            </a:r>
            <a:r>
              <a:rPr lang="en" sz="1400">
                <a:solidFill>
                  <a:srgbClr val="434343"/>
                </a:solidFill>
                <a:highlight>
                  <a:srgbClr val="FFFFFF"/>
                </a:highlight>
              </a:rPr>
              <a:t> network. Networks using the TCP/IP </a:t>
            </a:r>
            <a:r>
              <a:rPr lang="en" sz="1400">
                <a:solidFill>
                  <a:srgbClr val="434343"/>
                </a:solidFill>
                <a:highlight>
                  <a:srgbClr val="FFFFFF"/>
                </a:highlight>
                <a:hlinkClick r:id="rId4"/>
              </a:rPr>
              <a:t>protocol</a:t>
            </a:r>
            <a:r>
              <a:rPr lang="en" sz="1400">
                <a:solidFill>
                  <a:srgbClr val="434343"/>
                </a:solidFill>
                <a:highlight>
                  <a:srgbClr val="FFFFFF"/>
                </a:highlight>
              </a:rPr>
              <a:t> route messages based on the IP address of the destination.</a:t>
            </a:r>
          </a:p>
          <a:p>
            <a:pPr marL="673100" marR="215900" lvl="0" indent="-317500" rtl="0">
              <a:lnSpc>
                <a:spcPct val="100000"/>
              </a:lnSpc>
              <a:spcBef>
                <a:spcPts val="0"/>
              </a:spcBef>
              <a:spcAft>
                <a:spcPts val="1700"/>
              </a:spcAft>
              <a:buClr>
                <a:srgbClr val="333333"/>
              </a:buClr>
              <a:buSzPct val="100000"/>
              <a:buFont typeface="Open Sans"/>
            </a:pPr>
            <a:r>
              <a:rPr lang="en" sz="1400">
                <a:solidFill>
                  <a:srgbClr val="333333"/>
                </a:solidFill>
                <a:highlight>
                  <a:srgbClr val="FFFFFF"/>
                </a:highlight>
              </a:rPr>
              <a:t>IPv4 uses 32 binary bits to create a single unique address on the network. An IPv4 address is expressed by four numbers separated by dots. Each number is the decimal (base-10) representation for an eight-digit binary (base-2) number</a:t>
            </a:r>
          </a:p>
          <a:p>
            <a:pPr marR="215900" lvl="0" rtl="0">
              <a:lnSpc>
                <a:spcPct val="100000"/>
              </a:lnSpc>
              <a:spcBef>
                <a:spcPts val="0"/>
              </a:spcBef>
              <a:spcAft>
                <a:spcPts val="1700"/>
              </a:spcAft>
              <a:buNone/>
            </a:pPr>
            <a:r>
              <a:rPr lang="en" sz="1400">
                <a:solidFill>
                  <a:srgbClr val="1155CC"/>
                </a:solidFill>
                <a:highlight>
                  <a:srgbClr val="FFFFFF"/>
                </a:highlight>
              </a:rPr>
              <a:t>216.27.61.137	</a:t>
            </a:r>
          </a:p>
          <a:p>
            <a:pPr marL="457200" marR="215900" lvl="0" indent="-317500" rtl="0">
              <a:lnSpc>
                <a:spcPct val="100000"/>
              </a:lnSpc>
              <a:spcBef>
                <a:spcPts val="0"/>
              </a:spcBef>
              <a:spcAft>
                <a:spcPts val="1700"/>
              </a:spcAft>
              <a:buClr>
                <a:srgbClr val="333333"/>
              </a:buClr>
              <a:buSzPct val="100000"/>
            </a:pPr>
            <a:r>
              <a:rPr lang="en" sz="1400">
                <a:solidFill>
                  <a:srgbClr val="333333"/>
                </a:solidFill>
                <a:highlight>
                  <a:srgbClr val="FFFFFF"/>
                </a:highlight>
              </a:rPr>
              <a:t>IPv6 uses 128 binary bits to create a single unique address on the network. An IPv6 address is expressed by eight groups of hexadecimal (base-16) numbers separated by colons, as in</a:t>
            </a:r>
          </a:p>
          <a:p>
            <a:pPr marR="215900" lvl="0" rtl="0">
              <a:lnSpc>
                <a:spcPct val="100000"/>
              </a:lnSpc>
              <a:spcBef>
                <a:spcPts val="0"/>
              </a:spcBef>
              <a:spcAft>
                <a:spcPts val="1700"/>
              </a:spcAft>
              <a:buNone/>
            </a:pPr>
            <a:r>
              <a:rPr lang="en" sz="1400">
                <a:solidFill>
                  <a:srgbClr val="1155CC"/>
                </a:solidFill>
                <a:highlight>
                  <a:srgbClr val="FFFFFF"/>
                </a:highlight>
              </a:rPr>
              <a:t> 2001:cdba:0000:0000:0000:0000:3257:9652. </a:t>
            </a:r>
          </a:p>
          <a:p>
            <a:pPr lvl="0">
              <a:spcBef>
                <a:spcPts val="0"/>
              </a:spcBef>
              <a:spcAft>
                <a:spcPts val="0"/>
              </a:spcAft>
              <a:buNone/>
            </a:pPr>
            <a:endParaRPr sz="1200">
              <a:solidFill>
                <a:srgbClr val="666666"/>
              </a:solidFill>
              <a:highlight>
                <a:srgbClr val="FFFFFF"/>
              </a:highlight>
              <a:latin typeface="Arial"/>
              <a:ea typeface="Arial"/>
              <a:cs typeface="Arial"/>
              <a:sym typeface="Arial"/>
            </a:endParaRPr>
          </a:p>
          <a:p>
            <a:pPr lvl="0">
              <a:spcBef>
                <a:spcPts val="0"/>
              </a:spcBef>
              <a:buNone/>
            </a:pPr>
            <a:endParaRPr sz="1400">
              <a:solidFill>
                <a:srgbClr val="333333"/>
              </a:solidFill>
              <a:highlight>
                <a:srgbClr val="FFFFFF"/>
              </a:highlight>
              <a:latin typeface="Arial"/>
              <a:ea typeface="Arial"/>
              <a:cs typeface="Arial"/>
              <a:sym typeface="Arial"/>
            </a:endParaRPr>
          </a:p>
        </p:txBody>
      </p:sp>
      <p:pic>
        <p:nvPicPr>
          <p:cNvPr id="201" name="Shape 201"/>
          <p:cNvPicPr preferRelativeResize="0"/>
          <p:nvPr/>
        </p:nvPicPr>
        <p:blipFill>
          <a:blip r:embed="rId5">
            <a:alphaModFix/>
          </a:blip>
          <a:stretch>
            <a:fillRect/>
          </a:stretch>
        </p:blipFill>
        <p:spPr>
          <a:xfrm>
            <a:off x="3867526" y="372567"/>
            <a:ext cx="4566975" cy="1895399"/>
          </a:xfrm>
          <a:prstGeom prst="rect">
            <a:avLst/>
          </a:prstGeom>
          <a:noFill/>
          <a:ln>
            <a:noFill/>
          </a:ln>
        </p:spPr>
      </p:pic>
      <p:sp>
        <p:nvSpPr>
          <p:cNvPr id="202" name="Shape 202"/>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a:spcBef>
                <a:spcPts val="0"/>
              </a:spcBef>
              <a:buNone/>
            </a:pPr>
            <a:r>
              <a:rPr lang="en"/>
              <a:t>Domain names</a:t>
            </a:r>
          </a:p>
        </p:txBody>
      </p:sp>
      <p:sp>
        <p:nvSpPr>
          <p:cNvPr id="208" name="Shape 208"/>
          <p:cNvSpPr txBox="1">
            <a:spLocks noGrp="1"/>
          </p:cNvSpPr>
          <p:nvPr>
            <p:ph type="body" idx="1"/>
          </p:nvPr>
        </p:nvSpPr>
        <p:spPr>
          <a:xfrm>
            <a:off x="311700" y="1448867"/>
            <a:ext cx="8520600" cy="5160800"/>
          </a:xfrm>
          <a:prstGeom prst="rect">
            <a:avLst/>
          </a:prstGeom>
        </p:spPr>
        <p:txBody>
          <a:bodyPr lIns="91425" tIns="91425" rIns="91425" bIns="91425" anchor="t" anchorCtr="0">
            <a:noAutofit/>
          </a:bodyPr>
          <a:lstStyle/>
          <a:p>
            <a:pPr lvl="0" algn="just">
              <a:spcBef>
                <a:spcPts val="0"/>
              </a:spcBef>
              <a:spcAft>
                <a:spcPts val="0"/>
              </a:spcAft>
              <a:buNone/>
            </a:pPr>
            <a:r>
              <a:rPr lang="en" sz="1000">
                <a:solidFill>
                  <a:srgbClr val="000000"/>
                </a:solidFill>
                <a:latin typeface="Arial"/>
                <a:ea typeface="Arial"/>
                <a:cs typeface="Arial"/>
                <a:sym typeface="Arial"/>
              </a:rPr>
              <a:t> </a:t>
            </a:r>
          </a:p>
          <a:p>
            <a:pPr marL="457200" lvl="0" indent="-228600" algn="just" rtl="0">
              <a:spcBef>
                <a:spcPts val="0"/>
              </a:spcBef>
              <a:spcAft>
                <a:spcPts val="0"/>
              </a:spcAft>
              <a:buClr>
                <a:srgbClr val="666666"/>
              </a:buClr>
            </a:pPr>
            <a:r>
              <a:rPr lang="en">
                <a:solidFill>
                  <a:srgbClr val="666666"/>
                </a:solidFill>
              </a:rPr>
              <a:t>The network software generally needs a 32-bit Internet address ( </a:t>
            </a:r>
            <a:r>
              <a:rPr lang="en" b="1">
                <a:solidFill>
                  <a:srgbClr val="666666"/>
                </a:solidFill>
              </a:rPr>
              <a:t>IP</a:t>
            </a:r>
            <a:r>
              <a:rPr lang="en">
                <a:solidFill>
                  <a:srgbClr val="666666"/>
                </a:solidFill>
              </a:rPr>
              <a:t> i.e.: 192.123.12.2) in order to open a connection.</a:t>
            </a:r>
          </a:p>
          <a:p>
            <a:pPr lvl="0" algn="just" rtl="0">
              <a:spcBef>
                <a:spcPts val="0"/>
              </a:spcBef>
              <a:spcAft>
                <a:spcPts val="0"/>
              </a:spcAft>
              <a:buNone/>
            </a:pPr>
            <a:endParaRPr>
              <a:solidFill>
                <a:srgbClr val="666666"/>
              </a:solidFill>
            </a:endParaRPr>
          </a:p>
          <a:p>
            <a:pPr marL="457200" lvl="0" indent="-228600" algn="just" rtl="0">
              <a:spcBef>
                <a:spcPts val="0"/>
              </a:spcBef>
              <a:spcAft>
                <a:spcPts val="0"/>
              </a:spcAft>
              <a:buClr>
                <a:srgbClr val="666666"/>
              </a:buClr>
            </a:pPr>
            <a:r>
              <a:rPr lang="en">
                <a:solidFill>
                  <a:srgbClr val="666666"/>
                </a:solidFill>
              </a:rPr>
              <a:t>Users prefer to deal with computer names rather than numbers. Thus there is a database that allows the software to look up a name and find the corresponding number.</a:t>
            </a:r>
          </a:p>
          <a:p>
            <a:pPr lvl="0" algn="just" rtl="0">
              <a:spcBef>
                <a:spcPts val="0"/>
              </a:spcBef>
              <a:spcAft>
                <a:spcPts val="0"/>
              </a:spcAft>
              <a:buNone/>
            </a:pPr>
            <a:endParaRPr>
              <a:solidFill>
                <a:srgbClr val="666666"/>
              </a:solidFill>
            </a:endParaRPr>
          </a:p>
          <a:p>
            <a:pPr marL="457200" lvl="0" indent="-228600" algn="just" rtl="0">
              <a:spcBef>
                <a:spcPts val="0"/>
              </a:spcBef>
              <a:spcAft>
                <a:spcPts val="0"/>
              </a:spcAft>
              <a:buClr>
                <a:srgbClr val="666666"/>
              </a:buClr>
            </a:pPr>
            <a:r>
              <a:rPr lang="en">
                <a:solidFill>
                  <a:srgbClr val="666666"/>
                </a:solidFill>
              </a:rPr>
              <a:t> Each system would have a file that listed all of the other systems, giving both their name and number.These files have been replaced by a set of name servers that keep track of host names and the corresponding Internet addresses.</a:t>
            </a:r>
          </a:p>
        </p:txBody>
      </p:sp>
      <p:sp>
        <p:nvSpPr>
          <p:cNvPr id="209" name="Shape 209"/>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311700" y="575800"/>
            <a:ext cx="8520600" cy="943200"/>
          </a:xfrm>
          <a:prstGeom prst="rect">
            <a:avLst/>
          </a:prstGeom>
        </p:spPr>
        <p:txBody>
          <a:bodyPr lIns="91425" tIns="91425" rIns="91425" bIns="91425" anchor="t" anchorCtr="0">
            <a:noAutofit/>
          </a:bodyPr>
          <a:lstStyle/>
          <a:p>
            <a:pPr lvl="0">
              <a:spcBef>
                <a:spcPts val="0"/>
              </a:spcBef>
              <a:buNone/>
            </a:pPr>
            <a:r>
              <a:rPr lang="en"/>
              <a:t>TCP communication</a:t>
            </a:r>
          </a:p>
        </p:txBody>
      </p:sp>
      <p:sp>
        <p:nvSpPr>
          <p:cNvPr id="215" name="Shape 215"/>
          <p:cNvSpPr txBox="1">
            <a:spLocks noGrp="1"/>
          </p:cNvSpPr>
          <p:nvPr>
            <p:ph type="body" idx="1"/>
          </p:nvPr>
        </p:nvSpPr>
        <p:spPr>
          <a:xfrm>
            <a:off x="311700" y="1688433"/>
            <a:ext cx="8520600" cy="4403600"/>
          </a:xfrm>
          <a:prstGeom prst="rect">
            <a:avLst/>
          </a:prstGeom>
        </p:spPr>
        <p:txBody>
          <a:bodyPr lIns="91425" tIns="91425" rIns="91425" bIns="91425" anchor="t" anchorCtr="0">
            <a:noAutofit/>
          </a:bodyPr>
          <a:lstStyle/>
          <a:p>
            <a:pPr lvl="0">
              <a:spcBef>
                <a:spcPts val="0"/>
              </a:spcBef>
              <a:buNone/>
            </a:pPr>
            <a:r>
              <a:rPr lang="en">
                <a:solidFill>
                  <a:srgbClr val="434343"/>
                </a:solidFill>
              </a:rPr>
              <a:t>TCP communication mainly consists of four main tasks</a:t>
            </a:r>
          </a:p>
          <a:p>
            <a:pPr marL="457200" lvl="0" indent="-228600">
              <a:lnSpc>
                <a:spcPct val="150000"/>
              </a:lnSpc>
              <a:spcBef>
                <a:spcPts val="0"/>
              </a:spcBef>
            </a:pPr>
            <a:r>
              <a:rPr lang="en"/>
              <a:t>Establish a connection</a:t>
            </a:r>
          </a:p>
          <a:p>
            <a:pPr marL="457200" lvl="0" indent="-228600">
              <a:lnSpc>
                <a:spcPct val="150000"/>
              </a:lnSpc>
              <a:spcBef>
                <a:spcPts val="0"/>
              </a:spcBef>
            </a:pPr>
            <a:r>
              <a:rPr lang="en"/>
              <a:t>Data transmission</a:t>
            </a:r>
          </a:p>
          <a:p>
            <a:pPr marL="457200" lvl="0" indent="-228600">
              <a:lnSpc>
                <a:spcPct val="150000"/>
              </a:lnSpc>
              <a:spcBef>
                <a:spcPts val="0"/>
              </a:spcBef>
            </a:pPr>
            <a:r>
              <a:rPr lang="en"/>
              <a:t>Error detection/correction/acknowledgement</a:t>
            </a:r>
          </a:p>
          <a:p>
            <a:pPr marL="457200" lvl="0" indent="-228600">
              <a:lnSpc>
                <a:spcPct val="150000"/>
              </a:lnSpc>
              <a:spcBef>
                <a:spcPts val="0"/>
              </a:spcBef>
            </a:pPr>
            <a:r>
              <a:rPr lang="en"/>
              <a:t>Connection closure</a:t>
            </a:r>
          </a:p>
        </p:txBody>
      </p:sp>
      <p:sp>
        <p:nvSpPr>
          <p:cNvPr id="216" name="Shape 216"/>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26</a:t>
            </a:fld>
            <a:endParaRPr lang="e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a:spcBef>
                <a:spcPts val="0"/>
              </a:spcBef>
              <a:buNone/>
            </a:pPr>
            <a:r>
              <a:rPr lang="en"/>
              <a:t>3 way handshake</a:t>
            </a:r>
          </a:p>
        </p:txBody>
      </p:sp>
      <p:pic>
        <p:nvPicPr>
          <p:cNvPr id="222" name="Shape 222"/>
          <p:cNvPicPr preferRelativeResize="0"/>
          <p:nvPr/>
        </p:nvPicPr>
        <p:blipFill rotWithShape="1">
          <a:blip r:embed="rId3">
            <a:alphaModFix/>
          </a:blip>
          <a:srcRect b="13389"/>
          <a:stretch/>
        </p:blipFill>
        <p:spPr>
          <a:xfrm>
            <a:off x="179512" y="1604797"/>
            <a:ext cx="4942275" cy="4498400"/>
          </a:xfrm>
          <a:prstGeom prst="rect">
            <a:avLst/>
          </a:prstGeom>
          <a:noFill/>
          <a:ln>
            <a:noFill/>
          </a:ln>
        </p:spPr>
      </p:pic>
      <p:sp>
        <p:nvSpPr>
          <p:cNvPr id="223" name="Shape 223"/>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27</a:t>
            </a:fld>
            <a:endParaRPr lang="en"/>
          </a:p>
        </p:txBody>
      </p:sp>
      <p:grpSp>
        <p:nvGrpSpPr>
          <p:cNvPr id="5" name="群組 4"/>
          <p:cNvGrpSpPr/>
          <p:nvPr/>
        </p:nvGrpSpPr>
        <p:grpSpPr>
          <a:xfrm>
            <a:off x="5298985" y="923865"/>
            <a:ext cx="2829857" cy="2517808"/>
            <a:chOff x="1585913" y="1547813"/>
            <a:chExt cx="5676137" cy="2408237"/>
          </a:xfrm>
        </p:grpSpPr>
        <p:sp>
          <p:nvSpPr>
            <p:cNvPr id="6" name="Rectangle 5"/>
            <p:cNvSpPr>
              <a:spLocks noChangeArrowheads="1"/>
            </p:cNvSpPr>
            <p:nvPr/>
          </p:nvSpPr>
          <p:spPr bwMode="auto">
            <a:xfrm>
              <a:off x="4349750" y="1835150"/>
              <a:ext cx="2654300" cy="29210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altLang="en-US" sz="700">
                  <a:solidFill>
                    <a:schemeClr val="bg2"/>
                  </a:solidFill>
                </a:rPr>
                <a:t>Destination Port</a:t>
              </a:r>
            </a:p>
          </p:txBody>
        </p:sp>
        <p:sp>
          <p:nvSpPr>
            <p:cNvPr id="7" name="Rectangle 6"/>
            <p:cNvSpPr>
              <a:spLocks noChangeArrowheads="1"/>
            </p:cNvSpPr>
            <p:nvPr/>
          </p:nvSpPr>
          <p:spPr bwMode="auto">
            <a:xfrm>
              <a:off x="1682750" y="2444750"/>
              <a:ext cx="5321300" cy="29210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altLang="en-US" sz="700">
                  <a:solidFill>
                    <a:schemeClr val="bg2"/>
                  </a:solidFill>
                </a:rPr>
                <a:t>Acknowledgment Number</a:t>
              </a:r>
            </a:p>
          </p:txBody>
        </p:sp>
        <p:sp>
          <p:nvSpPr>
            <p:cNvPr id="8" name="Rectangle 7"/>
            <p:cNvSpPr>
              <a:spLocks noChangeArrowheads="1"/>
            </p:cNvSpPr>
            <p:nvPr/>
          </p:nvSpPr>
          <p:spPr bwMode="auto">
            <a:xfrm>
              <a:off x="1682750" y="3359150"/>
              <a:ext cx="4025900" cy="29210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altLang="en-US" sz="700">
                  <a:solidFill>
                    <a:schemeClr val="bg2"/>
                  </a:solidFill>
                </a:rPr>
                <a:t>Options...</a:t>
              </a:r>
            </a:p>
          </p:txBody>
        </p:sp>
        <p:sp>
          <p:nvSpPr>
            <p:cNvPr id="9" name="Rectangle 8"/>
            <p:cNvSpPr>
              <a:spLocks noChangeArrowheads="1"/>
            </p:cNvSpPr>
            <p:nvPr/>
          </p:nvSpPr>
          <p:spPr bwMode="auto">
            <a:xfrm>
              <a:off x="5721350" y="3359150"/>
              <a:ext cx="1282700" cy="29210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altLang="en-US" sz="700">
                  <a:solidFill>
                    <a:schemeClr val="bg2"/>
                  </a:solidFill>
                </a:rPr>
                <a:t>Padding</a:t>
              </a:r>
            </a:p>
          </p:txBody>
        </p:sp>
        <p:sp>
          <p:nvSpPr>
            <p:cNvPr id="10" name="Rectangle 9"/>
            <p:cNvSpPr>
              <a:spLocks noChangeArrowheads="1"/>
            </p:cNvSpPr>
            <p:nvPr/>
          </p:nvSpPr>
          <p:spPr bwMode="auto">
            <a:xfrm>
              <a:off x="1682750" y="3663950"/>
              <a:ext cx="5321300" cy="292100"/>
            </a:xfrm>
            <a:prstGeom prst="rect">
              <a:avLst/>
            </a:prstGeom>
            <a:solidFill>
              <a:schemeClr val="tx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altLang="en-US" sz="700">
                  <a:solidFill>
                    <a:schemeClr val="bg2"/>
                  </a:solidFill>
                </a:rPr>
                <a:t>Data...</a:t>
              </a:r>
            </a:p>
          </p:txBody>
        </p:sp>
        <p:sp>
          <p:nvSpPr>
            <p:cNvPr id="11" name="Rectangle 10"/>
            <p:cNvSpPr>
              <a:spLocks noChangeArrowheads="1"/>
            </p:cNvSpPr>
            <p:nvPr/>
          </p:nvSpPr>
          <p:spPr bwMode="auto">
            <a:xfrm>
              <a:off x="1585913" y="1547813"/>
              <a:ext cx="472652" cy="19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700">
                  <a:solidFill>
                    <a:schemeClr val="accent2"/>
                  </a:solidFill>
                </a:rPr>
                <a:t>0</a:t>
              </a:r>
            </a:p>
          </p:txBody>
        </p:sp>
        <p:sp>
          <p:nvSpPr>
            <p:cNvPr id="12" name="Rectangle 11"/>
            <p:cNvSpPr>
              <a:spLocks noChangeArrowheads="1"/>
            </p:cNvSpPr>
            <p:nvPr/>
          </p:nvSpPr>
          <p:spPr bwMode="auto">
            <a:xfrm>
              <a:off x="2271713" y="1547813"/>
              <a:ext cx="472652" cy="19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700">
                  <a:solidFill>
                    <a:schemeClr val="accent2"/>
                  </a:solidFill>
                </a:rPr>
                <a:t>4</a:t>
              </a:r>
            </a:p>
          </p:txBody>
        </p:sp>
        <p:sp>
          <p:nvSpPr>
            <p:cNvPr id="13" name="Rectangle 12"/>
            <p:cNvSpPr>
              <a:spLocks noChangeArrowheads="1"/>
            </p:cNvSpPr>
            <p:nvPr/>
          </p:nvSpPr>
          <p:spPr bwMode="auto">
            <a:xfrm>
              <a:off x="3033714" y="1547813"/>
              <a:ext cx="572326" cy="19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700">
                  <a:solidFill>
                    <a:schemeClr val="accent2"/>
                  </a:solidFill>
                </a:rPr>
                <a:t>10</a:t>
              </a:r>
            </a:p>
          </p:txBody>
        </p:sp>
        <p:sp>
          <p:nvSpPr>
            <p:cNvPr id="14" name="Rectangle 13"/>
            <p:cNvSpPr>
              <a:spLocks noChangeArrowheads="1"/>
            </p:cNvSpPr>
            <p:nvPr/>
          </p:nvSpPr>
          <p:spPr bwMode="auto">
            <a:xfrm>
              <a:off x="4176713" y="1547813"/>
              <a:ext cx="572326" cy="19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700">
                  <a:solidFill>
                    <a:schemeClr val="accent2"/>
                  </a:solidFill>
                </a:rPr>
                <a:t>16</a:t>
              </a:r>
            </a:p>
          </p:txBody>
        </p:sp>
        <p:sp>
          <p:nvSpPr>
            <p:cNvPr id="15" name="Rectangle 14"/>
            <p:cNvSpPr>
              <a:spLocks noChangeArrowheads="1"/>
            </p:cNvSpPr>
            <p:nvPr/>
          </p:nvSpPr>
          <p:spPr bwMode="auto">
            <a:xfrm>
              <a:off x="4860925" y="1547813"/>
              <a:ext cx="572326" cy="19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700">
                  <a:solidFill>
                    <a:schemeClr val="accent2"/>
                  </a:solidFill>
                </a:rPr>
                <a:t>19</a:t>
              </a:r>
            </a:p>
          </p:txBody>
        </p:sp>
        <p:sp>
          <p:nvSpPr>
            <p:cNvPr id="16" name="Rectangle 15"/>
            <p:cNvSpPr>
              <a:spLocks noChangeArrowheads="1"/>
            </p:cNvSpPr>
            <p:nvPr/>
          </p:nvSpPr>
          <p:spPr bwMode="auto">
            <a:xfrm>
              <a:off x="5622925" y="1547813"/>
              <a:ext cx="572326" cy="19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700">
                  <a:solidFill>
                    <a:schemeClr val="accent2"/>
                  </a:solidFill>
                </a:rPr>
                <a:t>24</a:t>
              </a:r>
            </a:p>
          </p:txBody>
        </p:sp>
        <p:sp>
          <p:nvSpPr>
            <p:cNvPr id="17" name="Rectangle 16"/>
            <p:cNvSpPr>
              <a:spLocks noChangeArrowheads="1"/>
            </p:cNvSpPr>
            <p:nvPr/>
          </p:nvSpPr>
          <p:spPr bwMode="auto">
            <a:xfrm>
              <a:off x="6689724" y="1547813"/>
              <a:ext cx="572326" cy="19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700">
                  <a:solidFill>
                    <a:schemeClr val="accent2"/>
                  </a:solidFill>
                </a:rPr>
                <a:t>31</a:t>
              </a:r>
            </a:p>
          </p:txBody>
        </p:sp>
        <p:sp>
          <p:nvSpPr>
            <p:cNvPr id="18" name="Rectangle 17"/>
            <p:cNvSpPr>
              <a:spLocks noChangeArrowheads="1"/>
            </p:cNvSpPr>
            <p:nvPr/>
          </p:nvSpPr>
          <p:spPr bwMode="auto">
            <a:xfrm>
              <a:off x="1682750" y="1835150"/>
              <a:ext cx="2654300" cy="29210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altLang="en-US" sz="700">
                  <a:solidFill>
                    <a:schemeClr val="bg2"/>
                  </a:solidFill>
                </a:rPr>
                <a:t>Source Port</a:t>
              </a:r>
            </a:p>
          </p:txBody>
        </p:sp>
        <p:sp>
          <p:nvSpPr>
            <p:cNvPr id="19" name="Rectangle 18"/>
            <p:cNvSpPr>
              <a:spLocks noChangeArrowheads="1"/>
            </p:cNvSpPr>
            <p:nvPr/>
          </p:nvSpPr>
          <p:spPr bwMode="auto">
            <a:xfrm>
              <a:off x="4349750" y="2749550"/>
              <a:ext cx="2654300" cy="29210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altLang="en-US" sz="700">
                  <a:solidFill>
                    <a:schemeClr val="bg2"/>
                  </a:solidFill>
                </a:rPr>
                <a:t>Window</a:t>
              </a:r>
            </a:p>
          </p:txBody>
        </p:sp>
        <p:sp>
          <p:nvSpPr>
            <p:cNvPr id="20" name="Rectangle 19"/>
            <p:cNvSpPr>
              <a:spLocks noChangeArrowheads="1"/>
            </p:cNvSpPr>
            <p:nvPr/>
          </p:nvSpPr>
          <p:spPr bwMode="auto">
            <a:xfrm>
              <a:off x="1682750" y="2749550"/>
              <a:ext cx="673100" cy="29210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altLang="en-US" sz="700">
                  <a:solidFill>
                    <a:schemeClr val="bg2"/>
                  </a:solidFill>
                </a:rPr>
                <a:t>Len</a:t>
              </a:r>
            </a:p>
          </p:txBody>
        </p:sp>
        <p:sp>
          <p:nvSpPr>
            <p:cNvPr id="21" name="Rectangle 20"/>
            <p:cNvSpPr>
              <a:spLocks noChangeArrowheads="1"/>
            </p:cNvSpPr>
            <p:nvPr/>
          </p:nvSpPr>
          <p:spPr bwMode="auto">
            <a:xfrm>
              <a:off x="1682750" y="2139950"/>
              <a:ext cx="5321300" cy="29210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altLang="en-US" sz="700">
                  <a:solidFill>
                    <a:schemeClr val="bg2"/>
                  </a:solidFill>
                </a:rPr>
                <a:t>Sequence Number</a:t>
              </a:r>
            </a:p>
          </p:txBody>
        </p:sp>
        <p:sp>
          <p:nvSpPr>
            <p:cNvPr id="22" name="Rectangle 21"/>
            <p:cNvSpPr>
              <a:spLocks noChangeArrowheads="1"/>
            </p:cNvSpPr>
            <p:nvPr/>
          </p:nvSpPr>
          <p:spPr bwMode="auto">
            <a:xfrm>
              <a:off x="2368550" y="2749550"/>
              <a:ext cx="901700" cy="29210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altLang="en-US" sz="700">
                  <a:solidFill>
                    <a:schemeClr val="bg2"/>
                  </a:solidFill>
                </a:rPr>
                <a:t>Reserved</a:t>
              </a:r>
            </a:p>
          </p:txBody>
        </p:sp>
        <p:sp>
          <p:nvSpPr>
            <p:cNvPr id="23" name="Rectangle 22"/>
            <p:cNvSpPr>
              <a:spLocks noChangeArrowheads="1"/>
            </p:cNvSpPr>
            <p:nvPr/>
          </p:nvSpPr>
          <p:spPr bwMode="auto">
            <a:xfrm>
              <a:off x="3282950" y="2749550"/>
              <a:ext cx="1054100" cy="29210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altLang="en-US" sz="700">
                  <a:solidFill>
                    <a:schemeClr val="bg2"/>
                  </a:solidFill>
                </a:rPr>
                <a:t>Flags</a:t>
              </a:r>
            </a:p>
          </p:txBody>
        </p:sp>
        <p:sp>
          <p:nvSpPr>
            <p:cNvPr id="24" name="Rectangle 23"/>
            <p:cNvSpPr>
              <a:spLocks noChangeArrowheads="1"/>
            </p:cNvSpPr>
            <p:nvPr/>
          </p:nvSpPr>
          <p:spPr bwMode="auto">
            <a:xfrm>
              <a:off x="4349750" y="3054350"/>
              <a:ext cx="2654300" cy="29210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altLang="en-US" sz="700">
                  <a:solidFill>
                    <a:schemeClr val="bg2"/>
                  </a:solidFill>
                </a:rPr>
                <a:t>Urgent Pointer</a:t>
              </a:r>
            </a:p>
          </p:txBody>
        </p:sp>
        <p:sp>
          <p:nvSpPr>
            <p:cNvPr id="25" name="Rectangle 24"/>
            <p:cNvSpPr>
              <a:spLocks noChangeArrowheads="1"/>
            </p:cNvSpPr>
            <p:nvPr/>
          </p:nvSpPr>
          <p:spPr bwMode="auto">
            <a:xfrm>
              <a:off x="1682750" y="3054350"/>
              <a:ext cx="2654300" cy="292100"/>
            </a:xfrm>
            <a:prstGeom prst="rect">
              <a:avLst/>
            </a:prstGeom>
            <a:solidFill>
              <a:schemeClr val="tx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altLang="en-US" sz="700">
                  <a:solidFill>
                    <a:schemeClr val="bg2"/>
                  </a:solidFill>
                </a:rPr>
                <a:t>Checksum</a:t>
              </a:r>
            </a:p>
          </p:txBody>
        </p:sp>
      </p:grpSp>
      <p:sp>
        <p:nvSpPr>
          <p:cNvPr id="26" name="Rectangle 25"/>
          <p:cNvSpPr>
            <a:spLocks noChangeArrowheads="1"/>
          </p:cNvSpPr>
          <p:nvPr/>
        </p:nvSpPr>
        <p:spPr bwMode="auto">
          <a:xfrm>
            <a:off x="5076057" y="3834650"/>
            <a:ext cx="4162999" cy="1277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700" b="1" u="sng"/>
              <a:t>Field		Purpose</a:t>
            </a:r>
            <a:endParaRPr lang="en-US" altLang="en-US" sz="700" u="sng"/>
          </a:p>
          <a:p>
            <a:pPr eaLnBrk="0" hangingPunct="0"/>
            <a:r>
              <a:rPr lang="en-US" altLang="en-US" sz="700"/>
              <a:t>Source Port		Identifies originating application</a:t>
            </a:r>
          </a:p>
          <a:p>
            <a:pPr eaLnBrk="0" hangingPunct="0"/>
            <a:r>
              <a:rPr lang="en-US" altLang="en-US" sz="700"/>
              <a:t>Destination Port	Identifies destination application</a:t>
            </a:r>
          </a:p>
          <a:p>
            <a:pPr eaLnBrk="0" hangingPunct="0"/>
            <a:r>
              <a:rPr lang="en-US" altLang="en-US" sz="700"/>
              <a:t>Sequence Number	Sequence number of first octet in the segment</a:t>
            </a:r>
          </a:p>
          <a:p>
            <a:pPr eaLnBrk="0" hangingPunct="0"/>
            <a:r>
              <a:rPr lang="en-US" altLang="en-US" sz="700"/>
              <a:t>Acknowledgment #	Sequence number of the </a:t>
            </a:r>
            <a:r>
              <a:rPr lang="en-US" altLang="en-US" sz="700" b="1">
                <a:solidFill>
                  <a:srgbClr val="FF0000"/>
                </a:solidFill>
              </a:rPr>
              <a:t>next</a:t>
            </a:r>
            <a:r>
              <a:rPr lang="en-US" altLang="en-US" sz="700"/>
              <a:t> expected octet (if ACK flag set)</a:t>
            </a:r>
          </a:p>
          <a:p>
            <a:pPr eaLnBrk="0" hangingPunct="0"/>
            <a:r>
              <a:rPr lang="en-US" altLang="en-US" sz="700"/>
              <a:t>Len	Length of TCP header in 4 octet units</a:t>
            </a:r>
          </a:p>
          <a:p>
            <a:pPr eaLnBrk="0" hangingPunct="0"/>
            <a:r>
              <a:rPr lang="en-US" altLang="en-US" sz="700"/>
              <a:t>Flags	TCP flags: SYN, FIN, RST, PSH, ACK, URG</a:t>
            </a:r>
          </a:p>
          <a:p>
            <a:pPr eaLnBrk="0" hangingPunct="0"/>
            <a:r>
              <a:rPr lang="en-US" altLang="en-US" sz="700"/>
              <a:t>Window	Number of octets from ACK that sender will accept</a:t>
            </a:r>
          </a:p>
          <a:p>
            <a:pPr eaLnBrk="0" hangingPunct="0"/>
            <a:r>
              <a:rPr lang="en-US" altLang="en-US" sz="700"/>
              <a:t>Checksum	Checksum of IP pseudo-header + TCP header + data</a:t>
            </a:r>
          </a:p>
          <a:p>
            <a:pPr eaLnBrk="0" hangingPunct="0"/>
            <a:r>
              <a:rPr lang="en-US" altLang="en-US" sz="700"/>
              <a:t>Urgent Pointer	Pointer to end of “urgent data”</a:t>
            </a:r>
          </a:p>
          <a:p>
            <a:pPr eaLnBrk="0" hangingPunct="0"/>
            <a:r>
              <a:rPr lang="en-US" altLang="en-US" sz="700"/>
              <a:t>Options		Special TCP options such as MSS and Window Scale</a:t>
            </a:r>
          </a:p>
        </p:txBody>
      </p:sp>
      <p:cxnSp>
        <p:nvCxnSpPr>
          <p:cNvPr id="3" name="直線單箭頭接點 2"/>
          <p:cNvCxnSpPr/>
          <p:nvPr/>
        </p:nvCxnSpPr>
        <p:spPr>
          <a:xfrm flipH="1" flipV="1">
            <a:off x="2650650" y="2817615"/>
            <a:ext cx="409183" cy="707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flipV="1">
            <a:off x="2771800" y="3853997"/>
            <a:ext cx="288032" cy="1303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V="1">
            <a:off x="2555776" y="2817615"/>
            <a:ext cx="94873" cy="1955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7"/>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a:spcBef>
                <a:spcPts val="0"/>
              </a:spcBef>
              <a:buNone/>
            </a:pPr>
            <a:r>
              <a:rPr lang="en"/>
              <a:t>What is a network protocol</a:t>
            </a:r>
          </a:p>
        </p:txBody>
      </p:sp>
      <p:sp>
        <p:nvSpPr>
          <p:cNvPr id="75" name="Shape 75"/>
          <p:cNvSpPr txBox="1">
            <a:spLocks noGrp="1"/>
          </p:cNvSpPr>
          <p:nvPr>
            <p:ph type="body" idx="1"/>
          </p:nvPr>
        </p:nvSpPr>
        <p:spPr>
          <a:xfrm>
            <a:off x="311700" y="1688433"/>
            <a:ext cx="8520600" cy="4403600"/>
          </a:xfrm>
          <a:prstGeom prst="rect">
            <a:avLst/>
          </a:prstGeom>
        </p:spPr>
        <p:txBody>
          <a:bodyPr lIns="91425" tIns="91425" rIns="91425" bIns="91425" anchor="t" anchorCtr="0">
            <a:noAutofit/>
          </a:bodyPr>
          <a:lstStyle/>
          <a:p>
            <a:pPr lvl="0">
              <a:spcBef>
                <a:spcPts val="0"/>
              </a:spcBef>
              <a:buNone/>
            </a:pPr>
            <a:r>
              <a:rPr lang="en">
                <a:solidFill>
                  <a:srgbClr val="000000"/>
                </a:solidFill>
              </a:rPr>
              <a:t>A protocol is the special set of rules that end points in a telecommunication connection use when they communicate. </a:t>
            </a:r>
          </a:p>
          <a:p>
            <a:pPr marL="457200" lvl="0" indent="-228600">
              <a:spcBef>
                <a:spcPts val="0"/>
              </a:spcBef>
            </a:pPr>
            <a:r>
              <a:rPr lang="en"/>
              <a:t>specify interactions between the communicating entities.</a:t>
            </a:r>
          </a:p>
          <a:p>
            <a:pPr marL="457200" lvl="0" indent="-228600">
              <a:spcBef>
                <a:spcPts val="0"/>
              </a:spcBef>
            </a:pPr>
            <a:r>
              <a:rPr lang="en"/>
              <a:t>exist at several levels in a telecommunication connection.</a:t>
            </a:r>
          </a:p>
          <a:p>
            <a:pPr marL="457200" lvl="0" indent="-228600">
              <a:spcBef>
                <a:spcPts val="0"/>
              </a:spcBef>
            </a:pPr>
            <a:r>
              <a:rPr lang="en"/>
              <a:t>each protocol has its own method of how data is formatted when sent and what to do with it once received, how that data is compressed or how to check for errors in data.</a:t>
            </a:r>
          </a:p>
          <a:p>
            <a:pPr lvl="0" rtl="0">
              <a:spcBef>
                <a:spcPts val="0"/>
              </a:spcBef>
              <a:buNone/>
            </a:pPr>
            <a:endParaRPr/>
          </a:p>
        </p:txBody>
      </p:sp>
      <p:sp>
        <p:nvSpPr>
          <p:cNvPr id="76" name="Shape 76"/>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rtl="0">
              <a:spcBef>
                <a:spcPts val="0"/>
              </a:spcBef>
              <a:buNone/>
            </a:pPr>
            <a:r>
              <a:rPr lang="en"/>
              <a:t>Connectionless/Stateless Protocols</a:t>
            </a:r>
          </a:p>
        </p:txBody>
      </p:sp>
      <p:sp>
        <p:nvSpPr>
          <p:cNvPr id="82" name="Shape 82"/>
          <p:cNvSpPr txBox="1">
            <a:spLocks noGrp="1"/>
          </p:cNvSpPr>
          <p:nvPr>
            <p:ph type="body" idx="1"/>
          </p:nvPr>
        </p:nvSpPr>
        <p:spPr>
          <a:xfrm>
            <a:off x="311700" y="1688433"/>
            <a:ext cx="8520600" cy="4403600"/>
          </a:xfrm>
          <a:prstGeom prst="rect">
            <a:avLst/>
          </a:prstGeom>
        </p:spPr>
        <p:txBody>
          <a:bodyPr lIns="91425" tIns="91425" rIns="91425" bIns="91425" anchor="t" anchorCtr="0">
            <a:noAutofit/>
          </a:bodyPr>
          <a:lstStyle/>
          <a:p>
            <a:pPr lvl="0" rtl="0">
              <a:spcBef>
                <a:spcPts val="0"/>
              </a:spcBef>
              <a:buNone/>
            </a:pPr>
            <a:r>
              <a:rPr lang="en"/>
              <a:t>communication between two network endpoints in which a message can be sent from one end point to another without prior arrangement. </a:t>
            </a:r>
          </a:p>
          <a:p>
            <a:pPr lvl="0" rtl="0">
              <a:spcBef>
                <a:spcPts val="0"/>
              </a:spcBef>
              <a:buNone/>
            </a:pPr>
            <a:endParaRPr sz="1400"/>
          </a:p>
          <a:p>
            <a:pPr marL="457200" lvl="0" indent="-317500" rtl="0">
              <a:spcBef>
                <a:spcPts val="0"/>
              </a:spcBef>
              <a:buSzPct val="100000"/>
            </a:pPr>
            <a:r>
              <a:rPr lang="en" sz="1400"/>
              <a:t>The device at one end of the communication transmits data to the other, without first ensuring that the recipient is available and ready to receive the data. </a:t>
            </a:r>
          </a:p>
          <a:p>
            <a:pPr marL="457200" lvl="0" indent="-317500" rtl="0">
              <a:spcBef>
                <a:spcPts val="0"/>
              </a:spcBef>
              <a:buSzPct val="100000"/>
            </a:pPr>
            <a:r>
              <a:rPr lang="en" sz="1400"/>
              <a:t>The device sending a message simply sends it addressed to the intended recipient. </a:t>
            </a:r>
          </a:p>
          <a:p>
            <a:pPr marL="457200" lvl="0" indent="-317500" rtl="0">
              <a:spcBef>
                <a:spcPts val="0"/>
              </a:spcBef>
              <a:buSzPct val="100000"/>
            </a:pPr>
            <a:r>
              <a:rPr lang="en" sz="1400"/>
              <a:t>If there are problems with the transmission, it may be necessary to resend the data several times</a:t>
            </a:r>
          </a:p>
          <a:p>
            <a:pPr lvl="0" rtl="0">
              <a:spcBef>
                <a:spcPts val="0"/>
              </a:spcBef>
              <a:buNone/>
            </a:pPr>
            <a:r>
              <a:rPr lang="en" sz="1400" i="1">
                <a:solidFill>
                  <a:srgbClr val="434343"/>
                </a:solidFill>
              </a:rPr>
              <a:t>IP is a connectionless protocol.With IP(actually TCP), messages (or other data) are broken up into small independent "packets" and sent between computers via the Internet. IP is responsible for "routing" each packet to the correct destination.</a:t>
            </a:r>
          </a:p>
          <a:p>
            <a:pPr lvl="0" rtl="0">
              <a:spcBef>
                <a:spcPts val="0"/>
              </a:spcBef>
              <a:buNone/>
            </a:pPr>
            <a:endParaRPr sz="1400"/>
          </a:p>
        </p:txBody>
      </p:sp>
      <p:sp>
        <p:nvSpPr>
          <p:cNvPr id="83" name="Shape 83"/>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ltLang="en-US">
                <a:latin typeface="Comic Sans MS" pitchFamily="66" charset="0"/>
              </a:rPr>
              <a:t>TCP/IP protocol family</a:t>
            </a:r>
          </a:p>
        </p:txBody>
      </p:sp>
      <p:sp>
        <p:nvSpPr>
          <p:cNvPr id="8195" name="Rectangle 3"/>
          <p:cNvSpPr>
            <a:spLocks noGrp="1" noChangeArrowheads="1"/>
          </p:cNvSpPr>
          <p:nvPr>
            <p:ph idx="1"/>
          </p:nvPr>
        </p:nvSpPr>
        <p:spPr/>
        <p:txBody>
          <a:bodyPr/>
          <a:lstStyle/>
          <a:p>
            <a:r>
              <a:rPr lang="en-GB" altLang="en-US">
                <a:latin typeface="Arial" pitchFamily="34" charset="0"/>
              </a:rPr>
              <a:t>IP : Internet Protocol</a:t>
            </a:r>
          </a:p>
          <a:p>
            <a:pPr lvl="1"/>
            <a:r>
              <a:rPr lang="en-GB" altLang="en-US">
                <a:latin typeface="Arial" pitchFamily="34" charset="0"/>
              </a:rPr>
              <a:t>UDP : User Datagram Protocol</a:t>
            </a:r>
          </a:p>
          <a:p>
            <a:pPr lvl="2"/>
            <a:r>
              <a:rPr lang="en-GB" altLang="en-US">
                <a:latin typeface="Arial" pitchFamily="34" charset="0"/>
              </a:rPr>
              <a:t>RTP, traceroute</a:t>
            </a:r>
          </a:p>
          <a:p>
            <a:pPr lvl="1"/>
            <a:r>
              <a:rPr lang="en-GB" altLang="en-US">
                <a:latin typeface="Arial" pitchFamily="34" charset="0"/>
              </a:rPr>
              <a:t>TCP : Transmission Control Protocol</a:t>
            </a:r>
          </a:p>
          <a:p>
            <a:pPr lvl="2"/>
            <a:r>
              <a:rPr lang="en-GB" altLang="en-US">
                <a:latin typeface="Arial" pitchFamily="34" charset="0"/>
              </a:rPr>
              <a:t>HTTP, FTP, ssh</a:t>
            </a:r>
          </a:p>
          <a:p>
            <a:endParaRPr lang="en-GB" altLang="en-US">
              <a:latin typeface="Arial" pitchFamily="34" charset="0"/>
            </a:endParaRPr>
          </a:p>
        </p:txBody>
      </p:sp>
    </p:spTree>
    <p:extLst>
      <p:ext uri="{BB962C8B-B14F-4D97-AF65-F5344CB8AC3E}">
        <p14:creationId xmlns:p14="http://schemas.microsoft.com/office/powerpoint/2010/main" val="25597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a:spcBef>
                <a:spcPts val="0"/>
              </a:spcBef>
              <a:buNone/>
            </a:pPr>
            <a:r>
              <a:rPr lang="en"/>
              <a:t>TCP/IP </a:t>
            </a:r>
          </a:p>
        </p:txBody>
      </p:sp>
      <p:sp>
        <p:nvSpPr>
          <p:cNvPr id="89" name="Shape 89"/>
          <p:cNvSpPr txBox="1">
            <a:spLocks noGrp="1"/>
          </p:cNvSpPr>
          <p:nvPr>
            <p:ph type="body" idx="1"/>
          </p:nvPr>
        </p:nvSpPr>
        <p:spPr>
          <a:xfrm>
            <a:off x="311700" y="1688433"/>
            <a:ext cx="8520600" cy="4403600"/>
          </a:xfrm>
          <a:prstGeom prst="rect">
            <a:avLst/>
          </a:prstGeom>
        </p:spPr>
        <p:txBody>
          <a:bodyPr lIns="91425" tIns="91425" rIns="91425" bIns="91425" anchor="t" anchorCtr="0">
            <a:noAutofit/>
          </a:bodyPr>
          <a:lstStyle/>
          <a:p>
            <a:pPr marL="457200" lvl="0" indent="-228600">
              <a:spcBef>
                <a:spcPts val="0"/>
              </a:spcBef>
              <a:buClr>
                <a:schemeClr val="accent4"/>
              </a:buClr>
              <a:buFont typeface="Arial"/>
            </a:pPr>
            <a:r>
              <a:rPr lang="en" b="1">
                <a:solidFill>
                  <a:schemeClr val="accent4"/>
                </a:solidFill>
                <a:latin typeface="Arial"/>
                <a:ea typeface="Arial"/>
                <a:cs typeface="Arial"/>
                <a:sym typeface="Arial"/>
              </a:rPr>
              <a:t>TCP - Transmission Control Protocol</a:t>
            </a:r>
          </a:p>
          <a:p>
            <a:pPr lvl="0">
              <a:spcBef>
                <a:spcPts val="0"/>
              </a:spcBef>
              <a:buNone/>
            </a:pPr>
            <a:r>
              <a:rPr lang="en">
                <a:solidFill>
                  <a:srgbClr val="000000"/>
                </a:solidFill>
                <a:latin typeface="Arial"/>
                <a:ea typeface="Arial"/>
                <a:cs typeface="Arial"/>
                <a:sym typeface="Arial"/>
              </a:rPr>
              <a:t>TCP is responsible for breaking data down into small packets before they can be sent over a network, and for assembling the packets again when they arrived to the destination.</a:t>
            </a:r>
          </a:p>
          <a:p>
            <a:pPr marL="457200" lvl="0" indent="-228600">
              <a:spcBef>
                <a:spcPts val="0"/>
              </a:spcBef>
              <a:buClr>
                <a:schemeClr val="accent4"/>
              </a:buClr>
              <a:buFont typeface="Arial"/>
            </a:pPr>
            <a:r>
              <a:rPr lang="en" b="1">
                <a:solidFill>
                  <a:schemeClr val="accent4"/>
                </a:solidFill>
                <a:latin typeface="Arial"/>
                <a:ea typeface="Arial"/>
                <a:cs typeface="Arial"/>
                <a:sym typeface="Arial"/>
              </a:rPr>
              <a:t>IP - Internet Protocol</a:t>
            </a:r>
          </a:p>
          <a:p>
            <a:pPr lvl="0">
              <a:spcBef>
                <a:spcPts val="0"/>
              </a:spcBef>
              <a:buNone/>
            </a:pPr>
            <a:r>
              <a:rPr lang="en">
                <a:solidFill>
                  <a:srgbClr val="000000"/>
                </a:solidFill>
                <a:latin typeface="Arial"/>
                <a:ea typeface="Arial"/>
                <a:cs typeface="Arial"/>
                <a:sym typeface="Arial"/>
              </a:rPr>
              <a:t>IP takes care of the communication between computers. It is responsible for addressing, sending and receiving the data packets over the Internet.</a:t>
            </a:r>
          </a:p>
          <a:p>
            <a:pPr lvl="0">
              <a:spcBef>
                <a:spcPts val="0"/>
              </a:spcBef>
              <a:buNone/>
            </a:pPr>
            <a:endParaRPr/>
          </a:p>
        </p:txBody>
      </p:sp>
      <p:sp>
        <p:nvSpPr>
          <p:cNvPr id="90" name="Shape 90"/>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a:spcBef>
                <a:spcPts val="0"/>
              </a:spcBef>
              <a:buNone/>
            </a:pPr>
            <a:r>
              <a:rPr lang="en"/>
              <a:t>TCP characteristics</a:t>
            </a:r>
          </a:p>
        </p:txBody>
      </p:sp>
      <p:sp>
        <p:nvSpPr>
          <p:cNvPr id="96" name="Shape 96"/>
          <p:cNvSpPr txBox="1">
            <a:spLocks noGrp="1"/>
          </p:cNvSpPr>
          <p:nvPr>
            <p:ph type="body" idx="1"/>
          </p:nvPr>
        </p:nvSpPr>
        <p:spPr>
          <a:xfrm>
            <a:off x="311700" y="1688433"/>
            <a:ext cx="8520600" cy="4403600"/>
          </a:xfrm>
          <a:prstGeom prst="rect">
            <a:avLst/>
          </a:prstGeom>
        </p:spPr>
        <p:txBody>
          <a:bodyPr lIns="91425" tIns="91425" rIns="91425" bIns="91425" anchor="t" anchorCtr="0">
            <a:noAutofit/>
          </a:bodyPr>
          <a:lstStyle/>
          <a:p>
            <a:pPr marL="457200" lvl="0" indent="-228600">
              <a:spcBef>
                <a:spcPts val="0"/>
              </a:spcBef>
              <a:buChar char="●"/>
            </a:pPr>
            <a:r>
              <a:rPr lang="en"/>
              <a:t>Connection oriented protocol</a:t>
            </a:r>
          </a:p>
          <a:p>
            <a:pPr lvl="0">
              <a:spcBef>
                <a:spcPts val="0"/>
              </a:spcBef>
              <a:buNone/>
            </a:pPr>
            <a:r>
              <a:rPr lang="en">
                <a:solidFill>
                  <a:srgbClr val="000000"/>
                </a:solidFill>
              </a:rPr>
              <a:t>client and server must establish a connection before data transferring</a:t>
            </a:r>
          </a:p>
          <a:p>
            <a:pPr marL="457200" lvl="0" indent="-228600">
              <a:spcBef>
                <a:spcPts val="0"/>
              </a:spcBef>
              <a:buChar char="●"/>
            </a:pPr>
            <a:r>
              <a:rPr lang="en"/>
              <a:t>Provides reliability</a:t>
            </a:r>
          </a:p>
          <a:p>
            <a:pPr marL="914400" lvl="1" indent="-228600">
              <a:spcBef>
                <a:spcPts val="0"/>
              </a:spcBef>
              <a:buClr>
                <a:srgbClr val="000000"/>
              </a:buClr>
              <a:buChar char="○"/>
            </a:pPr>
            <a:r>
              <a:rPr lang="en">
                <a:solidFill>
                  <a:srgbClr val="000000"/>
                </a:solidFill>
              </a:rPr>
              <a:t>data acknowledgement(</a:t>
            </a:r>
            <a:r>
              <a:rPr lang="zh-TW" altLang="en-US">
                <a:solidFill>
                  <a:srgbClr val="000000"/>
                </a:solidFill>
              </a:rPr>
              <a:t>資料順序</a:t>
            </a:r>
            <a:r>
              <a:rPr lang="en">
                <a:solidFill>
                  <a:srgbClr val="000000"/>
                </a:solidFill>
              </a:rPr>
              <a:t>)</a:t>
            </a:r>
          </a:p>
          <a:p>
            <a:pPr marL="914400" lvl="1" indent="-228600">
              <a:spcBef>
                <a:spcPts val="0"/>
              </a:spcBef>
              <a:buClr>
                <a:srgbClr val="000000"/>
              </a:buClr>
              <a:buChar char="○"/>
            </a:pPr>
            <a:r>
              <a:rPr lang="en">
                <a:solidFill>
                  <a:srgbClr val="000000"/>
                </a:solidFill>
              </a:rPr>
              <a:t>3 way handshake</a:t>
            </a:r>
            <a:r>
              <a:rPr lang="zh-TW" altLang="en-US">
                <a:solidFill>
                  <a:srgbClr val="000000"/>
                </a:solidFill>
              </a:rPr>
              <a:t>（三方握手）</a:t>
            </a:r>
            <a:endParaRPr lang="en">
              <a:solidFill>
                <a:srgbClr val="000000"/>
              </a:solidFill>
            </a:endParaRPr>
          </a:p>
          <a:p>
            <a:pPr marL="914400" lvl="1" indent="-228600">
              <a:spcBef>
                <a:spcPts val="0"/>
              </a:spcBef>
              <a:buClr>
                <a:srgbClr val="000000"/>
              </a:buClr>
              <a:buChar char="○"/>
            </a:pPr>
            <a:r>
              <a:rPr lang="en">
                <a:solidFill>
                  <a:srgbClr val="000000"/>
                </a:solidFill>
              </a:rPr>
              <a:t>checksums on both header and contents</a:t>
            </a:r>
            <a:r>
              <a:rPr lang="zh-TW" altLang="en-US">
                <a:solidFill>
                  <a:srgbClr val="000000"/>
                </a:solidFill>
              </a:rPr>
              <a:t>（資料正確）</a:t>
            </a:r>
            <a:endParaRPr lang="en">
              <a:solidFill>
                <a:srgbClr val="000000"/>
              </a:solidFill>
            </a:endParaRPr>
          </a:p>
          <a:p>
            <a:pPr marL="457200" lvl="0" indent="-228600">
              <a:spcBef>
                <a:spcPts val="0"/>
              </a:spcBef>
              <a:buChar char="●"/>
            </a:pPr>
            <a:r>
              <a:rPr lang="en"/>
              <a:t>Implements flow control(</a:t>
            </a:r>
            <a:r>
              <a:rPr lang="zh-TW" altLang="en-US"/>
              <a:t>流量控制</a:t>
            </a:r>
            <a:r>
              <a:rPr lang="en"/>
              <a:t>)</a:t>
            </a:r>
          </a:p>
          <a:p>
            <a:pPr marL="914400" lvl="1" indent="-228600">
              <a:spcBef>
                <a:spcPts val="0"/>
              </a:spcBef>
              <a:buClr>
                <a:srgbClr val="000000"/>
              </a:buClr>
              <a:buChar char="○"/>
            </a:pPr>
            <a:r>
              <a:rPr lang="en">
                <a:solidFill>
                  <a:srgbClr val="000000"/>
                </a:solidFill>
              </a:rPr>
              <a:t>sender cannot overwhelm receiver with data</a:t>
            </a:r>
          </a:p>
        </p:txBody>
      </p:sp>
      <p:sp>
        <p:nvSpPr>
          <p:cNvPr id="97" name="Shape 97"/>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grpSp>
        <p:nvGrpSpPr>
          <p:cNvPr id="5" name="群組 4"/>
          <p:cNvGrpSpPr/>
          <p:nvPr/>
        </p:nvGrpSpPr>
        <p:grpSpPr>
          <a:xfrm>
            <a:off x="4869261" y="452899"/>
            <a:ext cx="3181850" cy="2034772"/>
            <a:chOff x="304800" y="2667000"/>
            <a:chExt cx="13227698" cy="3950321"/>
          </a:xfrm>
        </p:grpSpPr>
        <p:grpSp>
          <p:nvGrpSpPr>
            <p:cNvPr id="6" name="Group 4"/>
            <p:cNvGrpSpPr>
              <a:grpSpLocks/>
            </p:cNvGrpSpPr>
            <p:nvPr/>
          </p:nvGrpSpPr>
          <p:grpSpPr bwMode="auto">
            <a:xfrm>
              <a:off x="533400" y="2667000"/>
              <a:ext cx="8077200" cy="3505200"/>
              <a:chOff x="2725" y="2653"/>
              <a:chExt cx="550" cy="280"/>
            </a:xfrm>
          </p:grpSpPr>
          <p:grpSp>
            <p:nvGrpSpPr>
              <p:cNvPr id="453" name="Group 5"/>
              <p:cNvGrpSpPr>
                <a:grpSpLocks/>
              </p:cNvGrpSpPr>
              <p:nvPr/>
            </p:nvGrpSpPr>
            <p:grpSpPr bwMode="auto">
              <a:xfrm>
                <a:off x="2733" y="2663"/>
                <a:ext cx="542" cy="270"/>
                <a:chOff x="2733" y="2663"/>
                <a:chExt cx="542" cy="270"/>
              </a:xfrm>
            </p:grpSpPr>
            <p:sp>
              <p:nvSpPr>
                <p:cNvPr id="464" name="Oval 6"/>
                <p:cNvSpPr>
                  <a:spLocks noChangeArrowheads="1"/>
                </p:cNvSpPr>
                <p:nvPr/>
              </p:nvSpPr>
              <p:spPr bwMode="auto">
                <a:xfrm>
                  <a:off x="2919" y="2663"/>
                  <a:ext cx="236" cy="11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65" name="Oval 7"/>
                <p:cNvSpPr>
                  <a:spLocks noChangeArrowheads="1"/>
                </p:cNvSpPr>
                <p:nvPr/>
              </p:nvSpPr>
              <p:spPr bwMode="auto">
                <a:xfrm>
                  <a:off x="2790" y="2691"/>
                  <a:ext cx="175" cy="1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66" name="Oval 8"/>
                <p:cNvSpPr>
                  <a:spLocks noChangeArrowheads="1"/>
                </p:cNvSpPr>
                <p:nvPr/>
              </p:nvSpPr>
              <p:spPr bwMode="auto">
                <a:xfrm>
                  <a:off x="2733" y="2759"/>
                  <a:ext cx="117" cy="9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67" name="Oval 9"/>
                <p:cNvSpPr>
                  <a:spLocks noChangeArrowheads="1"/>
                </p:cNvSpPr>
                <p:nvPr/>
              </p:nvSpPr>
              <p:spPr bwMode="auto">
                <a:xfrm>
                  <a:off x="2770" y="2804"/>
                  <a:ext cx="179" cy="9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68" name="Oval 10"/>
                <p:cNvSpPr>
                  <a:spLocks noChangeArrowheads="1"/>
                </p:cNvSpPr>
                <p:nvPr/>
              </p:nvSpPr>
              <p:spPr bwMode="auto">
                <a:xfrm>
                  <a:off x="2900" y="2817"/>
                  <a:ext cx="272" cy="11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69" name="Oval 11"/>
                <p:cNvSpPr>
                  <a:spLocks noChangeArrowheads="1"/>
                </p:cNvSpPr>
                <p:nvPr/>
              </p:nvSpPr>
              <p:spPr bwMode="auto">
                <a:xfrm>
                  <a:off x="3075" y="2694"/>
                  <a:ext cx="172" cy="8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70" name="Oval 12"/>
                <p:cNvSpPr>
                  <a:spLocks noChangeArrowheads="1"/>
                </p:cNvSpPr>
                <p:nvPr/>
              </p:nvSpPr>
              <p:spPr bwMode="auto">
                <a:xfrm>
                  <a:off x="3105" y="2752"/>
                  <a:ext cx="170" cy="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71" name="Oval 13"/>
                <p:cNvSpPr>
                  <a:spLocks noChangeArrowheads="1"/>
                </p:cNvSpPr>
                <p:nvPr/>
              </p:nvSpPr>
              <p:spPr bwMode="auto">
                <a:xfrm>
                  <a:off x="3088" y="2773"/>
                  <a:ext cx="166" cy="14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72" name="Oval 14"/>
                <p:cNvSpPr>
                  <a:spLocks noChangeArrowheads="1"/>
                </p:cNvSpPr>
                <p:nvPr/>
              </p:nvSpPr>
              <p:spPr bwMode="auto">
                <a:xfrm>
                  <a:off x="2832" y="2728"/>
                  <a:ext cx="349" cy="14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grpSp>
            <p:nvGrpSpPr>
              <p:cNvPr id="454" name="Group 15"/>
              <p:cNvGrpSpPr>
                <a:grpSpLocks/>
              </p:cNvGrpSpPr>
              <p:nvPr/>
            </p:nvGrpSpPr>
            <p:grpSpPr bwMode="auto">
              <a:xfrm>
                <a:off x="2725" y="2653"/>
                <a:ext cx="538" cy="274"/>
                <a:chOff x="2725" y="2653"/>
                <a:chExt cx="538" cy="274"/>
              </a:xfrm>
            </p:grpSpPr>
            <p:sp>
              <p:nvSpPr>
                <p:cNvPr id="455" name="Oval 16"/>
                <p:cNvSpPr>
                  <a:spLocks noChangeArrowheads="1"/>
                </p:cNvSpPr>
                <p:nvPr/>
              </p:nvSpPr>
              <p:spPr bwMode="auto">
                <a:xfrm>
                  <a:off x="2912" y="2653"/>
                  <a:ext cx="229" cy="11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56" name="Oval 17"/>
                <p:cNvSpPr>
                  <a:spLocks noChangeArrowheads="1"/>
                </p:cNvSpPr>
                <p:nvPr/>
              </p:nvSpPr>
              <p:spPr bwMode="auto">
                <a:xfrm>
                  <a:off x="2782" y="2683"/>
                  <a:ext cx="175" cy="11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57" name="Oval 18"/>
                <p:cNvSpPr>
                  <a:spLocks noChangeArrowheads="1"/>
                </p:cNvSpPr>
                <p:nvPr/>
              </p:nvSpPr>
              <p:spPr bwMode="auto">
                <a:xfrm>
                  <a:off x="2725" y="2752"/>
                  <a:ext cx="119" cy="9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58" name="Oval 19"/>
                <p:cNvSpPr>
                  <a:spLocks noChangeArrowheads="1"/>
                </p:cNvSpPr>
                <p:nvPr/>
              </p:nvSpPr>
              <p:spPr bwMode="auto">
                <a:xfrm>
                  <a:off x="2762" y="2793"/>
                  <a:ext cx="180" cy="97"/>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59" name="Oval 20"/>
                <p:cNvSpPr>
                  <a:spLocks noChangeArrowheads="1"/>
                </p:cNvSpPr>
                <p:nvPr/>
              </p:nvSpPr>
              <p:spPr bwMode="auto">
                <a:xfrm>
                  <a:off x="2893" y="2810"/>
                  <a:ext cx="268" cy="117"/>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60" name="Oval 21"/>
                <p:cNvSpPr>
                  <a:spLocks noChangeArrowheads="1"/>
                </p:cNvSpPr>
                <p:nvPr/>
              </p:nvSpPr>
              <p:spPr bwMode="auto">
                <a:xfrm>
                  <a:off x="3069" y="2687"/>
                  <a:ext cx="169" cy="86"/>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61" name="Oval 22"/>
                <p:cNvSpPr>
                  <a:spLocks noChangeArrowheads="1"/>
                </p:cNvSpPr>
                <p:nvPr/>
              </p:nvSpPr>
              <p:spPr bwMode="auto">
                <a:xfrm>
                  <a:off x="3092" y="2746"/>
                  <a:ext cx="171" cy="86"/>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62" name="Oval 23"/>
                <p:cNvSpPr>
                  <a:spLocks noChangeArrowheads="1"/>
                </p:cNvSpPr>
                <p:nvPr/>
              </p:nvSpPr>
              <p:spPr bwMode="auto">
                <a:xfrm>
                  <a:off x="3075" y="2763"/>
                  <a:ext cx="172" cy="143"/>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63" name="Oval 24"/>
                <p:cNvSpPr>
                  <a:spLocks noChangeArrowheads="1"/>
                </p:cNvSpPr>
                <p:nvPr/>
              </p:nvSpPr>
              <p:spPr bwMode="auto">
                <a:xfrm>
                  <a:off x="2823" y="2717"/>
                  <a:ext cx="349" cy="14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grpSp>
        <p:grpSp>
          <p:nvGrpSpPr>
            <p:cNvPr id="7" name="Group 25"/>
            <p:cNvGrpSpPr>
              <a:grpSpLocks/>
            </p:cNvGrpSpPr>
            <p:nvPr/>
          </p:nvGrpSpPr>
          <p:grpSpPr bwMode="auto">
            <a:xfrm>
              <a:off x="6096000" y="3733800"/>
              <a:ext cx="2133600" cy="1473200"/>
              <a:chOff x="2725" y="2653"/>
              <a:chExt cx="538" cy="274"/>
            </a:xfrm>
          </p:grpSpPr>
          <p:sp>
            <p:nvSpPr>
              <p:cNvPr id="444" name="Oval 26"/>
              <p:cNvSpPr>
                <a:spLocks noChangeArrowheads="1"/>
              </p:cNvSpPr>
              <p:nvPr/>
            </p:nvSpPr>
            <p:spPr bwMode="auto">
              <a:xfrm>
                <a:off x="2912" y="2653"/>
                <a:ext cx="229" cy="11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45" name="Oval 27"/>
              <p:cNvSpPr>
                <a:spLocks noChangeArrowheads="1"/>
              </p:cNvSpPr>
              <p:nvPr/>
            </p:nvSpPr>
            <p:spPr bwMode="auto">
              <a:xfrm>
                <a:off x="2782" y="2683"/>
                <a:ext cx="175" cy="11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46" name="Oval 28"/>
              <p:cNvSpPr>
                <a:spLocks noChangeArrowheads="1"/>
              </p:cNvSpPr>
              <p:nvPr/>
            </p:nvSpPr>
            <p:spPr bwMode="auto">
              <a:xfrm>
                <a:off x="2725" y="2752"/>
                <a:ext cx="119" cy="9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47" name="Oval 29"/>
              <p:cNvSpPr>
                <a:spLocks noChangeArrowheads="1"/>
              </p:cNvSpPr>
              <p:nvPr/>
            </p:nvSpPr>
            <p:spPr bwMode="auto">
              <a:xfrm>
                <a:off x="2762" y="2793"/>
                <a:ext cx="180" cy="9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48" name="Oval 30"/>
              <p:cNvSpPr>
                <a:spLocks noChangeArrowheads="1"/>
              </p:cNvSpPr>
              <p:nvPr/>
            </p:nvSpPr>
            <p:spPr bwMode="auto">
              <a:xfrm>
                <a:off x="2893" y="2810"/>
                <a:ext cx="268" cy="11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49" name="Oval 31"/>
              <p:cNvSpPr>
                <a:spLocks noChangeArrowheads="1"/>
              </p:cNvSpPr>
              <p:nvPr/>
            </p:nvSpPr>
            <p:spPr bwMode="auto">
              <a:xfrm>
                <a:off x="3069" y="2687"/>
                <a:ext cx="169" cy="8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50" name="Oval 32"/>
              <p:cNvSpPr>
                <a:spLocks noChangeArrowheads="1"/>
              </p:cNvSpPr>
              <p:nvPr/>
            </p:nvSpPr>
            <p:spPr bwMode="auto">
              <a:xfrm>
                <a:off x="3092" y="2746"/>
                <a:ext cx="171" cy="8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51" name="Oval 33"/>
              <p:cNvSpPr>
                <a:spLocks noChangeArrowheads="1"/>
              </p:cNvSpPr>
              <p:nvPr/>
            </p:nvSpPr>
            <p:spPr bwMode="auto">
              <a:xfrm>
                <a:off x="3075" y="2763"/>
                <a:ext cx="172" cy="14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52" name="Oval 34"/>
              <p:cNvSpPr>
                <a:spLocks noChangeArrowheads="1"/>
              </p:cNvSpPr>
              <p:nvPr/>
            </p:nvSpPr>
            <p:spPr bwMode="auto">
              <a:xfrm>
                <a:off x="2823" y="2717"/>
                <a:ext cx="349" cy="14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grpSp>
          <p:nvGrpSpPr>
            <p:cNvPr id="8" name="Group 35"/>
            <p:cNvGrpSpPr>
              <a:grpSpLocks/>
            </p:cNvGrpSpPr>
            <p:nvPr/>
          </p:nvGrpSpPr>
          <p:grpSpPr bwMode="auto">
            <a:xfrm>
              <a:off x="1447800" y="3048000"/>
              <a:ext cx="1752600" cy="1600200"/>
              <a:chOff x="2725" y="2653"/>
              <a:chExt cx="538" cy="274"/>
            </a:xfrm>
          </p:grpSpPr>
          <p:sp>
            <p:nvSpPr>
              <p:cNvPr id="435" name="Oval 36"/>
              <p:cNvSpPr>
                <a:spLocks noChangeArrowheads="1"/>
              </p:cNvSpPr>
              <p:nvPr/>
            </p:nvSpPr>
            <p:spPr bwMode="auto">
              <a:xfrm>
                <a:off x="2912" y="2653"/>
                <a:ext cx="229" cy="11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36" name="Oval 37"/>
              <p:cNvSpPr>
                <a:spLocks noChangeArrowheads="1"/>
              </p:cNvSpPr>
              <p:nvPr/>
            </p:nvSpPr>
            <p:spPr bwMode="auto">
              <a:xfrm>
                <a:off x="2782" y="2683"/>
                <a:ext cx="175" cy="11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37" name="Oval 38"/>
              <p:cNvSpPr>
                <a:spLocks noChangeArrowheads="1"/>
              </p:cNvSpPr>
              <p:nvPr/>
            </p:nvSpPr>
            <p:spPr bwMode="auto">
              <a:xfrm>
                <a:off x="2725" y="2752"/>
                <a:ext cx="119" cy="9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38" name="Oval 39"/>
              <p:cNvSpPr>
                <a:spLocks noChangeArrowheads="1"/>
              </p:cNvSpPr>
              <p:nvPr/>
            </p:nvSpPr>
            <p:spPr bwMode="auto">
              <a:xfrm>
                <a:off x="2762" y="2793"/>
                <a:ext cx="180" cy="9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39" name="Oval 40"/>
              <p:cNvSpPr>
                <a:spLocks noChangeArrowheads="1"/>
              </p:cNvSpPr>
              <p:nvPr/>
            </p:nvSpPr>
            <p:spPr bwMode="auto">
              <a:xfrm>
                <a:off x="2893" y="2810"/>
                <a:ext cx="268" cy="11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40" name="Oval 41"/>
              <p:cNvSpPr>
                <a:spLocks noChangeArrowheads="1"/>
              </p:cNvSpPr>
              <p:nvPr/>
            </p:nvSpPr>
            <p:spPr bwMode="auto">
              <a:xfrm>
                <a:off x="3069" y="2687"/>
                <a:ext cx="169" cy="8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41" name="Oval 42"/>
              <p:cNvSpPr>
                <a:spLocks noChangeArrowheads="1"/>
              </p:cNvSpPr>
              <p:nvPr/>
            </p:nvSpPr>
            <p:spPr bwMode="auto">
              <a:xfrm>
                <a:off x="3092" y="2746"/>
                <a:ext cx="171" cy="8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42" name="Oval 43"/>
              <p:cNvSpPr>
                <a:spLocks noChangeArrowheads="1"/>
              </p:cNvSpPr>
              <p:nvPr/>
            </p:nvSpPr>
            <p:spPr bwMode="auto">
              <a:xfrm>
                <a:off x="3075" y="2763"/>
                <a:ext cx="172" cy="14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43" name="Oval 44"/>
              <p:cNvSpPr>
                <a:spLocks noChangeArrowheads="1"/>
              </p:cNvSpPr>
              <p:nvPr/>
            </p:nvSpPr>
            <p:spPr bwMode="auto">
              <a:xfrm>
                <a:off x="2823" y="2717"/>
                <a:ext cx="349" cy="14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grpSp>
          <p:nvGrpSpPr>
            <p:cNvPr id="9" name="Group 45"/>
            <p:cNvGrpSpPr>
              <a:grpSpLocks/>
            </p:cNvGrpSpPr>
            <p:nvPr/>
          </p:nvGrpSpPr>
          <p:grpSpPr bwMode="auto">
            <a:xfrm>
              <a:off x="6553200" y="3810000"/>
              <a:ext cx="381000" cy="381000"/>
              <a:chOff x="4181" y="2556"/>
              <a:chExt cx="258" cy="233"/>
            </a:xfrm>
          </p:grpSpPr>
          <p:grpSp>
            <p:nvGrpSpPr>
              <p:cNvPr id="417" name="Group 46"/>
              <p:cNvGrpSpPr>
                <a:grpSpLocks/>
              </p:cNvGrpSpPr>
              <p:nvPr/>
            </p:nvGrpSpPr>
            <p:grpSpPr bwMode="auto">
              <a:xfrm>
                <a:off x="4190" y="2562"/>
                <a:ext cx="249" cy="227"/>
                <a:chOff x="4190" y="2562"/>
                <a:chExt cx="249" cy="227"/>
              </a:xfrm>
            </p:grpSpPr>
            <p:sp>
              <p:nvSpPr>
                <p:cNvPr id="430" name="Freeform 47"/>
                <p:cNvSpPr>
                  <a:spLocks/>
                </p:cNvSpPr>
                <p:nvPr/>
              </p:nvSpPr>
              <p:spPr bwMode="auto">
                <a:xfrm>
                  <a:off x="4190" y="2562"/>
                  <a:ext cx="249" cy="26"/>
                </a:xfrm>
                <a:custGeom>
                  <a:avLst/>
                  <a:gdLst>
                    <a:gd name="T0" fmla="*/ 0 w 249"/>
                    <a:gd name="T1" fmla="*/ 25 h 26"/>
                    <a:gd name="T2" fmla="*/ 30 w 249"/>
                    <a:gd name="T3" fmla="*/ 0 h 26"/>
                    <a:gd name="T4" fmla="*/ 248 w 249"/>
                    <a:gd name="T5" fmla="*/ 0 h 26"/>
                    <a:gd name="T6" fmla="*/ 220 w 249"/>
                    <a:gd name="T7" fmla="*/ 25 h 26"/>
                    <a:gd name="T8" fmla="*/ 0 w 249"/>
                    <a:gd name="T9" fmla="*/ 25 h 26"/>
                    <a:gd name="T10" fmla="*/ 0 w 249"/>
                    <a:gd name="T11" fmla="*/ 25 h 26"/>
                    <a:gd name="T12" fmla="*/ 0 60000 65536"/>
                    <a:gd name="T13" fmla="*/ 0 60000 65536"/>
                    <a:gd name="T14" fmla="*/ 0 60000 65536"/>
                    <a:gd name="T15" fmla="*/ 0 60000 65536"/>
                    <a:gd name="T16" fmla="*/ 0 60000 65536"/>
                    <a:gd name="T17" fmla="*/ 0 60000 65536"/>
                    <a:gd name="T18" fmla="*/ 0 w 249"/>
                    <a:gd name="T19" fmla="*/ 0 h 26"/>
                    <a:gd name="T20" fmla="*/ 249 w 24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249" h="26">
                      <a:moveTo>
                        <a:pt x="0" y="25"/>
                      </a:moveTo>
                      <a:lnTo>
                        <a:pt x="30" y="0"/>
                      </a:lnTo>
                      <a:lnTo>
                        <a:pt x="248" y="0"/>
                      </a:lnTo>
                      <a:lnTo>
                        <a:pt x="220" y="25"/>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31" name="Freeform 48"/>
                <p:cNvSpPr>
                  <a:spLocks/>
                </p:cNvSpPr>
                <p:nvPr/>
              </p:nvSpPr>
              <p:spPr bwMode="auto">
                <a:xfrm>
                  <a:off x="4190" y="2562"/>
                  <a:ext cx="249" cy="26"/>
                </a:xfrm>
                <a:custGeom>
                  <a:avLst/>
                  <a:gdLst>
                    <a:gd name="T0" fmla="*/ 0 w 249"/>
                    <a:gd name="T1" fmla="*/ 25 h 26"/>
                    <a:gd name="T2" fmla="*/ 30 w 249"/>
                    <a:gd name="T3" fmla="*/ 0 h 26"/>
                    <a:gd name="T4" fmla="*/ 248 w 249"/>
                    <a:gd name="T5" fmla="*/ 0 h 26"/>
                    <a:gd name="T6" fmla="*/ 220 w 249"/>
                    <a:gd name="T7" fmla="*/ 25 h 26"/>
                    <a:gd name="T8" fmla="*/ 0 w 249"/>
                    <a:gd name="T9" fmla="*/ 25 h 26"/>
                    <a:gd name="T10" fmla="*/ 0 60000 65536"/>
                    <a:gd name="T11" fmla="*/ 0 60000 65536"/>
                    <a:gd name="T12" fmla="*/ 0 60000 65536"/>
                    <a:gd name="T13" fmla="*/ 0 60000 65536"/>
                    <a:gd name="T14" fmla="*/ 0 60000 65536"/>
                    <a:gd name="T15" fmla="*/ 0 w 249"/>
                    <a:gd name="T16" fmla="*/ 0 h 26"/>
                    <a:gd name="T17" fmla="*/ 249 w 249"/>
                    <a:gd name="T18" fmla="*/ 26 h 26"/>
                  </a:gdLst>
                  <a:ahLst/>
                  <a:cxnLst>
                    <a:cxn ang="T10">
                      <a:pos x="T0" y="T1"/>
                    </a:cxn>
                    <a:cxn ang="T11">
                      <a:pos x="T2" y="T3"/>
                    </a:cxn>
                    <a:cxn ang="T12">
                      <a:pos x="T4" y="T5"/>
                    </a:cxn>
                    <a:cxn ang="T13">
                      <a:pos x="T6" y="T7"/>
                    </a:cxn>
                    <a:cxn ang="T14">
                      <a:pos x="T8" y="T9"/>
                    </a:cxn>
                  </a:cxnLst>
                  <a:rect l="T15" t="T16" r="T17" b="T18"/>
                  <a:pathLst>
                    <a:path w="249" h="26">
                      <a:moveTo>
                        <a:pt x="0" y="25"/>
                      </a:moveTo>
                      <a:lnTo>
                        <a:pt x="30" y="0"/>
                      </a:lnTo>
                      <a:lnTo>
                        <a:pt x="248" y="0"/>
                      </a:lnTo>
                      <a:lnTo>
                        <a:pt x="220" y="25"/>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32" name="Freeform 49"/>
                <p:cNvSpPr>
                  <a:spLocks/>
                </p:cNvSpPr>
                <p:nvPr/>
              </p:nvSpPr>
              <p:spPr bwMode="auto">
                <a:xfrm>
                  <a:off x="4190" y="2587"/>
                  <a:ext cx="222" cy="202"/>
                </a:xfrm>
                <a:custGeom>
                  <a:avLst/>
                  <a:gdLst>
                    <a:gd name="T0" fmla="*/ 0 w 222"/>
                    <a:gd name="T1" fmla="*/ 0 h 202"/>
                    <a:gd name="T2" fmla="*/ 221 w 222"/>
                    <a:gd name="T3" fmla="*/ 0 h 202"/>
                    <a:gd name="T4" fmla="*/ 221 w 222"/>
                    <a:gd name="T5" fmla="*/ 201 h 202"/>
                    <a:gd name="T6" fmla="*/ 0 w 222"/>
                    <a:gd name="T7" fmla="*/ 201 h 202"/>
                    <a:gd name="T8" fmla="*/ 0 w 222"/>
                    <a:gd name="T9" fmla="*/ 0 h 202"/>
                    <a:gd name="T10" fmla="*/ 0 60000 65536"/>
                    <a:gd name="T11" fmla="*/ 0 60000 65536"/>
                    <a:gd name="T12" fmla="*/ 0 60000 65536"/>
                    <a:gd name="T13" fmla="*/ 0 60000 65536"/>
                    <a:gd name="T14" fmla="*/ 0 60000 65536"/>
                    <a:gd name="T15" fmla="*/ 0 w 222"/>
                    <a:gd name="T16" fmla="*/ 0 h 202"/>
                    <a:gd name="T17" fmla="*/ 222 w 222"/>
                    <a:gd name="T18" fmla="*/ 202 h 202"/>
                  </a:gdLst>
                  <a:ahLst/>
                  <a:cxnLst>
                    <a:cxn ang="T10">
                      <a:pos x="T0" y="T1"/>
                    </a:cxn>
                    <a:cxn ang="T11">
                      <a:pos x="T2" y="T3"/>
                    </a:cxn>
                    <a:cxn ang="T12">
                      <a:pos x="T4" y="T5"/>
                    </a:cxn>
                    <a:cxn ang="T13">
                      <a:pos x="T6" y="T7"/>
                    </a:cxn>
                    <a:cxn ang="T14">
                      <a:pos x="T8" y="T9"/>
                    </a:cxn>
                  </a:cxnLst>
                  <a:rect l="T15" t="T16" r="T17" b="T18"/>
                  <a:pathLst>
                    <a:path w="222" h="202">
                      <a:moveTo>
                        <a:pt x="0" y="0"/>
                      </a:moveTo>
                      <a:lnTo>
                        <a:pt x="221" y="0"/>
                      </a:lnTo>
                      <a:lnTo>
                        <a:pt x="221" y="201"/>
                      </a:lnTo>
                      <a:lnTo>
                        <a:pt x="0" y="201"/>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33" name="Freeform 50"/>
                <p:cNvSpPr>
                  <a:spLocks/>
                </p:cNvSpPr>
                <p:nvPr/>
              </p:nvSpPr>
              <p:spPr bwMode="auto">
                <a:xfrm>
                  <a:off x="4411" y="2562"/>
                  <a:ext cx="28" cy="227"/>
                </a:xfrm>
                <a:custGeom>
                  <a:avLst/>
                  <a:gdLst>
                    <a:gd name="T0" fmla="*/ 0 w 28"/>
                    <a:gd name="T1" fmla="*/ 25 h 227"/>
                    <a:gd name="T2" fmla="*/ 27 w 28"/>
                    <a:gd name="T3" fmla="*/ 0 h 227"/>
                    <a:gd name="T4" fmla="*/ 27 w 28"/>
                    <a:gd name="T5" fmla="*/ 198 h 227"/>
                    <a:gd name="T6" fmla="*/ 0 w 28"/>
                    <a:gd name="T7" fmla="*/ 226 h 227"/>
                    <a:gd name="T8" fmla="*/ 0 w 28"/>
                    <a:gd name="T9" fmla="*/ 25 h 227"/>
                    <a:gd name="T10" fmla="*/ 0 60000 65536"/>
                    <a:gd name="T11" fmla="*/ 0 60000 65536"/>
                    <a:gd name="T12" fmla="*/ 0 60000 65536"/>
                    <a:gd name="T13" fmla="*/ 0 60000 65536"/>
                    <a:gd name="T14" fmla="*/ 0 60000 65536"/>
                    <a:gd name="T15" fmla="*/ 0 w 28"/>
                    <a:gd name="T16" fmla="*/ 0 h 227"/>
                    <a:gd name="T17" fmla="*/ 28 w 28"/>
                    <a:gd name="T18" fmla="*/ 227 h 227"/>
                  </a:gdLst>
                  <a:ahLst/>
                  <a:cxnLst>
                    <a:cxn ang="T10">
                      <a:pos x="T0" y="T1"/>
                    </a:cxn>
                    <a:cxn ang="T11">
                      <a:pos x="T2" y="T3"/>
                    </a:cxn>
                    <a:cxn ang="T12">
                      <a:pos x="T4" y="T5"/>
                    </a:cxn>
                    <a:cxn ang="T13">
                      <a:pos x="T6" y="T7"/>
                    </a:cxn>
                    <a:cxn ang="T14">
                      <a:pos x="T8" y="T9"/>
                    </a:cxn>
                  </a:cxnLst>
                  <a:rect l="T15" t="T16" r="T17" b="T18"/>
                  <a:pathLst>
                    <a:path w="28" h="227">
                      <a:moveTo>
                        <a:pt x="0" y="25"/>
                      </a:moveTo>
                      <a:lnTo>
                        <a:pt x="27" y="0"/>
                      </a:lnTo>
                      <a:lnTo>
                        <a:pt x="27" y="198"/>
                      </a:lnTo>
                      <a:lnTo>
                        <a:pt x="0" y="226"/>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34" name="Freeform 51"/>
                <p:cNvSpPr>
                  <a:spLocks/>
                </p:cNvSpPr>
                <p:nvPr/>
              </p:nvSpPr>
              <p:spPr bwMode="auto">
                <a:xfrm>
                  <a:off x="4411" y="2562"/>
                  <a:ext cx="28" cy="227"/>
                </a:xfrm>
                <a:custGeom>
                  <a:avLst/>
                  <a:gdLst>
                    <a:gd name="T0" fmla="*/ 0 w 28"/>
                    <a:gd name="T1" fmla="*/ 25 h 227"/>
                    <a:gd name="T2" fmla="*/ 27 w 28"/>
                    <a:gd name="T3" fmla="*/ 0 h 227"/>
                    <a:gd name="T4" fmla="*/ 27 w 28"/>
                    <a:gd name="T5" fmla="*/ 198 h 227"/>
                    <a:gd name="T6" fmla="*/ 0 w 28"/>
                    <a:gd name="T7" fmla="*/ 226 h 227"/>
                    <a:gd name="T8" fmla="*/ 0 w 28"/>
                    <a:gd name="T9" fmla="*/ 25 h 227"/>
                    <a:gd name="T10" fmla="*/ 0 60000 65536"/>
                    <a:gd name="T11" fmla="*/ 0 60000 65536"/>
                    <a:gd name="T12" fmla="*/ 0 60000 65536"/>
                    <a:gd name="T13" fmla="*/ 0 60000 65536"/>
                    <a:gd name="T14" fmla="*/ 0 60000 65536"/>
                    <a:gd name="T15" fmla="*/ 0 w 28"/>
                    <a:gd name="T16" fmla="*/ 0 h 227"/>
                    <a:gd name="T17" fmla="*/ 28 w 28"/>
                    <a:gd name="T18" fmla="*/ 227 h 227"/>
                  </a:gdLst>
                  <a:ahLst/>
                  <a:cxnLst>
                    <a:cxn ang="T10">
                      <a:pos x="T0" y="T1"/>
                    </a:cxn>
                    <a:cxn ang="T11">
                      <a:pos x="T2" y="T3"/>
                    </a:cxn>
                    <a:cxn ang="T12">
                      <a:pos x="T4" y="T5"/>
                    </a:cxn>
                    <a:cxn ang="T13">
                      <a:pos x="T6" y="T7"/>
                    </a:cxn>
                    <a:cxn ang="T14">
                      <a:pos x="T8" y="T9"/>
                    </a:cxn>
                  </a:cxnLst>
                  <a:rect l="T15" t="T16" r="T17" b="T18"/>
                  <a:pathLst>
                    <a:path w="28" h="227">
                      <a:moveTo>
                        <a:pt x="0" y="25"/>
                      </a:moveTo>
                      <a:lnTo>
                        <a:pt x="27" y="0"/>
                      </a:lnTo>
                      <a:lnTo>
                        <a:pt x="27" y="198"/>
                      </a:lnTo>
                      <a:lnTo>
                        <a:pt x="0" y="226"/>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418" name="Freeform 52"/>
              <p:cNvSpPr>
                <a:spLocks/>
              </p:cNvSpPr>
              <p:nvPr/>
            </p:nvSpPr>
            <p:spPr bwMode="auto">
              <a:xfrm>
                <a:off x="4181" y="2556"/>
                <a:ext cx="250" cy="27"/>
              </a:xfrm>
              <a:custGeom>
                <a:avLst/>
                <a:gdLst>
                  <a:gd name="T0" fmla="*/ 0 w 250"/>
                  <a:gd name="T1" fmla="*/ 26 h 27"/>
                  <a:gd name="T2" fmla="*/ 31 w 250"/>
                  <a:gd name="T3" fmla="*/ 0 h 27"/>
                  <a:gd name="T4" fmla="*/ 249 w 250"/>
                  <a:gd name="T5" fmla="*/ 0 h 27"/>
                  <a:gd name="T6" fmla="*/ 221 w 250"/>
                  <a:gd name="T7" fmla="*/ 26 h 27"/>
                  <a:gd name="T8" fmla="*/ 0 w 250"/>
                  <a:gd name="T9" fmla="*/ 26 h 27"/>
                  <a:gd name="T10" fmla="*/ 0 w 250"/>
                  <a:gd name="T11" fmla="*/ 26 h 27"/>
                  <a:gd name="T12" fmla="*/ 0 60000 65536"/>
                  <a:gd name="T13" fmla="*/ 0 60000 65536"/>
                  <a:gd name="T14" fmla="*/ 0 60000 65536"/>
                  <a:gd name="T15" fmla="*/ 0 60000 65536"/>
                  <a:gd name="T16" fmla="*/ 0 60000 65536"/>
                  <a:gd name="T17" fmla="*/ 0 60000 65536"/>
                  <a:gd name="T18" fmla="*/ 0 w 250"/>
                  <a:gd name="T19" fmla="*/ 0 h 27"/>
                  <a:gd name="T20" fmla="*/ 250 w 250"/>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250" h="27">
                    <a:moveTo>
                      <a:pt x="0" y="26"/>
                    </a:moveTo>
                    <a:lnTo>
                      <a:pt x="31" y="0"/>
                    </a:lnTo>
                    <a:lnTo>
                      <a:pt x="249" y="0"/>
                    </a:lnTo>
                    <a:lnTo>
                      <a:pt x="221" y="26"/>
                    </a:lnTo>
                    <a:lnTo>
                      <a:pt x="0" y="26"/>
                    </a:lnTo>
                  </a:path>
                </a:pathLst>
              </a:custGeom>
              <a:solidFill>
                <a:srgbClr val="558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19" name="Freeform 53"/>
              <p:cNvSpPr>
                <a:spLocks/>
              </p:cNvSpPr>
              <p:nvPr/>
            </p:nvSpPr>
            <p:spPr bwMode="auto">
              <a:xfrm>
                <a:off x="4181" y="2556"/>
                <a:ext cx="250" cy="27"/>
              </a:xfrm>
              <a:custGeom>
                <a:avLst/>
                <a:gdLst>
                  <a:gd name="T0" fmla="*/ 0 w 250"/>
                  <a:gd name="T1" fmla="*/ 26 h 27"/>
                  <a:gd name="T2" fmla="*/ 31 w 250"/>
                  <a:gd name="T3" fmla="*/ 0 h 27"/>
                  <a:gd name="T4" fmla="*/ 249 w 250"/>
                  <a:gd name="T5" fmla="*/ 0 h 27"/>
                  <a:gd name="T6" fmla="*/ 221 w 250"/>
                  <a:gd name="T7" fmla="*/ 26 h 27"/>
                  <a:gd name="T8" fmla="*/ 0 w 250"/>
                  <a:gd name="T9" fmla="*/ 26 h 27"/>
                  <a:gd name="T10" fmla="*/ 0 60000 65536"/>
                  <a:gd name="T11" fmla="*/ 0 60000 65536"/>
                  <a:gd name="T12" fmla="*/ 0 60000 65536"/>
                  <a:gd name="T13" fmla="*/ 0 60000 65536"/>
                  <a:gd name="T14" fmla="*/ 0 60000 65536"/>
                  <a:gd name="T15" fmla="*/ 0 w 250"/>
                  <a:gd name="T16" fmla="*/ 0 h 27"/>
                  <a:gd name="T17" fmla="*/ 250 w 250"/>
                  <a:gd name="T18" fmla="*/ 27 h 27"/>
                </a:gdLst>
                <a:ahLst/>
                <a:cxnLst>
                  <a:cxn ang="T10">
                    <a:pos x="T0" y="T1"/>
                  </a:cxn>
                  <a:cxn ang="T11">
                    <a:pos x="T2" y="T3"/>
                  </a:cxn>
                  <a:cxn ang="T12">
                    <a:pos x="T4" y="T5"/>
                  </a:cxn>
                  <a:cxn ang="T13">
                    <a:pos x="T6" y="T7"/>
                  </a:cxn>
                  <a:cxn ang="T14">
                    <a:pos x="T8" y="T9"/>
                  </a:cxn>
                </a:cxnLst>
                <a:rect l="T15" t="T16" r="T17" b="T18"/>
                <a:pathLst>
                  <a:path w="250" h="27">
                    <a:moveTo>
                      <a:pt x="0" y="26"/>
                    </a:moveTo>
                    <a:lnTo>
                      <a:pt x="31" y="0"/>
                    </a:lnTo>
                    <a:lnTo>
                      <a:pt x="249" y="0"/>
                    </a:lnTo>
                    <a:lnTo>
                      <a:pt x="221" y="26"/>
                    </a:lnTo>
                    <a:lnTo>
                      <a:pt x="0" y="26"/>
                    </a:lnTo>
                  </a:path>
                </a:pathLst>
              </a:custGeom>
              <a:solidFill>
                <a:srgbClr val="558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20" name="Freeform 54"/>
              <p:cNvSpPr>
                <a:spLocks/>
              </p:cNvSpPr>
              <p:nvPr/>
            </p:nvSpPr>
            <p:spPr bwMode="auto">
              <a:xfrm>
                <a:off x="4181" y="2582"/>
                <a:ext cx="223" cy="202"/>
              </a:xfrm>
              <a:custGeom>
                <a:avLst/>
                <a:gdLst>
                  <a:gd name="T0" fmla="*/ 0 w 223"/>
                  <a:gd name="T1" fmla="*/ 0 h 202"/>
                  <a:gd name="T2" fmla="*/ 222 w 223"/>
                  <a:gd name="T3" fmla="*/ 0 h 202"/>
                  <a:gd name="T4" fmla="*/ 222 w 223"/>
                  <a:gd name="T5" fmla="*/ 201 h 202"/>
                  <a:gd name="T6" fmla="*/ 0 w 223"/>
                  <a:gd name="T7" fmla="*/ 201 h 202"/>
                  <a:gd name="T8" fmla="*/ 0 w 223"/>
                  <a:gd name="T9" fmla="*/ 0 h 202"/>
                  <a:gd name="T10" fmla="*/ 0 60000 65536"/>
                  <a:gd name="T11" fmla="*/ 0 60000 65536"/>
                  <a:gd name="T12" fmla="*/ 0 60000 65536"/>
                  <a:gd name="T13" fmla="*/ 0 60000 65536"/>
                  <a:gd name="T14" fmla="*/ 0 60000 65536"/>
                  <a:gd name="T15" fmla="*/ 0 w 223"/>
                  <a:gd name="T16" fmla="*/ 0 h 202"/>
                  <a:gd name="T17" fmla="*/ 223 w 223"/>
                  <a:gd name="T18" fmla="*/ 202 h 202"/>
                </a:gdLst>
                <a:ahLst/>
                <a:cxnLst>
                  <a:cxn ang="T10">
                    <a:pos x="T0" y="T1"/>
                  </a:cxn>
                  <a:cxn ang="T11">
                    <a:pos x="T2" y="T3"/>
                  </a:cxn>
                  <a:cxn ang="T12">
                    <a:pos x="T4" y="T5"/>
                  </a:cxn>
                  <a:cxn ang="T13">
                    <a:pos x="T6" y="T7"/>
                  </a:cxn>
                  <a:cxn ang="T14">
                    <a:pos x="T8" y="T9"/>
                  </a:cxn>
                </a:cxnLst>
                <a:rect l="T15" t="T16" r="T17" b="T18"/>
                <a:pathLst>
                  <a:path w="223" h="202">
                    <a:moveTo>
                      <a:pt x="0" y="0"/>
                    </a:moveTo>
                    <a:lnTo>
                      <a:pt x="222" y="0"/>
                    </a:lnTo>
                    <a:lnTo>
                      <a:pt x="222" y="201"/>
                    </a:lnTo>
                    <a:lnTo>
                      <a:pt x="0" y="201"/>
                    </a:lnTo>
                    <a:lnTo>
                      <a:pt x="0" y="0"/>
                    </a:lnTo>
                  </a:path>
                </a:pathLst>
              </a:custGeom>
              <a:solidFill>
                <a:srgbClr val="004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21" name="Freeform 55"/>
              <p:cNvSpPr>
                <a:spLocks/>
              </p:cNvSpPr>
              <p:nvPr/>
            </p:nvSpPr>
            <p:spPr bwMode="auto">
              <a:xfrm>
                <a:off x="4403" y="2556"/>
                <a:ext cx="28" cy="228"/>
              </a:xfrm>
              <a:custGeom>
                <a:avLst/>
                <a:gdLst>
                  <a:gd name="T0" fmla="*/ 0 w 28"/>
                  <a:gd name="T1" fmla="*/ 26 h 228"/>
                  <a:gd name="T2" fmla="*/ 27 w 28"/>
                  <a:gd name="T3" fmla="*/ 0 h 228"/>
                  <a:gd name="T4" fmla="*/ 27 w 28"/>
                  <a:gd name="T5" fmla="*/ 199 h 228"/>
                  <a:gd name="T6" fmla="*/ 0 w 28"/>
                  <a:gd name="T7" fmla="*/ 227 h 228"/>
                  <a:gd name="T8" fmla="*/ 0 w 28"/>
                  <a:gd name="T9" fmla="*/ 26 h 228"/>
                  <a:gd name="T10" fmla="*/ 0 60000 65536"/>
                  <a:gd name="T11" fmla="*/ 0 60000 65536"/>
                  <a:gd name="T12" fmla="*/ 0 60000 65536"/>
                  <a:gd name="T13" fmla="*/ 0 60000 65536"/>
                  <a:gd name="T14" fmla="*/ 0 60000 65536"/>
                  <a:gd name="T15" fmla="*/ 0 w 28"/>
                  <a:gd name="T16" fmla="*/ 0 h 228"/>
                  <a:gd name="T17" fmla="*/ 28 w 28"/>
                  <a:gd name="T18" fmla="*/ 228 h 228"/>
                </a:gdLst>
                <a:ahLst/>
                <a:cxnLst>
                  <a:cxn ang="T10">
                    <a:pos x="T0" y="T1"/>
                  </a:cxn>
                  <a:cxn ang="T11">
                    <a:pos x="T2" y="T3"/>
                  </a:cxn>
                  <a:cxn ang="T12">
                    <a:pos x="T4" y="T5"/>
                  </a:cxn>
                  <a:cxn ang="T13">
                    <a:pos x="T6" y="T7"/>
                  </a:cxn>
                  <a:cxn ang="T14">
                    <a:pos x="T8" y="T9"/>
                  </a:cxn>
                </a:cxnLst>
                <a:rect l="T15" t="T16" r="T17" b="T18"/>
                <a:pathLst>
                  <a:path w="28" h="228">
                    <a:moveTo>
                      <a:pt x="0" y="26"/>
                    </a:moveTo>
                    <a:lnTo>
                      <a:pt x="27" y="0"/>
                    </a:lnTo>
                    <a:lnTo>
                      <a:pt x="27" y="199"/>
                    </a:lnTo>
                    <a:lnTo>
                      <a:pt x="0" y="227"/>
                    </a:lnTo>
                    <a:lnTo>
                      <a:pt x="0" y="26"/>
                    </a:lnTo>
                  </a:path>
                </a:pathLst>
              </a:custGeom>
              <a:solidFill>
                <a:srgbClr val="0041D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22" name="Freeform 56"/>
              <p:cNvSpPr>
                <a:spLocks/>
              </p:cNvSpPr>
              <p:nvPr/>
            </p:nvSpPr>
            <p:spPr bwMode="auto">
              <a:xfrm>
                <a:off x="4403" y="2556"/>
                <a:ext cx="28" cy="228"/>
              </a:xfrm>
              <a:custGeom>
                <a:avLst/>
                <a:gdLst>
                  <a:gd name="T0" fmla="*/ 0 w 28"/>
                  <a:gd name="T1" fmla="*/ 26 h 228"/>
                  <a:gd name="T2" fmla="*/ 27 w 28"/>
                  <a:gd name="T3" fmla="*/ 0 h 228"/>
                  <a:gd name="T4" fmla="*/ 27 w 28"/>
                  <a:gd name="T5" fmla="*/ 199 h 228"/>
                  <a:gd name="T6" fmla="*/ 0 w 28"/>
                  <a:gd name="T7" fmla="*/ 227 h 228"/>
                  <a:gd name="T8" fmla="*/ 0 w 28"/>
                  <a:gd name="T9" fmla="*/ 26 h 228"/>
                  <a:gd name="T10" fmla="*/ 0 60000 65536"/>
                  <a:gd name="T11" fmla="*/ 0 60000 65536"/>
                  <a:gd name="T12" fmla="*/ 0 60000 65536"/>
                  <a:gd name="T13" fmla="*/ 0 60000 65536"/>
                  <a:gd name="T14" fmla="*/ 0 60000 65536"/>
                  <a:gd name="T15" fmla="*/ 0 w 28"/>
                  <a:gd name="T16" fmla="*/ 0 h 228"/>
                  <a:gd name="T17" fmla="*/ 28 w 28"/>
                  <a:gd name="T18" fmla="*/ 228 h 228"/>
                </a:gdLst>
                <a:ahLst/>
                <a:cxnLst>
                  <a:cxn ang="T10">
                    <a:pos x="T0" y="T1"/>
                  </a:cxn>
                  <a:cxn ang="T11">
                    <a:pos x="T2" y="T3"/>
                  </a:cxn>
                  <a:cxn ang="T12">
                    <a:pos x="T4" y="T5"/>
                  </a:cxn>
                  <a:cxn ang="T13">
                    <a:pos x="T6" y="T7"/>
                  </a:cxn>
                  <a:cxn ang="T14">
                    <a:pos x="T8" y="T9"/>
                  </a:cxn>
                </a:cxnLst>
                <a:rect l="T15" t="T16" r="T17" b="T18"/>
                <a:pathLst>
                  <a:path w="28" h="228">
                    <a:moveTo>
                      <a:pt x="0" y="26"/>
                    </a:moveTo>
                    <a:lnTo>
                      <a:pt x="27" y="0"/>
                    </a:lnTo>
                    <a:lnTo>
                      <a:pt x="27" y="199"/>
                    </a:lnTo>
                    <a:lnTo>
                      <a:pt x="0" y="227"/>
                    </a:lnTo>
                    <a:lnTo>
                      <a:pt x="0" y="26"/>
                    </a:lnTo>
                  </a:path>
                </a:pathLst>
              </a:custGeom>
              <a:solidFill>
                <a:srgbClr val="0041D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423" name="Group 57"/>
              <p:cNvGrpSpPr>
                <a:grpSpLocks/>
              </p:cNvGrpSpPr>
              <p:nvPr/>
            </p:nvGrpSpPr>
            <p:grpSpPr bwMode="auto">
              <a:xfrm>
                <a:off x="4196" y="2601"/>
                <a:ext cx="186" cy="163"/>
                <a:chOff x="4196" y="2601"/>
                <a:chExt cx="186" cy="163"/>
              </a:xfrm>
            </p:grpSpPr>
            <p:sp>
              <p:nvSpPr>
                <p:cNvPr id="424" name="Freeform 58"/>
                <p:cNvSpPr>
                  <a:spLocks/>
                </p:cNvSpPr>
                <p:nvPr/>
              </p:nvSpPr>
              <p:spPr bwMode="auto">
                <a:xfrm>
                  <a:off x="4217" y="2624"/>
                  <a:ext cx="153" cy="118"/>
                </a:xfrm>
                <a:custGeom>
                  <a:avLst/>
                  <a:gdLst>
                    <a:gd name="T0" fmla="*/ 152 w 153"/>
                    <a:gd name="T1" fmla="*/ 117 h 118"/>
                    <a:gd name="T2" fmla="*/ 106 w 153"/>
                    <a:gd name="T3" fmla="*/ 117 h 118"/>
                    <a:gd name="T4" fmla="*/ 42 w 153"/>
                    <a:gd name="T5" fmla="*/ 0 h 118"/>
                    <a:gd name="T6" fmla="*/ 0 w 153"/>
                    <a:gd name="T7" fmla="*/ 0 h 118"/>
                    <a:gd name="T8" fmla="*/ 0 60000 65536"/>
                    <a:gd name="T9" fmla="*/ 0 60000 65536"/>
                    <a:gd name="T10" fmla="*/ 0 60000 65536"/>
                    <a:gd name="T11" fmla="*/ 0 60000 65536"/>
                    <a:gd name="T12" fmla="*/ 0 w 153"/>
                    <a:gd name="T13" fmla="*/ 0 h 118"/>
                    <a:gd name="T14" fmla="*/ 153 w 153"/>
                    <a:gd name="T15" fmla="*/ 118 h 118"/>
                  </a:gdLst>
                  <a:ahLst/>
                  <a:cxnLst>
                    <a:cxn ang="T8">
                      <a:pos x="T0" y="T1"/>
                    </a:cxn>
                    <a:cxn ang="T9">
                      <a:pos x="T2" y="T3"/>
                    </a:cxn>
                    <a:cxn ang="T10">
                      <a:pos x="T4" y="T5"/>
                    </a:cxn>
                    <a:cxn ang="T11">
                      <a:pos x="T6" y="T7"/>
                    </a:cxn>
                  </a:cxnLst>
                  <a:rect l="T12" t="T13" r="T14" b="T15"/>
                  <a:pathLst>
                    <a:path w="153" h="118">
                      <a:moveTo>
                        <a:pt x="152" y="117"/>
                      </a:moveTo>
                      <a:lnTo>
                        <a:pt x="106" y="117"/>
                      </a:lnTo>
                      <a:lnTo>
                        <a:pt x="42" y="0"/>
                      </a:lnTo>
                      <a:lnTo>
                        <a:pt x="0"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5" name="Freeform 59"/>
                <p:cNvSpPr>
                  <a:spLocks/>
                </p:cNvSpPr>
                <p:nvPr/>
              </p:nvSpPr>
              <p:spPr bwMode="auto">
                <a:xfrm>
                  <a:off x="4214" y="2624"/>
                  <a:ext cx="159" cy="118"/>
                </a:xfrm>
                <a:custGeom>
                  <a:avLst/>
                  <a:gdLst>
                    <a:gd name="T0" fmla="*/ 0 w 159"/>
                    <a:gd name="T1" fmla="*/ 117 h 118"/>
                    <a:gd name="T2" fmla="*/ 45 w 159"/>
                    <a:gd name="T3" fmla="*/ 117 h 118"/>
                    <a:gd name="T4" fmla="*/ 106 w 159"/>
                    <a:gd name="T5" fmla="*/ 0 h 118"/>
                    <a:gd name="T6" fmla="*/ 158 w 159"/>
                    <a:gd name="T7" fmla="*/ 0 h 118"/>
                    <a:gd name="T8" fmla="*/ 0 60000 65536"/>
                    <a:gd name="T9" fmla="*/ 0 60000 65536"/>
                    <a:gd name="T10" fmla="*/ 0 60000 65536"/>
                    <a:gd name="T11" fmla="*/ 0 60000 65536"/>
                    <a:gd name="T12" fmla="*/ 0 w 159"/>
                    <a:gd name="T13" fmla="*/ 0 h 118"/>
                    <a:gd name="T14" fmla="*/ 159 w 159"/>
                    <a:gd name="T15" fmla="*/ 118 h 118"/>
                  </a:gdLst>
                  <a:ahLst/>
                  <a:cxnLst>
                    <a:cxn ang="T8">
                      <a:pos x="T0" y="T1"/>
                    </a:cxn>
                    <a:cxn ang="T9">
                      <a:pos x="T2" y="T3"/>
                    </a:cxn>
                    <a:cxn ang="T10">
                      <a:pos x="T4" y="T5"/>
                    </a:cxn>
                    <a:cxn ang="T11">
                      <a:pos x="T6" y="T7"/>
                    </a:cxn>
                  </a:cxnLst>
                  <a:rect l="T12" t="T13" r="T14" b="T15"/>
                  <a:pathLst>
                    <a:path w="159" h="118">
                      <a:moveTo>
                        <a:pt x="0" y="117"/>
                      </a:moveTo>
                      <a:lnTo>
                        <a:pt x="45" y="117"/>
                      </a:lnTo>
                      <a:lnTo>
                        <a:pt x="106" y="0"/>
                      </a:lnTo>
                      <a:lnTo>
                        <a:pt x="158"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6" name="Freeform 60"/>
                <p:cNvSpPr>
                  <a:spLocks/>
                </p:cNvSpPr>
                <p:nvPr/>
              </p:nvSpPr>
              <p:spPr bwMode="auto">
                <a:xfrm>
                  <a:off x="4354" y="2601"/>
                  <a:ext cx="28" cy="43"/>
                </a:xfrm>
                <a:custGeom>
                  <a:avLst/>
                  <a:gdLst>
                    <a:gd name="T0" fmla="*/ 0 w 28"/>
                    <a:gd name="T1" fmla="*/ 0 h 43"/>
                    <a:gd name="T2" fmla="*/ 0 w 28"/>
                    <a:gd name="T3" fmla="*/ 42 h 43"/>
                    <a:gd name="T4" fmla="*/ 27 w 28"/>
                    <a:gd name="T5" fmla="*/ 23 h 43"/>
                    <a:gd name="T6" fmla="*/ 0 w 28"/>
                    <a:gd name="T7" fmla="*/ 0 h 43"/>
                    <a:gd name="T8" fmla="*/ 0 60000 65536"/>
                    <a:gd name="T9" fmla="*/ 0 60000 65536"/>
                    <a:gd name="T10" fmla="*/ 0 60000 65536"/>
                    <a:gd name="T11" fmla="*/ 0 60000 65536"/>
                    <a:gd name="T12" fmla="*/ 0 w 28"/>
                    <a:gd name="T13" fmla="*/ 0 h 43"/>
                    <a:gd name="T14" fmla="*/ 28 w 28"/>
                    <a:gd name="T15" fmla="*/ 43 h 43"/>
                  </a:gdLst>
                  <a:ahLst/>
                  <a:cxnLst>
                    <a:cxn ang="T8">
                      <a:pos x="T0" y="T1"/>
                    </a:cxn>
                    <a:cxn ang="T9">
                      <a:pos x="T2" y="T3"/>
                    </a:cxn>
                    <a:cxn ang="T10">
                      <a:pos x="T4" y="T5"/>
                    </a:cxn>
                    <a:cxn ang="T11">
                      <a:pos x="T6" y="T7"/>
                    </a:cxn>
                  </a:cxnLst>
                  <a:rect l="T12" t="T13" r="T14" b="T15"/>
                  <a:pathLst>
                    <a:path w="28" h="43">
                      <a:moveTo>
                        <a:pt x="0" y="0"/>
                      </a:moveTo>
                      <a:lnTo>
                        <a:pt x="0" y="42"/>
                      </a:lnTo>
                      <a:lnTo>
                        <a:pt x="27" y="23"/>
                      </a:lnTo>
                      <a:lnTo>
                        <a:pt x="0" y="0"/>
                      </a:lnTo>
                    </a:path>
                  </a:pathLst>
                </a:custGeom>
                <a:solidFill>
                  <a:srgbClr val="FFFFFF"/>
                </a:solidFill>
                <a:ln w="12700" cap="rnd">
                  <a:solidFill>
                    <a:srgbClr val="FFFFFF"/>
                  </a:solidFill>
                  <a:round/>
                  <a:headEnd/>
                  <a:tailEnd/>
                </a:ln>
              </p:spPr>
              <p:txBody>
                <a:bodyPr/>
                <a:lstStyle/>
                <a:p>
                  <a:endParaRPr lang="en-US"/>
                </a:p>
              </p:txBody>
            </p:sp>
            <p:sp>
              <p:nvSpPr>
                <p:cNvPr id="427" name="Freeform 61"/>
                <p:cNvSpPr>
                  <a:spLocks/>
                </p:cNvSpPr>
                <p:nvPr/>
              </p:nvSpPr>
              <p:spPr bwMode="auto">
                <a:xfrm>
                  <a:off x="4354" y="2718"/>
                  <a:ext cx="28" cy="43"/>
                </a:xfrm>
                <a:custGeom>
                  <a:avLst/>
                  <a:gdLst>
                    <a:gd name="T0" fmla="*/ 0 w 28"/>
                    <a:gd name="T1" fmla="*/ 0 h 43"/>
                    <a:gd name="T2" fmla="*/ 0 w 28"/>
                    <a:gd name="T3" fmla="*/ 42 h 43"/>
                    <a:gd name="T4" fmla="*/ 27 w 28"/>
                    <a:gd name="T5" fmla="*/ 23 h 43"/>
                    <a:gd name="T6" fmla="*/ 0 w 28"/>
                    <a:gd name="T7" fmla="*/ 0 h 43"/>
                    <a:gd name="T8" fmla="*/ 0 60000 65536"/>
                    <a:gd name="T9" fmla="*/ 0 60000 65536"/>
                    <a:gd name="T10" fmla="*/ 0 60000 65536"/>
                    <a:gd name="T11" fmla="*/ 0 60000 65536"/>
                    <a:gd name="T12" fmla="*/ 0 w 28"/>
                    <a:gd name="T13" fmla="*/ 0 h 43"/>
                    <a:gd name="T14" fmla="*/ 28 w 28"/>
                    <a:gd name="T15" fmla="*/ 43 h 43"/>
                  </a:gdLst>
                  <a:ahLst/>
                  <a:cxnLst>
                    <a:cxn ang="T8">
                      <a:pos x="T0" y="T1"/>
                    </a:cxn>
                    <a:cxn ang="T9">
                      <a:pos x="T2" y="T3"/>
                    </a:cxn>
                    <a:cxn ang="T10">
                      <a:pos x="T4" y="T5"/>
                    </a:cxn>
                    <a:cxn ang="T11">
                      <a:pos x="T6" y="T7"/>
                    </a:cxn>
                  </a:cxnLst>
                  <a:rect l="T12" t="T13" r="T14" b="T15"/>
                  <a:pathLst>
                    <a:path w="28" h="43">
                      <a:moveTo>
                        <a:pt x="0" y="0"/>
                      </a:moveTo>
                      <a:lnTo>
                        <a:pt x="0" y="42"/>
                      </a:lnTo>
                      <a:lnTo>
                        <a:pt x="27" y="23"/>
                      </a:lnTo>
                      <a:lnTo>
                        <a:pt x="0" y="0"/>
                      </a:lnTo>
                    </a:path>
                  </a:pathLst>
                </a:custGeom>
                <a:solidFill>
                  <a:srgbClr val="FFFFFF"/>
                </a:solidFill>
                <a:ln w="12700" cap="rnd">
                  <a:solidFill>
                    <a:srgbClr val="FFFFFF"/>
                  </a:solidFill>
                  <a:round/>
                  <a:headEnd/>
                  <a:tailEnd/>
                </a:ln>
              </p:spPr>
              <p:txBody>
                <a:bodyPr/>
                <a:lstStyle/>
                <a:p>
                  <a:endParaRPr lang="en-US"/>
                </a:p>
              </p:txBody>
            </p:sp>
            <p:sp>
              <p:nvSpPr>
                <p:cNvPr id="428" name="Freeform 62"/>
                <p:cNvSpPr>
                  <a:spLocks/>
                </p:cNvSpPr>
                <p:nvPr/>
              </p:nvSpPr>
              <p:spPr bwMode="auto">
                <a:xfrm>
                  <a:off x="4196" y="2601"/>
                  <a:ext cx="29" cy="43"/>
                </a:xfrm>
                <a:custGeom>
                  <a:avLst/>
                  <a:gdLst>
                    <a:gd name="T0" fmla="*/ 28 w 29"/>
                    <a:gd name="T1" fmla="*/ 42 h 43"/>
                    <a:gd name="T2" fmla="*/ 28 w 29"/>
                    <a:gd name="T3" fmla="*/ 0 h 43"/>
                    <a:gd name="T4" fmla="*/ 0 w 29"/>
                    <a:gd name="T5" fmla="*/ 23 h 43"/>
                    <a:gd name="T6" fmla="*/ 28 w 29"/>
                    <a:gd name="T7" fmla="*/ 42 h 43"/>
                    <a:gd name="T8" fmla="*/ 0 60000 65536"/>
                    <a:gd name="T9" fmla="*/ 0 60000 65536"/>
                    <a:gd name="T10" fmla="*/ 0 60000 65536"/>
                    <a:gd name="T11" fmla="*/ 0 60000 65536"/>
                    <a:gd name="T12" fmla="*/ 0 w 29"/>
                    <a:gd name="T13" fmla="*/ 0 h 43"/>
                    <a:gd name="T14" fmla="*/ 29 w 29"/>
                    <a:gd name="T15" fmla="*/ 43 h 43"/>
                  </a:gdLst>
                  <a:ahLst/>
                  <a:cxnLst>
                    <a:cxn ang="T8">
                      <a:pos x="T0" y="T1"/>
                    </a:cxn>
                    <a:cxn ang="T9">
                      <a:pos x="T2" y="T3"/>
                    </a:cxn>
                    <a:cxn ang="T10">
                      <a:pos x="T4" y="T5"/>
                    </a:cxn>
                    <a:cxn ang="T11">
                      <a:pos x="T6" y="T7"/>
                    </a:cxn>
                  </a:cxnLst>
                  <a:rect l="T12" t="T13" r="T14" b="T15"/>
                  <a:pathLst>
                    <a:path w="29" h="43">
                      <a:moveTo>
                        <a:pt x="28" y="42"/>
                      </a:moveTo>
                      <a:lnTo>
                        <a:pt x="28" y="0"/>
                      </a:lnTo>
                      <a:lnTo>
                        <a:pt x="0" y="23"/>
                      </a:lnTo>
                      <a:lnTo>
                        <a:pt x="28" y="42"/>
                      </a:lnTo>
                    </a:path>
                  </a:pathLst>
                </a:custGeom>
                <a:solidFill>
                  <a:srgbClr val="FFFFFF"/>
                </a:solidFill>
                <a:ln w="12700" cap="rnd">
                  <a:solidFill>
                    <a:srgbClr val="FFFFFF"/>
                  </a:solidFill>
                  <a:round/>
                  <a:headEnd/>
                  <a:tailEnd/>
                </a:ln>
              </p:spPr>
              <p:txBody>
                <a:bodyPr/>
                <a:lstStyle/>
                <a:p>
                  <a:endParaRPr lang="en-US"/>
                </a:p>
              </p:txBody>
            </p:sp>
            <p:sp>
              <p:nvSpPr>
                <p:cNvPr id="429" name="Freeform 63"/>
                <p:cNvSpPr>
                  <a:spLocks/>
                </p:cNvSpPr>
                <p:nvPr/>
              </p:nvSpPr>
              <p:spPr bwMode="auto">
                <a:xfrm>
                  <a:off x="4196" y="2721"/>
                  <a:ext cx="29" cy="43"/>
                </a:xfrm>
                <a:custGeom>
                  <a:avLst/>
                  <a:gdLst>
                    <a:gd name="T0" fmla="*/ 28 w 29"/>
                    <a:gd name="T1" fmla="*/ 42 h 43"/>
                    <a:gd name="T2" fmla="*/ 28 w 29"/>
                    <a:gd name="T3" fmla="*/ 0 h 43"/>
                    <a:gd name="T4" fmla="*/ 0 w 29"/>
                    <a:gd name="T5" fmla="*/ 20 h 43"/>
                    <a:gd name="T6" fmla="*/ 28 w 29"/>
                    <a:gd name="T7" fmla="*/ 42 h 43"/>
                    <a:gd name="T8" fmla="*/ 0 60000 65536"/>
                    <a:gd name="T9" fmla="*/ 0 60000 65536"/>
                    <a:gd name="T10" fmla="*/ 0 60000 65536"/>
                    <a:gd name="T11" fmla="*/ 0 60000 65536"/>
                    <a:gd name="T12" fmla="*/ 0 w 29"/>
                    <a:gd name="T13" fmla="*/ 0 h 43"/>
                    <a:gd name="T14" fmla="*/ 29 w 29"/>
                    <a:gd name="T15" fmla="*/ 43 h 43"/>
                  </a:gdLst>
                  <a:ahLst/>
                  <a:cxnLst>
                    <a:cxn ang="T8">
                      <a:pos x="T0" y="T1"/>
                    </a:cxn>
                    <a:cxn ang="T9">
                      <a:pos x="T2" y="T3"/>
                    </a:cxn>
                    <a:cxn ang="T10">
                      <a:pos x="T4" y="T5"/>
                    </a:cxn>
                    <a:cxn ang="T11">
                      <a:pos x="T6" y="T7"/>
                    </a:cxn>
                  </a:cxnLst>
                  <a:rect l="T12" t="T13" r="T14" b="T15"/>
                  <a:pathLst>
                    <a:path w="29" h="43">
                      <a:moveTo>
                        <a:pt x="28" y="42"/>
                      </a:moveTo>
                      <a:lnTo>
                        <a:pt x="28" y="0"/>
                      </a:lnTo>
                      <a:lnTo>
                        <a:pt x="0" y="20"/>
                      </a:lnTo>
                      <a:lnTo>
                        <a:pt x="28" y="42"/>
                      </a:lnTo>
                    </a:path>
                  </a:pathLst>
                </a:custGeom>
                <a:solidFill>
                  <a:srgbClr val="FFFFFF"/>
                </a:solidFill>
                <a:ln w="12700" cap="rnd">
                  <a:solidFill>
                    <a:srgbClr val="FFFFFF"/>
                  </a:solidFill>
                  <a:round/>
                  <a:headEnd/>
                  <a:tailEnd/>
                </a:ln>
              </p:spPr>
              <p:txBody>
                <a:bodyPr/>
                <a:lstStyle/>
                <a:p>
                  <a:endParaRPr lang="en-US"/>
                </a:p>
              </p:txBody>
            </p:sp>
          </p:grpSp>
        </p:grpSp>
        <p:sp>
          <p:nvSpPr>
            <p:cNvPr id="10" name="Line 64"/>
            <p:cNvSpPr>
              <a:spLocks noChangeShapeType="1"/>
            </p:cNvSpPr>
            <p:nvPr/>
          </p:nvSpPr>
          <p:spPr bwMode="auto">
            <a:xfrm flipV="1">
              <a:off x="5334000" y="4038600"/>
              <a:ext cx="1219200" cy="1066800"/>
            </a:xfrm>
            <a:prstGeom prst="line">
              <a:avLst/>
            </a:prstGeom>
            <a:noFill/>
            <a:ln w="76200">
              <a:solidFill>
                <a:srgbClr val="FF0000"/>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 name="Group 65"/>
            <p:cNvGrpSpPr>
              <a:grpSpLocks/>
            </p:cNvGrpSpPr>
            <p:nvPr/>
          </p:nvGrpSpPr>
          <p:grpSpPr bwMode="auto">
            <a:xfrm>
              <a:off x="3810000" y="4876800"/>
              <a:ext cx="1905000" cy="1143000"/>
              <a:chOff x="2725" y="2653"/>
              <a:chExt cx="538" cy="274"/>
            </a:xfrm>
          </p:grpSpPr>
          <p:sp>
            <p:nvSpPr>
              <p:cNvPr id="408" name="Oval 66"/>
              <p:cNvSpPr>
                <a:spLocks noChangeArrowheads="1"/>
              </p:cNvSpPr>
              <p:nvPr/>
            </p:nvSpPr>
            <p:spPr bwMode="auto">
              <a:xfrm>
                <a:off x="2912" y="2653"/>
                <a:ext cx="229" cy="11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09" name="Oval 67"/>
              <p:cNvSpPr>
                <a:spLocks noChangeArrowheads="1"/>
              </p:cNvSpPr>
              <p:nvPr/>
            </p:nvSpPr>
            <p:spPr bwMode="auto">
              <a:xfrm>
                <a:off x="2782" y="2683"/>
                <a:ext cx="175" cy="11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10" name="Oval 68"/>
              <p:cNvSpPr>
                <a:spLocks noChangeArrowheads="1"/>
              </p:cNvSpPr>
              <p:nvPr/>
            </p:nvSpPr>
            <p:spPr bwMode="auto">
              <a:xfrm>
                <a:off x="2725" y="2752"/>
                <a:ext cx="119" cy="9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11" name="Oval 69"/>
              <p:cNvSpPr>
                <a:spLocks noChangeArrowheads="1"/>
              </p:cNvSpPr>
              <p:nvPr/>
            </p:nvSpPr>
            <p:spPr bwMode="auto">
              <a:xfrm>
                <a:off x="2762" y="2793"/>
                <a:ext cx="180" cy="9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12" name="Oval 70"/>
              <p:cNvSpPr>
                <a:spLocks noChangeArrowheads="1"/>
              </p:cNvSpPr>
              <p:nvPr/>
            </p:nvSpPr>
            <p:spPr bwMode="auto">
              <a:xfrm>
                <a:off x="2893" y="2810"/>
                <a:ext cx="268" cy="11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13" name="Oval 71"/>
              <p:cNvSpPr>
                <a:spLocks noChangeArrowheads="1"/>
              </p:cNvSpPr>
              <p:nvPr/>
            </p:nvSpPr>
            <p:spPr bwMode="auto">
              <a:xfrm>
                <a:off x="3069" y="2687"/>
                <a:ext cx="169" cy="8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14" name="Oval 72"/>
              <p:cNvSpPr>
                <a:spLocks noChangeArrowheads="1"/>
              </p:cNvSpPr>
              <p:nvPr/>
            </p:nvSpPr>
            <p:spPr bwMode="auto">
              <a:xfrm>
                <a:off x="3092" y="2746"/>
                <a:ext cx="171" cy="8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15" name="Oval 73"/>
              <p:cNvSpPr>
                <a:spLocks noChangeArrowheads="1"/>
              </p:cNvSpPr>
              <p:nvPr/>
            </p:nvSpPr>
            <p:spPr bwMode="auto">
              <a:xfrm>
                <a:off x="3075" y="2763"/>
                <a:ext cx="172" cy="14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16" name="Oval 74"/>
              <p:cNvSpPr>
                <a:spLocks noChangeArrowheads="1"/>
              </p:cNvSpPr>
              <p:nvPr/>
            </p:nvSpPr>
            <p:spPr bwMode="auto">
              <a:xfrm>
                <a:off x="2823" y="2717"/>
                <a:ext cx="349" cy="14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grpSp>
          <p:nvGrpSpPr>
            <p:cNvPr id="12" name="Group 75"/>
            <p:cNvGrpSpPr>
              <a:grpSpLocks/>
            </p:cNvGrpSpPr>
            <p:nvPr/>
          </p:nvGrpSpPr>
          <p:grpSpPr bwMode="auto">
            <a:xfrm flipH="1">
              <a:off x="7467600" y="4114800"/>
              <a:ext cx="381000" cy="152400"/>
              <a:chOff x="1674" y="2694"/>
              <a:chExt cx="228" cy="126"/>
            </a:xfrm>
          </p:grpSpPr>
          <p:grpSp>
            <p:nvGrpSpPr>
              <p:cNvPr id="394" name="Group 76"/>
              <p:cNvGrpSpPr>
                <a:grpSpLocks/>
              </p:cNvGrpSpPr>
              <p:nvPr/>
            </p:nvGrpSpPr>
            <p:grpSpPr bwMode="auto">
              <a:xfrm>
                <a:off x="1674" y="2701"/>
                <a:ext cx="224" cy="119"/>
                <a:chOff x="1674" y="2701"/>
                <a:chExt cx="224" cy="119"/>
              </a:xfrm>
            </p:grpSpPr>
            <p:sp>
              <p:nvSpPr>
                <p:cNvPr id="405" name="Rectangle 77"/>
                <p:cNvSpPr>
                  <a:spLocks noChangeArrowheads="1"/>
                </p:cNvSpPr>
                <p:nvPr/>
              </p:nvSpPr>
              <p:spPr bwMode="auto">
                <a:xfrm>
                  <a:off x="1674" y="2738"/>
                  <a:ext cx="224"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06" name="Oval 78"/>
                <p:cNvSpPr>
                  <a:spLocks noChangeArrowheads="1"/>
                </p:cNvSpPr>
                <p:nvPr/>
              </p:nvSpPr>
              <p:spPr bwMode="auto">
                <a:xfrm>
                  <a:off x="1674" y="2741"/>
                  <a:ext cx="220" cy="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407" name="Oval 79"/>
                <p:cNvSpPr>
                  <a:spLocks noChangeArrowheads="1"/>
                </p:cNvSpPr>
                <p:nvPr/>
              </p:nvSpPr>
              <p:spPr bwMode="auto">
                <a:xfrm>
                  <a:off x="1674" y="2701"/>
                  <a:ext cx="220" cy="7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sp>
            <p:nvSpPr>
              <p:cNvPr id="395" name="Rectangle 80"/>
              <p:cNvSpPr>
                <a:spLocks noChangeArrowheads="1"/>
              </p:cNvSpPr>
              <p:nvPr/>
            </p:nvSpPr>
            <p:spPr bwMode="auto">
              <a:xfrm>
                <a:off x="1677" y="2731"/>
                <a:ext cx="225" cy="45"/>
              </a:xfrm>
              <a:prstGeom prst="rect">
                <a:avLst/>
              </a:prstGeom>
              <a:solidFill>
                <a:srgbClr val="004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96" name="Oval 81"/>
              <p:cNvSpPr>
                <a:spLocks noChangeArrowheads="1"/>
              </p:cNvSpPr>
              <p:nvPr/>
            </p:nvSpPr>
            <p:spPr bwMode="auto">
              <a:xfrm>
                <a:off x="1677" y="2737"/>
                <a:ext cx="223" cy="75"/>
              </a:xfrm>
              <a:prstGeom prst="ellipse">
                <a:avLst/>
              </a:pr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97" name="Oval 82"/>
              <p:cNvSpPr>
                <a:spLocks noChangeArrowheads="1"/>
              </p:cNvSpPr>
              <p:nvPr/>
            </p:nvSpPr>
            <p:spPr bwMode="auto">
              <a:xfrm>
                <a:off x="1677" y="2694"/>
                <a:ext cx="223" cy="78"/>
              </a:xfrm>
              <a:prstGeom prst="ellipse">
                <a:avLst/>
              </a:prstGeom>
              <a:solidFill>
                <a:srgbClr val="558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nvGrpSpPr>
              <p:cNvPr id="398" name="Group 83"/>
              <p:cNvGrpSpPr>
                <a:grpSpLocks/>
              </p:cNvGrpSpPr>
              <p:nvPr/>
            </p:nvGrpSpPr>
            <p:grpSpPr bwMode="auto">
              <a:xfrm>
                <a:off x="1721" y="2704"/>
                <a:ext cx="137" cy="59"/>
                <a:chOff x="1721" y="2704"/>
                <a:chExt cx="137" cy="59"/>
              </a:xfrm>
            </p:grpSpPr>
            <p:grpSp>
              <p:nvGrpSpPr>
                <p:cNvPr id="399" name="Group 84"/>
                <p:cNvGrpSpPr>
                  <a:grpSpLocks/>
                </p:cNvGrpSpPr>
                <p:nvPr/>
              </p:nvGrpSpPr>
              <p:grpSpPr bwMode="auto">
                <a:xfrm>
                  <a:off x="1721" y="2704"/>
                  <a:ext cx="137" cy="59"/>
                  <a:chOff x="1721" y="2704"/>
                  <a:chExt cx="137" cy="59"/>
                </a:xfrm>
              </p:grpSpPr>
              <p:sp>
                <p:nvSpPr>
                  <p:cNvPr id="403" name="Freeform 85"/>
                  <p:cNvSpPr>
                    <a:spLocks/>
                  </p:cNvSpPr>
                  <p:nvPr/>
                </p:nvSpPr>
                <p:spPr bwMode="auto">
                  <a:xfrm>
                    <a:off x="1796" y="2704"/>
                    <a:ext cx="62" cy="23"/>
                  </a:xfrm>
                  <a:custGeom>
                    <a:avLst/>
                    <a:gdLst>
                      <a:gd name="T0" fmla="*/ 61 w 62"/>
                      <a:gd name="T1" fmla="*/ 3 h 23"/>
                      <a:gd name="T2" fmla="*/ 47 w 62"/>
                      <a:gd name="T3" fmla="*/ 0 h 23"/>
                      <a:gd name="T4" fmla="*/ 16 w 62"/>
                      <a:gd name="T5" fmla="*/ 11 h 23"/>
                      <a:gd name="T6" fmla="*/ 0 w 62"/>
                      <a:gd name="T7" fmla="*/ 7 h 23"/>
                      <a:gd name="T8" fmla="*/ 5 w 62"/>
                      <a:gd name="T9" fmla="*/ 22 h 23"/>
                      <a:gd name="T10" fmla="*/ 47 w 62"/>
                      <a:gd name="T11" fmla="*/ 22 h 23"/>
                      <a:gd name="T12" fmla="*/ 27 w 62"/>
                      <a:gd name="T13" fmla="*/ 17 h 23"/>
                      <a:gd name="T14" fmla="*/ 61 w 62"/>
                      <a:gd name="T15" fmla="*/ 3 h 23"/>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23"/>
                      <a:gd name="T26" fmla="*/ 62 w 62"/>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23">
                        <a:moveTo>
                          <a:pt x="61" y="3"/>
                        </a:moveTo>
                        <a:lnTo>
                          <a:pt x="47" y="0"/>
                        </a:lnTo>
                        <a:lnTo>
                          <a:pt x="16" y="11"/>
                        </a:lnTo>
                        <a:lnTo>
                          <a:pt x="0" y="7"/>
                        </a:lnTo>
                        <a:lnTo>
                          <a:pt x="5" y="22"/>
                        </a:lnTo>
                        <a:lnTo>
                          <a:pt x="47" y="22"/>
                        </a:lnTo>
                        <a:lnTo>
                          <a:pt x="27" y="17"/>
                        </a:lnTo>
                        <a:lnTo>
                          <a:pt x="61"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04" name="Freeform 86"/>
                  <p:cNvSpPr>
                    <a:spLocks/>
                  </p:cNvSpPr>
                  <p:nvPr/>
                </p:nvSpPr>
                <p:spPr bwMode="auto">
                  <a:xfrm>
                    <a:off x="1721" y="2740"/>
                    <a:ext cx="63" cy="23"/>
                  </a:xfrm>
                  <a:custGeom>
                    <a:avLst/>
                    <a:gdLst>
                      <a:gd name="T0" fmla="*/ 0 w 63"/>
                      <a:gd name="T1" fmla="*/ 18 h 23"/>
                      <a:gd name="T2" fmla="*/ 14 w 63"/>
                      <a:gd name="T3" fmla="*/ 22 h 23"/>
                      <a:gd name="T4" fmla="*/ 48 w 63"/>
                      <a:gd name="T5" fmla="*/ 11 h 23"/>
                      <a:gd name="T6" fmla="*/ 62 w 63"/>
                      <a:gd name="T7" fmla="*/ 18 h 23"/>
                      <a:gd name="T8" fmla="*/ 59 w 63"/>
                      <a:gd name="T9" fmla="*/ 0 h 23"/>
                      <a:gd name="T10" fmla="*/ 14 w 63"/>
                      <a:gd name="T11" fmla="*/ 0 h 23"/>
                      <a:gd name="T12" fmla="*/ 31 w 63"/>
                      <a:gd name="T13" fmla="*/ 6 h 23"/>
                      <a:gd name="T14" fmla="*/ 0 w 63"/>
                      <a:gd name="T15" fmla="*/ 18 h 23"/>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23"/>
                      <a:gd name="T26" fmla="*/ 63 w 63"/>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23">
                        <a:moveTo>
                          <a:pt x="0" y="18"/>
                        </a:moveTo>
                        <a:lnTo>
                          <a:pt x="14" y="22"/>
                        </a:lnTo>
                        <a:lnTo>
                          <a:pt x="48" y="11"/>
                        </a:lnTo>
                        <a:lnTo>
                          <a:pt x="62" y="18"/>
                        </a:lnTo>
                        <a:lnTo>
                          <a:pt x="59" y="0"/>
                        </a:lnTo>
                        <a:lnTo>
                          <a:pt x="14" y="0"/>
                        </a:lnTo>
                        <a:lnTo>
                          <a:pt x="31" y="6"/>
                        </a:lnTo>
                        <a:lnTo>
                          <a:pt x="0" y="1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400" name="Group 87"/>
                <p:cNvGrpSpPr>
                  <a:grpSpLocks/>
                </p:cNvGrpSpPr>
                <p:nvPr/>
              </p:nvGrpSpPr>
              <p:grpSpPr bwMode="auto">
                <a:xfrm>
                  <a:off x="1724" y="2704"/>
                  <a:ext cx="129" cy="56"/>
                  <a:chOff x="1724" y="2704"/>
                  <a:chExt cx="129" cy="56"/>
                </a:xfrm>
              </p:grpSpPr>
              <p:sp>
                <p:nvSpPr>
                  <p:cNvPr id="401" name="Freeform 88"/>
                  <p:cNvSpPr>
                    <a:spLocks/>
                  </p:cNvSpPr>
                  <p:nvPr/>
                </p:nvSpPr>
                <p:spPr bwMode="auto">
                  <a:xfrm>
                    <a:off x="1724" y="2704"/>
                    <a:ext cx="65" cy="23"/>
                  </a:xfrm>
                  <a:custGeom>
                    <a:avLst/>
                    <a:gdLst>
                      <a:gd name="T0" fmla="*/ 64 w 65"/>
                      <a:gd name="T1" fmla="*/ 17 h 23"/>
                      <a:gd name="T2" fmla="*/ 47 w 65"/>
                      <a:gd name="T3" fmla="*/ 22 h 23"/>
                      <a:gd name="T4" fmla="*/ 17 w 65"/>
                      <a:gd name="T5" fmla="*/ 7 h 23"/>
                      <a:gd name="T6" fmla="*/ 0 w 65"/>
                      <a:gd name="T7" fmla="*/ 11 h 23"/>
                      <a:gd name="T8" fmla="*/ 6 w 65"/>
                      <a:gd name="T9" fmla="*/ 0 h 23"/>
                      <a:gd name="T10" fmla="*/ 47 w 65"/>
                      <a:gd name="T11" fmla="*/ 0 h 23"/>
                      <a:gd name="T12" fmla="*/ 27 w 65"/>
                      <a:gd name="T13" fmla="*/ 3 h 23"/>
                      <a:gd name="T14" fmla="*/ 64 w 65"/>
                      <a:gd name="T15" fmla="*/ 17 h 23"/>
                      <a:gd name="T16" fmla="*/ 0 60000 65536"/>
                      <a:gd name="T17" fmla="*/ 0 60000 65536"/>
                      <a:gd name="T18" fmla="*/ 0 60000 65536"/>
                      <a:gd name="T19" fmla="*/ 0 60000 65536"/>
                      <a:gd name="T20" fmla="*/ 0 60000 65536"/>
                      <a:gd name="T21" fmla="*/ 0 60000 65536"/>
                      <a:gd name="T22" fmla="*/ 0 60000 65536"/>
                      <a:gd name="T23" fmla="*/ 0 60000 65536"/>
                      <a:gd name="T24" fmla="*/ 0 w 65"/>
                      <a:gd name="T25" fmla="*/ 0 h 23"/>
                      <a:gd name="T26" fmla="*/ 65 w 65"/>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 h="23">
                        <a:moveTo>
                          <a:pt x="64" y="17"/>
                        </a:moveTo>
                        <a:lnTo>
                          <a:pt x="47" y="22"/>
                        </a:lnTo>
                        <a:lnTo>
                          <a:pt x="17" y="7"/>
                        </a:lnTo>
                        <a:lnTo>
                          <a:pt x="0" y="11"/>
                        </a:lnTo>
                        <a:lnTo>
                          <a:pt x="6" y="0"/>
                        </a:lnTo>
                        <a:lnTo>
                          <a:pt x="47" y="0"/>
                        </a:lnTo>
                        <a:lnTo>
                          <a:pt x="27" y="3"/>
                        </a:lnTo>
                        <a:lnTo>
                          <a:pt x="64" y="17"/>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02" name="Freeform 89"/>
                  <p:cNvSpPr>
                    <a:spLocks/>
                  </p:cNvSpPr>
                  <p:nvPr/>
                </p:nvSpPr>
                <p:spPr bwMode="auto">
                  <a:xfrm>
                    <a:off x="1792" y="2737"/>
                    <a:ext cx="61" cy="23"/>
                  </a:xfrm>
                  <a:custGeom>
                    <a:avLst/>
                    <a:gdLst>
                      <a:gd name="T0" fmla="*/ 0 w 61"/>
                      <a:gd name="T1" fmla="*/ 2 h 23"/>
                      <a:gd name="T2" fmla="*/ 14 w 61"/>
                      <a:gd name="T3" fmla="*/ 0 h 23"/>
                      <a:gd name="T4" fmla="*/ 46 w 61"/>
                      <a:gd name="T5" fmla="*/ 13 h 23"/>
                      <a:gd name="T6" fmla="*/ 60 w 61"/>
                      <a:gd name="T7" fmla="*/ 8 h 23"/>
                      <a:gd name="T8" fmla="*/ 56 w 61"/>
                      <a:gd name="T9" fmla="*/ 22 h 23"/>
                      <a:gd name="T10" fmla="*/ 14 w 61"/>
                      <a:gd name="T11" fmla="*/ 22 h 23"/>
                      <a:gd name="T12" fmla="*/ 32 w 61"/>
                      <a:gd name="T13" fmla="*/ 19 h 23"/>
                      <a:gd name="T14" fmla="*/ 0 w 61"/>
                      <a:gd name="T15" fmla="*/ 2 h 2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23"/>
                      <a:gd name="T26" fmla="*/ 61 w 61"/>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23">
                        <a:moveTo>
                          <a:pt x="0" y="2"/>
                        </a:moveTo>
                        <a:lnTo>
                          <a:pt x="14" y="0"/>
                        </a:lnTo>
                        <a:lnTo>
                          <a:pt x="46" y="13"/>
                        </a:lnTo>
                        <a:lnTo>
                          <a:pt x="60" y="8"/>
                        </a:lnTo>
                        <a:lnTo>
                          <a:pt x="56" y="22"/>
                        </a:lnTo>
                        <a:lnTo>
                          <a:pt x="14" y="22"/>
                        </a:lnTo>
                        <a:lnTo>
                          <a:pt x="32" y="19"/>
                        </a:lnTo>
                        <a:lnTo>
                          <a:pt x="0" y="2"/>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grpSp>
          <p:nvGrpSpPr>
            <p:cNvPr id="13" name="Group 90"/>
            <p:cNvGrpSpPr>
              <a:grpSpLocks/>
            </p:cNvGrpSpPr>
            <p:nvPr/>
          </p:nvGrpSpPr>
          <p:grpSpPr bwMode="auto">
            <a:xfrm flipH="1">
              <a:off x="6629400" y="4648200"/>
              <a:ext cx="381000" cy="152400"/>
              <a:chOff x="1674" y="2694"/>
              <a:chExt cx="228" cy="126"/>
            </a:xfrm>
          </p:grpSpPr>
          <p:grpSp>
            <p:nvGrpSpPr>
              <p:cNvPr id="380" name="Group 91"/>
              <p:cNvGrpSpPr>
                <a:grpSpLocks/>
              </p:cNvGrpSpPr>
              <p:nvPr/>
            </p:nvGrpSpPr>
            <p:grpSpPr bwMode="auto">
              <a:xfrm>
                <a:off x="1674" y="2701"/>
                <a:ext cx="224" cy="119"/>
                <a:chOff x="1674" y="2701"/>
                <a:chExt cx="224" cy="119"/>
              </a:xfrm>
            </p:grpSpPr>
            <p:sp>
              <p:nvSpPr>
                <p:cNvPr id="391" name="Rectangle 92"/>
                <p:cNvSpPr>
                  <a:spLocks noChangeArrowheads="1"/>
                </p:cNvSpPr>
                <p:nvPr/>
              </p:nvSpPr>
              <p:spPr bwMode="auto">
                <a:xfrm>
                  <a:off x="1674" y="2738"/>
                  <a:ext cx="224"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92" name="Oval 93"/>
                <p:cNvSpPr>
                  <a:spLocks noChangeArrowheads="1"/>
                </p:cNvSpPr>
                <p:nvPr/>
              </p:nvSpPr>
              <p:spPr bwMode="auto">
                <a:xfrm>
                  <a:off x="1674" y="2741"/>
                  <a:ext cx="220" cy="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93" name="Oval 94"/>
                <p:cNvSpPr>
                  <a:spLocks noChangeArrowheads="1"/>
                </p:cNvSpPr>
                <p:nvPr/>
              </p:nvSpPr>
              <p:spPr bwMode="auto">
                <a:xfrm>
                  <a:off x="1674" y="2701"/>
                  <a:ext cx="220" cy="7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sp>
            <p:nvSpPr>
              <p:cNvPr id="381" name="Rectangle 95"/>
              <p:cNvSpPr>
                <a:spLocks noChangeArrowheads="1"/>
              </p:cNvSpPr>
              <p:nvPr/>
            </p:nvSpPr>
            <p:spPr bwMode="auto">
              <a:xfrm>
                <a:off x="1677" y="2731"/>
                <a:ext cx="225" cy="45"/>
              </a:xfrm>
              <a:prstGeom prst="rect">
                <a:avLst/>
              </a:prstGeom>
              <a:solidFill>
                <a:srgbClr val="004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82" name="Oval 96"/>
              <p:cNvSpPr>
                <a:spLocks noChangeArrowheads="1"/>
              </p:cNvSpPr>
              <p:nvPr/>
            </p:nvSpPr>
            <p:spPr bwMode="auto">
              <a:xfrm>
                <a:off x="1677" y="2737"/>
                <a:ext cx="223" cy="75"/>
              </a:xfrm>
              <a:prstGeom prst="ellipse">
                <a:avLst/>
              </a:pr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83" name="Oval 97"/>
              <p:cNvSpPr>
                <a:spLocks noChangeArrowheads="1"/>
              </p:cNvSpPr>
              <p:nvPr/>
            </p:nvSpPr>
            <p:spPr bwMode="auto">
              <a:xfrm>
                <a:off x="1677" y="2694"/>
                <a:ext cx="223" cy="78"/>
              </a:xfrm>
              <a:prstGeom prst="ellipse">
                <a:avLst/>
              </a:prstGeom>
              <a:solidFill>
                <a:srgbClr val="558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nvGrpSpPr>
              <p:cNvPr id="384" name="Group 98"/>
              <p:cNvGrpSpPr>
                <a:grpSpLocks/>
              </p:cNvGrpSpPr>
              <p:nvPr/>
            </p:nvGrpSpPr>
            <p:grpSpPr bwMode="auto">
              <a:xfrm>
                <a:off x="1721" y="2704"/>
                <a:ext cx="137" cy="59"/>
                <a:chOff x="1721" y="2704"/>
                <a:chExt cx="137" cy="59"/>
              </a:xfrm>
            </p:grpSpPr>
            <p:grpSp>
              <p:nvGrpSpPr>
                <p:cNvPr id="385" name="Group 99"/>
                <p:cNvGrpSpPr>
                  <a:grpSpLocks/>
                </p:cNvGrpSpPr>
                <p:nvPr/>
              </p:nvGrpSpPr>
              <p:grpSpPr bwMode="auto">
                <a:xfrm>
                  <a:off x="1721" y="2704"/>
                  <a:ext cx="137" cy="59"/>
                  <a:chOff x="1721" y="2704"/>
                  <a:chExt cx="137" cy="59"/>
                </a:xfrm>
              </p:grpSpPr>
              <p:sp>
                <p:nvSpPr>
                  <p:cNvPr id="389" name="Freeform 100"/>
                  <p:cNvSpPr>
                    <a:spLocks/>
                  </p:cNvSpPr>
                  <p:nvPr/>
                </p:nvSpPr>
                <p:spPr bwMode="auto">
                  <a:xfrm>
                    <a:off x="1796" y="2704"/>
                    <a:ext cx="62" cy="23"/>
                  </a:xfrm>
                  <a:custGeom>
                    <a:avLst/>
                    <a:gdLst>
                      <a:gd name="T0" fmla="*/ 61 w 62"/>
                      <a:gd name="T1" fmla="*/ 3 h 23"/>
                      <a:gd name="T2" fmla="*/ 47 w 62"/>
                      <a:gd name="T3" fmla="*/ 0 h 23"/>
                      <a:gd name="T4" fmla="*/ 16 w 62"/>
                      <a:gd name="T5" fmla="*/ 11 h 23"/>
                      <a:gd name="T6" fmla="*/ 0 w 62"/>
                      <a:gd name="T7" fmla="*/ 7 h 23"/>
                      <a:gd name="T8" fmla="*/ 5 w 62"/>
                      <a:gd name="T9" fmla="*/ 22 h 23"/>
                      <a:gd name="T10" fmla="*/ 47 w 62"/>
                      <a:gd name="T11" fmla="*/ 22 h 23"/>
                      <a:gd name="T12" fmla="*/ 27 w 62"/>
                      <a:gd name="T13" fmla="*/ 17 h 23"/>
                      <a:gd name="T14" fmla="*/ 61 w 62"/>
                      <a:gd name="T15" fmla="*/ 3 h 23"/>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23"/>
                      <a:gd name="T26" fmla="*/ 62 w 62"/>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23">
                        <a:moveTo>
                          <a:pt x="61" y="3"/>
                        </a:moveTo>
                        <a:lnTo>
                          <a:pt x="47" y="0"/>
                        </a:lnTo>
                        <a:lnTo>
                          <a:pt x="16" y="11"/>
                        </a:lnTo>
                        <a:lnTo>
                          <a:pt x="0" y="7"/>
                        </a:lnTo>
                        <a:lnTo>
                          <a:pt x="5" y="22"/>
                        </a:lnTo>
                        <a:lnTo>
                          <a:pt x="47" y="22"/>
                        </a:lnTo>
                        <a:lnTo>
                          <a:pt x="27" y="17"/>
                        </a:lnTo>
                        <a:lnTo>
                          <a:pt x="61"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90" name="Freeform 101"/>
                  <p:cNvSpPr>
                    <a:spLocks/>
                  </p:cNvSpPr>
                  <p:nvPr/>
                </p:nvSpPr>
                <p:spPr bwMode="auto">
                  <a:xfrm>
                    <a:off x="1721" y="2740"/>
                    <a:ext cx="63" cy="23"/>
                  </a:xfrm>
                  <a:custGeom>
                    <a:avLst/>
                    <a:gdLst>
                      <a:gd name="T0" fmla="*/ 0 w 63"/>
                      <a:gd name="T1" fmla="*/ 18 h 23"/>
                      <a:gd name="T2" fmla="*/ 14 w 63"/>
                      <a:gd name="T3" fmla="*/ 22 h 23"/>
                      <a:gd name="T4" fmla="*/ 48 w 63"/>
                      <a:gd name="T5" fmla="*/ 11 h 23"/>
                      <a:gd name="T6" fmla="*/ 62 w 63"/>
                      <a:gd name="T7" fmla="*/ 18 h 23"/>
                      <a:gd name="T8" fmla="*/ 59 w 63"/>
                      <a:gd name="T9" fmla="*/ 0 h 23"/>
                      <a:gd name="T10" fmla="*/ 14 w 63"/>
                      <a:gd name="T11" fmla="*/ 0 h 23"/>
                      <a:gd name="T12" fmla="*/ 31 w 63"/>
                      <a:gd name="T13" fmla="*/ 6 h 23"/>
                      <a:gd name="T14" fmla="*/ 0 w 63"/>
                      <a:gd name="T15" fmla="*/ 18 h 23"/>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23"/>
                      <a:gd name="T26" fmla="*/ 63 w 63"/>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23">
                        <a:moveTo>
                          <a:pt x="0" y="18"/>
                        </a:moveTo>
                        <a:lnTo>
                          <a:pt x="14" y="22"/>
                        </a:lnTo>
                        <a:lnTo>
                          <a:pt x="48" y="11"/>
                        </a:lnTo>
                        <a:lnTo>
                          <a:pt x="62" y="18"/>
                        </a:lnTo>
                        <a:lnTo>
                          <a:pt x="59" y="0"/>
                        </a:lnTo>
                        <a:lnTo>
                          <a:pt x="14" y="0"/>
                        </a:lnTo>
                        <a:lnTo>
                          <a:pt x="31" y="6"/>
                        </a:lnTo>
                        <a:lnTo>
                          <a:pt x="0" y="1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386" name="Group 102"/>
                <p:cNvGrpSpPr>
                  <a:grpSpLocks/>
                </p:cNvGrpSpPr>
                <p:nvPr/>
              </p:nvGrpSpPr>
              <p:grpSpPr bwMode="auto">
                <a:xfrm>
                  <a:off x="1724" y="2704"/>
                  <a:ext cx="129" cy="56"/>
                  <a:chOff x="1724" y="2704"/>
                  <a:chExt cx="129" cy="56"/>
                </a:xfrm>
              </p:grpSpPr>
              <p:sp>
                <p:nvSpPr>
                  <p:cNvPr id="387" name="Freeform 103"/>
                  <p:cNvSpPr>
                    <a:spLocks/>
                  </p:cNvSpPr>
                  <p:nvPr/>
                </p:nvSpPr>
                <p:spPr bwMode="auto">
                  <a:xfrm>
                    <a:off x="1724" y="2704"/>
                    <a:ext cx="65" cy="23"/>
                  </a:xfrm>
                  <a:custGeom>
                    <a:avLst/>
                    <a:gdLst>
                      <a:gd name="T0" fmla="*/ 64 w 65"/>
                      <a:gd name="T1" fmla="*/ 17 h 23"/>
                      <a:gd name="T2" fmla="*/ 47 w 65"/>
                      <a:gd name="T3" fmla="*/ 22 h 23"/>
                      <a:gd name="T4" fmla="*/ 17 w 65"/>
                      <a:gd name="T5" fmla="*/ 7 h 23"/>
                      <a:gd name="T6" fmla="*/ 0 w 65"/>
                      <a:gd name="T7" fmla="*/ 11 h 23"/>
                      <a:gd name="T8" fmla="*/ 6 w 65"/>
                      <a:gd name="T9" fmla="*/ 0 h 23"/>
                      <a:gd name="T10" fmla="*/ 47 w 65"/>
                      <a:gd name="T11" fmla="*/ 0 h 23"/>
                      <a:gd name="T12" fmla="*/ 27 w 65"/>
                      <a:gd name="T13" fmla="*/ 3 h 23"/>
                      <a:gd name="T14" fmla="*/ 64 w 65"/>
                      <a:gd name="T15" fmla="*/ 17 h 23"/>
                      <a:gd name="T16" fmla="*/ 0 60000 65536"/>
                      <a:gd name="T17" fmla="*/ 0 60000 65536"/>
                      <a:gd name="T18" fmla="*/ 0 60000 65536"/>
                      <a:gd name="T19" fmla="*/ 0 60000 65536"/>
                      <a:gd name="T20" fmla="*/ 0 60000 65536"/>
                      <a:gd name="T21" fmla="*/ 0 60000 65536"/>
                      <a:gd name="T22" fmla="*/ 0 60000 65536"/>
                      <a:gd name="T23" fmla="*/ 0 60000 65536"/>
                      <a:gd name="T24" fmla="*/ 0 w 65"/>
                      <a:gd name="T25" fmla="*/ 0 h 23"/>
                      <a:gd name="T26" fmla="*/ 65 w 65"/>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 h="23">
                        <a:moveTo>
                          <a:pt x="64" y="17"/>
                        </a:moveTo>
                        <a:lnTo>
                          <a:pt x="47" y="22"/>
                        </a:lnTo>
                        <a:lnTo>
                          <a:pt x="17" y="7"/>
                        </a:lnTo>
                        <a:lnTo>
                          <a:pt x="0" y="11"/>
                        </a:lnTo>
                        <a:lnTo>
                          <a:pt x="6" y="0"/>
                        </a:lnTo>
                        <a:lnTo>
                          <a:pt x="47" y="0"/>
                        </a:lnTo>
                        <a:lnTo>
                          <a:pt x="27" y="3"/>
                        </a:lnTo>
                        <a:lnTo>
                          <a:pt x="64" y="17"/>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88" name="Freeform 104"/>
                  <p:cNvSpPr>
                    <a:spLocks/>
                  </p:cNvSpPr>
                  <p:nvPr/>
                </p:nvSpPr>
                <p:spPr bwMode="auto">
                  <a:xfrm>
                    <a:off x="1792" y="2737"/>
                    <a:ext cx="61" cy="23"/>
                  </a:xfrm>
                  <a:custGeom>
                    <a:avLst/>
                    <a:gdLst>
                      <a:gd name="T0" fmla="*/ 0 w 61"/>
                      <a:gd name="T1" fmla="*/ 2 h 23"/>
                      <a:gd name="T2" fmla="*/ 14 w 61"/>
                      <a:gd name="T3" fmla="*/ 0 h 23"/>
                      <a:gd name="T4" fmla="*/ 46 w 61"/>
                      <a:gd name="T5" fmla="*/ 13 h 23"/>
                      <a:gd name="T6" fmla="*/ 60 w 61"/>
                      <a:gd name="T7" fmla="*/ 8 h 23"/>
                      <a:gd name="T8" fmla="*/ 56 w 61"/>
                      <a:gd name="T9" fmla="*/ 22 h 23"/>
                      <a:gd name="T10" fmla="*/ 14 w 61"/>
                      <a:gd name="T11" fmla="*/ 22 h 23"/>
                      <a:gd name="T12" fmla="*/ 32 w 61"/>
                      <a:gd name="T13" fmla="*/ 19 h 23"/>
                      <a:gd name="T14" fmla="*/ 0 w 61"/>
                      <a:gd name="T15" fmla="*/ 2 h 2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23"/>
                      <a:gd name="T26" fmla="*/ 61 w 61"/>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23">
                        <a:moveTo>
                          <a:pt x="0" y="2"/>
                        </a:moveTo>
                        <a:lnTo>
                          <a:pt x="14" y="0"/>
                        </a:lnTo>
                        <a:lnTo>
                          <a:pt x="46" y="13"/>
                        </a:lnTo>
                        <a:lnTo>
                          <a:pt x="60" y="8"/>
                        </a:lnTo>
                        <a:lnTo>
                          <a:pt x="56" y="22"/>
                        </a:lnTo>
                        <a:lnTo>
                          <a:pt x="14" y="22"/>
                        </a:lnTo>
                        <a:lnTo>
                          <a:pt x="32" y="19"/>
                        </a:lnTo>
                        <a:lnTo>
                          <a:pt x="0" y="2"/>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grpSp>
          <p:nvGrpSpPr>
            <p:cNvPr id="14" name="Group 105"/>
            <p:cNvGrpSpPr>
              <a:grpSpLocks/>
            </p:cNvGrpSpPr>
            <p:nvPr/>
          </p:nvGrpSpPr>
          <p:grpSpPr bwMode="auto">
            <a:xfrm flipH="1">
              <a:off x="7467600" y="4800600"/>
              <a:ext cx="381000" cy="152400"/>
              <a:chOff x="1674" y="2694"/>
              <a:chExt cx="228" cy="126"/>
            </a:xfrm>
          </p:grpSpPr>
          <p:grpSp>
            <p:nvGrpSpPr>
              <p:cNvPr id="366" name="Group 106"/>
              <p:cNvGrpSpPr>
                <a:grpSpLocks/>
              </p:cNvGrpSpPr>
              <p:nvPr/>
            </p:nvGrpSpPr>
            <p:grpSpPr bwMode="auto">
              <a:xfrm>
                <a:off x="1674" y="2701"/>
                <a:ext cx="224" cy="119"/>
                <a:chOff x="1674" y="2701"/>
                <a:chExt cx="224" cy="119"/>
              </a:xfrm>
            </p:grpSpPr>
            <p:sp>
              <p:nvSpPr>
                <p:cNvPr id="377" name="Rectangle 107"/>
                <p:cNvSpPr>
                  <a:spLocks noChangeArrowheads="1"/>
                </p:cNvSpPr>
                <p:nvPr/>
              </p:nvSpPr>
              <p:spPr bwMode="auto">
                <a:xfrm>
                  <a:off x="1674" y="2738"/>
                  <a:ext cx="224"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78" name="Oval 108"/>
                <p:cNvSpPr>
                  <a:spLocks noChangeArrowheads="1"/>
                </p:cNvSpPr>
                <p:nvPr/>
              </p:nvSpPr>
              <p:spPr bwMode="auto">
                <a:xfrm>
                  <a:off x="1674" y="2741"/>
                  <a:ext cx="220" cy="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79" name="Oval 109"/>
                <p:cNvSpPr>
                  <a:spLocks noChangeArrowheads="1"/>
                </p:cNvSpPr>
                <p:nvPr/>
              </p:nvSpPr>
              <p:spPr bwMode="auto">
                <a:xfrm>
                  <a:off x="1674" y="2701"/>
                  <a:ext cx="220" cy="7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sp>
            <p:nvSpPr>
              <p:cNvPr id="367" name="Rectangle 110"/>
              <p:cNvSpPr>
                <a:spLocks noChangeArrowheads="1"/>
              </p:cNvSpPr>
              <p:nvPr/>
            </p:nvSpPr>
            <p:spPr bwMode="auto">
              <a:xfrm>
                <a:off x="1677" y="2731"/>
                <a:ext cx="225" cy="45"/>
              </a:xfrm>
              <a:prstGeom prst="rect">
                <a:avLst/>
              </a:prstGeom>
              <a:solidFill>
                <a:srgbClr val="004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68" name="Oval 111"/>
              <p:cNvSpPr>
                <a:spLocks noChangeArrowheads="1"/>
              </p:cNvSpPr>
              <p:nvPr/>
            </p:nvSpPr>
            <p:spPr bwMode="auto">
              <a:xfrm>
                <a:off x="1677" y="2737"/>
                <a:ext cx="223" cy="75"/>
              </a:xfrm>
              <a:prstGeom prst="ellipse">
                <a:avLst/>
              </a:pr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69" name="Oval 112"/>
              <p:cNvSpPr>
                <a:spLocks noChangeArrowheads="1"/>
              </p:cNvSpPr>
              <p:nvPr/>
            </p:nvSpPr>
            <p:spPr bwMode="auto">
              <a:xfrm>
                <a:off x="1677" y="2694"/>
                <a:ext cx="223" cy="78"/>
              </a:xfrm>
              <a:prstGeom prst="ellipse">
                <a:avLst/>
              </a:prstGeom>
              <a:solidFill>
                <a:srgbClr val="558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nvGrpSpPr>
              <p:cNvPr id="370" name="Group 113"/>
              <p:cNvGrpSpPr>
                <a:grpSpLocks/>
              </p:cNvGrpSpPr>
              <p:nvPr/>
            </p:nvGrpSpPr>
            <p:grpSpPr bwMode="auto">
              <a:xfrm>
                <a:off x="1721" y="2704"/>
                <a:ext cx="137" cy="59"/>
                <a:chOff x="1721" y="2704"/>
                <a:chExt cx="137" cy="59"/>
              </a:xfrm>
            </p:grpSpPr>
            <p:grpSp>
              <p:nvGrpSpPr>
                <p:cNvPr id="371" name="Group 114"/>
                <p:cNvGrpSpPr>
                  <a:grpSpLocks/>
                </p:cNvGrpSpPr>
                <p:nvPr/>
              </p:nvGrpSpPr>
              <p:grpSpPr bwMode="auto">
                <a:xfrm>
                  <a:off x="1721" y="2704"/>
                  <a:ext cx="137" cy="59"/>
                  <a:chOff x="1721" y="2704"/>
                  <a:chExt cx="137" cy="59"/>
                </a:xfrm>
              </p:grpSpPr>
              <p:sp>
                <p:nvSpPr>
                  <p:cNvPr id="375" name="Freeform 115"/>
                  <p:cNvSpPr>
                    <a:spLocks/>
                  </p:cNvSpPr>
                  <p:nvPr/>
                </p:nvSpPr>
                <p:spPr bwMode="auto">
                  <a:xfrm>
                    <a:off x="1796" y="2704"/>
                    <a:ext cx="62" cy="23"/>
                  </a:xfrm>
                  <a:custGeom>
                    <a:avLst/>
                    <a:gdLst>
                      <a:gd name="T0" fmla="*/ 61 w 62"/>
                      <a:gd name="T1" fmla="*/ 3 h 23"/>
                      <a:gd name="T2" fmla="*/ 47 w 62"/>
                      <a:gd name="T3" fmla="*/ 0 h 23"/>
                      <a:gd name="T4" fmla="*/ 16 w 62"/>
                      <a:gd name="T5" fmla="*/ 11 h 23"/>
                      <a:gd name="T6" fmla="*/ 0 w 62"/>
                      <a:gd name="T7" fmla="*/ 7 h 23"/>
                      <a:gd name="T8" fmla="*/ 5 w 62"/>
                      <a:gd name="T9" fmla="*/ 22 h 23"/>
                      <a:gd name="T10" fmla="*/ 47 w 62"/>
                      <a:gd name="T11" fmla="*/ 22 h 23"/>
                      <a:gd name="T12" fmla="*/ 27 w 62"/>
                      <a:gd name="T13" fmla="*/ 17 h 23"/>
                      <a:gd name="T14" fmla="*/ 61 w 62"/>
                      <a:gd name="T15" fmla="*/ 3 h 23"/>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23"/>
                      <a:gd name="T26" fmla="*/ 62 w 62"/>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23">
                        <a:moveTo>
                          <a:pt x="61" y="3"/>
                        </a:moveTo>
                        <a:lnTo>
                          <a:pt x="47" y="0"/>
                        </a:lnTo>
                        <a:lnTo>
                          <a:pt x="16" y="11"/>
                        </a:lnTo>
                        <a:lnTo>
                          <a:pt x="0" y="7"/>
                        </a:lnTo>
                        <a:lnTo>
                          <a:pt x="5" y="22"/>
                        </a:lnTo>
                        <a:lnTo>
                          <a:pt x="47" y="22"/>
                        </a:lnTo>
                        <a:lnTo>
                          <a:pt x="27" y="17"/>
                        </a:lnTo>
                        <a:lnTo>
                          <a:pt x="61"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76" name="Freeform 116"/>
                  <p:cNvSpPr>
                    <a:spLocks/>
                  </p:cNvSpPr>
                  <p:nvPr/>
                </p:nvSpPr>
                <p:spPr bwMode="auto">
                  <a:xfrm>
                    <a:off x="1721" y="2740"/>
                    <a:ext cx="63" cy="23"/>
                  </a:xfrm>
                  <a:custGeom>
                    <a:avLst/>
                    <a:gdLst>
                      <a:gd name="T0" fmla="*/ 0 w 63"/>
                      <a:gd name="T1" fmla="*/ 18 h 23"/>
                      <a:gd name="T2" fmla="*/ 14 w 63"/>
                      <a:gd name="T3" fmla="*/ 22 h 23"/>
                      <a:gd name="T4" fmla="*/ 48 w 63"/>
                      <a:gd name="T5" fmla="*/ 11 h 23"/>
                      <a:gd name="T6" fmla="*/ 62 w 63"/>
                      <a:gd name="T7" fmla="*/ 18 h 23"/>
                      <a:gd name="T8" fmla="*/ 59 w 63"/>
                      <a:gd name="T9" fmla="*/ 0 h 23"/>
                      <a:gd name="T10" fmla="*/ 14 w 63"/>
                      <a:gd name="T11" fmla="*/ 0 h 23"/>
                      <a:gd name="T12" fmla="*/ 31 w 63"/>
                      <a:gd name="T13" fmla="*/ 6 h 23"/>
                      <a:gd name="T14" fmla="*/ 0 w 63"/>
                      <a:gd name="T15" fmla="*/ 18 h 23"/>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23"/>
                      <a:gd name="T26" fmla="*/ 63 w 63"/>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23">
                        <a:moveTo>
                          <a:pt x="0" y="18"/>
                        </a:moveTo>
                        <a:lnTo>
                          <a:pt x="14" y="22"/>
                        </a:lnTo>
                        <a:lnTo>
                          <a:pt x="48" y="11"/>
                        </a:lnTo>
                        <a:lnTo>
                          <a:pt x="62" y="18"/>
                        </a:lnTo>
                        <a:lnTo>
                          <a:pt x="59" y="0"/>
                        </a:lnTo>
                        <a:lnTo>
                          <a:pt x="14" y="0"/>
                        </a:lnTo>
                        <a:lnTo>
                          <a:pt x="31" y="6"/>
                        </a:lnTo>
                        <a:lnTo>
                          <a:pt x="0" y="1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372" name="Group 117"/>
                <p:cNvGrpSpPr>
                  <a:grpSpLocks/>
                </p:cNvGrpSpPr>
                <p:nvPr/>
              </p:nvGrpSpPr>
              <p:grpSpPr bwMode="auto">
                <a:xfrm>
                  <a:off x="1724" y="2704"/>
                  <a:ext cx="129" cy="56"/>
                  <a:chOff x="1724" y="2704"/>
                  <a:chExt cx="129" cy="56"/>
                </a:xfrm>
              </p:grpSpPr>
              <p:sp>
                <p:nvSpPr>
                  <p:cNvPr id="373" name="Freeform 118"/>
                  <p:cNvSpPr>
                    <a:spLocks/>
                  </p:cNvSpPr>
                  <p:nvPr/>
                </p:nvSpPr>
                <p:spPr bwMode="auto">
                  <a:xfrm>
                    <a:off x="1724" y="2704"/>
                    <a:ext cx="65" cy="23"/>
                  </a:xfrm>
                  <a:custGeom>
                    <a:avLst/>
                    <a:gdLst>
                      <a:gd name="T0" fmla="*/ 64 w 65"/>
                      <a:gd name="T1" fmla="*/ 17 h 23"/>
                      <a:gd name="T2" fmla="*/ 47 w 65"/>
                      <a:gd name="T3" fmla="*/ 22 h 23"/>
                      <a:gd name="T4" fmla="*/ 17 w 65"/>
                      <a:gd name="T5" fmla="*/ 7 h 23"/>
                      <a:gd name="T6" fmla="*/ 0 w 65"/>
                      <a:gd name="T7" fmla="*/ 11 h 23"/>
                      <a:gd name="T8" fmla="*/ 6 w 65"/>
                      <a:gd name="T9" fmla="*/ 0 h 23"/>
                      <a:gd name="T10" fmla="*/ 47 w 65"/>
                      <a:gd name="T11" fmla="*/ 0 h 23"/>
                      <a:gd name="T12" fmla="*/ 27 w 65"/>
                      <a:gd name="T13" fmla="*/ 3 h 23"/>
                      <a:gd name="T14" fmla="*/ 64 w 65"/>
                      <a:gd name="T15" fmla="*/ 17 h 23"/>
                      <a:gd name="T16" fmla="*/ 0 60000 65536"/>
                      <a:gd name="T17" fmla="*/ 0 60000 65536"/>
                      <a:gd name="T18" fmla="*/ 0 60000 65536"/>
                      <a:gd name="T19" fmla="*/ 0 60000 65536"/>
                      <a:gd name="T20" fmla="*/ 0 60000 65536"/>
                      <a:gd name="T21" fmla="*/ 0 60000 65536"/>
                      <a:gd name="T22" fmla="*/ 0 60000 65536"/>
                      <a:gd name="T23" fmla="*/ 0 60000 65536"/>
                      <a:gd name="T24" fmla="*/ 0 w 65"/>
                      <a:gd name="T25" fmla="*/ 0 h 23"/>
                      <a:gd name="T26" fmla="*/ 65 w 65"/>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 h="23">
                        <a:moveTo>
                          <a:pt x="64" y="17"/>
                        </a:moveTo>
                        <a:lnTo>
                          <a:pt x="47" y="22"/>
                        </a:lnTo>
                        <a:lnTo>
                          <a:pt x="17" y="7"/>
                        </a:lnTo>
                        <a:lnTo>
                          <a:pt x="0" y="11"/>
                        </a:lnTo>
                        <a:lnTo>
                          <a:pt x="6" y="0"/>
                        </a:lnTo>
                        <a:lnTo>
                          <a:pt x="47" y="0"/>
                        </a:lnTo>
                        <a:lnTo>
                          <a:pt x="27" y="3"/>
                        </a:lnTo>
                        <a:lnTo>
                          <a:pt x="64" y="17"/>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74" name="Freeform 119"/>
                  <p:cNvSpPr>
                    <a:spLocks/>
                  </p:cNvSpPr>
                  <p:nvPr/>
                </p:nvSpPr>
                <p:spPr bwMode="auto">
                  <a:xfrm>
                    <a:off x="1792" y="2737"/>
                    <a:ext cx="61" cy="23"/>
                  </a:xfrm>
                  <a:custGeom>
                    <a:avLst/>
                    <a:gdLst>
                      <a:gd name="T0" fmla="*/ 0 w 61"/>
                      <a:gd name="T1" fmla="*/ 2 h 23"/>
                      <a:gd name="T2" fmla="*/ 14 w 61"/>
                      <a:gd name="T3" fmla="*/ 0 h 23"/>
                      <a:gd name="T4" fmla="*/ 46 w 61"/>
                      <a:gd name="T5" fmla="*/ 13 h 23"/>
                      <a:gd name="T6" fmla="*/ 60 w 61"/>
                      <a:gd name="T7" fmla="*/ 8 h 23"/>
                      <a:gd name="T8" fmla="*/ 56 w 61"/>
                      <a:gd name="T9" fmla="*/ 22 h 23"/>
                      <a:gd name="T10" fmla="*/ 14 w 61"/>
                      <a:gd name="T11" fmla="*/ 22 h 23"/>
                      <a:gd name="T12" fmla="*/ 32 w 61"/>
                      <a:gd name="T13" fmla="*/ 19 h 23"/>
                      <a:gd name="T14" fmla="*/ 0 w 61"/>
                      <a:gd name="T15" fmla="*/ 2 h 2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23"/>
                      <a:gd name="T26" fmla="*/ 61 w 61"/>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23">
                        <a:moveTo>
                          <a:pt x="0" y="2"/>
                        </a:moveTo>
                        <a:lnTo>
                          <a:pt x="14" y="0"/>
                        </a:lnTo>
                        <a:lnTo>
                          <a:pt x="46" y="13"/>
                        </a:lnTo>
                        <a:lnTo>
                          <a:pt x="60" y="8"/>
                        </a:lnTo>
                        <a:lnTo>
                          <a:pt x="56" y="22"/>
                        </a:lnTo>
                        <a:lnTo>
                          <a:pt x="14" y="22"/>
                        </a:lnTo>
                        <a:lnTo>
                          <a:pt x="32" y="19"/>
                        </a:lnTo>
                        <a:lnTo>
                          <a:pt x="0" y="2"/>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sp>
          <p:nvSpPr>
            <p:cNvPr id="15" name="Line 120"/>
            <p:cNvSpPr>
              <a:spLocks noChangeShapeType="1"/>
            </p:cNvSpPr>
            <p:nvPr/>
          </p:nvSpPr>
          <p:spPr bwMode="auto">
            <a:xfrm>
              <a:off x="6934200" y="4038600"/>
              <a:ext cx="533400" cy="152400"/>
            </a:xfrm>
            <a:prstGeom prst="line">
              <a:avLst/>
            </a:prstGeom>
            <a:noFill/>
            <a:ln w="76200">
              <a:solidFill>
                <a:srgbClr val="FF0000"/>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21"/>
            <p:cNvSpPr>
              <a:spLocks noChangeShapeType="1"/>
            </p:cNvSpPr>
            <p:nvPr/>
          </p:nvSpPr>
          <p:spPr bwMode="auto">
            <a:xfrm>
              <a:off x="6705600" y="4191000"/>
              <a:ext cx="76200" cy="4572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22"/>
            <p:cNvSpPr>
              <a:spLocks noChangeShapeType="1"/>
            </p:cNvSpPr>
            <p:nvPr/>
          </p:nvSpPr>
          <p:spPr bwMode="auto">
            <a:xfrm>
              <a:off x="7010400" y="4724400"/>
              <a:ext cx="533400" cy="762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23"/>
            <p:cNvSpPr>
              <a:spLocks noChangeShapeType="1"/>
            </p:cNvSpPr>
            <p:nvPr/>
          </p:nvSpPr>
          <p:spPr bwMode="auto">
            <a:xfrm>
              <a:off x="7620000" y="4267200"/>
              <a:ext cx="76200" cy="5334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24"/>
            <p:cNvSpPr>
              <a:spLocks noChangeShapeType="1"/>
            </p:cNvSpPr>
            <p:nvPr/>
          </p:nvSpPr>
          <p:spPr bwMode="auto">
            <a:xfrm>
              <a:off x="6858000" y="4191000"/>
              <a:ext cx="762000" cy="6096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0" name="Group 125"/>
            <p:cNvGrpSpPr>
              <a:grpSpLocks/>
            </p:cNvGrpSpPr>
            <p:nvPr/>
          </p:nvGrpSpPr>
          <p:grpSpPr bwMode="auto">
            <a:xfrm flipH="1">
              <a:off x="4191000" y="5638800"/>
              <a:ext cx="381000" cy="152400"/>
              <a:chOff x="1674" y="2694"/>
              <a:chExt cx="228" cy="126"/>
            </a:xfrm>
          </p:grpSpPr>
          <p:grpSp>
            <p:nvGrpSpPr>
              <p:cNvPr id="352" name="Group 126"/>
              <p:cNvGrpSpPr>
                <a:grpSpLocks/>
              </p:cNvGrpSpPr>
              <p:nvPr/>
            </p:nvGrpSpPr>
            <p:grpSpPr bwMode="auto">
              <a:xfrm>
                <a:off x="1674" y="2701"/>
                <a:ext cx="224" cy="119"/>
                <a:chOff x="1674" y="2701"/>
                <a:chExt cx="224" cy="119"/>
              </a:xfrm>
            </p:grpSpPr>
            <p:sp>
              <p:nvSpPr>
                <p:cNvPr id="363" name="Rectangle 127"/>
                <p:cNvSpPr>
                  <a:spLocks noChangeArrowheads="1"/>
                </p:cNvSpPr>
                <p:nvPr/>
              </p:nvSpPr>
              <p:spPr bwMode="auto">
                <a:xfrm>
                  <a:off x="1674" y="2738"/>
                  <a:ext cx="224"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64" name="Oval 128"/>
                <p:cNvSpPr>
                  <a:spLocks noChangeArrowheads="1"/>
                </p:cNvSpPr>
                <p:nvPr/>
              </p:nvSpPr>
              <p:spPr bwMode="auto">
                <a:xfrm>
                  <a:off x="1674" y="2741"/>
                  <a:ext cx="220" cy="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65" name="Oval 129"/>
                <p:cNvSpPr>
                  <a:spLocks noChangeArrowheads="1"/>
                </p:cNvSpPr>
                <p:nvPr/>
              </p:nvSpPr>
              <p:spPr bwMode="auto">
                <a:xfrm>
                  <a:off x="1674" y="2701"/>
                  <a:ext cx="220" cy="7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sp>
            <p:nvSpPr>
              <p:cNvPr id="353" name="Rectangle 130"/>
              <p:cNvSpPr>
                <a:spLocks noChangeArrowheads="1"/>
              </p:cNvSpPr>
              <p:nvPr/>
            </p:nvSpPr>
            <p:spPr bwMode="auto">
              <a:xfrm>
                <a:off x="1677" y="2731"/>
                <a:ext cx="225" cy="45"/>
              </a:xfrm>
              <a:prstGeom prst="rect">
                <a:avLst/>
              </a:prstGeom>
              <a:solidFill>
                <a:srgbClr val="004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54" name="Oval 131"/>
              <p:cNvSpPr>
                <a:spLocks noChangeArrowheads="1"/>
              </p:cNvSpPr>
              <p:nvPr/>
            </p:nvSpPr>
            <p:spPr bwMode="auto">
              <a:xfrm>
                <a:off x="1677" y="2737"/>
                <a:ext cx="223" cy="75"/>
              </a:xfrm>
              <a:prstGeom prst="ellipse">
                <a:avLst/>
              </a:pr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55" name="Oval 132"/>
              <p:cNvSpPr>
                <a:spLocks noChangeArrowheads="1"/>
              </p:cNvSpPr>
              <p:nvPr/>
            </p:nvSpPr>
            <p:spPr bwMode="auto">
              <a:xfrm>
                <a:off x="1677" y="2694"/>
                <a:ext cx="223" cy="78"/>
              </a:xfrm>
              <a:prstGeom prst="ellipse">
                <a:avLst/>
              </a:prstGeom>
              <a:solidFill>
                <a:srgbClr val="558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nvGrpSpPr>
              <p:cNvPr id="356" name="Group 133"/>
              <p:cNvGrpSpPr>
                <a:grpSpLocks/>
              </p:cNvGrpSpPr>
              <p:nvPr/>
            </p:nvGrpSpPr>
            <p:grpSpPr bwMode="auto">
              <a:xfrm>
                <a:off x="1721" y="2704"/>
                <a:ext cx="137" cy="59"/>
                <a:chOff x="1721" y="2704"/>
                <a:chExt cx="137" cy="59"/>
              </a:xfrm>
            </p:grpSpPr>
            <p:grpSp>
              <p:nvGrpSpPr>
                <p:cNvPr id="357" name="Group 134"/>
                <p:cNvGrpSpPr>
                  <a:grpSpLocks/>
                </p:cNvGrpSpPr>
                <p:nvPr/>
              </p:nvGrpSpPr>
              <p:grpSpPr bwMode="auto">
                <a:xfrm>
                  <a:off x="1721" y="2704"/>
                  <a:ext cx="137" cy="59"/>
                  <a:chOff x="1721" y="2704"/>
                  <a:chExt cx="137" cy="59"/>
                </a:xfrm>
              </p:grpSpPr>
              <p:sp>
                <p:nvSpPr>
                  <p:cNvPr id="361" name="Freeform 135"/>
                  <p:cNvSpPr>
                    <a:spLocks/>
                  </p:cNvSpPr>
                  <p:nvPr/>
                </p:nvSpPr>
                <p:spPr bwMode="auto">
                  <a:xfrm>
                    <a:off x="1796" y="2704"/>
                    <a:ext cx="62" cy="23"/>
                  </a:xfrm>
                  <a:custGeom>
                    <a:avLst/>
                    <a:gdLst>
                      <a:gd name="T0" fmla="*/ 61 w 62"/>
                      <a:gd name="T1" fmla="*/ 3 h 23"/>
                      <a:gd name="T2" fmla="*/ 47 w 62"/>
                      <a:gd name="T3" fmla="*/ 0 h 23"/>
                      <a:gd name="T4" fmla="*/ 16 w 62"/>
                      <a:gd name="T5" fmla="*/ 11 h 23"/>
                      <a:gd name="T6" fmla="*/ 0 w 62"/>
                      <a:gd name="T7" fmla="*/ 7 h 23"/>
                      <a:gd name="T8" fmla="*/ 5 w 62"/>
                      <a:gd name="T9" fmla="*/ 22 h 23"/>
                      <a:gd name="T10" fmla="*/ 47 w 62"/>
                      <a:gd name="T11" fmla="*/ 22 h 23"/>
                      <a:gd name="T12" fmla="*/ 27 w 62"/>
                      <a:gd name="T13" fmla="*/ 17 h 23"/>
                      <a:gd name="T14" fmla="*/ 61 w 62"/>
                      <a:gd name="T15" fmla="*/ 3 h 23"/>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23"/>
                      <a:gd name="T26" fmla="*/ 62 w 62"/>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23">
                        <a:moveTo>
                          <a:pt x="61" y="3"/>
                        </a:moveTo>
                        <a:lnTo>
                          <a:pt x="47" y="0"/>
                        </a:lnTo>
                        <a:lnTo>
                          <a:pt x="16" y="11"/>
                        </a:lnTo>
                        <a:lnTo>
                          <a:pt x="0" y="7"/>
                        </a:lnTo>
                        <a:lnTo>
                          <a:pt x="5" y="22"/>
                        </a:lnTo>
                        <a:lnTo>
                          <a:pt x="47" y="22"/>
                        </a:lnTo>
                        <a:lnTo>
                          <a:pt x="27" y="17"/>
                        </a:lnTo>
                        <a:lnTo>
                          <a:pt x="61"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2" name="Freeform 136"/>
                  <p:cNvSpPr>
                    <a:spLocks/>
                  </p:cNvSpPr>
                  <p:nvPr/>
                </p:nvSpPr>
                <p:spPr bwMode="auto">
                  <a:xfrm>
                    <a:off x="1721" y="2740"/>
                    <a:ext cx="63" cy="23"/>
                  </a:xfrm>
                  <a:custGeom>
                    <a:avLst/>
                    <a:gdLst>
                      <a:gd name="T0" fmla="*/ 0 w 63"/>
                      <a:gd name="T1" fmla="*/ 18 h 23"/>
                      <a:gd name="T2" fmla="*/ 14 w 63"/>
                      <a:gd name="T3" fmla="*/ 22 h 23"/>
                      <a:gd name="T4" fmla="*/ 48 w 63"/>
                      <a:gd name="T5" fmla="*/ 11 h 23"/>
                      <a:gd name="T6" fmla="*/ 62 w 63"/>
                      <a:gd name="T7" fmla="*/ 18 h 23"/>
                      <a:gd name="T8" fmla="*/ 59 w 63"/>
                      <a:gd name="T9" fmla="*/ 0 h 23"/>
                      <a:gd name="T10" fmla="*/ 14 w 63"/>
                      <a:gd name="T11" fmla="*/ 0 h 23"/>
                      <a:gd name="T12" fmla="*/ 31 w 63"/>
                      <a:gd name="T13" fmla="*/ 6 h 23"/>
                      <a:gd name="T14" fmla="*/ 0 w 63"/>
                      <a:gd name="T15" fmla="*/ 18 h 23"/>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23"/>
                      <a:gd name="T26" fmla="*/ 63 w 63"/>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23">
                        <a:moveTo>
                          <a:pt x="0" y="18"/>
                        </a:moveTo>
                        <a:lnTo>
                          <a:pt x="14" y="22"/>
                        </a:lnTo>
                        <a:lnTo>
                          <a:pt x="48" y="11"/>
                        </a:lnTo>
                        <a:lnTo>
                          <a:pt x="62" y="18"/>
                        </a:lnTo>
                        <a:lnTo>
                          <a:pt x="59" y="0"/>
                        </a:lnTo>
                        <a:lnTo>
                          <a:pt x="14" y="0"/>
                        </a:lnTo>
                        <a:lnTo>
                          <a:pt x="31" y="6"/>
                        </a:lnTo>
                        <a:lnTo>
                          <a:pt x="0" y="1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358" name="Group 137"/>
                <p:cNvGrpSpPr>
                  <a:grpSpLocks/>
                </p:cNvGrpSpPr>
                <p:nvPr/>
              </p:nvGrpSpPr>
              <p:grpSpPr bwMode="auto">
                <a:xfrm>
                  <a:off x="1724" y="2704"/>
                  <a:ext cx="129" cy="56"/>
                  <a:chOff x="1724" y="2704"/>
                  <a:chExt cx="129" cy="56"/>
                </a:xfrm>
              </p:grpSpPr>
              <p:sp>
                <p:nvSpPr>
                  <p:cNvPr id="359" name="Freeform 138"/>
                  <p:cNvSpPr>
                    <a:spLocks/>
                  </p:cNvSpPr>
                  <p:nvPr/>
                </p:nvSpPr>
                <p:spPr bwMode="auto">
                  <a:xfrm>
                    <a:off x="1724" y="2704"/>
                    <a:ext cx="65" cy="23"/>
                  </a:xfrm>
                  <a:custGeom>
                    <a:avLst/>
                    <a:gdLst>
                      <a:gd name="T0" fmla="*/ 64 w 65"/>
                      <a:gd name="T1" fmla="*/ 17 h 23"/>
                      <a:gd name="T2" fmla="*/ 47 w 65"/>
                      <a:gd name="T3" fmla="*/ 22 h 23"/>
                      <a:gd name="T4" fmla="*/ 17 w 65"/>
                      <a:gd name="T5" fmla="*/ 7 h 23"/>
                      <a:gd name="T6" fmla="*/ 0 w 65"/>
                      <a:gd name="T7" fmla="*/ 11 h 23"/>
                      <a:gd name="T8" fmla="*/ 6 w 65"/>
                      <a:gd name="T9" fmla="*/ 0 h 23"/>
                      <a:gd name="T10" fmla="*/ 47 w 65"/>
                      <a:gd name="T11" fmla="*/ 0 h 23"/>
                      <a:gd name="T12" fmla="*/ 27 w 65"/>
                      <a:gd name="T13" fmla="*/ 3 h 23"/>
                      <a:gd name="T14" fmla="*/ 64 w 65"/>
                      <a:gd name="T15" fmla="*/ 17 h 23"/>
                      <a:gd name="T16" fmla="*/ 0 60000 65536"/>
                      <a:gd name="T17" fmla="*/ 0 60000 65536"/>
                      <a:gd name="T18" fmla="*/ 0 60000 65536"/>
                      <a:gd name="T19" fmla="*/ 0 60000 65536"/>
                      <a:gd name="T20" fmla="*/ 0 60000 65536"/>
                      <a:gd name="T21" fmla="*/ 0 60000 65536"/>
                      <a:gd name="T22" fmla="*/ 0 60000 65536"/>
                      <a:gd name="T23" fmla="*/ 0 60000 65536"/>
                      <a:gd name="T24" fmla="*/ 0 w 65"/>
                      <a:gd name="T25" fmla="*/ 0 h 23"/>
                      <a:gd name="T26" fmla="*/ 65 w 65"/>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 h="23">
                        <a:moveTo>
                          <a:pt x="64" y="17"/>
                        </a:moveTo>
                        <a:lnTo>
                          <a:pt x="47" y="22"/>
                        </a:lnTo>
                        <a:lnTo>
                          <a:pt x="17" y="7"/>
                        </a:lnTo>
                        <a:lnTo>
                          <a:pt x="0" y="11"/>
                        </a:lnTo>
                        <a:lnTo>
                          <a:pt x="6" y="0"/>
                        </a:lnTo>
                        <a:lnTo>
                          <a:pt x="47" y="0"/>
                        </a:lnTo>
                        <a:lnTo>
                          <a:pt x="27" y="3"/>
                        </a:lnTo>
                        <a:lnTo>
                          <a:pt x="64" y="17"/>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60" name="Freeform 139"/>
                  <p:cNvSpPr>
                    <a:spLocks/>
                  </p:cNvSpPr>
                  <p:nvPr/>
                </p:nvSpPr>
                <p:spPr bwMode="auto">
                  <a:xfrm>
                    <a:off x="1792" y="2737"/>
                    <a:ext cx="61" cy="23"/>
                  </a:xfrm>
                  <a:custGeom>
                    <a:avLst/>
                    <a:gdLst>
                      <a:gd name="T0" fmla="*/ 0 w 61"/>
                      <a:gd name="T1" fmla="*/ 2 h 23"/>
                      <a:gd name="T2" fmla="*/ 14 w 61"/>
                      <a:gd name="T3" fmla="*/ 0 h 23"/>
                      <a:gd name="T4" fmla="*/ 46 w 61"/>
                      <a:gd name="T5" fmla="*/ 13 h 23"/>
                      <a:gd name="T6" fmla="*/ 60 w 61"/>
                      <a:gd name="T7" fmla="*/ 8 h 23"/>
                      <a:gd name="T8" fmla="*/ 56 w 61"/>
                      <a:gd name="T9" fmla="*/ 22 h 23"/>
                      <a:gd name="T10" fmla="*/ 14 w 61"/>
                      <a:gd name="T11" fmla="*/ 22 h 23"/>
                      <a:gd name="T12" fmla="*/ 32 w 61"/>
                      <a:gd name="T13" fmla="*/ 19 h 23"/>
                      <a:gd name="T14" fmla="*/ 0 w 61"/>
                      <a:gd name="T15" fmla="*/ 2 h 2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23"/>
                      <a:gd name="T26" fmla="*/ 61 w 61"/>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23">
                        <a:moveTo>
                          <a:pt x="0" y="2"/>
                        </a:moveTo>
                        <a:lnTo>
                          <a:pt x="14" y="0"/>
                        </a:lnTo>
                        <a:lnTo>
                          <a:pt x="46" y="13"/>
                        </a:lnTo>
                        <a:lnTo>
                          <a:pt x="60" y="8"/>
                        </a:lnTo>
                        <a:lnTo>
                          <a:pt x="56" y="22"/>
                        </a:lnTo>
                        <a:lnTo>
                          <a:pt x="14" y="22"/>
                        </a:lnTo>
                        <a:lnTo>
                          <a:pt x="32" y="19"/>
                        </a:lnTo>
                        <a:lnTo>
                          <a:pt x="0" y="2"/>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grpSp>
          <p:nvGrpSpPr>
            <p:cNvPr id="21" name="Group 140"/>
            <p:cNvGrpSpPr>
              <a:grpSpLocks/>
            </p:cNvGrpSpPr>
            <p:nvPr/>
          </p:nvGrpSpPr>
          <p:grpSpPr bwMode="auto">
            <a:xfrm flipH="1">
              <a:off x="5029200" y="5791200"/>
              <a:ext cx="381000" cy="152400"/>
              <a:chOff x="1674" y="2694"/>
              <a:chExt cx="228" cy="126"/>
            </a:xfrm>
          </p:grpSpPr>
          <p:grpSp>
            <p:nvGrpSpPr>
              <p:cNvPr id="338" name="Group 141"/>
              <p:cNvGrpSpPr>
                <a:grpSpLocks/>
              </p:cNvGrpSpPr>
              <p:nvPr/>
            </p:nvGrpSpPr>
            <p:grpSpPr bwMode="auto">
              <a:xfrm>
                <a:off x="1674" y="2701"/>
                <a:ext cx="224" cy="119"/>
                <a:chOff x="1674" y="2701"/>
                <a:chExt cx="224" cy="119"/>
              </a:xfrm>
            </p:grpSpPr>
            <p:sp>
              <p:nvSpPr>
                <p:cNvPr id="349" name="Rectangle 142"/>
                <p:cNvSpPr>
                  <a:spLocks noChangeArrowheads="1"/>
                </p:cNvSpPr>
                <p:nvPr/>
              </p:nvSpPr>
              <p:spPr bwMode="auto">
                <a:xfrm>
                  <a:off x="1674" y="2738"/>
                  <a:ext cx="224"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50" name="Oval 143"/>
                <p:cNvSpPr>
                  <a:spLocks noChangeArrowheads="1"/>
                </p:cNvSpPr>
                <p:nvPr/>
              </p:nvSpPr>
              <p:spPr bwMode="auto">
                <a:xfrm>
                  <a:off x="1674" y="2741"/>
                  <a:ext cx="220" cy="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51" name="Oval 144"/>
                <p:cNvSpPr>
                  <a:spLocks noChangeArrowheads="1"/>
                </p:cNvSpPr>
                <p:nvPr/>
              </p:nvSpPr>
              <p:spPr bwMode="auto">
                <a:xfrm>
                  <a:off x="1674" y="2701"/>
                  <a:ext cx="220" cy="7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sp>
            <p:nvSpPr>
              <p:cNvPr id="339" name="Rectangle 145"/>
              <p:cNvSpPr>
                <a:spLocks noChangeArrowheads="1"/>
              </p:cNvSpPr>
              <p:nvPr/>
            </p:nvSpPr>
            <p:spPr bwMode="auto">
              <a:xfrm>
                <a:off x="1677" y="2731"/>
                <a:ext cx="225" cy="45"/>
              </a:xfrm>
              <a:prstGeom prst="rect">
                <a:avLst/>
              </a:prstGeom>
              <a:solidFill>
                <a:srgbClr val="004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40" name="Oval 146"/>
              <p:cNvSpPr>
                <a:spLocks noChangeArrowheads="1"/>
              </p:cNvSpPr>
              <p:nvPr/>
            </p:nvSpPr>
            <p:spPr bwMode="auto">
              <a:xfrm>
                <a:off x="1677" y="2737"/>
                <a:ext cx="223" cy="75"/>
              </a:xfrm>
              <a:prstGeom prst="ellipse">
                <a:avLst/>
              </a:pr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41" name="Oval 147"/>
              <p:cNvSpPr>
                <a:spLocks noChangeArrowheads="1"/>
              </p:cNvSpPr>
              <p:nvPr/>
            </p:nvSpPr>
            <p:spPr bwMode="auto">
              <a:xfrm>
                <a:off x="1677" y="2694"/>
                <a:ext cx="223" cy="78"/>
              </a:xfrm>
              <a:prstGeom prst="ellipse">
                <a:avLst/>
              </a:prstGeom>
              <a:solidFill>
                <a:srgbClr val="558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nvGrpSpPr>
              <p:cNvPr id="342" name="Group 148"/>
              <p:cNvGrpSpPr>
                <a:grpSpLocks/>
              </p:cNvGrpSpPr>
              <p:nvPr/>
            </p:nvGrpSpPr>
            <p:grpSpPr bwMode="auto">
              <a:xfrm>
                <a:off x="1721" y="2704"/>
                <a:ext cx="137" cy="59"/>
                <a:chOff x="1721" y="2704"/>
                <a:chExt cx="137" cy="59"/>
              </a:xfrm>
            </p:grpSpPr>
            <p:grpSp>
              <p:nvGrpSpPr>
                <p:cNvPr id="343" name="Group 149"/>
                <p:cNvGrpSpPr>
                  <a:grpSpLocks/>
                </p:cNvGrpSpPr>
                <p:nvPr/>
              </p:nvGrpSpPr>
              <p:grpSpPr bwMode="auto">
                <a:xfrm>
                  <a:off x="1721" y="2704"/>
                  <a:ext cx="137" cy="59"/>
                  <a:chOff x="1721" y="2704"/>
                  <a:chExt cx="137" cy="59"/>
                </a:xfrm>
              </p:grpSpPr>
              <p:sp>
                <p:nvSpPr>
                  <p:cNvPr id="347" name="Freeform 150"/>
                  <p:cNvSpPr>
                    <a:spLocks/>
                  </p:cNvSpPr>
                  <p:nvPr/>
                </p:nvSpPr>
                <p:spPr bwMode="auto">
                  <a:xfrm>
                    <a:off x="1796" y="2704"/>
                    <a:ext cx="62" cy="23"/>
                  </a:xfrm>
                  <a:custGeom>
                    <a:avLst/>
                    <a:gdLst>
                      <a:gd name="T0" fmla="*/ 61 w 62"/>
                      <a:gd name="T1" fmla="*/ 3 h 23"/>
                      <a:gd name="T2" fmla="*/ 47 w 62"/>
                      <a:gd name="T3" fmla="*/ 0 h 23"/>
                      <a:gd name="T4" fmla="*/ 16 w 62"/>
                      <a:gd name="T5" fmla="*/ 11 h 23"/>
                      <a:gd name="T6" fmla="*/ 0 w 62"/>
                      <a:gd name="T7" fmla="*/ 7 h 23"/>
                      <a:gd name="T8" fmla="*/ 5 w 62"/>
                      <a:gd name="T9" fmla="*/ 22 h 23"/>
                      <a:gd name="T10" fmla="*/ 47 w 62"/>
                      <a:gd name="T11" fmla="*/ 22 h 23"/>
                      <a:gd name="T12" fmla="*/ 27 w 62"/>
                      <a:gd name="T13" fmla="*/ 17 h 23"/>
                      <a:gd name="T14" fmla="*/ 61 w 62"/>
                      <a:gd name="T15" fmla="*/ 3 h 23"/>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23"/>
                      <a:gd name="T26" fmla="*/ 62 w 62"/>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23">
                        <a:moveTo>
                          <a:pt x="61" y="3"/>
                        </a:moveTo>
                        <a:lnTo>
                          <a:pt x="47" y="0"/>
                        </a:lnTo>
                        <a:lnTo>
                          <a:pt x="16" y="11"/>
                        </a:lnTo>
                        <a:lnTo>
                          <a:pt x="0" y="7"/>
                        </a:lnTo>
                        <a:lnTo>
                          <a:pt x="5" y="22"/>
                        </a:lnTo>
                        <a:lnTo>
                          <a:pt x="47" y="22"/>
                        </a:lnTo>
                        <a:lnTo>
                          <a:pt x="27" y="17"/>
                        </a:lnTo>
                        <a:lnTo>
                          <a:pt x="61"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48" name="Freeform 151"/>
                  <p:cNvSpPr>
                    <a:spLocks/>
                  </p:cNvSpPr>
                  <p:nvPr/>
                </p:nvSpPr>
                <p:spPr bwMode="auto">
                  <a:xfrm>
                    <a:off x="1721" y="2740"/>
                    <a:ext cx="63" cy="23"/>
                  </a:xfrm>
                  <a:custGeom>
                    <a:avLst/>
                    <a:gdLst>
                      <a:gd name="T0" fmla="*/ 0 w 63"/>
                      <a:gd name="T1" fmla="*/ 18 h 23"/>
                      <a:gd name="T2" fmla="*/ 14 w 63"/>
                      <a:gd name="T3" fmla="*/ 22 h 23"/>
                      <a:gd name="T4" fmla="*/ 48 w 63"/>
                      <a:gd name="T5" fmla="*/ 11 h 23"/>
                      <a:gd name="T6" fmla="*/ 62 w 63"/>
                      <a:gd name="T7" fmla="*/ 18 h 23"/>
                      <a:gd name="T8" fmla="*/ 59 w 63"/>
                      <a:gd name="T9" fmla="*/ 0 h 23"/>
                      <a:gd name="T10" fmla="*/ 14 w 63"/>
                      <a:gd name="T11" fmla="*/ 0 h 23"/>
                      <a:gd name="T12" fmla="*/ 31 w 63"/>
                      <a:gd name="T13" fmla="*/ 6 h 23"/>
                      <a:gd name="T14" fmla="*/ 0 w 63"/>
                      <a:gd name="T15" fmla="*/ 18 h 23"/>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23"/>
                      <a:gd name="T26" fmla="*/ 63 w 63"/>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23">
                        <a:moveTo>
                          <a:pt x="0" y="18"/>
                        </a:moveTo>
                        <a:lnTo>
                          <a:pt x="14" y="22"/>
                        </a:lnTo>
                        <a:lnTo>
                          <a:pt x="48" y="11"/>
                        </a:lnTo>
                        <a:lnTo>
                          <a:pt x="62" y="18"/>
                        </a:lnTo>
                        <a:lnTo>
                          <a:pt x="59" y="0"/>
                        </a:lnTo>
                        <a:lnTo>
                          <a:pt x="14" y="0"/>
                        </a:lnTo>
                        <a:lnTo>
                          <a:pt x="31" y="6"/>
                        </a:lnTo>
                        <a:lnTo>
                          <a:pt x="0" y="1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344" name="Group 152"/>
                <p:cNvGrpSpPr>
                  <a:grpSpLocks/>
                </p:cNvGrpSpPr>
                <p:nvPr/>
              </p:nvGrpSpPr>
              <p:grpSpPr bwMode="auto">
                <a:xfrm>
                  <a:off x="1724" y="2704"/>
                  <a:ext cx="129" cy="56"/>
                  <a:chOff x="1724" y="2704"/>
                  <a:chExt cx="129" cy="56"/>
                </a:xfrm>
              </p:grpSpPr>
              <p:sp>
                <p:nvSpPr>
                  <p:cNvPr id="345" name="Freeform 153"/>
                  <p:cNvSpPr>
                    <a:spLocks/>
                  </p:cNvSpPr>
                  <p:nvPr/>
                </p:nvSpPr>
                <p:spPr bwMode="auto">
                  <a:xfrm>
                    <a:off x="1724" y="2704"/>
                    <a:ext cx="65" cy="23"/>
                  </a:xfrm>
                  <a:custGeom>
                    <a:avLst/>
                    <a:gdLst>
                      <a:gd name="T0" fmla="*/ 64 w 65"/>
                      <a:gd name="T1" fmla="*/ 17 h 23"/>
                      <a:gd name="T2" fmla="*/ 47 w 65"/>
                      <a:gd name="T3" fmla="*/ 22 h 23"/>
                      <a:gd name="T4" fmla="*/ 17 w 65"/>
                      <a:gd name="T5" fmla="*/ 7 h 23"/>
                      <a:gd name="T6" fmla="*/ 0 w 65"/>
                      <a:gd name="T7" fmla="*/ 11 h 23"/>
                      <a:gd name="T8" fmla="*/ 6 w 65"/>
                      <a:gd name="T9" fmla="*/ 0 h 23"/>
                      <a:gd name="T10" fmla="*/ 47 w 65"/>
                      <a:gd name="T11" fmla="*/ 0 h 23"/>
                      <a:gd name="T12" fmla="*/ 27 w 65"/>
                      <a:gd name="T13" fmla="*/ 3 h 23"/>
                      <a:gd name="T14" fmla="*/ 64 w 65"/>
                      <a:gd name="T15" fmla="*/ 17 h 23"/>
                      <a:gd name="T16" fmla="*/ 0 60000 65536"/>
                      <a:gd name="T17" fmla="*/ 0 60000 65536"/>
                      <a:gd name="T18" fmla="*/ 0 60000 65536"/>
                      <a:gd name="T19" fmla="*/ 0 60000 65536"/>
                      <a:gd name="T20" fmla="*/ 0 60000 65536"/>
                      <a:gd name="T21" fmla="*/ 0 60000 65536"/>
                      <a:gd name="T22" fmla="*/ 0 60000 65536"/>
                      <a:gd name="T23" fmla="*/ 0 60000 65536"/>
                      <a:gd name="T24" fmla="*/ 0 w 65"/>
                      <a:gd name="T25" fmla="*/ 0 h 23"/>
                      <a:gd name="T26" fmla="*/ 65 w 65"/>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 h="23">
                        <a:moveTo>
                          <a:pt x="64" y="17"/>
                        </a:moveTo>
                        <a:lnTo>
                          <a:pt x="47" y="22"/>
                        </a:lnTo>
                        <a:lnTo>
                          <a:pt x="17" y="7"/>
                        </a:lnTo>
                        <a:lnTo>
                          <a:pt x="0" y="11"/>
                        </a:lnTo>
                        <a:lnTo>
                          <a:pt x="6" y="0"/>
                        </a:lnTo>
                        <a:lnTo>
                          <a:pt x="47" y="0"/>
                        </a:lnTo>
                        <a:lnTo>
                          <a:pt x="27" y="3"/>
                        </a:lnTo>
                        <a:lnTo>
                          <a:pt x="64" y="17"/>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46" name="Freeform 154"/>
                  <p:cNvSpPr>
                    <a:spLocks/>
                  </p:cNvSpPr>
                  <p:nvPr/>
                </p:nvSpPr>
                <p:spPr bwMode="auto">
                  <a:xfrm>
                    <a:off x="1792" y="2737"/>
                    <a:ext cx="61" cy="23"/>
                  </a:xfrm>
                  <a:custGeom>
                    <a:avLst/>
                    <a:gdLst>
                      <a:gd name="T0" fmla="*/ 0 w 61"/>
                      <a:gd name="T1" fmla="*/ 2 h 23"/>
                      <a:gd name="T2" fmla="*/ 14 w 61"/>
                      <a:gd name="T3" fmla="*/ 0 h 23"/>
                      <a:gd name="T4" fmla="*/ 46 w 61"/>
                      <a:gd name="T5" fmla="*/ 13 h 23"/>
                      <a:gd name="T6" fmla="*/ 60 w 61"/>
                      <a:gd name="T7" fmla="*/ 8 h 23"/>
                      <a:gd name="T8" fmla="*/ 56 w 61"/>
                      <a:gd name="T9" fmla="*/ 22 h 23"/>
                      <a:gd name="T10" fmla="*/ 14 w 61"/>
                      <a:gd name="T11" fmla="*/ 22 h 23"/>
                      <a:gd name="T12" fmla="*/ 32 w 61"/>
                      <a:gd name="T13" fmla="*/ 19 h 23"/>
                      <a:gd name="T14" fmla="*/ 0 w 61"/>
                      <a:gd name="T15" fmla="*/ 2 h 2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23"/>
                      <a:gd name="T26" fmla="*/ 61 w 61"/>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23">
                        <a:moveTo>
                          <a:pt x="0" y="2"/>
                        </a:moveTo>
                        <a:lnTo>
                          <a:pt x="14" y="0"/>
                        </a:lnTo>
                        <a:lnTo>
                          <a:pt x="46" y="13"/>
                        </a:lnTo>
                        <a:lnTo>
                          <a:pt x="60" y="8"/>
                        </a:lnTo>
                        <a:lnTo>
                          <a:pt x="56" y="22"/>
                        </a:lnTo>
                        <a:lnTo>
                          <a:pt x="14" y="22"/>
                        </a:lnTo>
                        <a:lnTo>
                          <a:pt x="32" y="19"/>
                        </a:lnTo>
                        <a:lnTo>
                          <a:pt x="0" y="2"/>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sp>
          <p:nvSpPr>
            <p:cNvPr id="22" name="Line 155"/>
            <p:cNvSpPr>
              <a:spLocks noChangeShapeType="1"/>
            </p:cNvSpPr>
            <p:nvPr/>
          </p:nvSpPr>
          <p:spPr bwMode="auto">
            <a:xfrm>
              <a:off x="4267200" y="5181600"/>
              <a:ext cx="76200" cy="4572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56"/>
            <p:cNvSpPr>
              <a:spLocks noChangeShapeType="1"/>
            </p:cNvSpPr>
            <p:nvPr/>
          </p:nvSpPr>
          <p:spPr bwMode="auto">
            <a:xfrm>
              <a:off x="4572000" y="5715000"/>
              <a:ext cx="533400" cy="762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57"/>
            <p:cNvSpPr>
              <a:spLocks noChangeShapeType="1"/>
            </p:cNvSpPr>
            <p:nvPr/>
          </p:nvSpPr>
          <p:spPr bwMode="auto">
            <a:xfrm flipV="1">
              <a:off x="4343400" y="5105400"/>
              <a:ext cx="685800" cy="0"/>
            </a:xfrm>
            <a:prstGeom prst="line">
              <a:avLst/>
            </a:prstGeom>
            <a:noFill/>
            <a:ln w="76200">
              <a:solidFill>
                <a:srgbClr val="FF0000"/>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5" name="Group 158"/>
            <p:cNvGrpSpPr>
              <a:grpSpLocks/>
            </p:cNvGrpSpPr>
            <p:nvPr/>
          </p:nvGrpSpPr>
          <p:grpSpPr bwMode="auto">
            <a:xfrm flipH="1">
              <a:off x="1676400" y="3429000"/>
              <a:ext cx="381000" cy="152400"/>
              <a:chOff x="1674" y="2694"/>
              <a:chExt cx="228" cy="126"/>
            </a:xfrm>
          </p:grpSpPr>
          <p:grpSp>
            <p:nvGrpSpPr>
              <p:cNvPr id="324" name="Group 159"/>
              <p:cNvGrpSpPr>
                <a:grpSpLocks/>
              </p:cNvGrpSpPr>
              <p:nvPr/>
            </p:nvGrpSpPr>
            <p:grpSpPr bwMode="auto">
              <a:xfrm>
                <a:off x="1674" y="2701"/>
                <a:ext cx="224" cy="119"/>
                <a:chOff x="1674" y="2701"/>
                <a:chExt cx="224" cy="119"/>
              </a:xfrm>
            </p:grpSpPr>
            <p:sp>
              <p:nvSpPr>
                <p:cNvPr id="335" name="Rectangle 160"/>
                <p:cNvSpPr>
                  <a:spLocks noChangeArrowheads="1"/>
                </p:cNvSpPr>
                <p:nvPr/>
              </p:nvSpPr>
              <p:spPr bwMode="auto">
                <a:xfrm>
                  <a:off x="1674" y="2738"/>
                  <a:ext cx="224"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36" name="Oval 161"/>
                <p:cNvSpPr>
                  <a:spLocks noChangeArrowheads="1"/>
                </p:cNvSpPr>
                <p:nvPr/>
              </p:nvSpPr>
              <p:spPr bwMode="auto">
                <a:xfrm>
                  <a:off x="1674" y="2741"/>
                  <a:ext cx="220" cy="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37" name="Oval 162"/>
                <p:cNvSpPr>
                  <a:spLocks noChangeArrowheads="1"/>
                </p:cNvSpPr>
                <p:nvPr/>
              </p:nvSpPr>
              <p:spPr bwMode="auto">
                <a:xfrm>
                  <a:off x="1674" y="2701"/>
                  <a:ext cx="220" cy="7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sp>
            <p:nvSpPr>
              <p:cNvPr id="325" name="Rectangle 163"/>
              <p:cNvSpPr>
                <a:spLocks noChangeArrowheads="1"/>
              </p:cNvSpPr>
              <p:nvPr/>
            </p:nvSpPr>
            <p:spPr bwMode="auto">
              <a:xfrm>
                <a:off x="1677" y="2731"/>
                <a:ext cx="225" cy="45"/>
              </a:xfrm>
              <a:prstGeom prst="rect">
                <a:avLst/>
              </a:prstGeom>
              <a:solidFill>
                <a:srgbClr val="004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26" name="Oval 164"/>
              <p:cNvSpPr>
                <a:spLocks noChangeArrowheads="1"/>
              </p:cNvSpPr>
              <p:nvPr/>
            </p:nvSpPr>
            <p:spPr bwMode="auto">
              <a:xfrm>
                <a:off x="1677" y="2737"/>
                <a:ext cx="223" cy="75"/>
              </a:xfrm>
              <a:prstGeom prst="ellipse">
                <a:avLst/>
              </a:pr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27" name="Oval 165"/>
              <p:cNvSpPr>
                <a:spLocks noChangeArrowheads="1"/>
              </p:cNvSpPr>
              <p:nvPr/>
            </p:nvSpPr>
            <p:spPr bwMode="auto">
              <a:xfrm>
                <a:off x="1677" y="2694"/>
                <a:ext cx="223" cy="78"/>
              </a:xfrm>
              <a:prstGeom prst="ellipse">
                <a:avLst/>
              </a:prstGeom>
              <a:solidFill>
                <a:srgbClr val="558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nvGrpSpPr>
              <p:cNvPr id="328" name="Group 166"/>
              <p:cNvGrpSpPr>
                <a:grpSpLocks/>
              </p:cNvGrpSpPr>
              <p:nvPr/>
            </p:nvGrpSpPr>
            <p:grpSpPr bwMode="auto">
              <a:xfrm>
                <a:off x="1721" y="2704"/>
                <a:ext cx="137" cy="59"/>
                <a:chOff x="1721" y="2704"/>
                <a:chExt cx="137" cy="59"/>
              </a:xfrm>
            </p:grpSpPr>
            <p:grpSp>
              <p:nvGrpSpPr>
                <p:cNvPr id="329" name="Group 167"/>
                <p:cNvGrpSpPr>
                  <a:grpSpLocks/>
                </p:cNvGrpSpPr>
                <p:nvPr/>
              </p:nvGrpSpPr>
              <p:grpSpPr bwMode="auto">
                <a:xfrm>
                  <a:off x="1721" y="2704"/>
                  <a:ext cx="137" cy="59"/>
                  <a:chOff x="1721" y="2704"/>
                  <a:chExt cx="137" cy="59"/>
                </a:xfrm>
              </p:grpSpPr>
              <p:sp>
                <p:nvSpPr>
                  <p:cNvPr id="333" name="Freeform 168"/>
                  <p:cNvSpPr>
                    <a:spLocks/>
                  </p:cNvSpPr>
                  <p:nvPr/>
                </p:nvSpPr>
                <p:spPr bwMode="auto">
                  <a:xfrm>
                    <a:off x="1796" y="2704"/>
                    <a:ext cx="62" cy="23"/>
                  </a:xfrm>
                  <a:custGeom>
                    <a:avLst/>
                    <a:gdLst>
                      <a:gd name="T0" fmla="*/ 61 w 62"/>
                      <a:gd name="T1" fmla="*/ 3 h 23"/>
                      <a:gd name="T2" fmla="*/ 47 w 62"/>
                      <a:gd name="T3" fmla="*/ 0 h 23"/>
                      <a:gd name="T4" fmla="*/ 16 w 62"/>
                      <a:gd name="T5" fmla="*/ 11 h 23"/>
                      <a:gd name="T6" fmla="*/ 0 w 62"/>
                      <a:gd name="T7" fmla="*/ 7 h 23"/>
                      <a:gd name="T8" fmla="*/ 5 w 62"/>
                      <a:gd name="T9" fmla="*/ 22 h 23"/>
                      <a:gd name="T10" fmla="*/ 47 w 62"/>
                      <a:gd name="T11" fmla="*/ 22 h 23"/>
                      <a:gd name="T12" fmla="*/ 27 w 62"/>
                      <a:gd name="T13" fmla="*/ 17 h 23"/>
                      <a:gd name="T14" fmla="*/ 61 w 62"/>
                      <a:gd name="T15" fmla="*/ 3 h 23"/>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23"/>
                      <a:gd name="T26" fmla="*/ 62 w 62"/>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23">
                        <a:moveTo>
                          <a:pt x="61" y="3"/>
                        </a:moveTo>
                        <a:lnTo>
                          <a:pt x="47" y="0"/>
                        </a:lnTo>
                        <a:lnTo>
                          <a:pt x="16" y="11"/>
                        </a:lnTo>
                        <a:lnTo>
                          <a:pt x="0" y="7"/>
                        </a:lnTo>
                        <a:lnTo>
                          <a:pt x="5" y="22"/>
                        </a:lnTo>
                        <a:lnTo>
                          <a:pt x="47" y="22"/>
                        </a:lnTo>
                        <a:lnTo>
                          <a:pt x="27" y="17"/>
                        </a:lnTo>
                        <a:lnTo>
                          <a:pt x="61"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34" name="Freeform 169"/>
                  <p:cNvSpPr>
                    <a:spLocks/>
                  </p:cNvSpPr>
                  <p:nvPr/>
                </p:nvSpPr>
                <p:spPr bwMode="auto">
                  <a:xfrm>
                    <a:off x="1721" y="2740"/>
                    <a:ext cx="63" cy="23"/>
                  </a:xfrm>
                  <a:custGeom>
                    <a:avLst/>
                    <a:gdLst>
                      <a:gd name="T0" fmla="*/ 0 w 63"/>
                      <a:gd name="T1" fmla="*/ 18 h 23"/>
                      <a:gd name="T2" fmla="*/ 14 w 63"/>
                      <a:gd name="T3" fmla="*/ 22 h 23"/>
                      <a:gd name="T4" fmla="*/ 48 w 63"/>
                      <a:gd name="T5" fmla="*/ 11 h 23"/>
                      <a:gd name="T6" fmla="*/ 62 w 63"/>
                      <a:gd name="T7" fmla="*/ 18 h 23"/>
                      <a:gd name="T8" fmla="*/ 59 w 63"/>
                      <a:gd name="T9" fmla="*/ 0 h 23"/>
                      <a:gd name="T10" fmla="*/ 14 w 63"/>
                      <a:gd name="T11" fmla="*/ 0 h 23"/>
                      <a:gd name="T12" fmla="*/ 31 w 63"/>
                      <a:gd name="T13" fmla="*/ 6 h 23"/>
                      <a:gd name="T14" fmla="*/ 0 w 63"/>
                      <a:gd name="T15" fmla="*/ 18 h 23"/>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23"/>
                      <a:gd name="T26" fmla="*/ 63 w 63"/>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23">
                        <a:moveTo>
                          <a:pt x="0" y="18"/>
                        </a:moveTo>
                        <a:lnTo>
                          <a:pt x="14" y="22"/>
                        </a:lnTo>
                        <a:lnTo>
                          <a:pt x="48" y="11"/>
                        </a:lnTo>
                        <a:lnTo>
                          <a:pt x="62" y="18"/>
                        </a:lnTo>
                        <a:lnTo>
                          <a:pt x="59" y="0"/>
                        </a:lnTo>
                        <a:lnTo>
                          <a:pt x="14" y="0"/>
                        </a:lnTo>
                        <a:lnTo>
                          <a:pt x="31" y="6"/>
                        </a:lnTo>
                        <a:lnTo>
                          <a:pt x="0" y="1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330" name="Group 170"/>
                <p:cNvGrpSpPr>
                  <a:grpSpLocks/>
                </p:cNvGrpSpPr>
                <p:nvPr/>
              </p:nvGrpSpPr>
              <p:grpSpPr bwMode="auto">
                <a:xfrm>
                  <a:off x="1724" y="2704"/>
                  <a:ext cx="129" cy="56"/>
                  <a:chOff x="1724" y="2704"/>
                  <a:chExt cx="129" cy="56"/>
                </a:xfrm>
              </p:grpSpPr>
              <p:sp>
                <p:nvSpPr>
                  <p:cNvPr id="331" name="Freeform 171"/>
                  <p:cNvSpPr>
                    <a:spLocks/>
                  </p:cNvSpPr>
                  <p:nvPr/>
                </p:nvSpPr>
                <p:spPr bwMode="auto">
                  <a:xfrm>
                    <a:off x="1724" y="2704"/>
                    <a:ext cx="65" cy="23"/>
                  </a:xfrm>
                  <a:custGeom>
                    <a:avLst/>
                    <a:gdLst>
                      <a:gd name="T0" fmla="*/ 64 w 65"/>
                      <a:gd name="T1" fmla="*/ 17 h 23"/>
                      <a:gd name="T2" fmla="*/ 47 w 65"/>
                      <a:gd name="T3" fmla="*/ 22 h 23"/>
                      <a:gd name="T4" fmla="*/ 17 w 65"/>
                      <a:gd name="T5" fmla="*/ 7 h 23"/>
                      <a:gd name="T6" fmla="*/ 0 w 65"/>
                      <a:gd name="T7" fmla="*/ 11 h 23"/>
                      <a:gd name="T8" fmla="*/ 6 w 65"/>
                      <a:gd name="T9" fmla="*/ 0 h 23"/>
                      <a:gd name="T10" fmla="*/ 47 w 65"/>
                      <a:gd name="T11" fmla="*/ 0 h 23"/>
                      <a:gd name="T12" fmla="*/ 27 w 65"/>
                      <a:gd name="T13" fmla="*/ 3 h 23"/>
                      <a:gd name="T14" fmla="*/ 64 w 65"/>
                      <a:gd name="T15" fmla="*/ 17 h 23"/>
                      <a:gd name="T16" fmla="*/ 0 60000 65536"/>
                      <a:gd name="T17" fmla="*/ 0 60000 65536"/>
                      <a:gd name="T18" fmla="*/ 0 60000 65536"/>
                      <a:gd name="T19" fmla="*/ 0 60000 65536"/>
                      <a:gd name="T20" fmla="*/ 0 60000 65536"/>
                      <a:gd name="T21" fmla="*/ 0 60000 65536"/>
                      <a:gd name="T22" fmla="*/ 0 60000 65536"/>
                      <a:gd name="T23" fmla="*/ 0 60000 65536"/>
                      <a:gd name="T24" fmla="*/ 0 w 65"/>
                      <a:gd name="T25" fmla="*/ 0 h 23"/>
                      <a:gd name="T26" fmla="*/ 65 w 65"/>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 h="23">
                        <a:moveTo>
                          <a:pt x="64" y="17"/>
                        </a:moveTo>
                        <a:lnTo>
                          <a:pt x="47" y="22"/>
                        </a:lnTo>
                        <a:lnTo>
                          <a:pt x="17" y="7"/>
                        </a:lnTo>
                        <a:lnTo>
                          <a:pt x="0" y="11"/>
                        </a:lnTo>
                        <a:lnTo>
                          <a:pt x="6" y="0"/>
                        </a:lnTo>
                        <a:lnTo>
                          <a:pt x="47" y="0"/>
                        </a:lnTo>
                        <a:lnTo>
                          <a:pt x="27" y="3"/>
                        </a:lnTo>
                        <a:lnTo>
                          <a:pt x="64" y="17"/>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32" name="Freeform 172"/>
                  <p:cNvSpPr>
                    <a:spLocks/>
                  </p:cNvSpPr>
                  <p:nvPr/>
                </p:nvSpPr>
                <p:spPr bwMode="auto">
                  <a:xfrm>
                    <a:off x="1792" y="2737"/>
                    <a:ext cx="61" cy="23"/>
                  </a:xfrm>
                  <a:custGeom>
                    <a:avLst/>
                    <a:gdLst>
                      <a:gd name="T0" fmla="*/ 0 w 61"/>
                      <a:gd name="T1" fmla="*/ 2 h 23"/>
                      <a:gd name="T2" fmla="*/ 14 w 61"/>
                      <a:gd name="T3" fmla="*/ 0 h 23"/>
                      <a:gd name="T4" fmla="*/ 46 w 61"/>
                      <a:gd name="T5" fmla="*/ 13 h 23"/>
                      <a:gd name="T6" fmla="*/ 60 w 61"/>
                      <a:gd name="T7" fmla="*/ 8 h 23"/>
                      <a:gd name="T8" fmla="*/ 56 w 61"/>
                      <a:gd name="T9" fmla="*/ 22 h 23"/>
                      <a:gd name="T10" fmla="*/ 14 w 61"/>
                      <a:gd name="T11" fmla="*/ 22 h 23"/>
                      <a:gd name="T12" fmla="*/ 32 w 61"/>
                      <a:gd name="T13" fmla="*/ 19 h 23"/>
                      <a:gd name="T14" fmla="*/ 0 w 61"/>
                      <a:gd name="T15" fmla="*/ 2 h 2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23"/>
                      <a:gd name="T26" fmla="*/ 61 w 61"/>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23">
                        <a:moveTo>
                          <a:pt x="0" y="2"/>
                        </a:moveTo>
                        <a:lnTo>
                          <a:pt x="14" y="0"/>
                        </a:lnTo>
                        <a:lnTo>
                          <a:pt x="46" y="13"/>
                        </a:lnTo>
                        <a:lnTo>
                          <a:pt x="60" y="8"/>
                        </a:lnTo>
                        <a:lnTo>
                          <a:pt x="56" y="22"/>
                        </a:lnTo>
                        <a:lnTo>
                          <a:pt x="14" y="22"/>
                        </a:lnTo>
                        <a:lnTo>
                          <a:pt x="32" y="19"/>
                        </a:lnTo>
                        <a:lnTo>
                          <a:pt x="0" y="2"/>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grpSp>
          <p:nvGrpSpPr>
            <p:cNvPr id="26" name="Group 173"/>
            <p:cNvGrpSpPr>
              <a:grpSpLocks/>
            </p:cNvGrpSpPr>
            <p:nvPr/>
          </p:nvGrpSpPr>
          <p:grpSpPr bwMode="auto">
            <a:xfrm flipH="1">
              <a:off x="2438400" y="3505200"/>
              <a:ext cx="381000" cy="152400"/>
              <a:chOff x="1674" y="2694"/>
              <a:chExt cx="228" cy="126"/>
            </a:xfrm>
          </p:grpSpPr>
          <p:grpSp>
            <p:nvGrpSpPr>
              <p:cNvPr id="310" name="Group 174"/>
              <p:cNvGrpSpPr>
                <a:grpSpLocks/>
              </p:cNvGrpSpPr>
              <p:nvPr/>
            </p:nvGrpSpPr>
            <p:grpSpPr bwMode="auto">
              <a:xfrm>
                <a:off x="1674" y="2701"/>
                <a:ext cx="224" cy="119"/>
                <a:chOff x="1674" y="2701"/>
                <a:chExt cx="224" cy="119"/>
              </a:xfrm>
            </p:grpSpPr>
            <p:sp>
              <p:nvSpPr>
                <p:cNvPr id="321" name="Rectangle 175"/>
                <p:cNvSpPr>
                  <a:spLocks noChangeArrowheads="1"/>
                </p:cNvSpPr>
                <p:nvPr/>
              </p:nvSpPr>
              <p:spPr bwMode="auto">
                <a:xfrm>
                  <a:off x="1674" y="2738"/>
                  <a:ext cx="224"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22" name="Oval 176"/>
                <p:cNvSpPr>
                  <a:spLocks noChangeArrowheads="1"/>
                </p:cNvSpPr>
                <p:nvPr/>
              </p:nvSpPr>
              <p:spPr bwMode="auto">
                <a:xfrm>
                  <a:off x="1674" y="2741"/>
                  <a:ext cx="220" cy="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23" name="Oval 177"/>
                <p:cNvSpPr>
                  <a:spLocks noChangeArrowheads="1"/>
                </p:cNvSpPr>
                <p:nvPr/>
              </p:nvSpPr>
              <p:spPr bwMode="auto">
                <a:xfrm>
                  <a:off x="1674" y="2701"/>
                  <a:ext cx="220" cy="7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sp>
            <p:nvSpPr>
              <p:cNvPr id="311" name="Rectangle 178"/>
              <p:cNvSpPr>
                <a:spLocks noChangeArrowheads="1"/>
              </p:cNvSpPr>
              <p:nvPr/>
            </p:nvSpPr>
            <p:spPr bwMode="auto">
              <a:xfrm>
                <a:off x="1677" y="2731"/>
                <a:ext cx="225" cy="45"/>
              </a:xfrm>
              <a:prstGeom prst="rect">
                <a:avLst/>
              </a:prstGeom>
              <a:solidFill>
                <a:srgbClr val="004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12" name="Oval 179"/>
              <p:cNvSpPr>
                <a:spLocks noChangeArrowheads="1"/>
              </p:cNvSpPr>
              <p:nvPr/>
            </p:nvSpPr>
            <p:spPr bwMode="auto">
              <a:xfrm>
                <a:off x="1677" y="2737"/>
                <a:ext cx="223" cy="75"/>
              </a:xfrm>
              <a:prstGeom prst="ellipse">
                <a:avLst/>
              </a:pr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13" name="Oval 180"/>
              <p:cNvSpPr>
                <a:spLocks noChangeArrowheads="1"/>
              </p:cNvSpPr>
              <p:nvPr/>
            </p:nvSpPr>
            <p:spPr bwMode="auto">
              <a:xfrm>
                <a:off x="1677" y="2694"/>
                <a:ext cx="223" cy="78"/>
              </a:xfrm>
              <a:prstGeom prst="ellipse">
                <a:avLst/>
              </a:prstGeom>
              <a:solidFill>
                <a:srgbClr val="558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nvGrpSpPr>
              <p:cNvPr id="314" name="Group 181"/>
              <p:cNvGrpSpPr>
                <a:grpSpLocks/>
              </p:cNvGrpSpPr>
              <p:nvPr/>
            </p:nvGrpSpPr>
            <p:grpSpPr bwMode="auto">
              <a:xfrm>
                <a:off x="1721" y="2704"/>
                <a:ext cx="137" cy="59"/>
                <a:chOff x="1721" y="2704"/>
                <a:chExt cx="137" cy="59"/>
              </a:xfrm>
            </p:grpSpPr>
            <p:grpSp>
              <p:nvGrpSpPr>
                <p:cNvPr id="315" name="Group 182"/>
                <p:cNvGrpSpPr>
                  <a:grpSpLocks/>
                </p:cNvGrpSpPr>
                <p:nvPr/>
              </p:nvGrpSpPr>
              <p:grpSpPr bwMode="auto">
                <a:xfrm>
                  <a:off x="1721" y="2704"/>
                  <a:ext cx="137" cy="59"/>
                  <a:chOff x="1721" y="2704"/>
                  <a:chExt cx="137" cy="59"/>
                </a:xfrm>
              </p:grpSpPr>
              <p:sp>
                <p:nvSpPr>
                  <p:cNvPr id="319" name="Freeform 183"/>
                  <p:cNvSpPr>
                    <a:spLocks/>
                  </p:cNvSpPr>
                  <p:nvPr/>
                </p:nvSpPr>
                <p:spPr bwMode="auto">
                  <a:xfrm>
                    <a:off x="1796" y="2704"/>
                    <a:ext cx="62" cy="23"/>
                  </a:xfrm>
                  <a:custGeom>
                    <a:avLst/>
                    <a:gdLst>
                      <a:gd name="T0" fmla="*/ 61 w 62"/>
                      <a:gd name="T1" fmla="*/ 3 h 23"/>
                      <a:gd name="T2" fmla="*/ 47 w 62"/>
                      <a:gd name="T3" fmla="*/ 0 h 23"/>
                      <a:gd name="T4" fmla="*/ 16 w 62"/>
                      <a:gd name="T5" fmla="*/ 11 h 23"/>
                      <a:gd name="T6" fmla="*/ 0 w 62"/>
                      <a:gd name="T7" fmla="*/ 7 h 23"/>
                      <a:gd name="T8" fmla="*/ 5 w 62"/>
                      <a:gd name="T9" fmla="*/ 22 h 23"/>
                      <a:gd name="T10" fmla="*/ 47 w 62"/>
                      <a:gd name="T11" fmla="*/ 22 h 23"/>
                      <a:gd name="T12" fmla="*/ 27 w 62"/>
                      <a:gd name="T13" fmla="*/ 17 h 23"/>
                      <a:gd name="T14" fmla="*/ 61 w 62"/>
                      <a:gd name="T15" fmla="*/ 3 h 23"/>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23"/>
                      <a:gd name="T26" fmla="*/ 62 w 62"/>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23">
                        <a:moveTo>
                          <a:pt x="61" y="3"/>
                        </a:moveTo>
                        <a:lnTo>
                          <a:pt x="47" y="0"/>
                        </a:lnTo>
                        <a:lnTo>
                          <a:pt x="16" y="11"/>
                        </a:lnTo>
                        <a:lnTo>
                          <a:pt x="0" y="7"/>
                        </a:lnTo>
                        <a:lnTo>
                          <a:pt x="5" y="22"/>
                        </a:lnTo>
                        <a:lnTo>
                          <a:pt x="47" y="22"/>
                        </a:lnTo>
                        <a:lnTo>
                          <a:pt x="27" y="17"/>
                        </a:lnTo>
                        <a:lnTo>
                          <a:pt x="61"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20" name="Freeform 184"/>
                  <p:cNvSpPr>
                    <a:spLocks/>
                  </p:cNvSpPr>
                  <p:nvPr/>
                </p:nvSpPr>
                <p:spPr bwMode="auto">
                  <a:xfrm>
                    <a:off x="1721" y="2740"/>
                    <a:ext cx="63" cy="23"/>
                  </a:xfrm>
                  <a:custGeom>
                    <a:avLst/>
                    <a:gdLst>
                      <a:gd name="T0" fmla="*/ 0 w 63"/>
                      <a:gd name="T1" fmla="*/ 18 h 23"/>
                      <a:gd name="T2" fmla="*/ 14 w 63"/>
                      <a:gd name="T3" fmla="*/ 22 h 23"/>
                      <a:gd name="T4" fmla="*/ 48 w 63"/>
                      <a:gd name="T5" fmla="*/ 11 h 23"/>
                      <a:gd name="T6" fmla="*/ 62 w 63"/>
                      <a:gd name="T7" fmla="*/ 18 h 23"/>
                      <a:gd name="T8" fmla="*/ 59 w 63"/>
                      <a:gd name="T9" fmla="*/ 0 h 23"/>
                      <a:gd name="T10" fmla="*/ 14 w 63"/>
                      <a:gd name="T11" fmla="*/ 0 h 23"/>
                      <a:gd name="T12" fmla="*/ 31 w 63"/>
                      <a:gd name="T13" fmla="*/ 6 h 23"/>
                      <a:gd name="T14" fmla="*/ 0 w 63"/>
                      <a:gd name="T15" fmla="*/ 18 h 23"/>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23"/>
                      <a:gd name="T26" fmla="*/ 63 w 63"/>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23">
                        <a:moveTo>
                          <a:pt x="0" y="18"/>
                        </a:moveTo>
                        <a:lnTo>
                          <a:pt x="14" y="22"/>
                        </a:lnTo>
                        <a:lnTo>
                          <a:pt x="48" y="11"/>
                        </a:lnTo>
                        <a:lnTo>
                          <a:pt x="62" y="18"/>
                        </a:lnTo>
                        <a:lnTo>
                          <a:pt x="59" y="0"/>
                        </a:lnTo>
                        <a:lnTo>
                          <a:pt x="14" y="0"/>
                        </a:lnTo>
                        <a:lnTo>
                          <a:pt x="31" y="6"/>
                        </a:lnTo>
                        <a:lnTo>
                          <a:pt x="0" y="1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316" name="Group 185"/>
                <p:cNvGrpSpPr>
                  <a:grpSpLocks/>
                </p:cNvGrpSpPr>
                <p:nvPr/>
              </p:nvGrpSpPr>
              <p:grpSpPr bwMode="auto">
                <a:xfrm>
                  <a:off x="1724" y="2704"/>
                  <a:ext cx="129" cy="56"/>
                  <a:chOff x="1724" y="2704"/>
                  <a:chExt cx="129" cy="56"/>
                </a:xfrm>
              </p:grpSpPr>
              <p:sp>
                <p:nvSpPr>
                  <p:cNvPr id="317" name="Freeform 186"/>
                  <p:cNvSpPr>
                    <a:spLocks/>
                  </p:cNvSpPr>
                  <p:nvPr/>
                </p:nvSpPr>
                <p:spPr bwMode="auto">
                  <a:xfrm>
                    <a:off x="1724" y="2704"/>
                    <a:ext cx="65" cy="23"/>
                  </a:xfrm>
                  <a:custGeom>
                    <a:avLst/>
                    <a:gdLst>
                      <a:gd name="T0" fmla="*/ 64 w 65"/>
                      <a:gd name="T1" fmla="*/ 17 h 23"/>
                      <a:gd name="T2" fmla="*/ 47 w 65"/>
                      <a:gd name="T3" fmla="*/ 22 h 23"/>
                      <a:gd name="T4" fmla="*/ 17 w 65"/>
                      <a:gd name="T5" fmla="*/ 7 h 23"/>
                      <a:gd name="T6" fmla="*/ 0 w 65"/>
                      <a:gd name="T7" fmla="*/ 11 h 23"/>
                      <a:gd name="T8" fmla="*/ 6 w 65"/>
                      <a:gd name="T9" fmla="*/ 0 h 23"/>
                      <a:gd name="T10" fmla="*/ 47 w 65"/>
                      <a:gd name="T11" fmla="*/ 0 h 23"/>
                      <a:gd name="T12" fmla="*/ 27 w 65"/>
                      <a:gd name="T13" fmla="*/ 3 h 23"/>
                      <a:gd name="T14" fmla="*/ 64 w 65"/>
                      <a:gd name="T15" fmla="*/ 17 h 23"/>
                      <a:gd name="T16" fmla="*/ 0 60000 65536"/>
                      <a:gd name="T17" fmla="*/ 0 60000 65536"/>
                      <a:gd name="T18" fmla="*/ 0 60000 65536"/>
                      <a:gd name="T19" fmla="*/ 0 60000 65536"/>
                      <a:gd name="T20" fmla="*/ 0 60000 65536"/>
                      <a:gd name="T21" fmla="*/ 0 60000 65536"/>
                      <a:gd name="T22" fmla="*/ 0 60000 65536"/>
                      <a:gd name="T23" fmla="*/ 0 60000 65536"/>
                      <a:gd name="T24" fmla="*/ 0 w 65"/>
                      <a:gd name="T25" fmla="*/ 0 h 23"/>
                      <a:gd name="T26" fmla="*/ 65 w 65"/>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 h="23">
                        <a:moveTo>
                          <a:pt x="64" y="17"/>
                        </a:moveTo>
                        <a:lnTo>
                          <a:pt x="47" y="22"/>
                        </a:lnTo>
                        <a:lnTo>
                          <a:pt x="17" y="7"/>
                        </a:lnTo>
                        <a:lnTo>
                          <a:pt x="0" y="11"/>
                        </a:lnTo>
                        <a:lnTo>
                          <a:pt x="6" y="0"/>
                        </a:lnTo>
                        <a:lnTo>
                          <a:pt x="47" y="0"/>
                        </a:lnTo>
                        <a:lnTo>
                          <a:pt x="27" y="3"/>
                        </a:lnTo>
                        <a:lnTo>
                          <a:pt x="64" y="17"/>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18" name="Freeform 187"/>
                  <p:cNvSpPr>
                    <a:spLocks/>
                  </p:cNvSpPr>
                  <p:nvPr/>
                </p:nvSpPr>
                <p:spPr bwMode="auto">
                  <a:xfrm>
                    <a:off x="1792" y="2737"/>
                    <a:ext cx="61" cy="23"/>
                  </a:xfrm>
                  <a:custGeom>
                    <a:avLst/>
                    <a:gdLst>
                      <a:gd name="T0" fmla="*/ 0 w 61"/>
                      <a:gd name="T1" fmla="*/ 2 h 23"/>
                      <a:gd name="T2" fmla="*/ 14 w 61"/>
                      <a:gd name="T3" fmla="*/ 0 h 23"/>
                      <a:gd name="T4" fmla="*/ 46 w 61"/>
                      <a:gd name="T5" fmla="*/ 13 h 23"/>
                      <a:gd name="T6" fmla="*/ 60 w 61"/>
                      <a:gd name="T7" fmla="*/ 8 h 23"/>
                      <a:gd name="T8" fmla="*/ 56 w 61"/>
                      <a:gd name="T9" fmla="*/ 22 h 23"/>
                      <a:gd name="T10" fmla="*/ 14 w 61"/>
                      <a:gd name="T11" fmla="*/ 22 h 23"/>
                      <a:gd name="T12" fmla="*/ 32 w 61"/>
                      <a:gd name="T13" fmla="*/ 19 h 23"/>
                      <a:gd name="T14" fmla="*/ 0 w 61"/>
                      <a:gd name="T15" fmla="*/ 2 h 2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23"/>
                      <a:gd name="T26" fmla="*/ 61 w 61"/>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23">
                        <a:moveTo>
                          <a:pt x="0" y="2"/>
                        </a:moveTo>
                        <a:lnTo>
                          <a:pt x="14" y="0"/>
                        </a:lnTo>
                        <a:lnTo>
                          <a:pt x="46" y="13"/>
                        </a:lnTo>
                        <a:lnTo>
                          <a:pt x="60" y="8"/>
                        </a:lnTo>
                        <a:lnTo>
                          <a:pt x="56" y="22"/>
                        </a:lnTo>
                        <a:lnTo>
                          <a:pt x="14" y="22"/>
                        </a:lnTo>
                        <a:lnTo>
                          <a:pt x="32" y="19"/>
                        </a:lnTo>
                        <a:lnTo>
                          <a:pt x="0" y="2"/>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grpSp>
          <p:nvGrpSpPr>
            <p:cNvPr id="27" name="Group 188"/>
            <p:cNvGrpSpPr>
              <a:grpSpLocks/>
            </p:cNvGrpSpPr>
            <p:nvPr/>
          </p:nvGrpSpPr>
          <p:grpSpPr bwMode="auto">
            <a:xfrm flipH="1">
              <a:off x="1676400" y="4038600"/>
              <a:ext cx="381000" cy="152400"/>
              <a:chOff x="1674" y="2694"/>
              <a:chExt cx="228" cy="126"/>
            </a:xfrm>
          </p:grpSpPr>
          <p:grpSp>
            <p:nvGrpSpPr>
              <p:cNvPr id="296" name="Group 189"/>
              <p:cNvGrpSpPr>
                <a:grpSpLocks/>
              </p:cNvGrpSpPr>
              <p:nvPr/>
            </p:nvGrpSpPr>
            <p:grpSpPr bwMode="auto">
              <a:xfrm>
                <a:off x="1674" y="2701"/>
                <a:ext cx="224" cy="119"/>
                <a:chOff x="1674" y="2701"/>
                <a:chExt cx="224" cy="119"/>
              </a:xfrm>
            </p:grpSpPr>
            <p:sp>
              <p:nvSpPr>
                <p:cNvPr id="307" name="Rectangle 190"/>
                <p:cNvSpPr>
                  <a:spLocks noChangeArrowheads="1"/>
                </p:cNvSpPr>
                <p:nvPr/>
              </p:nvSpPr>
              <p:spPr bwMode="auto">
                <a:xfrm>
                  <a:off x="1674" y="2738"/>
                  <a:ext cx="224"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08" name="Oval 191"/>
                <p:cNvSpPr>
                  <a:spLocks noChangeArrowheads="1"/>
                </p:cNvSpPr>
                <p:nvPr/>
              </p:nvSpPr>
              <p:spPr bwMode="auto">
                <a:xfrm>
                  <a:off x="1674" y="2741"/>
                  <a:ext cx="220" cy="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309" name="Oval 192"/>
                <p:cNvSpPr>
                  <a:spLocks noChangeArrowheads="1"/>
                </p:cNvSpPr>
                <p:nvPr/>
              </p:nvSpPr>
              <p:spPr bwMode="auto">
                <a:xfrm>
                  <a:off x="1674" y="2701"/>
                  <a:ext cx="220" cy="7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sp>
            <p:nvSpPr>
              <p:cNvPr id="297" name="Rectangle 193"/>
              <p:cNvSpPr>
                <a:spLocks noChangeArrowheads="1"/>
              </p:cNvSpPr>
              <p:nvPr/>
            </p:nvSpPr>
            <p:spPr bwMode="auto">
              <a:xfrm>
                <a:off x="1677" y="2731"/>
                <a:ext cx="225" cy="45"/>
              </a:xfrm>
              <a:prstGeom prst="rect">
                <a:avLst/>
              </a:prstGeom>
              <a:solidFill>
                <a:srgbClr val="004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298" name="Oval 194"/>
              <p:cNvSpPr>
                <a:spLocks noChangeArrowheads="1"/>
              </p:cNvSpPr>
              <p:nvPr/>
            </p:nvSpPr>
            <p:spPr bwMode="auto">
              <a:xfrm>
                <a:off x="1677" y="2737"/>
                <a:ext cx="223" cy="75"/>
              </a:xfrm>
              <a:prstGeom prst="ellipse">
                <a:avLst/>
              </a:pr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299" name="Oval 195"/>
              <p:cNvSpPr>
                <a:spLocks noChangeArrowheads="1"/>
              </p:cNvSpPr>
              <p:nvPr/>
            </p:nvSpPr>
            <p:spPr bwMode="auto">
              <a:xfrm>
                <a:off x="1677" y="2694"/>
                <a:ext cx="223" cy="78"/>
              </a:xfrm>
              <a:prstGeom prst="ellipse">
                <a:avLst/>
              </a:prstGeom>
              <a:solidFill>
                <a:srgbClr val="558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nvGrpSpPr>
              <p:cNvPr id="300" name="Group 196"/>
              <p:cNvGrpSpPr>
                <a:grpSpLocks/>
              </p:cNvGrpSpPr>
              <p:nvPr/>
            </p:nvGrpSpPr>
            <p:grpSpPr bwMode="auto">
              <a:xfrm>
                <a:off x="1721" y="2704"/>
                <a:ext cx="137" cy="59"/>
                <a:chOff x="1721" y="2704"/>
                <a:chExt cx="137" cy="59"/>
              </a:xfrm>
            </p:grpSpPr>
            <p:grpSp>
              <p:nvGrpSpPr>
                <p:cNvPr id="301" name="Group 197"/>
                <p:cNvGrpSpPr>
                  <a:grpSpLocks/>
                </p:cNvGrpSpPr>
                <p:nvPr/>
              </p:nvGrpSpPr>
              <p:grpSpPr bwMode="auto">
                <a:xfrm>
                  <a:off x="1721" y="2704"/>
                  <a:ext cx="137" cy="59"/>
                  <a:chOff x="1721" y="2704"/>
                  <a:chExt cx="137" cy="59"/>
                </a:xfrm>
              </p:grpSpPr>
              <p:sp>
                <p:nvSpPr>
                  <p:cNvPr id="305" name="Freeform 198"/>
                  <p:cNvSpPr>
                    <a:spLocks/>
                  </p:cNvSpPr>
                  <p:nvPr/>
                </p:nvSpPr>
                <p:spPr bwMode="auto">
                  <a:xfrm>
                    <a:off x="1796" y="2704"/>
                    <a:ext cx="62" cy="23"/>
                  </a:xfrm>
                  <a:custGeom>
                    <a:avLst/>
                    <a:gdLst>
                      <a:gd name="T0" fmla="*/ 61 w 62"/>
                      <a:gd name="T1" fmla="*/ 3 h 23"/>
                      <a:gd name="T2" fmla="*/ 47 w 62"/>
                      <a:gd name="T3" fmla="*/ 0 h 23"/>
                      <a:gd name="T4" fmla="*/ 16 w 62"/>
                      <a:gd name="T5" fmla="*/ 11 h 23"/>
                      <a:gd name="T6" fmla="*/ 0 w 62"/>
                      <a:gd name="T7" fmla="*/ 7 h 23"/>
                      <a:gd name="T8" fmla="*/ 5 w 62"/>
                      <a:gd name="T9" fmla="*/ 22 h 23"/>
                      <a:gd name="T10" fmla="*/ 47 w 62"/>
                      <a:gd name="T11" fmla="*/ 22 h 23"/>
                      <a:gd name="T12" fmla="*/ 27 w 62"/>
                      <a:gd name="T13" fmla="*/ 17 h 23"/>
                      <a:gd name="T14" fmla="*/ 61 w 62"/>
                      <a:gd name="T15" fmla="*/ 3 h 23"/>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23"/>
                      <a:gd name="T26" fmla="*/ 62 w 62"/>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23">
                        <a:moveTo>
                          <a:pt x="61" y="3"/>
                        </a:moveTo>
                        <a:lnTo>
                          <a:pt x="47" y="0"/>
                        </a:lnTo>
                        <a:lnTo>
                          <a:pt x="16" y="11"/>
                        </a:lnTo>
                        <a:lnTo>
                          <a:pt x="0" y="7"/>
                        </a:lnTo>
                        <a:lnTo>
                          <a:pt x="5" y="22"/>
                        </a:lnTo>
                        <a:lnTo>
                          <a:pt x="47" y="22"/>
                        </a:lnTo>
                        <a:lnTo>
                          <a:pt x="27" y="17"/>
                        </a:lnTo>
                        <a:lnTo>
                          <a:pt x="61"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06" name="Freeform 199"/>
                  <p:cNvSpPr>
                    <a:spLocks/>
                  </p:cNvSpPr>
                  <p:nvPr/>
                </p:nvSpPr>
                <p:spPr bwMode="auto">
                  <a:xfrm>
                    <a:off x="1721" y="2740"/>
                    <a:ext cx="63" cy="23"/>
                  </a:xfrm>
                  <a:custGeom>
                    <a:avLst/>
                    <a:gdLst>
                      <a:gd name="T0" fmla="*/ 0 w 63"/>
                      <a:gd name="T1" fmla="*/ 18 h 23"/>
                      <a:gd name="T2" fmla="*/ 14 w 63"/>
                      <a:gd name="T3" fmla="*/ 22 h 23"/>
                      <a:gd name="T4" fmla="*/ 48 w 63"/>
                      <a:gd name="T5" fmla="*/ 11 h 23"/>
                      <a:gd name="T6" fmla="*/ 62 w 63"/>
                      <a:gd name="T7" fmla="*/ 18 h 23"/>
                      <a:gd name="T8" fmla="*/ 59 w 63"/>
                      <a:gd name="T9" fmla="*/ 0 h 23"/>
                      <a:gd name="T10" fmla="*/ 14 w 63"/>
                      <a:gd name="T11" fmla="*/ 0 h 23"/>
                      <a:gd name="T12" fmla="*/ 31 w 63"/>
                      <a:gd name="T13" fmla="*/ 6 h 23"/>
                      <a:gd name="T14" fmla="*/ 0 w 63"/>
                      <a:gd name="T15" fmla="*/ 18 h 23"/>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23"/>
                      <a:gd name="T26" fmla="*/ 63 w 63"/>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23">
                        <a:moveTo>
                          <a:pt x="0" y="18"/>
                        </a:moveTo>
                        <a:lnTo>
                          <a:pt x="14" y="22"/>
                        </a:lnTo>
                        <a:lnTo>
                          <a:pt x="48" y="11"/>
                        </a:lnTo>
                        <a:lnTo>
                          <a:pt x="62" y="18"/>
                        </a:lnTo>
                        <a:lnTo>
                          <a:pt x="59" y="0"/>
                        </a:lnTo>
                        <a:lnTo>
                          <a:pt x="14" y="0"/>
                        </a:lnTo>
                        <a:lnTo>
                          <a:pt x="31" y="6"/>
                        </a:lnTo>
                        <a:lnTo>
                          <a:pt x="0" y="1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302" name="Group 200"/>
                <p:cNvGrpSpPr>
                  <a:grpSpLocks/>
                </p:cNvGrpSpPr>
                <p:nvPr/>
              </p:nvGrpSpPr>
              <p:grpSpPr bwMode="auto">
                <a:xfrm>
                  <a:off x="1724" y="2704"/>
                  <a:ext cx="129" cy="56"/>
                  <a:chOff x="1724" y="2704"/>
                  <a:chExt cx="129" cy="56"/>
                </a:xfrm>
              </p:grpSpPr>
              <p:sp>
                <p:nvSpPr>
                  <p:cNvPr id="303" name="Freeform 201"/>
                  <p:cNvSpPr>
                    <a:spLocks/>
                  </p:cNvSpPr>
                  <p:nvPr/>
                </p:nvSpPr>
                <p:spPr bwMode="auto">
                  <a:xfrm>
                    <a:off x="1724" y="2704"/>
                    <a:ext cx="65" cy="23"/>
                  </a:xfrm>
                  <a:custGeom>
                    <a:avLst/>
                    <a:gdLst>
                      <a:gd name="T0" fmla="*/ 64 w 65"/>
                      <a:gd name="T1" fmla="*/ 17 h 23"/>
                      <a:gd name="T2" fmla="*/ 47 w 65"/>
                      <a:gd name="T3" fmla="*/ 22 h 23"/>
                      <a:gd name="T4" fmla="*/ 17 w 65"/>
                      <a:gd name="T5" fmla="*/ 7 h 23"/>
                      <a:gd name="T6" fmla="*/ 0 w 65"/>
                      <a:gd name="T7" fmla="*/ 11 h 23"/>
                      <a:gd name="T8" fmla="*/ 6 w 65"/>
                      <a:gd name="T9" fmla="*/ 0 h 23"/>
                      <a:gd name="T10" fmla="*/ 47 w 65"/>
                      <a:gd name="T11" fmla="*/ 0 h 23"/>
                      <a:gd name="T12" fmla="*/ 27 w 65"/>
                      <a:gd name="T13" fmla="*/ 3 h 23"/>
                      <a:gd name="T14" fmla="*/ 64 w 65"/>
                      <a:gd name="T15" fmla="*/ 17 h 23"/>
                      <a:gd name="T16" fmla="*/ 0 60000 65536"/>
                      <a:gd name="T17" fmla="*/ 0 60000 65536"/>
                      <a:gd name="T18" fmla="*/ 0 60000 65536"/>
                      <a:gd name="T19" fmla="*/ 0 60000 65536"/>
                      <a:gd name="T20" fmla="*/ 0 60000 65536"/>
                      <a:gd name="T21" fmla="*/ 0 60000 65536"/>
                      <a:gd name="T22" fmla="*/ 0 60000 65536"/>
                      <a:gd name="T23" fmla="*/ 0 60000 65536"/>
                      <a:gd name="T24" fmla="*/ 0 w 65"/>
                      <a:gd name="T25" fmla="*/ 0 h 23"/>
                      <a:gd name="T26" fmla="*/ 65 w 65"/>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 h="23">
                        <a:moveTo>
                          <a:pt x="64" y="17"/>
                        </a:moveTo>
                        <a:lnTo>
                          <a:pt x="47" y="22"/>
                        </a:lnTo>
                        <a:lnTo>
                          <a:pt x="17" y="7"/>
                        </a:lnTo>
                        <a:lnTo>
                          <a:pt x="0" y="11"/>
                        </a:lnTo>
                        <a:lnTo>
                          <a:pt x="6" y="0"/>
                        </a:lnTo>
                        <a:lnTo>
                          <a:pt x="47" y="0"/>
                        </a:lnTo>
                        <a:lnTo>
                          <a:pt x="27" y="3"/>
                        </a:lnTo>
                        <a:lnTo>
                          <a:pt x="64" y="17"/>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04" name="Freeform 202"/>
                  <p:cNvSpPr>
                    <a:spLocks/>
                  </p:cNvSpPr>
                  <p:nvPr/>
                </p:nvSpPr>
                <p:spPr bwMode="auto">
                  <a:xfrm>
                    <a:off x="1792" y="2737"/>
                    <a:ext cx="61" cy="23"/>
                  </a:xfrm>
                  <a:custGeom>
                    <a:avLst/>
                    <a:gdLst>
                      <a:gd name="T0" fmla="*/ 0 w 61"/>
                      <a:gd name="T1" fmla="*/ 2 h 23"/>
                      <a:gd name="T2" fmla="*/ 14 w 61"/>
                      <a:gd name="T3" fmla="*/ 0 h 23"/>
                      <a:gd name="T4" fmla="*/ 46 w 61"/>
                      <a:gd name="T5" fmla="*/ 13 h 23"/>
                      <a:gd name="T6" fmla="*/ 60 w 61"/>
                      <a:gd name="T7" fmla="*/ 8 h 23"/>
                      <a:gd name="T8" fmla="*/ 56 w 61"/>
                      <a:gd name="T9" fmla="*/ 22 h 23"/>
                      <a:gd name="T10" fmla="*/ 14 w 61"/>
                      <a:gd name="T11" fmla="*/ 22 h 23"/>
                      <a:gd name="T12" fmla="*/ 32 w 61"/>
                      <a:gd name="T13" fmla="*/ 19 h 23"/>
                      <a:gd name="T14" fmla="*/ 0 w 61"/>
                      <a:gd name="T15" fmla="*/ 2 h 2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23"/>
                      <a:gd name="T26" fmla="*/ 61 w 61"/>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23">
                        <a:moveTo>
                          <a:pt x="0" y="2"/>
                        </a:moveTo>
                        <a:lnTo>
                          <a:pt x="14" y="0"/>
                        </a:lnTo>
                        <a:lnTo>
                          <a:pt x="46" y="13"/>
                        </a:lnTo>
                        <a:lnTo>
                          <a:pt x="60" y="8"/>
                        </a:lnTo>
                        <a:lnTo>
                          <a:pt x="56" y="22"/>
                        </a:lnTo>
                        <a:lnTo>
                          <a:pt x="14" y="22"/>
                        </a:lnTo>
                        <a:lnTo>
                          <a:pt x="32" y="19"/>
                        </a:lnTo>
                        <a:lnTo>
                          <a:pt x="0" y="2"/>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sp>
          <p:nvSpPr>
            <p:cNvPr id="28" name="Line 203"/>
            <p:cNvSpPr>
              <a:spLocks noChangeShapeType="1"/>
            </p:cNvSpPr>
            <p:nvPr/>
          </p:nvSpPr>
          <p:spPr bwMode="auto">
            <a:xfrm>
              <a:off x="2057400" y="3505200"/>
              <a:ext cx="533400" cy="762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04"/>
            <p:cNvSpPr>
              <a:spLocks noChangeShapeType="1"/>
            </p:cNvSpPr>
            <p:nvPr/>
          </p:nvSpPr>
          <p:spPr bwMode="auto">
            <a:xfrm>
              <a:off x="1828800" y="3581400"/>
              <a:ext cx="76200" cy="4572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205"/>
            <p:cNvSpPr>
              <a:spLocks noChangeShapeType="1"/>
            </p:cNvSpPr>
            <p:nvPr/>
          </p:nvSpPr>
          <p:spPr bwMode="auto">
            <a:xfrm>
              <a:off x="1981200" y="4191000"/>
              <a:ext cx="533400" cy="762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206"/>
            <p:cNvSpPr>
              <a:spLocks noChangeShapeType="1"/>
            </p:cNvSpPr>
            <p:nvPr/>
          </p:nvSpPr>
          <p:spPr bwMode="auto">
            <a:xfrm>
              <a:off x="2667000" y="3657600"/>
              <a:ext cx="76200" cy="5334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207"/>
            <p:cNvSpPr>
              <a:spLocks noChangeShapeType="1"/>
            </p:cNvSpPr>
            <p:nvPr/>
          </p:nvSpPr>
          <p:spPr bwMode="auto">
            <a:xfrm>
              <a:off x="1981200" y="3581400"/>
              <a:ext cx="609600" cy="6096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3" name="Group 208"/>
            <p:cNvGrpSpPr>
              <a:grpSpLocks/>
            </p:cNvGrpSpPr>
            <p:nvPr/>
          </p:nvGrpSpPr>
          <p:grpSpPr bwMode="auto">
            <a:xfrm>
              <a:off x="2438400" y="4191000"/>
              <a:ext cx="381000" cy="381000"/>
              <a:chOff x="4181" y="2556"/>
              <a:chExt cx="258" cy="233"/>
            </a:xfrm>
          </p:grpSpPr>
          <p:grpSp>
            <p:nvGrpSpPr>
              <p:cNvPr id="278" name="Group 209"/>
              <p:cNvGrpSpPr>
                <a:grpSpLocks/>
              </p:cNvGrpSpPr>
              <p:nvPr/>
            </p:nvGrpSpPr>
            <p:grpSpPr bwMode="auto">
              <a:xfrm>
                <a:off x="4190" y="2562"/>
                <a:ext cx="249" cy="227"/>
                <a:chOff x="4190" y="2562"/>
                <a:chExt cx="249" cy="227"/>
              </a:xfrm>
            </p:grpSpPr>
            <p:sp>
              <p:nvSpPr>
                <p:cNvPr id="291" name="Freeform 210"/>
                <p:cNvSpPr>
                  <a:spLocks/>
                </p:cNvSpPr>
                <p:nvPr/>
              </p:nvSpPr>
              <p:spPr bwMode="auto">
                <a:xfrm>
                  <a:off x="4190" y="2562"/>
                  <a:ext cx="249" cy="26"/>
                </a:xfrm>
                <a:custGeom>
                  <a:avLst/>
                  <a:gdLst>
                    <a:gd name="T0" fmla="*/ 0 w 249"/>
                    <a:gd name="T1" fmla="*/ 25 h 26"/>
                    <a:gd name="T2" fmla="*/ 30 w 249"/>
                    <a:gd name="T3" fmla="*/ 0 h 26"/>
                    <a:gd name="T4" fmla="*/ 248 w 249"/>
                    <a:gd name="T5" fmla="*/ 0 h 26"/>
                    <a:gd name="T6" fmla="*/ 220 w 249"/>
                    <a:gd name="T7" fmla="*/ 25 h 26"/>
                    <a:gd name="T8" fmla="*/ 0 w 249"/>
                    <a:gd name="T9" fmla="*/ 25 h 26"/>
                    <a:gd name="T10" fmla="*/ 0 w 249"/>
                    <a:gd name="T11" fmla="*/ 25 h 26"/>
                    <a:gd name="T12" fmla="*/ 0 60000 65536"/>
                    <a:gd name="T13" fmla="*/ 0 60000 65536"/>
                    <a:gd name="T14" fmla="*/ 0 60000 65536"/>
                    <a:gd name="T15" fmla="*/ 0 60000 65536"/>
                    <a:gd name="T16" fmla="*/ 0 60000 65536"/>
                    <a:gd name="T17" fmla="*/ 0 60000 65536"/>
                    <a:gd name="T18" fmla="*/ 0 w 249"/>
                    <a:gd name="T19" fmla="*/ 0 h 26"/>
                    <a:gd name="T20" fmla="*/ 249 w 24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249" h="26">
                      <a:moveTo>
                        <a:pt x="0" y="25"/>
                      </a:moveTo>
                      <a:lnTo>
                        <a:pt x="30" y="0"/>
                      </a:lnTo>
                      <a:lnTo>
                        <a:pt x="248" y="0"/>
                      </a:lnTo>
                      <a:lnTo>
                        <a:pt x="220" y="25"/>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2" name="Freeform 211"/>
                <p:cNvSpPr>
                  <a:spLocks/>
                </p:cNvSpPr>
                <p:nvPr/>
              </p:nvSpPr>
              <p:spPr bwMode="auto">
                <a:xfrm>
                  <a:off x="4190" y="2562"/>
                  <a:ext cx="249" cy="26"/>
                </a:xfrm>
                <a:custGeom>
                  <a:avLst/>
                  <a:gdLst>
                    <a:gd name="T0" fmla="*/ 0 w 249"/>
                    <a:gd name="T1" fmla="*/ 25 h 26"/>
                    <a:gd name="T2" fmla="*/ 30 w 249"/>
                    <a:gd name="T3" fmla="*/ 0 h 26"/>
                    <a:gd name="T4" fmla="*/ 248 w 249"/>
                    <a:gd name="T5" fmla="*/ 0 h 26"/>
                    <a:gd name="T6" fmla="*/ 220 w 249"/>
                    <a:gd name="T7" fmla="*/ 25 h 26"/>
                    <a:gd name="T8" fmla="*/ 0 w 249"/>
                    <a:gd name="T9" fmla="*/ 25 h 26"/>
                    <a:gd name="T10" fmla="*/ 0 60000 65536"/>
                    <a:gd name="T11" fmla="*/ 0 60000 65536"/>
                    <a:gd name="T12" fmla="*/ 0 60000 65536"/>
                    <a:gd name="T13" fmla="*/ 0 60000 65536"/>
                    <a:gd name="T14" fmla="*/ 0 60000 65536"/>
                    <a:gd name="T15" fmla="*/ 0 w 249"/>
                    <a:gd name="T16" fmla="*/ 0 h 26"/>
                    <a:gd name="T17" fmla="*/ 249 w 249"/>
                    <a:gd name="T18" fmla="*/ 26 h 26"/>
                  </a:gdLst>
                  <a:ahLst/>
                  <a:cxnLst>
                    <a:cxn ang="T10">
                      <a:pos x="T0" y="T1"/>
                    </a:cxn>
                    <a:cxn ang="T11">
                      <a:pos x="T2" y="T3"/>
                    </a:cxn>
                    <a:cxn ang="T12">
                      <a:pos x="T4" y="T5"/>
                    </a:cxn>
                    <a:cxn ang="T13">
                      <a:pos x="T6" y="T7"/>
                    </a:cxn>
                    <a:cxn ang="T14">
                      <a:pos x="T8" y="T9"/>
                    </a:cxn>
                  </a:cxnLst>
                  <a:rect l="T15" t="T16" r="T17" b="T18"/>
                  <a:pathLst>
                    <a:path w="249" h="26">
                      <a:moveTo>
                        <a:pt x="0" y="25"/>
                      </a:moveTo>
                      <a:lnTo>
                        <a:pt x="30" y="0"/>
                      </a:lnTo>
                      <a:lnTo>
                        <a:pt x="248" y="0"/>
                      </a:lnTo>
                      <a:lnTo>
                        <a:pt x="220" y="25"/>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3" name="Freeform 212"/>
                <p:cNvSpPr>
                  <a:spLocks/>
                </p:cNvSpPr>
                <p:nvPr/>
              </p:nvSpPr>
              <p:spPr bwMode="auto">
                <a:xfrm>
                  <a:off x="4190" y="2587"/>
                  <a:ext cx="222" cy="202"/>
                </a:xfrm>
                <a:custGeom>
                  <a:avLst/>
                  <a:gdLst>
                    <a:gd name="T0" fmla="*/ 0 w 222"/>
                    <a:gd name="T1" fmla="*/ 0 h 202"/>
                    <a:gd name="T2" fmla="*/ 221 w 222"/>
                    <a:gd name="T3" fmla="*/ 0 h 202"/>
                    <a:gd name="T4" fmla="*/ 221 w 222"/>
                    <a:gd name="T5" fmla="*/ 201 h 202"/>
                    <a:gd name="T6" fmla="*/ 0 w 222"/>
                    <a:gd name="T7" fmla="*/ 201 h 202"/>
                    <a:gd name="T8" fmla="*/ 0 w 222"/>
                    <a:gd name="T9" fmla="*/ 0 h 202"/>
                    <a:gd name="T10" fmla="*/ 0 60000 65536"/>
                    <a:gd name="T11" fmla="*/ 0 60000 65536"/>
                    <a:gd name="T12" fmla="*/ 0 60000 65536"/>
                    <a:gd name="T13" fmla="*/ 0 60000 65536"/>
                    <a:gd name="T14" fmla="*/ 0 60000 65536"/>
                    <a:gd name="T15" fmla="*/ 0 w 222"/>
                    <a:gd name="T16" fmla="*/ 0 h 202"/>
                    <a:gd name="T17" fmla="*/ 222 w 222"/>
                    <a:gd name="T18" fmla="*/ 202 h 202"/>
                  </a:gdLst>
                  <a:ahLst/>
                  <a:cxnLst>
                    <a:cxn ang="T10">
                      <a:pos x="T0" y="T1"/>
                    </a:cxn>
                    <a:cxn ang="T11">
                      <a:pos x="T2" y="T3"/>
                    </a:cxn>
                    <a:cxn ang="T12">
                      <a:pos x="T4" y="T5"/>
                    </a:cxn>
                    <a:cxn ang="T13">
                      <a:pos x="T6" y="T7"/>
                    </a:cxn>
                    <a:cxn ang="T14">
                      <a:pos x="T8" y="T9"/>
                    </a:cxn>
                  </a:cxnLst>
                  <a:rect l="T15" t="T16" r="T17" b="T18"/>
                  <a:pathLst>
                    <a:path w="222" h="202">
                      <a:moveTo>
                        <a:pt x="0" y="0"/>
                      </a:moveTo>
                      <a:lnTo>
                        <a:pt x="221" y="0"/>
                      </a:lnTo>
                      <a:lnTo>
                        <a:pt x="221" y="201"/>
                      </a:lnTo>
                      <a:lnTo>
                        <a:pt x="0" y="201"/>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4" name="Freeform 213"/>
                <p:cNvSpPr>
                  <a:spLocks/>
                </p:cNvSpPr>
                <p:nvPr/>
              </p:nvSpPr>
              <p:spPr bwMode="auto">
                <a:xfrm>
                  <a:off x="4411" y="2562"/>
                  <a:ext cx="28" cy="227"/>
                </a:xfrm>
                <a:custGeom>
                  <a:avLst/>
                  <a:gdLst>
                    <a:gd name="T0" fmla="*/ 0 w 28"/>
                    <a:gd name="T1" fmla="*/ 25 h 227"/>
                    <a:gd name="T2" fmla="*/ 27 w 28"/>
                    <a:gd name="T3" fmla="*/ 0 h 227"/>
                    <a:gd name="T4" fmla="*/ 27 w 28"/>
                    <a:gd name="T5" fmla="*/ 198 h 227"/>
                    <a:gd name="T6" fmla="*/ 0 w 28"/>
                    <a:gd name="T7" fmla="*/ 226 h 227"/>
                    <a:gd name="T8" fmla="*/ 0 w 28"/>
                    <a:gd name="T9" fmla="*/ 25 h 227"/>
                    <a:gd name="T10" fmla="*/ 0 60000 65536"/>
                    <a:gd name="T11" fmla="*/ 0 60000 65536"/>
                    <a:gd name="T12" fmla="*/ 0 60000 65536"/>
                    <a:gd name="T13" fmla="*/ 0 60000 65536"/>
                    <a:gd name="T14" fmla="*/ 0 60000 65536"/>
                    <a:gd name="T15" fmla="*/ 0 w 28"/>
                    <a:gd name="T16" fmla="*/ 0 h 227"/>
                    <a:gd name="T17" fmla="*/ 28 w 28"/>
                    <a:gd name="T18" fmla="*/ 227 h 227"/>
                  </a:gdLst>
                  <a:ahLst/>
                  <a:cxnLst>
                    <a:cxn ang="T10">
                      <a:pos x="T0" y="T1"/>
                    </a:cxn>
                    <a:cxn ang="T11">
                      <a:pos x="T2" y="T3"/>
                    </a:cxn>
                    <a:cxn ang="T12">
                      <a:pos x="T4" y="T5"/>
                    </a:cxn>
                    <a:cxn ang="T13">
                      <a:pos x="T6" y="T7"/>
                    </a:cxn>
                    <a:cxn ang="T14">
                      <a:pos x="T8" y="T9"/>
                    </a:cxn>
                  </a:cxnLst>
                  <a:rect l="T15" t="T16" r="T17" b="T18"/>
                  <a:pathLst>
                    <a:path w="28" h="227">
                      <a:moveTo>
                        <a:pt x="0" y="25"/>
                      </a:moveTo>
                      <a:lnTo>
                        <a:pt x="27" y="0"/>
                      </a:lnTo>
                      <a:lnTo>
                        <a:pt x="27" y="198"/>
                      </a:lnTo>
                      <a:lnTo>
                        <a:pt x="0" y="226"/>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5" name="Freeform 214"/>
                <p:cNvSpPr>
                  <a:spLocks/>
                </p:cNvSpPr>
                <p:nvPr/>
              </p:nvSpPr>
              <p:spPr bwMode="auto">
                <a:xfrm>
                  <a:off x="4411" y="2562"/>
                  <a:ext cx="28" cy="227"/>
                </a:xfrm>
                <a:custGeom>
                  <a:avLst/>
                  <a:gdLst>
                    <a:gd name="T0" fmla="*/ 0 w 28"/>
                    <a:gd name="T1" fmla="*/ 25 h 227"/>
                    <a:gd name="T2" fmla="*/ 27 w 28"/>
                    <a:gd name="T3" fmla="*/ 0 h 227"/>
                    <a:gd name="T4" fmla="*/ 27 w 28"/>
                    <a:gd name="T5" fmla="*/ 198 h 227"/>
                    <a:gd name="T6" fmla="*/ 0 w 28"/>
                    <a:gd name="T7" fmla="*/ 226 h 227"/>
                    <a:gd name="T8" fmla="*/ 0 w 28"/>
                    <a:gd name="T9" fmla="*/ 25 h 227"/>
                    <a:gd name="T10" fmla="*/ 0 60000 65536"/>
                    <a:gd name="T11" fmla="*/ 0 60000 65536"/>
                    <a:gd name="T12" fmla="*/ 0 60000 65536"/>
                    <a:gd name="T13" fmla="*/ 0 60000 65536"/>
                    <a:gd name="T14" fmla="*/ 0 60000 65536"/>
                    <a:gd name="T15" fmla="*/ 0 w 28"/>
                    <a:gd name="T16" fmla="*/ 0 h 227"/>
                    <a:gd name="T17" fmla="*/ 28 w 28"/>
                    <a:gd name="T18" fmla="*/ 227 h 227"/>
                  </a:gdLst>
                  <a:ahLst/>
                  <a:cxnLst>
                    <a:cxn ang="T10">
                      <a:pos x="T0" y="T1"/>
                    </a:cxn>
                    <a:cxn ang="T11">
                      <a:pos x="T2" y="T3"/>
                    </a:cxn>
                    <a:cxn ang="T12">
                      <a:pos x="T4" y="T5"/>
                    </a:cxn>
                    <a:cxn ang="T13">
                      <a:pos x="T6" y="T7"/>
                    </a:cxn>
                    <a:cxn ang="T14">
                      <a:pos x="T8" y="T9"/>
                    </a:cxn>
                  </a:cxnLst>
                  <a:rect l="T15" t="T16" r="T17" b="T18"/>
                  <a:pathLst>
                    <a:path w="28" h="227">
                      <a:moveTo>
                        <a:pt x="0" y="25"/>
                      </a:moveTo>
                      <a:lnTo>
                        <a:pt x="27" y="0"/>
                      </a:lnTo>
                      <a:lnTo>
                        <a:pt x="27" y="198"/>
                      </a:lnTo>
                      <a:lnTo>
                        <a:pt x="0" y="226"/>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279" name="Freeform 215"/>
              <p:cNvSpPr>
                <a:spLocks/>
              </p:cNvSpPr>
              <p:nvPr/>
            </p:nvSpPr>
            <p:spPr bwMode="auto">
              <a:xfrm>
                <a:off x="4181" y="2556"/>
                <a:ext cx="250" cy="27"/>
              </a:xfrm>
              <a:custGeom>
                <a:avLst/>
                <a:gdLst>
                  <a:gd name="T0" fmla="*/ 0 w 250"/>
                  <a:gd name="T1" fmla="*/ 26 h 27"/>
                  <a:gd name="T2" fmla="*/ 31 w 250"/>
                  <a:gd name="T3" fmla="*/ 0 h 27"/>
                  <a:gd name="T4" fmla="*/ 249 w 250"/>
                  <a:gd name="T5" fmla="*/ 0 h 27"/>
                  <a:gd name="T6" fmla="*/ 221 w 250"/>
                  <a:gd name="T7" fmla="*/ 26 h 27"/>
                  <a:gd name="T8" fmla="*/ 0 w 250"/>
                  <a:gd name="T9" fmla="*/ 26 h 27"/>
                  <a:gd name="T10" fmla="*/ 0 w 250"/>
                  <a:gd name="T11" fmla="*/ 26 h 27"/>
                  <a:gd name="T12" fmla="*/ 0 60000 65536"/>
                  <a:gd name="T13" fmla="*/ 0 60000 65536"/>
                  <a:gd name="T14" fmla="*/ 0 60000 65536"/>
                  <a:gd name="T15" fmla="*/ 0 60000 65536"/>
                  <a:gd name="T16" fmla="*/ 0 60000 65536"/>
                  <a:gd name="T17" fmla="*/ 0 60000 65536"/>
                  <a:gd name="T18" fmla="*/ 0 w 250"/>
                  <a:gd name="T19" fmla="*/ 0 h 27"/>
                  <a:gd name="T20" fmla="*/ 250 w 250"/>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250" h="27">
                    <a:moveTo>
                      <a:pt x="0" y="26"/>
                    </a:moveTo>
                    <a:lnTo>
                      <a:pt x="31" y="0"/>
                    </a:lnTo>
                    <a:lnTo>
                      <a:pt x="249" y="0"/>
                    </a:lnTo>
                    <a:lnTo>
                      <a:pt x="221" y="26"/>
                    </a:lnTo>
                    <a:lnTo>
                      <a:pt x="0" y="26"/>
                    </a:lnTo>
                  </a:path>
                </a:pathLst>
              </a:custGeom>
              <a:solidFill>
                <a:srgbClr val="558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0" name="Freeform 216"/>
              <p:cNvSpPr>
                <a:spLocks/>
              </p:cNvSpPr>
              <p:nvPr/>
            </p:nvSpPr>
            <p:spPr bwMode="auto">
              <a:xfrm>
                <a:off x="4181" y="2556"/>
                <a:ext cx="250" cy="27"/>
              </a:xfrm>
              <a:custGeom>
                <a:avLst/>
                <a:gdLst>
                  <a:gd name="T0" fmla="*/ 0 w 250"/>
                  <a:gd name="T1" fmla="*/ 26 h 27"/>
                  <a:gd name="T2" fmla="*/ 31 w 250"/>
                  <a:gd name="T3" fmla="*/ 0 h 27"/>
                  <a:gd name="T4" fmla="*/ 249 w 250"/>
                  <a:gd name="T5" fmla="*/ 0 h 27"/>
                  <a:gd name="T6" fmla="*/ 221 w 250"/>
                  <a:gd name="T7" fmla="*/ 26 h 27"/>
                  <a:gd name="T8" fmla="*/ 0 w 250"/>
                  <a:gd name="T9" fmla="*/ 26 h 27"/>
                  <a:gd name="T10" fmla="*/ 0 60000 65536"/>
                  <a:gd name="T11" fmla="*/ 0 60000 65536"/>
                  <a:gd name="T12" fmla="*/ 0 60000 65536"/>
                  <a:gd name="T13" fmla="*/ 0 60000 65536"/>
                  <a:gd name="T14" fmla="*/ 0 60000 65536"/>
                  <a:gd name="T15" fmla="*/ 0 w 250"/>
                  <a:gd name="T16" fmla="*/ 0 h 27"/>
                  <a:gd name="T17" fmla="*/ 250 w 250"/>
                  <a:gd name="T18" fmla="*/ 27 h 27"/>
                </a:gdLst>
                <a:ahLst/>
                <a:cxnLst>
                  <a:cxn ang="T10">
                    <a:pos x="T0" y="T1"/>
                  </a:cxn>
                  <a:cxn ang="T11">
                    <a:pos x="T2" y="T3"/>
                  </a:cxn>
                  <a:cxn ang="T12">
                    <a:pos x="T4" y="T5"/>
                  </a:cxn>
                  <a:cxn ang="T13">
                    <a:pos x="T6" y="T7"/>
                  </a:cxn>
                  <a:cxn ang="T14">
                    <a:pos x="T8" y="T9"/>
                  </a:cxn>
                </a:cxnLst>
                <a:rect l="T15" t="T16" r="T17" b="T18"/>
                <a:pathLst>
                  <a:path w="250" h="27">
                    <a:moveTo>
                      <a:pt x="0" y="26"/>
                    </a:moveTo>
                    <a:lnTo>
                      <a:pt x="31" y="0"/>
                    </a:lnTo>
                    <a:lnTo>
                      <a:pt x="249" y="0"/>
                    </a:lnTo>
                    <a:lnTo>
                      <a:pt x="221" y="26"/>
                    </a:lnTo>
                    <a:lnTo>
                      <a:pt x="0" y="26"/>
                    </a:lnTo>
                  </a:path>
                </a:pathLst>
              </a:custGeom>
              <a:solidFill>
                <a:srgbClr val="558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1" name="Freeform 217"/>
              <p:cNvSpPr>
                <a:spLocks/>
              </p:cNvSpPr>
              <p:nvPr/>
            </p:nvSpPr>
            <p:spPr bwMode="auto">
              <a:xfrm>
                <a:off x="4181" y="2582"/>
                <a:ext cx="223" cy="202"/>
              </a:xfrm>
              <a:custGeom>
                <a:avLst/>
                <a:gdLst>
                  <a:gd name="T0" fmla="*/ 0 w 223"/>
                  <a:gd name="T1" fmla="*/ 0 h 202"/>
                  <a:gd name="T2" fmla="*/ 222 w 223"/>
                  <a:gd name="T3" fmla="*/ 0 h 202"/>
                  <a:gd name="T4" fmla="*/ 222 w 223"/>
                  <a:gd name="T5" fmla="*/ 201 h 202"/>
                  <a:gd name="T6" fmla="*/ 0 w 223"/>
                  <a:gd name="T7" fmla="*/ 201 h 202"/>
                  <a:gd name="T8" fmla="*/ 0 w 223"/>
                  <a:gd name="T9" fmla="*/ 0 h 202"/>
                  <a:gd name="T10" fmla="*/ 0 60000 65536"/>
                  <a:gd name="T11" fmla="*/ 0 60000 65536"/>
                  <a:gd name="T12" fmla="*/ 0 60000 65536"/>
                  <a:gd name="T13" fmla="*/ 0 60000 65536"/>
                  <a:gd name="T14" fmla="*/ 0 60000 65536"/>
                  <a:gd name="T15" fmla="*/ 0 w 223"/>
                  <a:gd name="T16" fmla="*/ 0 h 202"/>
                  <a:gd name="T17" fmla="*/ 223 w 223"/>
                  <a:gd name="T18" fmla="*/ 202 h 202"/>
                </a:gdLst>
                <a:ahLst/>
                <a:cxnLst>
                  <a:cxn ang="T10">
                    <a:pos x="T0" y="T1"/>
                  </a:cxn>
                  <a:cxn ang="T11">
                    <a:pos x="T2" y="T3"/>
                  </a:cxn>
                  <a:cxn ang="T12">
                    <a:pos x="T4" y="T5"/>
                  </a:cxn>
                  <a:cxn ang="T13">
                    <a:pos x="T6" y="T7"/>
                  </a:cxn>
                  <a:cxn ang="T14">
                    <a:pos x="T8" y="T9"/>
                  </a:cxn>
                </a:cxnLst>
                <a:rect l="T15" t="T16" r="T17" b="T18"/>
                <a:pathLst>
                  <a:path w="223" h="202">
                    <a:moveTo>
                      <a:pt x="0" y="0"/>
                    </a:moveTo>
                    <a:lnTo>
                      <a:pt x="222" y="0"/>
                    </a:lnTo>
                    <a:lnTo>
                      <a:pt x="222" y="201"/>
                    </a:lnTo>
                    <a:lnTo>
                      <a:pt x="0" y="201"/>
                    </a:lnTo>
                    <a:lnTo>
                      <a:pt x="0" y="0"/>
                    </a:lnTo>
                  </a:path>
                </a:pathLst>
              </a:custGeom>
              <a:solidFill>
                <a:srgbClr val="004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2" name="Freeform 218"/>
              <p:cNvSpPr>
                <a:spLocks/>
              </p:cNvSpPr>
              <p:nvPr/>
            </p:nvSpPr>
            <p:spPr bwMode="auto">
              <a:xfrm>
                <a:off x="4403" y="2556"/>
                <a:ext cx="28" cy="228"/>
              </a:xfrm>
              <a:custGeom>
                <a:avLst/>
                <a:gdLst>
                  <a:gd name="T0" fmla="*/ 0 w 28"/>
                  <a:gd name="T1" fmla="*/ 26 h 228"/>
                  <a:gd name="T2" fmla="*/ 27 w 28"/>
                  <a:gd name="T3" fmla="*/ 0 h 228"/>
                  <a:gd name="T4" fmla="*/ 27 w 28"/>
                  <a:gd name="T5" fmla="*/ 199 h 228"/>
                  <a:gd name="T6" fmla="*/ 0 w 28"/>
                  <a:gd name="T7" fmla="*/ 227 h 228"/>
                  <a:gd name="T8" fmla="*/ 0 w 28"/>
                  <a:gd name="T9" fmla="*/ 26 h 228"/>
                  <a:gd name="T10" fmla="*/ 0 60000 65536"/>
                  <a:gd name="T11" fmla="*/ 0 60000 65536"/>
                  <a:gd name="T12" fmla="*/ 0 60000 65536"/>
                  <a:gd name="T13" fmla="*/ 0 60000 65536"/>
                  <a:gd name="T14" fmla="*/ 0 60000 65536"/>
                  <a:gd name="T15" fmla="*/ 0 w 28"/>
                  <a:gd name="T16" fmla="*/ 0 h 228"/>
                  <a:gd name="T17" fmla="*/ 28 w 28"/>
                  <a:gd name="T18" fmla="*/ 228 h 228"/>
                </a:gdLst>
                <a:ahLst/>
                <a:cxnLst>
                  <a:cxn ang="T10">
                    <a:pos x="T0" y="T1"/>
                  </a:cxn>
                  <a:cxn ang="T11">
                    <a:pos x="T2" y="T3"/>
                  </a:cxn>
                  <a:cxn ang="T12">
                    <a:pos x="T4" y="T5"/>
                  </a:cxn>
                  <a:cxn ang="T13">
                    <a:pos x="T6" y="T7"/>
                  </a:cxn>
                  <a:cxn ang="T14">
                    <a:pos x="T8" y="T9"/>
                  </a:cxn>
                </a:cxnLst>
                <a:rect l="T15" t="T16" r="T17" b="T18"/>
                <a:pathLst>
                  <a:path w="28" h="228">
                    <a:moveTo>
                      <a:pt x="0" y="26"/>
                    </a:moveTo>
                    <a:lnTo>
                      <a:pt x="27" y="0"/>
                    </a:lnTo>
                    <a:lnTo>
                      <a:pt x="27" y="199"/>
                    </a:lnTo>
                    <a:lnTo>
                      <a:pt x="0" y="227"/>
                    </a:lnTo>
                    <a:lnTo>
                      <a:pt x="0" y="26"/>
                    </a:lnTo>
                  </a:path>
                </a:pathLst>
              </a:custGeom>
              <a:solidFill>
                <a:srgbClr val="0041D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3" name="Freeform 219"/>
              <p:cNvSpPr>
                <a:spLocks/>
              </p:cNvSpPr>
              <p:nvPr/>
            </p:nvSpPr>
            <p:spPr bwMode="auto">
              <a:xfrm>
                <a:off x="4403" y="2556"/>
                <a:ext cx="28" cy="228"/>
              </a:xfrm>
              <a:custGeom>
                <a:avLst/>
                <a:gdLst>
                  <a:gd name="T0" fmla="*/ 0 w 28"/>
                  <a:gd name="T1" fmla="*/ 26 h 228"/>
                  <a:gd name="T2" fmla="*/ 27 w 28"/>
                  <a:gd name="T3" fmla="*/ 0 h 228"/>
                  <a:gd name="T4" fmla="*/ 27 w 28"/>
                  <a:gd name="T5" fmla="*/ 199 h 228"/>
                  <a:gd name="T6" fmla="*/ 0 w 28"/>
                  <a:gd name="T7" fmla="*/ 227 h 228"/>
                  <a:gd name="T8" fmla="*/ 0 w 28"/>
                  <a:gd name="T9" fmla="*/ 26 h 228"/>
                  <a:gd name="T10" fmla="*/ 0 60000 65536"/>
                  <a:gd name="T11" fmla="*/ 0 60000 65536"/>
                  <a:gd name="T12" fmla="*/ 0 60000 65536"/>
                  <a:gd name="T13" fmla="*/ 0 60000 65536"/>
                  <a:gd name="T14" fmla="*/ 0 60000 65536"/>
                  <a:gd name="T15" fmla="*/ 0 w 28"/>
                  <a:gd name="T16" fmla="*/ 0 h 228"/>
                  <a:gd name="T17" fmla="*/ 28 w 28"/>
                  <a:gd name="T18" fmla="*/ 228 h 228"/>
                </a:gdLst>
                <a:ahLst/>
                <a:cxnLst>
                  <a:cxn ang="T10">
                    <a:pos x="T0" y="T1"/>
                  </a:cxn>
                  <a:cxn ang="T11">
                    <a:pos x="T2" y="T3"/>
                  </a:cxn>
                  <a:cxn ang="T12">
                    <a:pos x="T4" y="T5"/>
                  </a:cxn>
                  <a:cxn ang="T13">
                    <a:pos x="T6" y="T7"/>
                  </a:cxn>
                  <a:cxn ang="T14">
                    <a:pos x="T8" y="T9"/>
                  </a:cxn>
                </a:cxnLst>
                <a:rect l="T15" t="T16" r="T17" b="T18"/>
                <a:pathLst>
                  <a:path w="28" h="228">
                    <a:moveTo>
                      <a:pt x="0" y="26"/>
                    </a:moveTo>
                    <a:lnTo>
                      <a:pt x="27" y="0"/>
                    </a:lnTo>
                    <a:lnTo>
                      <a:pt x="27" y="199"/>
                    </a:lnTo>
                    <a:lnTo>
                      <a:pt x="0" y="227"/>
                    </a:lnTo>
                    <a:lnTo>
                      <a:pt x="0" y="26"/>
                    </a:lnTo>
                  </a:path>
                </a:pathLst>
              </a:custGeom>
              <a:solidFill>
                <a:srgbClr val="0041D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284" name="Group 220"/>
              <p:cNvGrpSpPr>
                <a:grpSpLocks/>
              </p:cNvGrpSpPr>
              <p:nvPr/>
            </p:nvGrpSpPr>
            <p:grpSpPr bwMode="auto">
              <a:xfrm>
                <a:off x="4196" y="2601"/>
                <a:ext cx="186" cy="163"/>
                <a:chOff x="4196" y="2601"/>
                <a:chExt cx="186" cy="163"/>
              </a:xfrm>
            </p:grpSpPr>
            <p:sp>
              <p:nvSpPr>
                <p:cNvPr id="285" name="Freeform 221"/>
                <p:cNvSpPr>
                  <a:spLocks/>
                </p:cNvSpPr>
                <p:nvPr/>
              </p:nvSpPr>
              <p:spPr bwMode="auto">
                <a:xfrm>
                  <a:off x="4217" y="2624"/>
                  <a:ext cx="153" cy="118"/>
                </a:xfrm>
                <a:custGeom>
                  <a:avLst/>
                  <a:gdLst>
                    <a:gd name="T0" fmla="*/ 152 w 153"/>
                    <a:gd name="T1" fmla="*/ 117 h 118"/>
                    <a:gd name="T2" fmla="*/ 106 w 153"/>
                    <a:gd name="T3" fmla="*/ 117 h 118"/>
                    <a:gd name="T4" fmla="*/ 42 w 153"/>
                    <a:gd name="T5" fmla="*/ 0 h 118"/>
                    <a:gd name="T6" fmla="*/ 0 w 153"/>
                    <a:gd name="T7" fmla="*/ 0 h 118"/>
                    <a:gd name="T8" fmla="*/ 0 60000 65536"/>
                    <a:gd name="T9" fmla="*/ 0 60000 65536"/>
                    <a:gd name="T10" fmla="*/ 0 60000 65536"/>
                    <a:gd name="T11" fmla="*/ 0 60000 65536"/>
                    <a:gd name="T12" fmla="*/ 0 w 153"/>
                    <a:gd name="T13" fmla="*/ 0 h 118"/>
                    <a:gd name="T14" fmla="*/ 153 w 153"/>
                    <a:gd name="T15" fmla="*/ 118 h 118"/>
                  </a:gdLst>
                  <a:ahLst/>
                  <a:cxnLst>
                    <a:cxn ang="T8">
                      <a:pos x="T0" y="T1"/>
                    </a:cxn>
                    <a:cxn ang="T9">
                      <a:pos x="T2" y="T3"/>
                    </a:cxn>
                    <a:cxn ang="T10">
                      <a:pos x="T4" y="T5"/>
                    </a:cxn>
                    <a:cxn ang="T11">
                      <a:pos x="T6" y="T7"/>
                    </a:cxn>
                  </a:cxnLst>
                  <a:rect l="T12" t="T13" r="T14" b="T15"/>
                  <a:pathLst>
                    <a:path w="153" h="118">
                      <a:moveTo>
                        <a:pt x="152" y="117"/>
                      </a:moveTo>
                      <a:lnTo>
                        <a:pt x="106" y="117"/>
                      </a:lnTo>
                      <a:lnTo>
                        <a:pt x="42" y="0"/>
                      </a:lnTo>
                      <a:lnTo>
                        <a:pt x="0"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 name="Freeform 222"/>
                <p:cNvSpPr>
                  <a:spLocks/>
                </p:cNvSpPr>
                <p:nvPr/>
              </p:nvSpPr>
              <p:spPr bwMode="auto">
                <a:xfrm>
                  <a:off x="4214" y="2624"/>
                  <a:ext cx="159" cy="118"/>
                </a:xfrm>
                <a:custGeom>
                  <a:avLst/>
                  <a:gdLst>
                    <a:gd name="T0" fmla="*/ 0 w 159"/>
                    <a:gd name="T1" fmla="*/ 117 h 118"/>
                    <a:gd name="T2" fmla="*/ 45 w 159"/>
                    <a:gd name="T3" fmla="*/ 117 h 118"/>
                    <a:gd name="T4" fmla="*/ 106 w 159"/>
                    <a:gd name="T5" fmla="*/ 0 h 118"/>
                    <a:gd name="T6" fmla="*/ 158 w 159"/>
                    <a:gd name="T7" fmla="*/ 0 h 118"/>
                    <a:gd name="T8" fmla="*/ 0 60000 65536"/>
                    <a:gd name="T9" fmla="*/ 0 60000 65536"/>
                    <a:gd name="T10" fmla="*/ 0 60000 65536"/>
                    <a:gd name="T11" fmla="*/ 0 60000 65536"/>
                    <a:gd name="T12" fmla="*/ 0 w 159"/>
                    <a:gd name="T13" fmla="*/ 0 h 118"/>
                    <a:gd name="T14" fmla="*/ 159 w 159"/>
                    <a:gd name="T15" fmla="*/ 118 h 118"/>
                  </a:gdLst>
                  <a:ahLst/>
                  <a:cxnLst>
                    <a:cxn ang="T8">
                      <a:pos x="T0" y="T1"/>
                    </a:cxn>
                    <a:cxn ang="T9">
                      <a:pos x="T2" y="T3"/>
                    </a:cxn>
                    <a:cxn ang="T10">
                      <a:pos x="T4" y="T5"/>
                    </a:cxn>
                    <a:cxn ang="T11">
                      <a:pos x="T6" y="T7"/>
                    </a:cxn>
                  </a:cxnLst>
                  <a:rect l="T12" t="T13" r="T14" b="T15"/>
                  <a:pathLst>
                    <a:path w="159" h="118">
                      <a:moveTo>
                        <a:pt x="0" y="117"/>
                      </a:moveTo>
                      <a:lnTo>
                        <a:pt x="45" y="117"/>
                      </a:lnTo>
                      <a:lnTo>
                        <a:pt x="106" y="0"/>
                      </a:lnTo>
                      <a:lnTo>
                        <a:pt x="158"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 name="Freeform 223"/>
                <p:cNvSpPr>
                  <a:spLocks/>
                </p:cNvSpPr>
                <p:nvPr/>
              </p:nvSpPr>
              <p:spPr bwMode="auto">
                <a:xfrm>
                  <a:off x="4354" y="2601"/>
                  <a:ext cx="28" cy="43"/>
                </a:xfrm>
                <a:custGeom>
                  <a:avLst/>
                  <a:gdLst>
                    <a:gd name="T0" fmla="*/ 0 w 28"/>
                    <a:gd name="T1" fmla="*/ 0 h 43"/>
                    <a:gd name="T2" fmla="*/ 0 w 28"/>
                    <a:gd name="T3" fmla="*/ 42 h 43"/>
                    <a:gd name="T4" fmla="*/ 27 w 28"/>
                    <a:gd name="T5" fmla="*/ 23 h 43"/>
                    <a:gd name="T6" fmla="*/ 0 w 28"/>
                    <a:gd name="T7" fmla="*/ 0 h 43"/>
                    <a:gd name="T8" fmla="*/ 0 60000 65536"/>
                    <a:gd name="T9" fmla="*/ 0 60000 65536"/>
                    <a:gd name="T10" fmla="*/ 0 60000 65536"/>
                    <a:gd name="T11" fmla="*/ 0 60000 65536"/>
                    <a:gd name="T12" fmla="*/ 0 w 28"/>
                    <a:gd name="T13" fmla="*/ 0 h 43"/>
                    <a:gd name="T14" fmla="*/ 28 w 28"/>
                    <a:gd name="T15" fmla="*/ 43 h 43"/>
                  </a:gdLst>
                  <a:ahLst/>
                  <a:cxnLst>
                    <a:cxn ang="T8">
                      <a:pos x="T0" y="T1"/>
                    </a:cxn>
                    <a:cxn ang="T9">
                      <a:pos x="T2" y="T3"/>
                    </a:cxn>
                    <a:cxn ang="T10">
                      <a:pos x="T4" y="T5"/>
                    </a:cxn>
                    <a:cxn ang="T11">
                      <a:pos x="T6" y="T7"/>
                    </a:cxn>
                  </a:cxnLst>
                  <a:rect l="T12" t="T13" r="T14" b="T15"/>
                  <a:pathLst>
                    <a:path w="28" h="43">
                      <a:moveTo>
                        <a:pt x="0" y="0"/>
                      </a:moveTo>
                      <a:lnTo>
                        <a:pt x="0" y="42"/>
                      </a:lnTo>
                      <a:lnTo>
                        <a:pt x="27" y="23"/>
                      </a:lnTo>
                      <a:lnTo>
                        <a:pt x="0" y="0"/>
                      </a:lnTo>
                    </a:path>
                  </a:pathLst>
                </a:custGeom>
                <a:solidFill>
                  <a:srgbClr val="FFFFFF"/>
                </a:solidFill>
                <a:ln w="12700" cap="rnd">
                  <a:solidFill>
                    <a:srgbClr val="FFFFFF"/>
                  </a:solidFill>
                  <a:round/>
                  <a:headEnd/>
                  <a:tailEnd/>
                </a:ln>
              </p:spPr>
              <p:txBody>
                <a:bodyPr/>
                <a:lstStyle/>
                <a:p>
                  <a:endParaRPr lang="en-US"/>
                </a:p>
              </p:txBody>
            </p:sp>
            <p:sp>
              <p:nvSpPr>
                <p:cNvPr id="288" name="Freeform 224"/>
                <p:cNvSpPr>
                  <a:spLocks/>
                </p:cNvSpPr>
                <p:nvPr/>
              </p:nvSpPr>
              <p:spPr bwMode="auto">
                <a:xfrm>
                  <a:off x="4354" y="2718"/>
                  <a:ext cx="28" cy="43"/>
                </a:xfrm>
                <a:custGeom>
                  <a:avLst/>
                  <a:gdLst>
                    <a:gd name="T0" fmla="*/ 0 w 28"/>
                    <a:gd name="T1" fmla="*/ 0 h 43"/>
                    <a:gd name="T2" fmla="*/ 0 w 28"/>
                    <a:gd name="T3" fmla="*/ 42 h 43"/>
                    <a:gd name="T4" fmla="*/ 27 w 28"/>
                    <a:gd name="T5" fmla="*/ 23 h 43"/>
                    <a:gd name="T6" fmla="*/ 0 w 28"/>
                    <a:gd name="T7" fmla="*/ 0 h 43"/>
                    <a:gd name="T8" fmla="*/ 0 60000 65536"/>
                    <a:gd name="T9" fmla="*/ 0 60000 65536"/>
                    <a:gd name="T10" fmla="*/ 0 60000 65536"/>
                    <a:gd name="T11" fmla="*/ 0 60000 65536"/>
                    <a:gd name="T12" fmla="*/ 0 w 28"/>
                    <a:gd name="T13" fmla="*/ 0 h 43"/>
                    <a:gd name="T14" fmla="*/ 28 w 28"/>
                    <a:gd name="T15" fmla="*/ 43 h 43"/>
                  </a:gdLst>
                  <a:ahLst/>
                  <a:cxnLst>
                    <a:cxn ang="T8">
                      <a:pos x="T0" y="T1"/>
                    </a:cxn>
                    <a:cxn ang="T9">
                      <a:pos x="T2" y="T3"/>
                    </a:cxn>
                    <a:cxn ang="T10">
                      <a:pos x="T4" y="T5"/>
                    </a:cxn>
                    <a:cxn ang="T11">
                      <a:pos x="T6" y="T7"/>
                    </a:cxn>
                  </a:cxnLst>
                  <a:rect l="T12" t="T13" r="T14" b="T15"/>
                  <a:pathLst>
                    <a:path w="28" h="43">
                      <a:moveTo>
                        <a:pt x="0" y="0"/>
                      </a:moveTo>
                      <a:lnTo>
                        <a:pt x="0" y="42"/>
                      </a:lnTo>
                      <a:lnTo>
                        <a:pt x="27" y="23"/>
                      </a:lnTo>
                      <a:lnTo>
                        <a:pt x="0" y="0"/>
                      </a:lnTo>
                    </a:path>
                  </a:pathLst>
                </a:custGeom>
                <a:solidFill>
                  <a:srgbClr val="FFFFFF"/>
                </a:solidFill>
                <a:ln w="12700" cap="rnd">
                  <a:solidFill>
                    <a:srgbClr val="FFFFFF"/>
                  </a:solidFill>
                  <a:round/>
                  <a:headEnd/>
                  <a:tailEnd/>
                </a:ln>
              </p:spPr>
              <p:txBody>
                <a:bodyPr/>
                <a:lstStyle/>
                <a:p>
                  <a:endParaRPr lang="en-US"/>
                </a:p>
              </p:txBody>
            </p:sp>
            <p:sp>
              <p:nvSpPr>
                <p:cNvPr id="289" name="Freeform 225"/>
                <p:cNvSpPr>
                  <a:spLocks/>
                </p:cNvSpPr>
                <p:nvPr/>
              </p:nvSpPr>
              <p:spPr bwMode="auto">
                <a:xfrm>
                  <a:off x="4196" y="2601"/>
                  <a:ext cx="29" cy="43"/>
                </a:xfrm>
                <a:custGeom>
                  <a:avLst/>
                  <a:gdLst>
                    <a:gd name="T0" fmla="*/ 28 w 29"/>
                    <a:gd name="T1" fmla="*/ 42 h 43"/>
                    <a:gd name="T2" fmla="*/ 28 w 29"/>
                    <a:gd name="T3" fmla="*/ 0 h 43"/>
                    <a:gd name="T4" fmla="*/ 0 w 29"/>
                    <a:gd name="T5" fmla="*/ 23 h 43"/>
                    <a:gd name="T6" fmla="*/ 28 w 29"/>
                    <a:gd name="T7" fmla="*/ 42 h 43"/>
                    <a:gd name="T8" fmla="*/ 0 60000 65536"/>
                    <a:gd name="T9" fmla="*/ 0 60000 65536"/>
                    <a:gd name="T10" fmla="*/ 0 60000 65536"/>
                    <a:gd name="T11" fmla="*/ 0 60000 65536"/>
                    <a:gd name="T12" fmla="*/ 0 w 29"/>
                    <a:gd name="T13" fmla="*/ 0 h 43"/>
                    <a:gd name="T14" fmla="*/ 29 w 29"/>
                    <a:gd name="T15" fmla="*/ 43 h 43"/>
                  </a:gdLst>
                  <a:ahLst/>
                  <a:cxnLst>
                    <a:cxn ang="T8">
                      <a:pos x="T0" y="T1"/>
                    </a:cxn>
                    <a:cxn ang="T9">
                      <a:pos x="T2" y="T3"/>
                    </a:cxn>
                    <a:cxn ang="T10">
                      <a:pos x="T4" y="T5"/>
                    </a:cxn>
                    <a:cxn ang="T11">
                      <a:pos x="T6" y="T7"/>
                    </a:cxn>
                  </a:cxnLst>
                  <a:rect l="T12" t="T13" r="T14" b="T15"/>
                  <a:pathLst>
                    <a:path w="29" h="43">
                      <a:moveTo>
                        <a:pt x="28" y="42"/>
                      </a:moveTo>
                      <a:lnTo>
                        <a:pt x="28" y="0"/>
                      </a:lnTo>
                      <a:lnTo>
                        <a:pt x="0" y="23"/>
                      </a:lnTo>
                      <a:lnTo>
                        <a:pt x="28" y="42"/>
                      </a:lnTo>
                    </a:path>
                  </a:pathLst>
                </a:custGeom>
                <a:solidFill>
                  <a:srgbClr val="FFFFFF"/>
                </a:solidFill>
                <a:ln w="12700" cap="rnd">
                  <a:solidFill>
                    <a:srgbClr val="FFFFFF"/>
                  </a:solidFill>
                  <a:round/>
                  <a:headEnd/>
                  <a:tailEnd/>
                </a:ln>
              </p:spPr>
              <p:txBody>
                <a:bodyPr/>
                <a:lstStyle/>
                <a:p>
                  <a:endParaRPr lang="en-US"/>
                </a:p>
              </p:txBody>
            </p:sp>
            <p:sp>
              <p:nvSpPr>
                <p:cNvPr id="290" name="Freeform 226"/>
                <p:cNvSpPr>
                  <a:spLocks/>
                </p:cNvSpPr>
                <p:nvPr/>
              </p:nvSpPr>
              <p:spPr bwMode="auto">
                <a:xfrm>
                  <a:off x="4196" y="2721"/>
                  <a:ext cx="29" cy="43"/>
                </a:xfrm>
                <a:custGeom>
                  <a:avLst/>
                  <a:gdLst>
                    <a:gd name="T0" fmla="*/ 28 w 29"/>
                    <a:gd name="T1" fmla="*/ 42 h 43"/>
                    <a:gd name="T2" fmla="*/ 28 w 29"/>
                    <a:gd name="T3" fmla="*/ 0 h 43"/>
                    <a:gd name="T4" fmla="*/ 0 w 29"/>
                    <a:gd name="T5" fmla="*/ 20 h 43"/>
                    <a:gd name="T6" fmla="*/ 28 w 29"/>
                    <a:gd name="T7" fmla="*/ 42 h 43"/>
                    <a:gd name="T8" fmla="*/ 0 60000 65536"/>
                    <a:gd name="T9" fmla="*/ 0 60000 65536"/>
                    <a:gd name="T10" fmla="*/ 0 60000 65536"/>
                    <a:gd name="T11" fmla="*/ 0 60000 65536"/>
                    <a:gd name="T12" fmla="*/ 0 w 29"/>
                    <a:gd name="T13" fmla="*/ 0 h 43"/>
                    <a:gd name="T14" fmla="*/ 29 w 29"/>
                    <a:gd name="T15" fmla="*/ 43 h 43"/>
                  </a:gdLst>
                  <a:ahLst/>
                  <a:cxnLst>
                    <a:cxn ang="T8">
                      <a:pos x="T0" y="T1"/>
                    </a:cxn>
                    <a:cxn ang="T9">
                      <a:pos x="T2" y="T3"/>
                    </a:cxn>
                    <a:cxn ang="T10">
                      <a:pos x="T4" y="T5"/>
                    </a:cxn>
                    <a:cxn ang="T11">
                      <a:pos x="T6" y="T7"/>
                    </a:cxn>
                  </a:cxnLst>
                  <a:rect l="T12" t="T13" r="T14" b="T15"/>
                  <a:pathLst>
                    <a:path w="29" h="43">
                      <a:moveTo>
                        <a:pt x="28" y="42"/>
                      </a:moveTo>
                      <a:lnTo>
                        <a:pt x="28" y="0"/>
                      </a:lnTo>
                      <a:lnTo>
                        <a:pt x="0" y="20"/>
                      </a:lnTo>
                      <a:lnTo>
                        <a:pt x="28" y="42"/>
                      </a:lnTo>
                    </a:path>
                  </a:pathLst>
                </a:custGeom>
                <a:solidFill>
                  <a:srgbClr val="FFFFFF"/>
                </a:solidFill>
                <a:ln w="12700" cap="rnd">
                  <a:solidFill>
                    <a:srgbClr val="FFFFFF"/>
                  </a:solidFill>
                  <a:round/>
                  <a:headEnd/>
                  <a:tailEnd/>
                </a:ln>
              </p:spPr>
              <p:txBody>
                <a:bodyPr/>
                <a:lstStyle/>
                <a:p>
                  <a:endParaRPr lang="en-US"/>
                </a:p>
              </p:txBody>
            </p:sp>
          </p:grpSp>
        </p:grpSp>
        <p:grpSp>
          <p:nvGrpSpPr>
            <p:cNvPr id="34" name="Group 227"/>
            <p:cNvGrpSpPr>
              <a:grpSpLocks/>
            </p:cNvGrpSpPr>
            <p:nvPr/>
          </p:nvGrpSpPr>
          <p:grpSpPr bwMode="auto">
            <a:xfrm>
              <a:off x="3581400" y="2667000"/>
              <a:ext cx="2133600" cy="1473200"/>
              <a:chOff x="2725" y="2653"/>
              <a:chExt cx="538" cy="274"/>
            </a:xfrm>
          </p:grpSpPr>
          <p:sp>
            <p:nvSpPr>
              <p:cNvPr id="269" name="Oval 228"/>
              <p:cNvSpPr>
                <a:spLocks noChangeArrowheads="1"/>
              </p:cNvSpPr>
              <p:nvPr/>
            </p:nvSpPr>
            <p:spPr bwMode="auto">
              <a:xfrm>
                <a:off x="2912" y="2653"/>
                <a:ext cx="229" cy="11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270" name="Oval 229"/>
              <p:cNvSpPr>
                <a:spLocks noChangeArrowheads="1"/>
              </p:cNvSpPr>
              <p:nvPr/>
            </p:nvSpPr>
            <p:spPr bwMode="auto">
              <a:xfrm>
                <a:off x="2782" y="2683"/>
                <a:ext cx="175" cy="11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271" name="Oval 230"/>
              <p:cNvSpPr>
                <a:spLocks noChangeArrowheads="1"/>
              </p:cNvSpPr>
              <p:nvPr/>
            </p:nvSpPr>
            <p:spPr bwMode="auto">
              <a:xfrm>
                <a:off x="2725" y="2752"/>
                <a:ext cx="119" cy="9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272" name="Oval 231"/>
              <p:cNvSpPr>
                <a:spLocks noChangeArrowheads="1"/>
              </p:cNvSpPr>
              <p:nvPr/>
            </p:nvSpPr>
            <p:spPr bwMode="auto">
              <a:xfrm>
                <a:off x="2762" y="2793"/>
                <a:ext cx="180" cy="9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273" name="Oval 232"/>
              <p:cNvSpPr>
                <a:spLocks noChangeArrowheads="1"/>
              </p:cNvSpPr>
              <p:nvPr/>
            </p:nvSpPr>
            <p:spPr bwMode="auto">
              <a:xfrm>
                <a:off x="2893" y="2810"/>
                <a:ext cx="268" cy="11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274" name="Oval 233"/>
              <p:cNvSpPr>
                <a:spLocks noChangeArrowheads="1"/>
              </p:cNvSpPr>
              <p:nvPr/>
            </p:nvSpPr>
            <p:spPr bwMode="auto">
              <a:xfrm>
                <a:off x="3069" y="2687"/>
                <a:ext cx="169" cy="8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275" name="Oval 234"/>
              <p:cNvSpPr>
                <a:spLocks noChangeArrowheads="1"/>
              </p:cNvSpPr>
              <p:nvPr/>
            </p:nvSpPr>
            <p:spPr bwMode="auto">
              <a:xfrm>
                <a:off x="3092" y="2746"/>
                <a:ext cx="171" cy="8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276" name="Oval 235"/>
              <p:cNvSpPr>
                <a:spLocks noChangeArrowheads="1"/>
              </p:cNvSpPr>
              <p:nvPr/>
            </p:nvSpPr>
            <p:spPr bwMode="auto">
              <a:xfrm>
                <a:off x="3075" y="2763"/>
                <a:ext cx="172" cy="14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277" name="Oval 236"/>
              <p:cNvSpPr>
                <a:spLocks noChangeArrowheads="1"/>
              </p:cNvSpPr>
              <p:nvPr/>
            </p:nvSpPr>
            <p:spPr bwMode="auto">
              <a:xfrm>
                <a:off x="2823" y="2717"/>
                <a:ext cx="349" cy="14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grpSp>
          <p:nvGrpSpPr>
            <p:cNvPr id="35" name="Group 237"/>
            <p:cNvGrpSpPr>
              <a:grpSpLocks/>
            </p:cNvGrpSpPr>
            <p:nvPr/>
          </p:nvGrpSpPr>
          <p:grpSpPr bwMode="auto">
            <a:xfrm>
              <a:off x="3810000" y="3429000"/>
              <a:ext cx="381000" cy="381000"/>
              <a:chOff x="4181" y="2556"/>
              <a:chExt cx="258" cy="233"/>
            </a:xfrm>
          </p:grpSpPr>
          <p:grpSp>
            <p:nvGrpSpPr>
              <p:cNvPr id="251" name="Group 238"/>
              <p:cNvGrpSpPr>
                <a:grpSpLocks/>
              </p:cNvGrpSpPr>
              <p:nvPr/>
            </p:nvGrpSpPr>
            <p:grpSpPr bwMode="auto">
              <a:xfrm>
                <a:off x="4190" y="2562"/>
                <a:ext cx="249" cy="227"/>
                <a:chOff x="4190" y="2562"/>
                <a:chExt cx="249" cy="227"/>
              </a:xfrm>
            </p:grpSpPr>
            <p:sp>
              <p:nvSpPr>
                <p:cNvPr id="264" name="Freeform 239"/>
                <p:cNvSpPr>
                  <a:spLocks/>
                </p:cNvSpPr>
                <p:nvPr/>
              </p:nvSpPr>
              <p:spPr bwMode="auto">
                <a:xfrm>
                  <a:off x="4190" y="2562"/>
                  <a:ext cx="249" cy="26"/>
                </a:xfrm>
                <a:custGeom>
                  <a:avLst/>
                  <a:gdLst>
                    <a:gd name="T0" fmla="*/ 0 w 249"/>
                    <a:gd name="T1" fmla="*/ 25 h 26"/>
                    <a:gd name="T2" fmla="*/ 30 w 249"/>
                    <a:gd name="T3" fmla="*/ 0 h 26"/>
                    <a:gd name="T4" fmla="*/ 248 w 249"/>
                    <a:gd name="T5" fmla="*/ 0 h 26"/>
                    <a:gd name="T6" fmla="*/ 220 w 249"/>
                    <a:gd name="T7" fmla="*/ 25 h 26"/>
                    <a:gd name="T8" fmla="*/ 0 w 249"/>
                    <a:gd name="T9" fmla="*/ 25 h 26"/>
                    <a:gd name="T10" fmla="*/ 0 w 249"/>
                    <a:gd name="T11" fmla="*/ 25 h 26"/>
                    <a:gd name="T12" fmla="*/ 0 60000 65536"/>
                    <a:gd name="T13" fmla="*/ 0 60000 65536"/>
                    <a:gd name="T14" fmla="*/ 0 60000 65536"/>
                    <a:gd name="T15" fmla="*/ 0 60000 65536"/>
                    <a:gd name="T16" fmla="*/ 0 60000 65536"/>
                    <a:gd name="T17" fmla="*/ 0 60000 65536"/>
                    <a:gd name="T18" fmla="*/ 0 w 249"/>
                    <a:gd name="T19" fmla="*/ 0 h 26"/>
                    <a:gd name="T20" fmla="*/ 249 w 24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249" h="26">
                      <a:moveTo>
                        <a:pt x="0" y="25"/>
                      </a:moveTo>
                      <a:lnTo>
                        <a:pt x="30" y="0"/>
                      </a:lnTo>
                      <a:lnTo>
                        <a:pt x="248" y="0"/>
                      </a:lnTo>
                      <a:lnTo>
                        <a:pt x="220" y="25"/>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65" name="Freeform 240"/>
                <p:cNvSpPr>
                  <a:spLocks/>
                </p:cNvSpPr>
                <p:nvPr/>
              </p:nvSpPr>
              <p:spPr bwMode="auto">
                <a:xfrm>
                  <a:off x="4190" y="2562"/>
                  <a:ext cx="249" cy="26"/>
                </a:xfrm>
                <a:custGeom>
                  <a:avLst/>
                  <a:gdLst>
                    <a:gd name="T0" fmla="*/ 0 w 249"/>
                    <a:gd name="T1" fmla="*/ 25 h 26"/>
                    <a:gd name="T2" fmla="*/ 30 w 249"/>
                    <a:gd name="T3" fmla="*/ 0 h 26"/>
                    <a:gd name="T4" fmla="*/ 248 w 249"/>
                    <a:gd name="T5" fmla="*/ 0 h 26"/>
                    <a:gd name="T6" fmla="*/ 220 w 249"/>
                    <a:gd name="T7" fmla="*/ 25 h 26"/>
                    <a:gd name="T8" fmla="*/ 0 w 249"/>
                    <a:gd name="T9" fmla="*/ 25 h 26"/>
                    <a:gd name="T10" fmla="*/ 0 60000 65536"/>
                    <a:gd name="T11" fmla="*/ 0 60000 65536"/>
                    <a:gd name="T12" fmla="*/ 0 60000 65536"/>
                    <a:gd name="T13" fmla="*/ 0 60000 65536"/>
                    <a:gd name="T14" fmla="*/ 0 60000 65536"/>
                    <a:gd name="T15" fmla="*/ 0 w 249"/>
                    <a:gd name="T16" fmla="*/ 0 h 26"/>
                    <a:gd name="T17" fmla="*/ 249 w 249"/>
                    <a:gd name="T18" fmla="*/ 26 h 26"/>
                  </a:gdLst>
                  <a:ahLst/>
                  <a:cxnLst>
                    <a:cxn ang="T10">
                      <a:pos x="T0" y="T1"/>
                    </a:cxn>
                    <a:cxn ang="T11">
                      <a:pos x="T2" y="T3"/>
                    </a:cxn>
                    <a:cxn ang="T12">
                      <a:pos x="T4" y="T5"/>
                    </a:cxn>
                    <a:cxn ang="T13">
                      <a:pos x="T6" y="T7"/>
                    </a:cxn>
                    <a:cxn ang="T14">
                      <a:pos x="T8" y="T9"/>
                    </a:cxn>
                  </a:cxnLst>
                  <a:rect l="T15" t="T16" r="T17" b="T18"/>
                  <a:pathLst>
                    <a:path w="249" h="26">
                      <a:moveTo>
                        <a:pt x="0" y="25"/>
                      </a:moveTo>
                      <a:lnTo>
                        <a:pt x="30" y="0"/>
                      </a:lnTo>
                      <a:lnTo>
                        <a:pt x="248" y="0"/>
                      </a:lnTo>
                      <a:lnTo>
                        <a:pt x="220" y="25"/>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66" name="Freeform 241"/>
                <p:cNvSpPr>
                  <a:spLocks/>
                </p:cNvSpPr>
                <p:nvPr/>
              </p:nvSpPr>
              <p:spPr bwMode="auto">
                <a:xfrm>
                  <a:off x="4190" y="2587"/>
                  <a:ext cx="222" cy="202"/>
                </a:xfrm>
                <a:custGeom>
                  <a:avLst/>
                  <a:gdLst>
                    <a:gd name="T0" fmla="*/ 0 w 222"/>
                    <a:gd name="T1" fmla="*/ 0 h 202"/>
                    <a:gd name="T2" fmla="*/ 221 w 222"/>
                    <a:gd name="T3" fmla="*/ 0 h 202"/>
                    <a:gd name="T4" fmla="*/ 221 w 222"/>
                    <a:gd name="T5" fmla="*/ 201 h 202"/>
                    <a:gd name="T6" fmla="*/ 0 w 222"/>
                    <a:gd name="T7" fmla="*/ 201 h 202"/>
                    <a:gd name="T8" fmla="*/ 0 w 222"/>
                    <a:gd name="T9" fmla="*/ 0 h 202"/>
                    <a:gd name="T10" fmla="*/ 0 60000 65536"/>
                    <a:gd name="T11" fmla="*/ 0 60000 65536"/>
                    <a:gd name="T12" fmla="*/ 0 60000 65536"/>
                    <a:gd name="T13" fmla="*/ 0 60000 65536"/>
                    <a:gd name="T14" fmla="*/ 0 60000 65536"/>
                    <a:gd name="T15" fmla="*/ 0 w 222"/>
                    <a:gd name="T16" fmla="*/ 0 h 202"/>
                    <a:gd name="T17" fmla="*/ 222 w 222"/>
                    <a:gd name="T18" fmla="*/ 202 h 202"/>
                  </a:gdLst>
                  <a:ahLst/>
                  <a:cxnLst>
                    <a:cxn ang="T10">
                      <a:pos x="T0" y="T1"/>
                    </a:cxn>
                    <a:cxn ang="T11">
                      <a:pos x="T2" y="T3"/>
                    </a:cxn>
                    <a:cxn ang="T12">
                      <a:pos x="T4" y="T5"/>
                    </a:cxn>
                    <a:cxn ang="T13">
                      <a:pos x="T6" y="T7"/>
                    </a:cxn>
                    <a:cxn ang="T14">
                      <a:pos x="T8" y="T9"/>
                    </a:cxn>
                  </a:cxnLst>
                  <a:rect l="T15" t="T16" r="T17" b="T18"/>
                  <a:pathLst>
                    <a:path w="222" h="202">
                      <a:moveTo>
                        <a:pt x="0" y="0"/>
                      </a:moveTo>
                      <a:lnTo>
                        <a:pt x="221" y="0"/>
                      </a:lnTo>
                      <a:lnTo>
                        <a:pt x="221" y="201"/>
                      </a:lnTo>
                      <a:lnTo>
                        <a:pt x="0" y="201"/>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67" name="Freeform 242"/>
                <p:cNvSpPr>
                  <a:spLocks/>
                </p:cNvSpPr>
                <p:nvPr/>
              </p:nvSpPr>
              <p:spPr bwMode="auto">
                <a:xfrm>
                  <a:off x="4411" y="2562"/>
                  <a:ext cx="28" cy="227"/>
                </a:xfrm>
                <a:custGeom>
                  <a:avLst/>
                  <a:gdLst>
                    <a:gd name="T0" fmla="*/ 0 w 28"/>
                    <a:gd name="T1" fmla="*/ 25 h 227"/>
                    <a:gd name="T2" fmla="*/ 27 w 28"/>
                    <a:gd name="T3" fmla="*/ 0 h 227"/>
                    <a:gd name="T4" fmla="*/ 27 w 28"/>
                    <a:gd name="T5" fmla="*/ 198 h 227"/>
                    <a:gd name="T6" fmla="*/ 0 w 28"/>
                    <a:gd name="T7" fmla="*/ 226 h 227"/>
                    <a:gd name="T8" fmla="*/ 0 w 28"/>
                    <a:gd name="T9" fmla="*/ 25 h 227"/>
                    <a:gd name="T10" fmla="*/ 0 60000 65536"/>
                    <a:gd name="T11" fmla="*/ 0 60000 65536"/>
                    <a:gd name="T12" fmla="*/ 0 60000 65536"/>
                    <a:gd name="T13" fmla="*/ 0 60000 65536"/>
                    <a:gd name="T14" fmla="*/ 0 60000 65536"/>
                    <a:gd name="T15" fmla="*/ 0 w 28"/>
                    <a:gd name="T16" fmla="*/ 0 h 227"/>
                    <a:gd name="T17" fmla="*/ 28 w 28"/>
                    <a:gd name="T18" fmla="*/ 227 h 227"/>
                  </a:gdLst>
                  <a:ahLst/>
                  <a:cxnLst>
                    <a:cxn ang="T10">
                      <a:pos x="T0" y="T1"/>
                    </a:cxn>
                    <a:cxn ang="T11">
                      <a:pos x="T2" y="T3"/>
                    </a:cxn>
                    <a:cxn ang="T12">
                      <a:pos x="T4" y="T5"/>
                    </a:cxn>
                    <a:cxn ang="T13">
                      <a:pos x="T6" y="T7"/>
                    </a:cxn>
                    <a:cxn ang="T14">
                      <a:pos x="T8" y="T9"/>
                    </a:cxn>
                  </a:cxnLst>
                  <a:rect l="T15" t="T16" r="T17" b="T18"/>
                  <a:pathLst>
                    <a:path w="28" h="227">
                      <a:moveTo>
                        <a:pt x="0" y="25"/>
                      </a:moveTo>
                      <a:lnTo>
                        <a:pt x="27" y="0"/>
                      </a:lnTo>
                      <a:lnTo>
                        <a:pt x="27" y="198"/>
                      </a:lnTo>
                      <a:lnTo>
                        <a:pt x="0" y="226"/>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68" name="Freeform 243"/>
                <p:cNvSpPr>
                  <a:spLocks/>
                </p:cNvSpPr>
                <p:nvPr/>
              </p:nvSpPr>
              <p:spPr bwMode="auto">
                <a:xfrm>
                  <a:off x="4411" y="2562"/>
                  <a:ext cx="28" cy="227"/>
                </a:xfrm>
                <a:custGeom>
                  <a:avLst/>
                  <a:gdLst>
                    <a:gd name="T0" fmla="*/ 0 w 28"/>
                    <a:gd name="T1" fmla="*/ 25 h 227"/>
                    <a:gd name="T2" fmla="*/ 27 w 28"/>
                    <a:gd name="T3" fmla="*/ 0 h 227"/>
                    <a:gd name="T4" fmla="*/ 27 w 28"/>
                    <a:gd name="T5" fmla="*/ 198 h 227"/>
                    <a:gd name="T6" fmla="*/ 0 w 28"/>
                    <a:gd name="T7" fmla="*/ 226 h 227"/>
                    <a:gd name="T8" fmla="*/ 0 w 28"/>
                    <a:gd name="T9" fmla="*/ 25 h 227"/>
                    <a:gd name="T10" fmla="*/ 0 60000 65536"/>
                    <a:gd name="T11" fmla="*/ 0 60000 65536"/>
                    <a:gd name="T12" fmla="*/ 0 60000 65536"/>
                    <a:gd name="T13" fmla="*/ 0 60000 65536"/>
                    <a:gd name="T14" fmla="*/ 0 60000 65536"/>
                    <a:gd name="T15" fmla="*/ 0 w 28"/>
                    <a:gd name="T16" fmla="*/ 0 h 227"/>
                    <a:gd name="T17" fmla="*/ 28 w 28"/>
                    <a:gd name="T18" fmla="*/ 227 h 227"/>
                  </a:gdLst>
                  <a:ahLst/>
                  <a:cxnLst>
                    <a:cxn ang="T10">
                      <a:pos x="T0" y="T1"/>
                    </a:cxn>
                    <a:cxn ang="T11">
                      <a:pos x="T2" y="T3"/>
                    </a:cxn>
                    <a:cxn ang="T12">
                      <a:pos x="T4" y="T5"/>
                    </a:cxn>
                    <a:cxn ang="T13">
                      <a:pos x="T6" y="T7"/>
                    </a:cxn>
                    <a:cxn ang="T14">
                      <a:pos x="T8" y="T9"/>
                    </a:cxn>
                  </a:cxnLst>
                  <a:rect l="T15" t="T16" r="T17" b="T18"/>
                  <a:pathLst>
                    <a:path w="28" h="227">
                      <a:moveTo>
                        <a:pt x="0" y="25"/>
                      </a:moveTo>
                      <a:lnTo>
                        <a:pt x="27" y="0"/>
                      </a:lnTo>
                      <a:lnTo>
                        <a:pt x="27" y="198"/>
                      </a:lnTo>
                      <a:lnTo>
                        <a:pt x="0" y="226"/>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252" name="Freeform 244"/>
              <p:cNvSpPr>
                <a:spLocks/>
              </p:cNvSpPr>
              <p:nvPr/>
            </p:nvSpPr>
            <p:spPr bwMode="auto">
              <a:xfrm>
                <a:off x="4181" y="2556"/>
                <a:ext cx="250" cy="27"/>
              </a:xfrm>
              <a:custGeom>
                <a:avLst/>
                <a:gdLst>
                  <a:gd name="T0" fmla="*/ 0 w 250"/>
                  <a:gd name="T1" fmla="*/ 26 h 27"/>
                  <a:gd name="T2" fmla="*/ 31 w 250"/>
                  <a:gd name="T3" fmla="*/ 0 h 27"/>
                  <a:gd name="T4" fmla="*/ 249 w 250"/>
                  <a:gd name="T5" fmla="*/ 0 h 27"/>
                  <a:gd name="T6" fmla="*/ 221 w 250"/>
                  <a:gd name="T7" fmla="*/ 26 h 27"/>
                  <a:gd name="T8" fmla="*/ 0 w 250"/>
                  <a:gd name="T9" fmla="*/ 26 h 27"/>
                  <a:gd name="T10" fmla="*/ 0 w 250"/>
                  <a:gd name="T11" fmla="*/ 26 h 27"/>
                  <a:gd name="T12" fmla="*/ 0 60000 65536"/>
                  <a:gd name="T13" fmla="*/ 0 60000 65536"/>
                  <a:gd name="T14" fmla="*/ 0 60000 65536"/>
                  <a:gd name="T15" fmla="*/ 0 60000 65536"/>
                  <a:gd name="T16" fmla="*/ 0 60000 65536"/>
                  <a:gd name="T17" fmla="*/ 0 60000 65536"/>
                  <a:gd name="T18" fmla="*/ 0 w 250"/>
                  <a:gd name="T19" fmla="*/ 0 h 27"/>
                  <a:gd name="T20" fmla="*/ 250 w 250"/>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250" h="27">
                    <a:moveTo>
                      <a:pt x="0" y="26"/>
                    </a:moveTo>
                    <a:lnTo>
                      <a:pt x="31" y="0"/>
                    </a:lnTo>
                    <a:lnTo>
                      <a:pt x="249" y="0"/>
                    </a:lnTo>
                    <a:lnTo>
                      <a:pt x="221" y="26"/>
                    </a:lnTo>
                    <a:lnTo>
                      <a:pt x="0" y="26"/>
                    </a:lnTo>
                  </a:path>
                </a:pathLst>
              </a:custGeom>
              <a:solidFill>
                <a:srgbClr val="558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53" name="Freeform 245"/>
              <p:cNvSpPr>
                <a:spLocks/>
              </p:cNvSpPr>
              <p:nvPr/>
            </p:nvSpPr>
            <p:spPr bwMode="auto">
              <a:xfrm>
                <a:off x="4181" y="2556"/>
                <a:ext cx="250" cy="27"/>
              </a:xfrm>
              <a:custGeom>
                <a:avLst/>
                <a:gdLst>
                  <a:gd name="T0" fmla="*/ 0 w 250"/>
                  <a:gd name="T1" fmla="*/ 26 h 27"/>
                  <a:gd name="T2" fmla="*/ 31 w 250"/>
                  <a:gd name="T3" fmla="*/ 0 h 27"/>
                  <a:gd name="T4" fmla="*/ 249 w 250"/>
                  <a:gd name="T5" fmla="*/ 0 h 27"/>
                  <a:gd name="T6" fmla="*/ 221 w 250"/>
                  <a:gd name="T7" fmla="*/ 26 h 27"/>
                  <a:gd name="T8" fmla="*/ 0 w 250"/>
                  <a:gd name="T9" fmla="*/ 26 h 27"/>
                  <a:gd name="T10" fmla="*/ 0 60000 65536"/>
                  <a:gd name="T11" fmla="*/ 0 60000 65536"/>
                  <a:gd name="T12" fmla="*/ 0 60000 65536"/>
                  <a:gd name="T13" fmla="*/ 0 60000 65536"/>
                  <a:gd name="T14" fmla="*/ 0 60000 65536"/>
                  <a:gd name="T15" fmla="*/ 0 w 250"/>
                  <a:gd name="T16" fmla="*/ 0 h 27"/>
                  <a:gd name="T17" fmla="*/ 250 w 250"/>
                  <a:gd name="T18" fmla="*/ 27 h 27"/>
                </a:gdLst>
                <a:ahLst/>
                <a:cxnLst>
                  <a:cxn ang="T10">
                    <a:pos x="T0" y="T1"/>
                  </a:cxn>
                  <a:cxn ang="T11">
                    <a:pos x="T2" y="T3"/>
                  </a:cxn>
                  <a:cxn ang="T12">
                    <a:pos x="T4" y="T5"/>
                  </a:cxn>
                  <a:cxn ang="T13">
                    <a:pos x="T6" y="T7"/>
                  </a:cxn>
                  <a:cxn ang="T14">
                    <a:pos x="T8" y="T9"/>
                  </a:cxn>
                </a:cxnLst>
                <a:rect l="T15" t="T16" r="T17" b="T18"/>
                <a:pathLst>
                  <a:path w="250" h="27">
                    <a:moveTo>
                      <a:pt x="0" y="26"/>
                    </a:moveTo>
                    <a:lnTo>
                      <a:pt x="31" y="0"/>
                    </a:lnTo>
                    <a:lnTo>
                      <a:pt x="249" y="0"/>
                    </a:lnTo>
                    <a:lnTo>
                      <a:pt x="221" y="26"/>
                    </a:lnTo>
                    <a:lnTo>
                      <a:pt x="0" y="26"/>
                    </a:lnTo>
                  </a:path>
                </a:pathLst>
              </a:custGeom>
              <a:solidFill>
                <a:srgbClr val="558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54" name="Freeform 246"/>
              <p:cNvSpPr>
                <a:spLocks/>
              </p:cNvSpPr>
              <p:nvPr/>
            </p:nvSpPr>
            <p:spPr bwMode="auto">
              <a:xfrm>
                <a:off x="4181" y="2582"/>
                <a:ext cx="223" cy="202"/>
              </a:xfrm>
              <a:custGeom>
                <a:avLst/>
                <a:gdLst>
                  <a:gd name="T0" fmla="*/ 0 w 223"/>
                  <a:gd name="T1" fmla="*/ 0 h 202"/>
                  <a:gd name="T2" fmla="*/ 222 w 223"/>
                  <a:gd name="T3" fmla="*/ 0 h 202"/>
                  <a:gd name="T4" fmla="*/ 222 w 223"/>
                  <a:gd name="T5" fmla="*/ 201 h 202"/>
                  <a:gd name="T6" fmla="*/ 0 w 223"/>
                  <a:gd name="T7" fmla="*/ 201 h 202"/>
                  <a:gd name="T8" fmla="*/ 0 w 223"/>
                  <a:gd name="T9" fmla="*/ 0 h 202"/>
                  <a:gd name="T10" fmla="*/ 0 60000 65536"/>
                  <a:gd name="T11" fmla="*/ 0 60000 65536"/>
                  <a:gd name="T12" fmla="*/ 0 60000 65536"/>
                  <a:gd name="T13" fmla="*/ 0 60000 65536"/>
                  <a:gd name="T14" fmla="*/ 0 60000 65536"/>
                  <a:gd name="T15" fmla="*/ 0 w 223"/>
                  <a:gd name="T16" fmla="*/ 0 h 202"/>
                  <a:gd name="T17" fmla="*/ 223 w 223"/>
                  <a:gd name="T18" fmla="*/ 202 h 202"/>
                </a:gdLst>
                <a:ahLst/>
                <a:cxnLst>
                  <a:cxn ang="T10">
                    <a:pos x="T0" y="T1"/>
                  </a:cxn>
                  <a:cxn ang="T11">
                    <a:pos x="T2" y="T3"/>
                  </a:cxn>
                  <a:cxn ang="T12">
                    <a:pos x="T4" y="T5"/>
                  </a:cxn>
                  <a:cxn ang="T13">
                    <a:pos x="T6" y="T7"/>
                  </a:cxn>
                  <a:cxn ang="T14">
                    <a:pos x="T8" y="T9"/>
                  </a:cxn>
                </a:cxnLst>
                <a:rect l="T15" t="T16" r="T17" b="T18"/>
                <a:pathLst>
                  <a:path w="223" h="202">
                    <a:moveTo>
                      <a:pt x="0" y="0"/>
                    </a:moveTo>
                    <a:lnTo>
                      <a:pt x="222" y="0"/>
                    </a:lnTo>
                    <a:lnTo>
                      <a:pt x="222" y="201"/>
                    </a:lnTo>
                    <a:lnTo>
                      <a:pt x="0" y="201"/>
                    </a:lnTo>
                    <a:lnTo>
                      <a:pt x="0" y="0"/>
                    </a:lnTo>
                  </a:path>
                </a:pathLst>
              </a:custGeom>
              <a:solidFill>
                <a:srgbClr val="004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55" name="Freeform 247"/>
              <p:cNvSpPr>
                <a:spLocks/>
              </p:cNvSpPr>
              <p:nvPr/>
            </p:nvSpPr>
            <p:spPr bwMode="auto">
              <a:xfrm>
                <a:off x="4403" y="2556"/>
                <a:ext cx="28" cy="228"/>
              </a:xfrm>
              <a:custGeom>
                <a:avLst/>
                <a:gdLst>
                  <a:gd name="T0" fmla="*/ 0 w 28"/>
                  <a:gd name="T1" fmla="*/ 26 h 228"/>
                  <a:gd name="T2" fmla="*/ 27 w 28"/>
                  <a:gd name="T3" fmla="*/ 0 h 228"/>
                  <a:gd name="T4" fmla="*/ 27 w 28"/>
                  <a:gd name="T5" fmla="*/ 199 h 228"/>
                  <a:gd name="T6" fmla="*/ 0 w 28"/>
                  <a:gd name="T7" fmla="*/ 227 h 228"/>
                  <a:gd name="T8" fmla="*/ 0 w 28"/>
                  <a:gd name="T9" fmla="*/ 26 h 228"/>
                  <a:gd name="T10" fmla="*/ 0 60000 65536"/>
                  <a:gd name="T11" fmla="*/ 0 60000 65536"/>
                  <a:gd name="T12" fmla="*/ 0 60000 65536"/>
                  <a:gd name="T13" fmla="*/ 0 60000 65536"/>
                  <a:gd name="T14" fmla="*/ 0 60000 65536"/>
                  <a:gd name="T15" fmla="*/ 0 w 28"/>
                  <a:gd name="T16" fmla="*/ 0 h 228"/>
                  <a:gd name="T17" fmla="*/ 28 w 28"/>
                  <a:gd name="T18" fmla="*/ 228 h 228"/>
                </a:gdLst>
                <a:ahLst/>
                <a:cxnLst>
                  <a:cxn ang="T10">
                    <a:pos x="T0" y="T1"/>
                  </a:cxn>
                  <a:cxn ang="T11">
                    <a:pos x="T2" y="T3"/>
                  </a:cxn>
                  <a:cxn ang="T12">
                    <a:pos x="T4" y="T5"/>
                  </a:cxn>
                  <a:cxn ang="T13">
                    <a:pos x="T6" y="T7"/>
                  </a:cxn>
                  <a:cxn ang="T14">
                    <a:pos x="T8" y="T9"/>
                  </a:cxn>
                </a:cxnLst>
                <a:rect l="T15" t="T16" r="T17" b="T18"/>
                <a:pathLst>
                  <a:path w="28" h="228">
                    <a:moveTo>
                      <a:pt x="0" y="26"/>
                    </a:moveTo>
                    <a:lnTo>
                      <a:pt x="27" y="0"/>
                    </a:lnTo>
                    <a:lnTo>
                      <a:pt x="27" y="199"/>
                    </a:lnTo>
                    <a:lnTo>
                      <a:pt x="0" y="227"/>
                    </a:lnTo>
                    <a:lnTo>
                      <a:pt x="0" y="26"/>
                    </a:lnTo>
                  </a:path>
                </a:pathLst>
              </a:custGeom>
              <a:solidFill>
                <a:srgbClr val="0041D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56" name="Freeform 248"/>
              <p:cNvSpPr>
                <a:spLocks/>
              </p:cNvSpPr>
              <p:nvPr/>
            </p:nvSpPr>
            <p:spPr bwMode="auto">
              <a:xfrm>
                <a:off x="4403" y="2556"/>
                <a:ext cx="28" cy="228"/>
              </a:xfrm>
              <a:custGeom>
                <a:avLst/>
                <a:gdLst>
                  <a:gd name="T0" fmla="*/ 0 w 28"/>
                  <a:gd name="T1" fmla="*/ 26 h 228"/>
                  <a:gd name="T2" fmla="*/ 27 w 28"/>
                  <a:gd name="T3" fmla="*/ 0 h 228"/>
                  <a:gd name="T4" fmla="*/ 27 w 28"/>
                  <a:gd name="T5" fmla="*/ 199 h 228"/>
                  <a:gd name="T6" fmla="*/ 0 w 28"/>
                  <a:gd name="T7" fmla="*/ 227 h 228"/>
                  <a:gd name="T8" fmla="*/ 0 w 28"/>
                  <a:gd name="T9" fmla="*/ 26 h 228"/>
                  <a:gd name="T10" fmla="*/ 0 60000 65536"/>
                  <a:gd name="T11" fmla="*/ 0 60000 65536"/>
                  <a:gd name="T12" fmla="*/ 0 60000 65536"/>
                  <a:gd name="T13" fmla="*/ 0 60000 65536"/>
                  <a:gd name="T14" fmla="*/ 0 60000 65536"/>
                  <a:gd name="T15" fmla="*/ 0 w 28"/>
                  <a:gd name="T16" fmla="*/ 0 h 228"/>
                  <a:gd name="T17" fmla="*/ 28 w 28"/>
                  <a:gd name="T18" fmla="*/ 228 h 228"/>
                </a:gdLst>
                <a:ahLst/>
                <a:cxnLst>
                  <a:cxn ang="T10">
                    <a:pos x="T0" y="T1"/>
                  </a:cxn>
                  <a:cxn ang="T11">
                    <a:pos x="T2" y="T3"/>
                  </a:cxn>
                  <a:cxn ang="T12">
                    <a:pos x="T4" y="T5"/>
                  </a:cxn>
                  <a:cxn ang="T13">
                    <a:pos x="T6" y="T7"/>
                  </a:cxn>
                  <a:cxn ang="T14">
                    <a:pos x="T8" y="T9"/>
                  </a:cxn>
                </a:cxnLst>
                <a:rect l="T15" t="T16" r="T17" b="T18"/>
                <a:pathLst>
                  <a:path w="28" h="228">
                    <a:moveTo>
                      <a:pt x="0" y="26"/>
                    </a:moveTo>
                    <a:lnTo>
                      <a:pt x="27" y="0"/>
                    </a:lnTo>
                    <a:lnTo>
                      <a:pt x="27" y="199"/>
                    </a:lnTo>
                    <a:lnTo>
                      <a:pt x="0" y="227"/>
                    </a:lnTo>
                    <a:lnTo>
                      <a:pt x="0" y="26"/>
                    </a:lnTo>
                  </a:path>
                </a:pathLst>
              </a:custGeom>
              <a:solidFill>
                <a:srgbClr val="0041D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257" name="Group 249"/>
              <p:cNvGrpSpPr>
                <a:grpSpLocks/>
              </p:cNvGrpSpPr>
              <p:nvPr/>
            </p:nvGrpSpPr>
            <p:grpSpPr bwMode="auto">
              <a:xfrm>
                <a:off x="4196" y="2601"/>
                <a:ext cx="186" cy="163"/>
                <a:chOff x="4196" y="2601"/>
                <a:chExt cx="186" cy="163"/>
              </a:xfrm>
            </p:grpSpPr>
            <p:sp>
              <p:nvSpPr>
                <p:cNvPr id="258" name="Freeform 250"/>
                <p:cNvSpPr>
                  <a:spLocks/>
                </p:cNvSpPr>
                <p:nvPr/>
              </p:nvSpPr>
              <p:spPr bwMode="auto">
                <a:xfrm>
                  <a:off x="4217" y="2624"/>
                  <a:ext cx="153" cy="118"/>
                </a:xfrm>
                <a:custGeom>
                  <a:avLst/>
                  <a:gdLst>
                    <a:gd name="T0" fmla="*/ 152 w 153"/>
                    <a:gd name="T1" fmla="*/ 117 h 118"/>
                    <a:gd name="T2" fmla="*/ 106 w 153"/>
                    <a:gd name="T3" fmla="*/ 117 h 118"/>
                    <a:gd name="T4" fmla="*/ 42 w 153"/>
                    <a:gd name="T5" fmla="*/ 0 h 118"/>
                    <a:gd name="T6" fmla="*/ 0 w 153"/>
                    <a:gd name="T7" fmla="*/ 0 h 118"/>
                    <a:gd name="T8" fmla="*/ 0 60000 65536"/>
                    <a:gd name="T9" fmla="*/ 0 60000 65536"/>
                    <a:gd name="T10" fmla="*/ 0 60000 65536"/>
                    <a:gd name="T11" fmla="*/ 0 60000 65536"/>
                    <a:gd name="T12" fmla="*/ 0 w 153"/>
                    <a:gd name="T13" fmla="*/ 0 h 118"/>
                    <a:gd name="T14" fmla="*/ 153 w 153"/>
                    <a:gd name="T15" fmla="*/ 118 h 118"/>
                  </a:gdLst>
                  <a:ahLst/>
                  <a:cxnLst>
                    <a:cxn ang="T8">
                      <a:pos x="T0" y="T1"/>
                    </a:cxn>
                    <a:cxn ang="T9">
                      <a:pos x="T2" y="T3"/>
                    </a:cxn>
                    <a:cxn ang="T10">
                      <a:pos x="T4" y="T5"/>
                    </a:cxn>
                    <a:cxn ang="T11">
                      <a:pos x="T6" y="T7"/>
                    </a:cxn>
                  </a:cxnLst>
                  <a:rect l="T12" t="T13" r="T14" b="T15"/>
                  <a:pathLst>
                    <a:path w="153" h="118">
                      <a:moveTo>
                        <a:pt x="152" y="117"/>
                      </a:moveTo>
                      <a:lnTo>
                        <a:pt x="106" y="117"/>
                      </a:lnTo>
                      <a:lnTo>
                        <a:pt x="42" y="0"/>
                      </a:lnTo>
                      <a:lnTo>
                        <a:pt x="0"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9" name="Freeform 251"/>
                <p:cNvSpPr>
                  <a:spLocks/>
                </p:cNvSpPr>
                <p:nvPr/>
              </p:nvSpPr>
              <p:spPr bwMode="auto">
                <a:xfrm>
                  <a:off x="4214" y="2624"/>
                  <a:ext cx="159" cy="118"/>
                </a:xfrm>
                <a:custGeom>
                  <a:avLst/>
                  <a:gdLst>
                    <a:gd name="T0" fmla="*/ 0 w 159"/>
                    <a:gd name="T1" fmla="*/ 117 h 118"/>
                    <a:gd name="T2" fmla="*/ 45 w 159"/>
                    <a:gd name="T3" fmla="*/ 117 h 118"/>
                    <a:gd name="T4" fmla="*/ 106 w 159"/>
                    <a:gd name="T5" fmla="*/ 0 h 118"/>
                    <a:gd name="T6" fmla="*/ 158 w 159"/>
                    <a:gd name="T7" fmla="*/ 0 h 118"/>
                    <a:gd name="T8" fmla="*/ 0 60000 65536"/>
                    <a:gd name="T9" fmla="*/ 0 60000 65536"/>
                    <a:gd name="T10" fmla="*/ 0 60000 65536"/>
                    <a:gd name="T11" fmla="*/ 0 60000 65536"/>
                    <a:gd name="T12" fmla="*/ 0 w 159"/>
                    <a:gd name="T13" fmla="*/ 0 h 118"/>
                    <a:gd name="T14" fmla="*/ 159 w 159"/>
                    <a:gd name="T15" fmla="*/ 118 h 118"/>
                  </a:gdLst>
                  <a:ahLst/>
                  <a:cxnLst>
                    <a:cxn ang="T8">
                      <a:pos x="T0" y="T1"/>
                    </a:cxn>
                    <a:cxn ang="T9">
                      <a:pos x="T2" y="T3"/>
                    </a:cxn>
                    <a:cxn ang="T10">
                      <a:pos x="T4" y="T5"/>
                    </a:cxn>
                    <a:cxn ang="T11">
                      <a:pos x="T6" y="T7"/>
                    </a:cxn>
                  </a:cxnLst>
                  <a:rect l="T12" t="T13" r="T14" b="T15"/>
                  <a:pathLst>
                    <a:path w="159" h="118">
                      <a:moveTo>
                        <a:pt x="0" y="117"/>
                      </a:moveTo>
                      <a:lnTo>
                        <a:pt x="45" y="117"/>
                      </a:lnTo>
                      <a:lnTo>
                        <a:pt x="106" y="0"/>
                      </a:lnTo>
                      <a:lnTo>
                        <a:pt x="158"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0" name="Freeform 252"/>
                <p:cNvSpPr>
                  <a:spLocks/>
                </p:cNvSpPr>
                <p:nvPr/>
              </p:nvSpPr>
              <p:spPr bwMode="auto">
                <a:xfrm>
                  <a:off x="4354" y="2601"/>
                  <a:ext cx="28" cy="43"/>
                </a:xfrm>
                <a:custGeom>
                  <a:avLst/>
                  <a:gdLst>
                    <a:gd name="T0" fmla="*/ 0 w 28"/>
                    <a:gd name="T1" fmla="*/ 0 h 43"/>
                    <a:gd name="T2" fmla="*/ 0 w 28"/>
                    <a:gd name="T3" fmla="*/ 42 h 43"/>
                    <a:gd name="T4" fmla="*/ 27 w 28"/>
                    <a:gd name="T5" fmla="*/ 23 h 43"/>
                    <a:gd name="T6" fmla="*/ 0 w 28"/>
                    <a:gd name="T7" fmla="*/ 0 h 43"/>
                    <a:gd name="T8" fmla="*/ 0 60000 65536"/>
                    <a:gd name="T9" fmla="*/ 0 60000 65536"/>
                    <a:gd name="T10" fmla="*/ 0 60000 65536"/>
                    <a:gd name="T11" fmla="*/ 0 60000 65536"/>
                    <a:gd name="T12" fmla="*/ 0 w 28"/>
                    <a:gd name="T13" fmla="*/ 0 h 43"/>
                    <a:gd name="T14" fmla="*/ 28 w 28"/>
                    <a:gd name="T15" fmla="*/ 43 h 43"/>
                  </a:gdLst>
                  <a:ahLst/>
                  <a:cxnLst>
                    <a:cxn ang="T8">
                      <a:pos x="T0" y="T1"/>
                    </a:cxn>
                    <a:cxn ang="T9">
                      <a:pos x="T2" y="T3"/>
                    </a:cxn>
                    <a:cxn ang="T10">
                      <a:pos x="T4" y="T5"/>
                    </a:cxn>
                    <a:cxn ang="T11">
                      <a:pos x="T6" y="T7"/>
                    </a:cxn>
                  </a:cxnLst>
                  <a:rect l="T12" t="T13" r="T14" b="T15"/>
                  <a:pathLst>
                    <a:path w="28" h="43">
                      <a:moveTo>
                        <a:pt x="0" y="0"/>
                      </a:moveTo>
                      <a:lnTo>
                        <a:pt x="0" y="42"/>
                      </a:lnTo>
                      <a:lnTo>
                        <a:pt x="27" y="23"/>
                      </a:lnTo>
                      <a:lnTo>
                        <a:pt x="0" y="0"/>
                      </a:lnTo>
                    </a:path>
                  </a:pathLst>
                </a:custGeom>
                <a:solidFill>
                  <a:srgbClr val="FFFFFF"/>
                </a:solidFill>
                <a:ln w="12700" cap="rnd">
                  <a:solidFill>
                    <a:srgbClr val="FFFFFF"/>
                  </a:solidFill>
                  <a:round/>
                  <a:headEnd/>
                  <a:tailEnd/>
                </a:ln>
              </p:spPr>
              <p:txBody>
                <a:bodyPr/>
                <a:lstStyle/>
                <a:p>
                  <a:endParaRPr lang="en-US"/>
                </a:p>
              </p:txBody>
            </p:sp>
            <p:sp>
              <p:nvSpPr>
                <p:cNvPr id="261" name="Freeform 253"/>
                <p:cNvSpPr>
                  <a:spLocks/>
                </p:cNvSpPr>
                <p:nvPr/>
              </p:nvSpPr>
              <p:spPr bwMode="auto">
                <a:xfrm>
                  <a:off x="4354" y="2718"/>
                  <a:ext cx="28" cy="43"/>
                </a:xfrm>
                <a:custGeom>
                  <a:avLst/>
                  <a:gdLst>
                    <a:gd name="T0" fmla="*/ 0 w 28"/>
                    <a:gd name="T1" fmla="*/ 0 h 43"/>
                    <a:gd name="T2" fmla="*/ 0 w 28"/>
                    <a:gd name="T3" fmla="*/ 42 h 43"/>
                    <a:gd name="T4" fmla="*/ 27 w 28"/>
                    <a:gd name="T5" fmla="*/ 23 h 43"/>
                    <a:gd name="T6" fmla="*/ 0 w 28"/>
                    <a:gd name="T7" fmla="*/ 0 h 43"/>
                    <a:gd name="T8" fmla="*/ 0 60000 65536"/>
                    <a:gd name="T9" fmla="*/ 0 60000 65536"/>
                    <a:gd name="T10" fmla="*/ 0 60000 65536"/>
                    <a:gd name="T11" fmla="*/ 0 60000 65536"/>
                    <a:gd name="T12" fmla="*/ 0 w 28"/>
                    <a:gd name="T13" fmla="*/ 0 h 43"/>
                    <a:gd name="T14" fmla="*/ 28 w 28"/>
                    <a:gd name="T15" fmla="*/ 43 h 43"/>
                  </a:gdLst>
                  <a:ahLst/>
                  <a:cxnLst>
                    <a:cxn ang="T8">
                      <a:pos x="T0" y="T1"/>
                    </a:cxn>
                    <a:cxn ang="T9">
                      <a:pos x="T2" y="T3"/>
                    </a:cxn>
                    <a:cxn ang="T10">
                      <a:pos x="T4" y="T5"/>
                    </a:cxn>
                    <a:cxn ang="T11">
                      <a:pos x="T6" y="T7"/>
                    </a:cxn>
                  </a:cxnLst>
                  <a:rect l="T12" t="T13" r="T14" b="T15"/>
                  <a:pathLst>
                    <a:path w="28" h="43">
                      <a:moveTo>
                        <a:pt x="0" y="0"/>
                      </a:moveTo>
                      <a:lnTo>
                        <a:pt x="0" y="42"/>
                      </a:lnTo>
                      <a:lnTo>
                        <a:pt x="27" y="23"/>
                      </a:lnTo>
                      <a:lnTo>
                        <a:pt x="0" y="0"/>
                      </a:lnTo>
                    </a:path>
                  </a:pathLst>
                </a:custGeom>
                <a:solidFill>
                  <a:srgbClr val="FFFFFF"/>
                </a:solidFill>
                <a:ln w="12700" cap="rnd">
                  <a:solidFill>
                    <a:srgbClr val="FFFFFF"/>
                  </a:solidFill>
                  <a:round/>
                  <a:headEnd/>
                  <a:tailEnd/>
                </a:ln>
              </p:spPr>
              <p:txBody>
                <a:bodyPr/>
                <a:lstStyle/>
                <a:p>
                  <a:endParaRPr lang="en-US"/>
                </a:p>
              </p:txBody>
            </p:sp>
            <p:sp>
              <p:nvSpPr>
                <p:cNvPr id="262" name="Freeform 254"/>
                <p:cNvSpPr>
                  <a:spLocks/>
                </p:cNvSpPr>
                <p:nvPr/>
              </p:nvSpPr>
              <p:spPr bwMode="auto">
                <a:xfrm>
                  <a:off x="4196" y="2601"/>
                  <a:ext cx="29" cy="43"/>
                </a:xfrm>
                <a:custGeom>
                  <a:avLst/>
                  <a:gdLst>
                    <a:gd name="T0" fmla="*/ 28 w 29"/>
                    <a:gd name="T1" fmla="*/ 42 h 43"/>
                    <a:gd name="T2" fmla="*/ 28 w 29"/>
                    <a:gd name="T3" fmla="*/ 0 h 43"/>
                    <a:gd name="T4" fmla="*/ 0 w 29"/>
                    <a:gd name="T5" fmla="*/ 23 h 43"/>
                    <a:gd name="T6" fmla="*/ 28 w 29"/>
                    <a:gd name="T7" fmla="*/ 42 h 43"/>
                    <a:gd name="T8" fmla="*/ 0 60000 65536"/>
                    <a:gd name="T9" fmla="*/ 0 60000 65536"/>
                    <a:gd name="T10" fmla="*/ 0 60000 65536"/>
                    <a:gd name="T11" fmla="*/ 0 60000 65536"/>
                    <a:gd name="T12" fmla="*/ 0 w 29"/>
                    <a:gd name="T13" fmla="*/ 0 h 43"/>
                    <a:gd name="T14" fmla="*/ 29 w 29"/>
                    <a:gd name="T15" fmla="*/ 43 h 43"/>
                  </a:gdLst>
                  <a:ahLst/>
                  <a:cxnLst>
                    <a:cxn ang="T8">
                      <a:pos x="T0" y="T1"/>
                    </a:cxn>
                    <a:cxn ang="T9">
                      <a:pos x="T2" y="T3"/>
                    </a:cxn>
                    <a:cxn ang="T10">
                      <a:pos x="T4" y="T5"/>
                    </a:cxn>
                    <a:cxn ang="T11">
                      <a:pos x="T6" y="T7"/>
                    </a:cxn>
                  </a:cxnLst>
                  <a:rect l="T12" t="T13" r="T14" b="T15"/>
                  <a:pathLst>
                    <a:path w="29" h="43">
                      <a:moveTo>
                        <a:pt x="28" y="42"/>
                      </a:moveTo>
                      <a:lnTo>
                        <a:pt x="28" y="0"/>
                      </a:lnTo>
                      <a:lnTo>
                        <a:pt x="0" y="23"/>
                      </a:lnTo>
                      <a:lnTo>
                        <a:pt x="28" y="42"/>
                      </a:lnTo>
                    </a:path>
                  </a:pathLst>
                </a:custGeom>
                <a:solidFill>
                  <a:srgbClr val="FFFFFF"/>
                </a:solidFill>
                <a:ln w="12700" cap="rnd">
                  <a:solidFill>
                    <a:srgbClr val="FFFFFF"/>
                  </a:solidFill>
                  <a:round/>
                  <a:headEnd/>
                  <a:tailEnd/>
                </a:ln>
              </p:spPr>
              <p:txBody>
                <a:bodyPr/>
                <a:lstStyle/>
                <a:p>
                  <a:endParaRPr lang="en-US"/>
                </a:p>
              </p:txBody>
            </p:sp>
            <p:sp>
              <p:nvSpPr>
                <p:cNvPr id="263" name="Freeform 255"/>
                <p:cNvSpPr>
                  <a:spLocks/>
                </p:cNvSpPr>
                <p:nvPr/>
              </p:nvSpPr>
              <p:spPr bwMode="auto">
                <a:xfrm>
                  <a:off x="4196" y="2721"/>
                  <a:ext cx="29" cy="43"/>
                </a:xfrm>
                <a:custGeom>
                  <a:avLst/>
                  <a:gdLst>
                    <a:gd name="T0" fmla="*/ 28 w 29"/>
                    <a:gd name="T1" fmla="*/ 42 h 43"/>
                    <a:gd name="T2" fmla="*/ 28 w 29"/>
                    <a:gd name="T3" fmla="*/ 0 h 43"/>
                    <a:gd name="T4" fmla="*/ 0 w 29"/>
                    <a:gd name="T5" fmla="*/ 20 h 43"/>
                    <a:gd name="T6" fmla="*/ 28 w 29"/>
                    <a:gd name="T7" fmla="*/ 42 h 43"/>
                    <a:gd name="T8" fmla="*/ 0 60000 65536"/>
                    <a:gd name="T9" fmla="*/ 0 60000 65536"/>
                    <a:gd name="T10" fmla="*/ 0 60000 65536"/>
                    <a:gd name="T11" fmla="*/ 0 60000 65536"/>
                    <a:gd name="T12" fmla="*/ 0 w 29"/>
                    <a:gd name="T13" fmla="*/ 0 h 43"/>
                    <a:gd name="T14" fmla="*/ 29 w 29"/>
                    <a:gd name="T15" fmla="*/ 43 h 43"/>
                  </a:gdLst>
                  <a:ahLst/>
                  <a:cxnLst>
                    <a:cxn ang="T8">
                      <a:pos x="T0" y="T1"/>
                    </a:cxn>
                    <a:cxn ang="T9">
                      <a:pos x="T2" y="T3"/>
                    </a:cxn>
                    <a:cxn ang="T10">
                      <a:pos x="T4" y="T5"/>
                    </a:cxn>
                    <a:cxn ang="T11">
                      <a:pos x="T6" y="T7"/>
                    </a:cxn>
                  </a:cxnLst>
                  <a:rect l="T12" t="T13" r="T14" b="T15"/>
                  <a:pathLst>
                    <a:path w="29" h="43">
                      <a:moveTo>
                        <a:pt x="28" y="42"/>
                      </a:moveTo>
                      <a:lnTo>
                        <a:pt x="28" y="0"/>
                      </a:lnTo>
                      <a:lnTo>
                        <a:pt x="0" y="20"/>
                      </a:lnTo>
                      <a:lnTo>
                        <a:pt x="28" y="42"/>
                      </a:lnTo>
                    </a:path>
                  </a:pathLst>
                </a:custGeom>
                <a:solidFill>
                  <a:srgbClr val="FFFFFF"/>
                </a:solidFill>
                <a:ln w="12700" cap="rnd">
                  <a:solidFill>
                    <a:srgbClr val="FFFFFF"/>
                  </a:solidFill>
                  <a:round/>
                  <a:headEnd/>
                  <a:tailEnd/>
                </a:ln>
              </p:spPr>
              <p:txBody>
                <a:bodyPr/>
                <a:lstStyle/>
                <a:p>
                  <a:endParaRPr lang="en-US"/>
                </a:p>
              </p:txBody>
            </p:sp>
          </p:grpSp>
        </p:grpSp>
        <p:sp>
          <p:nvSpPr>
            <p:cNvPr id="36" name="Line 256"/>
            <p:cNvSpPr>
              <a:spLocks noChangeShapeType="1"/>
            </p:cNvSpPr>
            <p:nvPr/>
          </p:nvSpPr>
          <p:spPr bwMode="auto">
            <a:xfrm flipV="1">
              <a:off x="2743200" y="3733800"/>
              <a:ext cx="1143000" cy="609600"/>
            </a:xfrm>
            <a:prstGeom prst="line">
              <a:avLst/>
            </a:prstGeom>
            <a:noFill/>
            <a:ln w="28575">
              <a:solidFill>
                <a:srgbClr val="0066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7" name="Group 257"/>
            <p:cNvGrpSpPr>
              <a:grpSpLocks/>
            </p:cNvGrpSpPr>
            <p:nvPr/>
          </p:nvGrpSpPr>
          <p:grpSpPr bwMode="auto">
            <a:xfrm>
              <a:off x="5257800" y="3200400"/>
              <a:ext cx="381000" cy="381000"/>
              <a:chOff x="4181" y="2556"/>
              <a:chExt cx="258" cy="233"/>
            </a:xfrm>
          </p:grpSpPr>
          <p:grpSp>
            <p:nvGrpSpPr>
              <p:cNvPr id="233" name="Group 258"/>
              <p:cNvGrpSpPr>
                <a:grpSpLocks/>
              </p:cNvGrpSpPr>
              <p:nvPr/>
            </p:nvGrpSpPr>
            <p:grpSpPr bwMode="auto">
              <a:xfrm>
                <a:off x="4190" y="2562"/>
                <a:ext cx="249" cy="227"/>
                <a:chOff x="4190" y="2562"/>
                <a:chExt cx="249" cy="227"/>
              </a:xfrm>
            </p:grpSpPr>
            <p:sp>
              <p:nvSpPr>
                <p:cNvPr id="246" name="Freeform 259"/>
                <p:cNvSpPr>
                  <a:spLocks/>
                </p:cNvSpPr>
                <p:nvPr/>
              </p:nvSpPr>
              <p:spPr bwMode="auto">
                <a:xfrm>
                  <a:off x="4190" y="2562"/>
                  <a:ext cx="249" cy="26"/>
                </a:xfrm>
                <a:custGeom>
                  <a:avLst/>
                  <a:gdLst>
                    <a:gd name="T0" fmla="*/ 0 w 249"/>
                    <a:gd name="T1" fmla="*/ 25 h 26"/>
                    <a:gd name="T2" fmla="*/ 30 w 249"/>
                    <a:gd name="T3" fmla="*/ 0 h 26"/>
                    <a:gd name="T4" fmla="*/ 248 w 249"/>
                    <a:gd name="T5" fmla="*/ 0 h 26"/>
                    <a:gd name="T6" fmla="*/ 220 w 249"/>
                    <a:gd name="T7" fmla="*/ 25 h 26"/>
                    <a:gd name="T8" fmla="*/ 0 w 249"/>
                    <a:gd name="T9" fmla="*/ 25 h 26"/>
                    <a:gd name="T10" fmla="*/ 0 w 249"/>
                    <a:gd name="T11" fmla="*/ 25 h 26"/>
                    <a:gd name="T12" fmla="*/ 0 60000 65536"/>
                    <a:gd name="T13" fmla="*/ 0 60000 65536"/>
                    <a:gd name="T14" fmla="*/ 0 60000 65536"/>
                    <a:gd name="T15" fmla="*/ 0 60000 65536"/>
                    <a:gd name="T16" fmla="*/ 0 60000 65536"/>
                    <a:gd name="T17" fmla="*/ 0 60000 65536"/>
                    <a:gd name="T18" fmla="*/ 0 w 249"/>
                    <a:gd name="T19" fmla="*/ 0 h 26"/>
                    <a:gd name="T20" fmla="*/ 249 w 24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249" h="26">
                      <a:moveTo>
                        <a:pt x="0" y="25"/>
                      </a:moveTo>
                      <a:lnTo>
                        <a:pt x="30" y="0"/>
                      </a:lnTo>
                      <a:lnTo>
                        <a:pt x="248" y="0"/>
                      </a:lnTo>
                      <a:lnTo>
                        <a:pt x="220" y="25"/>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47" name="Freeform 260"/>
                <p:cNvSpPr>
                  <a:spLocks/>
                </p:cNvSpPr>
                <p:nvPr/>
              </p:nvSpPr>
              <p:spPr bwMode="auto">
                <a:xfrm>
                  <a:off x="4190" y="2562"/>
                  <a:ext cx="249" cy="26"/>
                </a:xfrm>
                <a:custGeom>
                  <a:avLst/>
                  <a:gdLst>
                    <a:gd name="T0" fmla="*/ 0 w 249"/>
                    <a:gd name="T1" fmla="*/ 25 h 26"/>
                    <a:gd name="T2" fmla="*/ 30 w 249"/>
                    <a:gd name="T3" fmla="*/ 0 h 26"/>
                    <a:gd name="T4" fmla="*/ 248 w 249"/>
                    <a:gd name="T5" fmla="*/ 0 h 26"/>
                    <a:gd name="T6" fmla="*/ 220 w 249"/>
                    <a:gd name="T7" fmla="*/ 25 h 26"/>
                    <a:gd name="T8" fmla="*/ 0 w 249"/>
                    <a:gd name="T9" fmla="*/ 25 h 26"/>
                    <a:gd name="T10" fmla="*/ 0 60000 65536"/>
                    <a:gd name="T11" fmla="*/ 0 60000 65536"/>
                    <a:gd name="T12" fmla="*/ 0 60000 65536"/>
                    <a:gd name="T13" fmla="*/ 0 60000 65536"/>
                    <a:gd name="T14" fmla="*/ 0 60000 65536"/>
                    <a:gd name="T15" fmla="*/ 0 w 249"/>
                    <a:gd name="T16" fmla="*/ 0 h 26"/>
                    <a:gd name="T17" fmla="*/ 249 w 249"/>
                    <a:gd name="T18" fmla="*/ 26 h 26"/>
                  </a:gdLst>
                  <a:ahLst/>
                  <a:cxnLst>
                    <a:cxn ang="T10">
                      <a:pos x="T0" y="T1"/>
                    </a:cxn>
                    <a:cxn ang="T11">
                      <a:pos x="T2" y="T3"/>
                    </a:cxn>
                    <a:cxn ang="T12">
                      <a:pos x="T4" y="T5"/>
                    </a:cxn>
                    <a:cxn ang="T13">
                      <a:pos x="T6" y="T7"/>
                    </a:cxn>
                    <a:cxn ang="T14">
                      <a:pos x="T8" y="T9"/>
                    </a:cxn>
                  </a:cxnLst>
                  <a:rect l="T15" t="T16" r="T17" b="T18"/>
                  <a:pathLst>
                    <a:path w="249" h="26">
                      <a:moveTo>
                        <a:pt x="0" y="25"/>
                      </a:moveTo>
                      <a:lnTo>
                        <a:pt x="30" y="0"/>
                      </a:lnTo>
                      <a:lnTo>
                        <a:pt x="248" y="0"/>
                      </a:lnTo>
                      <a:lnTo>
                        <a:pt x="220" y="25"/>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48" name="Freeform 261"/>
                <p:cNvSpPr>
                  <a:spLocks/>
                </p:cNvSpPr>
                <p:nvPr/>
              </p:nvSpPr>
              <p:spPr bwMode="auto">
                <a:xfrm>
                  <a:off x="4190" y="2587"/>
                  <a:ext cx="222" cy="202"/>
                </a:xfrm>
                <a:custGeom>
                  <a:avLst/>
                  <a:gdLst>
                    <a:gd name="T0" fmla="*/ 0 w 222"/>
                    <a:gd name="T1" fmla="*/ 0 h 202"/>
                    <a:gd name="T2" fmla="*/ 221 w 222"/>
                    <a:gd name="T3" fmla="*/ 0 h 202"/>
                    <a:gd name="T4" fmla="*/ 221 w 222"/>
                    <a:gd name="T5" fmla="*/ 201 h 202"/>
                    <a:gd name="T6" fmla="*/ 0 w 222"/>
                    <a:gd name="T7" fmla="*/ 201 h 202"/>
                    <a:gd name="T8" fmla="*/ 0 w 222"/>
                    <a:gd name="T9" fmla="*/ 0 h 202"/>
                    <a:gd name="T10" fmla="*/ 0 60000 65536"/>
                    <a:gd name="T11" fmla="*/ 0 60000 65536"/>
                    <a:gd name="T12" fmla="*/ 0 60000 65536"/>
                    <a:gd name="T13" fmla="*/ 0 60000 65536"/>
                    <a:gd name="T14" fmla="*/ 0 60000 65536"/>
                    <a:gd name="T15" fmla="*/ 0 w 222"/>
                    <a:gd name="T16" fmla="*/ 0 h 202"/>
                    <a:gd name="T17" fmla="*/ 222 w 222"/>
                    <a:gd name="T18" fmla="*/ 202 h 202"/>
                  </a:gdLst>
                  <a:ahLst/>
                  <a:cxnLst>
                    <a:cxn ang="T10">
                      <a:pos x="T0" y="T1"/>
                    </a:cxn>
                    <a:cxn ang="T11">
                      <a:pos x="T2" y="T3"/>
                    </a:cxn>
                    <a:cxn ang="T12">
                      <a:pos x="T4" y="T5"/>
                    </a:cxn>
                    <a:cxn ang="T13">
                      <a:pos x="T6" y="T7"/>
                    </a:cxn>
                    <a:cxn ang="T14">
                      <a:pos x="T8" y="T9"/>
                    </a:cxn>
                  </a:cxnLst>
                  <a:rect l="T15" t="T16" r="T17" b="T18"/>
                  <a:pathLst>
                    <a:path w="222" h="202">
                      <a:moveTo>
                        <a:pt x="0" y="0"/>
                      </a:moveTo>
                      <a:lnTo>
                        <a:pt x="221" y="0"/>
                      </a:lnTo>
                      <a:lnTo>
                        <a:pt x="221" y="201"/>
                      </a:lnTo>
                      <a:lnTo>
                        <a:pt x="0" y="201"/>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49" name="Freeform 262"/>
                <p:cNvSpPr>
                  <a:spLocks/>
                </p:cNvSpPr>
                <p:nvPr/>
              </p:nvSpPr>
              <p:spPr bwMode="auto">
                <a:xfrm>
                  <a:off x="4411" y="2562"/>
                  <a:ext cx="28" cy="227"/>
                </a:xfrm>
                <a:custGeom>
                  <a:avLst/>
                  <a:gdLst>
                    <a:gd name="T0" fmla="*/ 0 w 28"/>
                    <a:gd name="T1" fmla="*/ 25 h 227"/>
                    <a:gd name="T2" fmla="*/ 27 w 28"/>
                    <a:gd name="T3" fmla="*/ 0 h 227"/>
                    <a:gd name="T4" fmla="*/ 27 w 28"/>
                    <a:gd name="T5" fmla="*/ 198 h 227"/>
                    <a:gd name="T6" fmla="*/ 0 w 28"/>
                    <a:gd name="T7" fmla="*/ 226 h 227"/>
                    <a:gd name="T8" fmla="*/ 0 w 28"/>
                    <a:gd name="T9" fmla="*/ 25 h 227"/>
                    <a:gd name="T10" fmla="*/ 0 60000 65536"/>
                    <a:gd name="T11" fmla="*/ 0 60000 65536"/>
                    <a:gd name="T12" fmla="*/ 0 60000 65536"/>
                    <a:gd name="T13" fmla="*/ 0 60000 65536"/>
                    <a:gd name="T14" fmla="*/ 0 60000 65536"/>
                    <a:gd name="T15" fmla="*/ 0 w 28"/>
                    <a:gd name="T16" fmla="*/ 0 h 227"/>
                    <a:gd name="T17" fmla="*/ 28 w 28"/>
                    <a:gd name="T18" fmla="*/ 227 h 227"/>
                  </a:gdLst>
                  <a:ahLst/>
                  <a:cxnLst>
                    <a:cxn ang="T10">
                      <a:pos x="T0" y="T1"/>
                    </a:cxn>
                    <a:cxn ang="T11">
                      <a:pos x="T2" y="T3"/>
                    </a:cxn>
                    <a:cxn ang="T12">
                      <a:pos x="T4" y="T5"/>
                    </a:cxn>
                    <a:cxn ang="T13">
                      <a:pos x="T6" y="T7"/>
                    </a:cxn>
                    <a:cxn ang="T14">
                      <a:pos x="T8" y="T9"/>
                    </a:cxn>
                  </a:cxnLst>
                  <a:rect l="T15" t="T16" r="T17" b="T18"/>
                  <a:pathLst>
                    <a:path w="28" h="227">
                      <a:moveTo>
                        <a:pt x="0" y="25"/>
                      </a:moveTo>
                      <a:lnTo>
                        <a:pt x="27" y="0"/>
                      </a:lnTo>
                      <a:lnTo>
                        <a:pt x="27" y="198"/>
                      </a:lnTo>
                      <a:lnTo>
                        <a:pt x="0" y="226"/>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50" name="Freeform 263"/>
                <p:cNvSpPr>
                  <a:spLocks/>
                </p:cNvSpPr>
                <p:nvPr/>
              </p:nvSpPr>
              <p:spPr bwMode="auto">
                <a:xfrm>
                  <a:off x="4411" y="2562"/>
                  <a:ext cx="28" cy="227"/>
                </a:xfrm>
                <a:custGeom>
                  <a:avLst/>
                  <a:gdLst>
                    <a:gd name="T0" fmla="*/ 0 w 28"/>
                    <a:gd name="T1" fmla="*/ 25 h 227"/>
                    <a:gd name="T2" fmla="*/ 27 w 28"/>
                    <a:gd name="T3" fmla="*/ 0 h 227"/>
                    <a:gd name="T4" fmla="*/ 27 w 28"/>
                    <a:gd name="T5" fmla="*/ 198 h 227"/>
                    <a:gd name="T6" fmla="*/ 0 w 28"/>
                    <a:gd name="T7" fmla="*/ 226 h 227"/>
                    <a:gd name="T8" fmla="*/ 0 w 28"/>
                    <a:gd name="T9" fmla="*/ 25 h 227"/>
                    <a:gd name="T10" fmla="*/ 0 60000 65536"/>
                    <a:gd name="T11" fmla="*/ 0 60000 65536"/>
                    <a:gd name="T12" fmla="*/ 0 60000 65536"/>
                    <a:gd name="T13" fmla="*/ 0 60000 65536"/>
                    <a:gd name="T14" fmla="*/ 0 60000 65536"/>
                    <a:gd name="T15" fmla="*/ 0 w 28"/>
                    <a:gd name="T16" fmla="*/ 0 h 227"/>
                    <a:gd name="T17" fmla="*/ 28 w 28"/>
                    <a:gd name="T18" fmla="*/ 227 h 227"/>
                  </a:gdLst>
                  <a:ahLst/>
                  <a:cxnLst>
                    <a:cxn ang="T10">
                      <a:pos x="T0" y="T1"/>
                    </a:cxn>
                    <a:cxn ang="T11">
                      <a:pos x="T2" y="T3"/>
                    </a:cxn>
                    <a:cxn ang="T12">
                      <a:pos x="T4" y="T5"/>
                    </a:cxn>
                    <a:cxn ang="T13">
                      <a:pos x="T6" y="T7"/>
                    </a:cxn>
                    <a:cxn ang="T14">
                      <a:pos x="T8" y="T9"/>
                    </a:cxn>
                  </a:cxnLst>
                  <a:rect l="T15" t="T16" r="T17" b="T18"/>
                  <a:pathLst>
                    <a:path w="28" h="227">
                      <a:moveTo>
                        <a:pt x="0" y="25"/>
                      </a:moveTo>
                      <a:lnTo>
                        <a:pt x="27" y="0"/>
                      </a:lnTo>
                      <a:lnTo>
                        <a:pt x="27" y="198"/>
                      </a:lnTo>
                      <a:lnTo>
                        <a:pt x="0" y="226"/>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234" name="Freeform 264"/>
              <p:cNvSpPr>
                <a:spLocks/>
              </p:cNvSpPr>
              <p:nvPr/>
            </p:nvSpPr>
            <p:spPr bwMode="auto">
              <a:xfrm>
                <a:off x="4181" y="2556"/>
                <a:ext cx="250" cy="27"/>
              </a:xfrm>
              <a:custGeom>
                <a:avLst/>
                <a:gdLst>
                  <a:gd name="T0" fmla="*/ 0 w 250"/>
                  <a:gd name="T1" fmla="*/ 26 h 27"/>
                  <a:gd name="T2" fmla="*/ 31 w 250"/>
                  <a:gd name="T3" fmla="*/ 0 h 27"/>
                  <a:gd name="T4" fmla="*/ 249 w 250"/>
                  <a:gd name="T5" fmla="*/ 0 h 27"/>
                  <a:gd name="T6" fmla="*/ 221 w 250"/>
                  <a:gd name="T7" fmla="*/ 26 h 27"/>
                  <a:gd name="T8" fmla="*/ 0 w 250"/>
                  <a:gd name="T9" fmla="*/ 26 h 27"/>
                  <a:gd name="T10" fmla="*/ 0 w 250"/>
                  <a:gd name="T11" fmla="*/ 26 h 27"/>
                  <a:gd name="T12" fmla="*/ 0 60000 65536"/>
                  <a:gd name="T13" fmla="*/ 0 60000 65536"/>
                  <a:gd name="T14" fmla="*/ 0 60000 65536"/>
                  <a:gd name="T15" fmla="*/ 0 60000 65536"/>
                  <a:gd name="T16" fmla="*/ 0 60000 65536"/>
                  <a:gd name="T17" fmla="*/ 0 60000 65536"/>
                  <a:gd name="T18" fmla="*/ 0 w 250"/>
                  <a:gd name="T19" fmla="*/ 0 h 27"/>
                  <a:gd name="T20" fmla="*/ 250 w 250"/>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250" h="27">
                    <a:moveTo>
                      <a:pt x="0" y="26"/>
                    </a:moveTo>
                    <a:lnTo>
                      <a:pt x="31" y="0"/>
                    </a:lnTo>
                    <a:lnTo>
                      <a:pt x="249" y="0"/>
                    </a:lnTo>
                    <a:lnTo>
                      <a:pt x="221" y="26"/>
                    </a:lnTo>
                    <a:lnTo>
                      <a:pt x="0" y="26"/>
                    </a:lnTo>
                  </a:path>
                </a:pathLst>
              </a:custGeom>
              <a:solidFill>
                <a:srgbClr val="558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35" name="Freeform 265"/>
              <p:cNvSpPr>
                <a:spLocks/>
              </p:cNvSpPr>
              <p:nvPr/>
            </p:nvSpPr>
            <p:spPr bwMode="auto">
              <a:xfrm>
                <a:off x="4181" y="2556"/>
                <a:ext cx="250" cy="27"/>
              </a:xfrm>
              <a:custGeom>
                <a:avLst/>
                <a:gdLst>
                  <a:gd name="T0" fmla="*/ 0 w 250"/>
                  <a:gd name="T1" fmla="*/ 26 h 27"/>
                  <a:gd name="T2" fmla="*/ 31 w 250"/>
                  <a:gd name="T3" fmla="*/ 0 h 27"/>
                  <a:gd name="T4" fmla="*/ 249 w 250"/>
                  <a:gd name="T5" fmla="*/ 0 h 27"/>
                  <a:gd name="T6" fmla="*/ 221 w 250"/>
                  <a:gd name="T7" fmla="*/ 26 h 27"/>
                  <a:gd name="T8" fmla="*/ 0 w 250"/>
                  <a:gd name="T9" fmla="*/ 26 h 27"/>
                  <a:gd name="T10" fmla="*/ 0 60000 65536"/>
                  <a:gd name="T11" fmla="*/ 0 60000 65536"/>
                  <a:gd name="T12" fmla="*/ 0 60000 65536"/>
                  <a:gd name="T13" fmla="*/ 0 60000 65536"/>
                  <a:gd name="T14" fmla="*/ 0 60000 65536"/>
                  <a:gd name="T15" fmla="*/ 0 w 250"/>
                  <a:gd name="T16" fmla="*/ 0 h 27"/>
                  <a:gd name="T17" fmla="*/ 250 w 250"/>
                  <a:gd name="T18" fmla="*/ 27 h 27"/>
                </a:gdLst>
                <a:ahLst/>
                <a:cxnLst>
                  <a:cxn ang="T10">
                    <a:pos x="T0" y="T1"/>
                  </a:cxn>
                  <a:cxn ang="T11">
                    <a:pos x="T2" y="T3"/>
                  </a:cxn>
                  <a:cxn ang="T12">
                    <a:pos x="T4" y="T5"/>
                  </a:cxn>
                  <a:cxn ang="T13">
                    <a:pos x="T6" y="T7"/>
                  </a:cxn>
                  <a:cxn ang="T14">
                    <a:pos x="T8" y="T9"/>
                  </a:cxn>
                </a:cxnLst>
                <a:rect l="T15" t="T16" r="T17" b="T18"/>
                <a:pathLst>
                  <a:path w="250" h="27">
                    <a:moveTo>
                      <a:pt x="0" y="26"/>
                    </a:moveTo>
                    <a:lnTo>
                      <a:pt x="31" y="0"/>
                    </a:lnTo>
                    <a:lnTo>
                      <a:pt x="249" y="0"/>
                    </a:lnTo>
                    <a:lnTo>
                      <a:pt x="221" y="26"/>
                    </a:lnTo>
                    <a:lnTo>
                      <a:pt x="0" y="26"/>
                    </a:lnTo>
                  </a:path>
                </a:pathLst>
              </a:custGeom>
              <a:solidFill>
                <a:srgbClr val="558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36" name="Freeform 266"/>
              <p:cNvSpPr>
                <a:spLocks/>
              </p:cNvSpPr>
              <p:nvPr/>
            </p:nvSpPr>
            <p:spPr bwMode="auto">
              <a:xfrm>
                <a:off x="4181" y="2582"/>
                <a:ext cx="223" cy="202"/>
              </a:xfrm>
              <a:custGeom>
                <a:avLst/>
                <a:gdLst>
                  <a:gd name="T0" fmla="*/ 0 w 223"/>
                  <a:gd name="T1" fmla="*/ 0 h 202"/>
                  <a:gd name="T2" fmla="*/ 222 w 223"/>
                  <a:gd name="T3" fmla="*/ 0 h 202"/>
                  <a:gd name="T4" fmla="*/ 222 w 223"/>
                  <a:gd name="T5" fmla="*/ 201 h 202"/>
                  <a:gd name="T6" fmla="*/ 0 w 223"/>
                  <a:gd name="T7" fmla="*/ 201 h 202"/>
                  <a:gd name="T8" fmla="*/ 0 w 223"/>
                  <a:gd name="T9" fmla="*/ 0 h 202"/>
                  <a:gd name="T10" fmla="*/ 0 60000 65536"/>
                  <a:gd name="T11" fmla="*/ 0 60000 65536"/>
                  <a:gd name="T12" fmla="*/ 0 60000 65536"/>
                  <a:gd name="T13" fmla="*/ 0 60000 65536"/>
                  <a:gd name="T14" fmla="*/ 0 60000 65536"/>
                  <a:gd name="T15" fmla="*/ 0 w 223"/>
                  <a:gd name="T16" fmla="*/ 0 h 202"/>
                  <a:gd name="T17" fmla="*/ 223 w 223"/>
                  <a:gd name="T18" fmla="*/ 202 h 202"/>
                </a:gdLst>
                <a:ahLst/>
                <a:cxnLst>
                  <a:cxn ang="T10">
                    <a:pos x="T0" y="T1"/>
                  </a:cxn>
                  <a:cxn ang="T11">
                    <a:pos x="T2" y="T3"/>
                  </a:cxn>
                  <a:cxn ang="T12">
                    <a:pos x="T4" y="T5"/>
                  </a:cxn>
                  <a:cxn ang="T13">
                    <a:pos x="T6" y="T7"/>
                  </a:cxn>
                  <a:cxn ang="T14">
                    <a:pos x="T8" y="T9"/>
                  </a:cxn>
                </a:cxnLst>
                <a:rect l="T15" t="T16" r="T17" b="T18"/>
                <a:pathLst>
                  <a:path w="223" h="202">
                    <a:moveTo>
                      <a:pt x="0" y="0"/>
                    </a:moveTo>
                    <a:lnTo>
                      <a:pt x="222" y="0"/>
                    </a:lnTo>
                    <a:lnTo>
                      <a:pt x="222" y="201"/>
                    </a:lnTo>
                    <a:lnTo>
                      <a:pt x="0" y="201"/>
                    </a:lnTo>
                    <a:lnTo>
                      <a:pt x="0" y="0"/>
                    </a:lnTo>
                  </a:path>
                </a:pathLst>
              </a:custGeom>
              <a:solidFill>
                <a:srgbClr val="004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37" name="Freeform 267"/>
              <p:cNvSpPr>
                <a:spLocks/>
              </p:cNvSpPr>
              <p:nvPr/>
            </p:nvSpPr>
            <p:spPr bwMode="auto">
              <a:xfrm>
                <a:off x="4403" y="2556"/>
                <a:ext cx="28" cy="228"/>
              </a:xfrm>
              <a:custGeom>
                <a:avLst/>
                <a:gdLst>
                  <a:gd name="T0" fmla="*/ 0 w 28"/>
                  <a:gd name="T1" fmla="*/ 26 h 228"/>
                  <a:gd name="T2" fmla="*/ 27 w 28"/>
                  <a:gd name="T3" fmla="*/ 0 h 228"/>
                  <a:gd name="T4" fmla="*/ 27 w 28"/>
                  <a:gd name="T5" fmla="*/ 199 h 228"/>
                  <a:gd name="T6" fmla="*/ 0 w 28"/>
                  <a:gd name="T7" fmla="*/ 227 h 228"/>
                  <a:gd name="T8" fmla="*/ 0 w 28"/>
                  <a:gd name="T9" fmla="*/ 26 h 228"/>
                  <a:gd name="T10" fmla="*/ 0 60000 65536"/>
                  <a:gd name="T11" fmla="*/ 0 60000 65536"/>
                  <a:gd name="T12" fmla="*/ 0 60000 65536"/>
                  <a:gd name="T13" fmla="*/ 0 60000 65536"/>
                  <a:gd name="T14" fmla="*/ 0 60000 65536"/>
                  <a:gd name="T15" fmla="*/ 0 w 28"/>
                  <a:gd name="T16" fmla="*/ 0 h 228"/>
                  <a:gd name="T17" fmla="*/ 28 w 28"/>
                  <a:gd name="T18" fmla="*/ 228 h 228"/>
                </a:gdLst>
                <a:ahLst/>
                <a:cxnLst>
                  <a:cxn ang="T10">
                    <a:pos x="T0" y="T1"/>
                  </a:cxn>
                  <a:cxn ang="T11">
                    <a:pos x="T2" y="T3"/>
                  </a:cxn>
                  <a:cxn ang="T12">
                    <a:pos x="T4" y="T5"/>
                  </a:cxn>
                  <a:cxn ang="T13">
                    <a:pos x="T6" y="T7"/>
                  </a:cxn>
                  <a:cxn ang="T14">
                    <a:pos x="T8" y="T9"/>
                  </a:cxn>
                </a:cxnLst>
                <a:rect l="T15" t="T16" r="T17" b="T18"/>
                <a:pathLst>
                  <a:path w="28" h="228">
                    <a:moveTo>
                      <a:pt x="0" y="26"/>
                    </a:moveTo>
                    <a:lnTo>
                      <a:pt x="27" y="0"/>
                    </a:lnTo>
                    <a:lnTo>
                      <a:pt x="27" y="199"/>
                    </a:lnTo>
                    <a:lnTo>
                      <a:pt x="0" y="227"/>
                    </a:lnTo>
                    <a:lnTo>
                      <a:pt x="0" y="26"/>
                    </a:lnTo>
                  </a:path>
                </a:pathLst>
              </a:custGeom>
              <a:solidFill>
                <a:srgbClr val="0041D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38" name="Freeform 268"/>
              <p:cNvSpPr>
                <a:spLocks/>
              </p:cNvSpPr>
              <p:nvPr/>
            </p:nvSpPr>
            <p:spPr bwMode="auto">
              <a:xfrm>
                <a:off x="4403" y="2556"/>
                <a:ext cx="28" cy="228"/>
              </a:xfrm>
              <a:custGeom>
                <a:avLst/>
                <a:gdLst>
                  <a:gd name="T0" fmla="*/ 0 w 28"/>
                  <a:gd name="T1" fmla="*/ 26 h 228"/>
                  <a:gd name="T2" fmla="*/ 27 w 28"/>
                  <a:gd name="T3" fmla="*/ 0 h 228"/>
                  <a:gd name="T4" fmla="*/ 27 w 28"/>
                  <a:gd name="T5" fmla="*/ 199 h 228"/>
                  <a:gd name="T6" fmla="*/ 0 w 28"/>
                  <a:gd name="T7" fmla="*/ 227 h 228"/>
                  <a:gd name="T8" fmla="*/ 0 w 28"/>
                  <a:gd name="T9" fmla="*/ 26 h 228"/>
                  <a:gd name="T10" fmla="*/ 0 60000 65536"/>
                  <a:gd name="T11" fmla="*/ 0 60000 65536"/>
                  <a:gd name="T12" fmla="*/ 0 60000 65536"/>
                  <a:gd name="T13" fmla="*/ 0 60000 65536"/>
                  <a:gd name="T14" fmla="*/ 0 60000 65536"/>
                  <a:gd name="T15" fmla="*/ 0 w 28"/>
                  <a:gd name="T16" fmla="*/ 0 h 228"/>
                  <a:gd name="T17" fmla="*/ 28 w 28"/>
                  <a:gd name="T18" fmla="*/ 228 h 228"/>
                </a:gdLst>
                <a:ahLst/>
                <a:cxnLst>
                  <a:cxn ang="T10">
                    <a:pos x="T0" y="T1"/>
                  </a:cxn>
                  <a:cxn ang="T11">
                    <a:pos x="T2" y="T3"/>
                  </a:cxn>
                  <a:cxn ang="T12">
                    <a:pos x="T4" y="T5"/>
                  </a:cxn>
                  <a:cxn ang="T13">
                    <a:pos x="T6" y="T7"/>
                  </a:cxn>
                  <a:cxn ang="T14">
                    <a:pos x="T8" y="T9"/>
                  </a:cxn>
                </a:cxnLst>
                <a:rect l="T15" t="T16" r="T17" b="T18"/>
                <a:pathLst>
                  <a:path w="28" h="228">
                    <a:moveTo>
                      <a:pt x="0" y="26"/>
                    </a:moveTo>
                    <a:lnTo>
                      <a:pt x="27" y="0"/>
                    </a:lnTo>
                    <a:lnTo>
                      <a:pt x="27" y="199"/>
                    </a:lnTo>
                    <a:lnTo>
                      <a:pt x="0" y="227"/>
                    </a:lnTo>
                    <a:lnTo>
                      <a:pt x="0" y="26"/>
                    </a:lnTo>
                  </a:path>
                </a:pathLst>
              </a:custGeom>
              <a:solidFill>
                <a:srgbClr val="0041D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239" name="Group 269"/>
              <p:cNvGrpSpPr>
                <a:grpSpLocks/>
              </p:cNvGrpSpPr>
              <p:nvPr/>
            </p:nvGrpSpPr>
            <p:grpSpPr bwMode="auto">
              <a:xfrm>
                <a:off x="4196" y="2601"/>
                <a:ext cx="186" cy="163"/>
                <a:chOff x="4196" y="2601"/>
                <a:chExt cx="186" cy="163"/>
              </a:xfrm>
            </p:grpSpPr>
            <p:sp>
              <p:nvSpPr>
                <p:cNvPr id="240" name="Freeform 270"/>
                <p:cNvSpPr>
                  <a:spLocks/>
                </p:cNvSpPr>
                <p:nvPr/>
              </p:nvSpPr>
              <p:spPr bwMode="auto">
                <a:xfrm>
                  <a:off x="4217" y="2624"/>
                  <a:ext cx="153" cy="118"/>
                </a:xfrm>
                <a:custGeom>
                  <a:avLst/>
                  <a:gdLst>
                    <a:gd name="T0" fmla="*/ 152 w 153"/>
                    <a:gd name="T1" fmla="*/ 117 h 118"/>
                    <a:gd name="T2" fmla="*/ 106 w 153"/>
                    <a:gd name="T3" fmla="*/ 117 h 118"/>
                    <a:gd name="T4" fmla="*/ 42 w 153"/>
                    <a:gd name="T5" fmla="*/ 0 h 118"/>
                    <a:gd name="T6" fmla="*/ 0 w 153"/>
                    <a:gd name="T7" fmla="*/ 0 h 118"/>
                    <a:gd name="T8" fmla="*/ 0 60000 65536"/>
                    <a:gd name="T9" fmla="*/ 0 60000 65536"/>
                    <a:gd name="T10" fmla="*/ 0 60000 65536"/>
                    <a:gd name="T11" fmla="*/ 0 60000 65536"/>
                    <a:gd name="T12" fmla="*/ 0 w 153"/>
                    <a:gd name="T13" fmla="*/ 0 h 118"/>
                    <a:gd name="T14" fmla="*/ 153 w 153"/>
                    <a:gd name="T15" fmla="*/ 118 h 118"/>
                  </a:gdLst>
                  <a:ahLst/>
                  <a:cxnLst>
                    <a:cxn ang="T8">
                      <a:pos x="T0" y="T1"/>
                    </a:cxn>
                    <a:cxn ang="T9">
                      <a:pos x="T2" y="T3"/>
                    </a:cxn>
                    <a:cxn ang="T10">
                      <a:pos x="T4" y="T5"/>
                    </a:cxn>
                    <a:cxn ang="T11">
                      <a:pos x="T6" y="T7"/>
                    </a:cxn>
                  </a:cxnLst>
                  <a:rect l="T12" t="T13" r="T14" b="T15"/>
                  <a:pathLst>
                    <a:path w="153" h="118">
                      <a:moveTo>
                        <a:pt x="152" y="117"/>
                      </a:moveTo>
                      <a:lnTo>
                        <a:pt x="106" y="117"/>
                      </a:lnTo>
                      <a:lnTo>
                        <a:pt x="42" y="0"/>
                      </a:lnTo>
                      <a:lnTo>
                        <a:pt x="0"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1" name="Freeform 271"/>
                <p:cNvSpPr>
                  <a:spLocks/>
                </p:cNvSpPr>
                <p:nvPr/>
              </p:nvSpPr>
              <p:spPr bwMode="auto">
                <a:xfrm>
                  <a:off x="4214" y="2624"/>
                  <a:ext cx="159" cy="118"/>
                </a:xfrm>
                <a:custGeom>
                  <a:avLst/>
                  <a:gdLst>
                    <a:gd name="T0" fmla="*/ 0 w 159"/>
                    <a:gd name="T1" fmla="*/ 117 h 118"/>
                    <a:gd name="T2" fmla="*/ 45 w 159"/>
                    <a:gd name="T3" fmla="*/ 117 h 118"/>
                    <a:gd name="T4" fmla="*/ 106 w 159"/>
                    <a:gd name="T5" fmla="*/ 0 h 118"/>
                    <a:gd name="T6" fmla="*/ 158 w 159"/>
                    <a:gd name="T7" fmla="*/ 0 h 118"/>
                    <a:gd name="T8" fmla="*/ 0 60000 65536"/>
                    <a:gd name="T9" fmla="*/ 0 60000 65536"/>
                    <a:gd name="T10" fmla="*/ 0 60000 65536"/>
                    <a:gd name="T11" fmla="*/ 0 60000 65536"/>
                    <a:gd name="T12" fmla="*/ 0 w 159"/>
                    <a:gd name="T13" fmla="*/ 0 h 118"/>
                    <a:gd name="T14" fmla="*/ 159 w 159"/>
                    <a:gd name="T15" fmla="*/ 118 h 118"/>
                  </a:gdLst>
                  <a:ahLst/>
                  <a:cxnLst>
                    <a:cxn ang="T8">
                      <a:pos x="T0" y="T1"/>
                    </a:cxn>
                    <a:cxn ang="T9">
                      <a:pos x="T2" y="T3"/>
                    </a:cxn>
                    <a:cxn ang="T10">
                      <a:pos x="T4" y="T5"/>
                    </a:cxn>
                    <a:cxn ang="T11">
                      <a:pos x="T6" y="T7"/>
                    </a:cxn>
                  </a:cxnLst>
                  <a:rect l="T12" t="T13" r="T14" b="T15"/>
                  <a:pathLst>
                    <a:path w="159" h="118">
                      <a:moveTo>
                        <a:pt x="0" y="117"/>
                      </a:moveTo>
                      <a:lnTo>
                        <a:pt x="45" y="117"/>
                      </a:lnTo>
                      <a:lnTo>
                        <a:pt x="106" y="0"/>
                      </a:lnTo>
                      <a:lnTo>
                        <a:pt x="158"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2" name="Freeform 272"/>
                <p:cNvSpPr>
                  <a:spLocks/>
                </p:cNvSpPr>
                <p:nvPr/>
              </p:nvSpPr>
              <p:spPr bwMode="auto">
                <a:xfrm>
                  <a:off x="4354" y="2601"/>
                  <a:ext cx="28" cy="43"/>
                </a:xfrm>
                <a:custGeom>
                  <a:avLst/>
                  <a:gdLst>
                    <a:gd name="T0" fmla="*/ 0 w 28"/>
                    <a:gd name="T1" fmla="*/ 0 h 43"/>
                    <a:gd name="T2" fmla="*/ 0 w 28"/>
                    <a:gd name="T3" fmla="*/ 42 h 43"/>
                    <a:gd name="T4" fmla="*/ 27 w 28"/>
                    <a:gd name="T5" fmla="*/ 23 h 43"/>
                    <a:gd name="T6" fmla="*/ 0 w 28"/>
                    <a:gd name="T7" fmla="*/ 0 h 43"/>
                    <a:gd name="T8" fmla="*/ 0 60000 65536"/>
                    <a:gd name="T9" fmla="*/ 0 60000 65536"/>
                    <a:gd name="T10" fmla="*/ 0 60000 65536"/>
                    <a:gd name="T11" fmla="*/ 0 60000 65536"/>
                    <a:gd name="T12" fmla="*/ 0 w 28"/>
                    <a:gd name="T13" fmla="*/ 0 h 43"/>
                    <a:gd name="T14" fmla="*/ 28 w 28"/>
                    <a:gd name="T15" fmla="*/ 43 h 43"/>
                  </a:gdLst>
                  <a:ahLst/>
                  <a:cxnLst>
                    <a:cxn ang="T8">
                      <a:pos x="T0" y="T1"/>
                    </a:cxn>
                    <a:cxn ang="T9">
                      <a:pos x="T2" y="T3"/>
                    </a:cxn>
                    <a:cxn ang="T10">
                      <a:pos x="T4" y="T5"/>
                    </a:cxn>
                    <a:cxn ang="T11">
                      <a:pos x="T6" y="T7"/>
                    </a:cxn>
                  </a:cxnLst>
                  <a:rect l="T12" t="T13" r="T14" b="T15"/>
                  <a:pathLst>
                    <a:path w="28" h="43">
                      <a:moveTo>
                        <a:pt x="0" y="0"/>
                      </a:moveTo>
                      <a:lnTo>
                        <a:pt x="0" y="42"/>
                      </a:lnTo>
                      <a:lnTo>
                        <a:pt x="27" y="23"/>
                      </a:lnTo>
                      <a:lnTo>
                        <a:pt x="0" y="0"/>
                      </a:lnTo>
                    </a:path>
                  </a:pathLst>
                </a:custGeom>
                <a:solidFill>
                  <a:srgbClr val="FFFFFF"/>
                </a:solidFill>
                <a:ln w="12700" cap="rnd">
                  <a:solidFill>
                    <a:srgbClr val="FFFFFF"/>
                  </a:solidFill>
                  <a:round/>
                  <a:headEnd/>
                  <a:tailEnd/>
                </a:ln>
              </p:spPr>
              <p:txBody>
                <a:bodyPr/>
                <a:lstStyle/>
                <a:p>
                  <a:endParaRPr lang="en-US"/>
                </a:p>
              </p:txBody>
            </p:sp>
            <p:sp>
              <p:nvSpPr>
                <p:cNvPr id="243" name="Freeform 273"/>
                <p:cNvSpPr>
                  <a:spLocks/>
                </p:cNvSpPr>
                <p:nvPr/>
              </p:nvSpPr>
              <p:spPr bwMode="auto">
                <a:xfrm>
                  <a:off x="4354" y="2718"/>
                  <a:ext cx="28" cy="43"/>
                </a:xfrm>
                <a:custGeom>
                  <a:avLst/>
                  <a:gdLst>
                    <a:gd name="T0" fmla="*/ 0 w 28"/>
                    <a:gd name="T1" fmla="*/ 0 h 43"/>
                    <a:gd name="T2" fmla="*/ 0 w 28"/>
                    <a:gd name="T3" fmla="*/ 42 h 43"/>
                    <a:gd name="T4" fmla="*/ 27 w 28"/>
                    <a:gd name="T5" fmla="*/ 23 h 43"/>
                    <a:gd name="T6" fmla="*/ 0 w 28"/>
                    <a:gd name="T7" fmla="*/ 0 h 43"/>
                    <a:gd name="T8" fmla="*/ 0 60000 65536"/>
                    <a:gd name="T9" fmla="*/ 0 60000 65536"/>
                    <a:gd name="T10" fmla="*/ 0 60000 65536"/>
                    <a:gd name="T11" fmla="*/ 0 60000 65536"/>
                    <a:gd name="T12" fmla="*/ 0 w 28"/>
                    <a:gd name="T13" fmla="*/ 0 h 43"/>
                    <a:gd name="T14" fmla="*/ 28 w 28"/>
                    <a:gd name="T15" fmla="*/ 43 h 43"/>
                  </a:gdLst>
                  <a:ahLst/>
                  <a:cxnLst>
                    <a:cxn ang="T8">
                      <a:pos x="T0" y="T1"/>
                    </a:cxn>
                    <a:cxn ang="T9">
                      <a:pos x="T2" y="T3"/>
                    </a:cxn>
                    <a:cxn ang="T10">
                      <a:pos x="T4" y="T5"/>
                    </a:cxn>
                    <a:cxn ang="T11">
                      <a:pos x="T6" y="T7"/>
                    </a:cxn>
                  </a:cxnLst>
                  <a:rect l="T12" t="T13" r="T14" b="T15"/>
                  <a:pathLst>
                    <a:path w="28" h="43">
                      <a:moveTo>
                        <a:pt x="0" y="0"/>
                      </a:moveTo>
                      <a:lnTo>
                        <a:pt x="0" y="42"/>
                      </a:lnTo>
                      <a:lnTo>
                        <a:pt x="27" y="23"/>
                      </a:lnTo>
                      <a:lnTo>
                        <a:pt x="0" y="0"/>
                      </a:lnTo>
                    </a:path>
                  </a:pathLst>
                </a:custGeom>
                <a:solidFill>
                  <a:srgbClr val="FFFFFF"/>
                </a:solidFill>
                <a:ln w="12700" cap="rnd">
                  <a:solidFill>
                    <a:srgbClr val="FFFFFF"/>
                  </a:solidFill>
                  <a:round/>
                  <a:headEnd/>
                  <a:tailEnd/>
                </a:ln>
              </p:spPr>
              <p:txBody>
                <a:bodyPr/>
                <a:lstStyle/>
                <a:p>
                  <a:endParaRPr lang="en-US"/>
                </a:p>
              </p:txBody>
            </p:sp>
            <p:sp>
              <p:nvSpPr>
                <p:cNvPr id="244" name="Freeform 274"/>
                <p:cNvSpPr>
                  <a:spLocks/>
                </p:cNvSpPr>
                <p:nvPr/>
              </p:nvSpPr>
              <p:spPr bwMode="auto">
                <a:xfrm>
                  <a:off x="4196" y="2601"/>
                  <a:ext cx="29" cy="43"/>
                </a:xfrm>
                <a:custGeom>
                  <a:avLst/>
                  <a:gdLst>
                    <a:gd name="T0" fmla="*/ 28 w 29"/>
                    <a:gd name="T1" fmla="*/ 42 h 43"/>
                    <a:gd name="T2" fmla="*/ 28 w 29"/>
                    <a:gd name="T3" fmla="*/ 0 h 43"/>
                    <a:gd name="T4" fmla="*/ 0 w 29"/>
                    <a:gd name="T5" fmla="*/ 23 h 43"/>
                    <a:gd name="T6" fmla="*/ 28 w 29"/>
                    <a:gd name="T7" fmla="*/ 42 h 43"/>
                    <a:gd name="T8" fmla="*/ 0 60000 65536"/>
                    <a:gd name="T9" fmla="*/ 0 60000 65536"/>
                    <a:gd name="T10" fmla="*/ 0 60000 65536"/>
                    <a:gd name="T11" fmla="*/ 0 60000 65536"/>
                    <a:gd name="T12" fmla="*/ 0 w 29"/>
                    <a:gd name="T13" fmla="*/ 0 h 43"/>
                    <a:gd name="T14" fmla="*/ 29 w 29"/>
                    <a:gd name="T15" fmla="*/ 43 h 43"/>
                  </a:gdLst>
                  <a:ahLst/>
                  <a:cxnLst>
                    <a:cxn ang="T8">
                      <a:pos x="T0" y="T1"/>
                    </a:cxn>
                    <a:cxn ang="T9">
                      <a:pos x="T2" y="T3"/>
                    </a:cxn>
                    <a:cxn ang="T10">
                      <a:pos x="T4" y="T5"/>
                    </a:cxn>
                    <a:cxn ang="T11">
                      <a:pos x="T6" y="T7"/>
                    </a:cxn>
                  </a:cxnLst>
                  <a:rect l="T12" t="T13" r="T14" b="T15"/>
                  <a:pathLst>
                    <a:path w="29" h="43">
                      <a:moveTo>
                        <a:pt x="28" y="42"/>
                      </a:moveTo>
                      <a:lnTo>
                        <a:pt x="28" y="0"/>
                      </a:lnTo>
                      <a:lnTo>
                        <a:pt x="0" y="23"/>
                      </a:lnTo>
                      <a:lnTo>
                        <a:pt x="28" y="42"/>
                      </a:lnTo>
                    </a:path>
                  </a:pathLst>
                </a:custGeom>
                <a:solidFill>
                  <a:srgbClr val="FFFFFF"/>
                </a:solidFill>
                <a:ln w="12700" cap="rnd">
                  <a:solidFill>
                    <a:srgbClr val="FFFFFF"/>
                  </a:solidFill>
                  <a:round/>
                  <a:headEnd/>
                  <a:tailEnd/>
                </a:ln>
              </p:spPr>
              <p:txBody>
                <a:bodyPr/>
                <a:lstStyle/>
                <a:p>
                  <a:endParaRPr lang="en-US"/>
                </a:p>
              </p:txBody>
            </p:sp>
            <p:sp>
              <p:nvSpPr>
                <p:cNvPr id="245" name="Freeform 275"/>
                <p:cNvSpPr>
                  <a:spLocks/>
                </p:cNvSpPr>
                <p:nvPr/>
              </p:nvSpPr>
              <p:spPr bwMode="auto">
                <a:xfrm>
                  <a:off x="4196" y="2721"/>
                  <a:ext cx="29" cy="43"/>
                </a:xfrm>
                <a:custGeom>
                  <a:avLst/>
                  <a:gdLst>
                    <a:gd name="T0" fmla="*/ 28 w 29"/>
                    <a:gd name="T1" fmla="*/ 42 h 43"/>
                    <a:gd name="T2" fmla="*/ 28 w 29"/>
                    <a:gd name="T3" fmla="*/ 0 h 43"/>
                    <a:gd name="T4" fmla="*/ 0 w 29"/>
                    <a:gd name="T5" fmla="*/ 20 h 43"/>
                    <a:gd name="T6" fmla="*/ 28 w 29"/>
                    <a:gd name="T7" fmla="*/ 42 h 43"/>
                    <a:gd name="T8" fmla="*/ 0 60000 65536"/>
                    <a:gd name="T9" fmla="*/ 0 60000 65536"/>
                    <a:gd name="T10" fmla="*/ 0 60000 65536"/>
                    <a:gd name="T11" fmla="*/ 0 60000 65536"/>
                    <a:gd name="T12" fmla="*/ 0 w 29"/>
                    <a:gd name="T13" fmla="*/ 0 h 43"/>
                    <a:gd name="T14" fmla="*/ 29 w 29"/>
                    <a:gd name="T15" fmla="*/ 43 h 43"/>
                  </a:gdLst>
                  <a:ahLst/>
                  <a:cxnLst>
                    <a:cxn ang="T8">
                      <a:pos x="T0" y="T1"/>
                    </a:cxn>
                    <a:cxn ang="T9">
                      <a:pos x="T2" y="T3"/>
                    </a:cxn>
                    <a:cxn ang="T10">
                      <a:pos x="T4" y="T5"/>
                    </a:cxn>
                    <a:cxn ang="T11">
                      <a:pos x="T6" y="T7"/>
                    </a:cxn>
                  </a:cxnLst>
                  <a:rect l="T12" t="T13" r="T14" b="T15"/>
                  <a:pathLst>
                    <a:path w="29" h="43">
                      <a:moveTo>
                        <a:pt x="28" y="42"/>
                      </a:moveTo>
                      <a:lnTo>
                        <a:pt x="28" y="0"/>
                      </a:lnTo>
                      <a:lnTo>
                        <a:pt x="0" y="20"/>
                      </a:lnTo>
                      <a:lnTo>
                        <a:pt x="28" y="42"/>
                      </a:lnTo>
                    </a:path>
                  </a:pathLst>
                </a:custGeom>
                <a:solidFill>
                  <a:srgbClr val="FFFFFF"/>
                </a:solidFill>
                <a:ln w="12700" cap="rnd">
                  <a:solidFill>
                    <a:srgbClr val="FFFFFF"/>
                  </a:solidFill>
                  <a:round/>
                  <a:headEnd/>
                  <a:tailEnd/>
                </a:ln>
              </p:spPr>
              <p:txBody>
                <a:bodyPr/>
                <a:lstStyle/>
                <a:p>
                  <a:endParaRPr lang="en-US"/>
                </a:p>
              </p:txBody>
            </p:sp>
          </p:grpSp>
        </p:grpSp>
        <p:sp>
          <p:nvSpPr>
            <p:cNvPr id="38" name="Line 276"/>
            <p:cNvSpPr>
              <a:spLocks noChangeShapeType="1"/>
            </p:cNvSpPr>
            <p:nvPr/>
          </p:nvSpPr>
          <p:spPr bwMode="auto">
            <a:xfrm>
              <a:off x="5638800" y="3352800"/>
              <a:ext cx="914400" cy="533400"/>
            </a:xfrm>
            <a:prstGeom prst="line">
              <a:avLst/>
            </a:prstGeom>
            <a:noFill/>
            <a:ln w="28575">
              <a:solidFill>
                <a:srgbClr val="0066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9" name="Group 277"/>
            <p:cNvGrpSpPr>
              <a:grpSpLocks/>
            </p:cNvGrpSpPr>
            <p:nvPr/>
          </p:nvGrpSpPr>
          <p:grpSpPr bwMode="auto">
            <a:xfrm>
              <a:off x="5029200" y="4876800"/>
              <a:ext cx="381000" cy="381000"/>
              <a:chOff x="4181" y="2556"/>
              <a:chExt cx="258" cy="233"/>
            </a:xfrm>
          </p:grpSpPr>
          <p:grpSp>
            <p:nvGrpSpPr>
              <p:cNvPr id="215" name="Group 278"/>
              <p:cNvGrpSpPr>
                <a:grpSpLocks/>
              </p:cNvGrpSpPr>
              <p:nvPr/>
            </p:nvGrpSpPr>
            <p:grpSpPr bwMode="auto">
              <a:xfrm>
                <a:off x="4190" y="2562"/>
                <a:ext cx="249" cy="227"/>
                <a:chOff x="4190" y="2562"/>
                <a:chExt cx="249" cy="227"/>
              </a:xfrm>
            </p:grpSpPr>
            <p:sp>
              <p:nvSpPr>
                <p:cNvPr id="228" name="Freeform 279"/>
                <p:cNvSpPr>
                  <a:spLocks/>
                </p:cNvSpPr>
                <p:nvPr/>
              </p:nvSpPr>
              <p:spPr bwMode="auto">
                <a:xfrm>
                  <a:off x="4190" y="2562"/>
                  <a:ext cx="249" cy="26"/>
                </a:xfrm>
                <a:custGeom>
                  <a:avLst/>
                  <a:gdLst>
                    <a:gd name="T0" fmla="*/ 0 w 249"/>
                    <a:gd name="T1" fmla="*/ 25 h 26"/>
                    <a:gd name="T2" fmla="*/ 30 w 249"/>
                    <a:gd name="T3" fmla="*/ 0 h 26"/>
                    <a:gd name="T4" fmla="*/ 248 w 249"/>
                    <a:gd name="T5" fmla="*/ 0 h 26"/>
                    <a:gd name="T6" fmla="*/ 220 w 249"/>
                    <a:gd name="T7" fmla="*/ 25 h 26"/>
                    <a:gd name="T8" fmla="*/ 0 w 249"/>
                    <a:gd name="T9" fmla="*/ 25 h 26"/>
                    <a:gd name="T10" fmla="*/ 0 w 249"/>
                    <a:gd name="T11" fmla="*/ 25 h 26"/>
                    <a:gd name="T12" fmla="*/ 0 60000 65536"/>
                    <a:gd name="T13" fmla="*/ 0 60000 65536"/>
                    <a:gd name="T14" fmla="*/ 0 60000 65536"/>
                    <a:gd name="T15" fmla="*/ 0 60000 65536"/>
                    <a:gd name="T16" fmla="*/ 0 60000 65536"/>
                    <a:gd name="T17" fmla="*/ 0 60000 65536"/>
                    <a:gd name="T18" fmla="*/ 0 w 249"/>
                    <a:gd name="T19" fmla="*/ 0 h 26"/>
                    <a:gd name="T20" fmla="*/ 249 w 24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249" h="26">
                      <a:moveTo>
                        <a:pt x="0" y="25"/>
                      </a:moveTo>
                      <a:lnTo>
                        <a:pt x="30" y="0"/>
                      </a:lnTo>
                      <a:lnTo>
                        <a:pt x="248" y="0"/>
                      </a:lnTo>
                      <a:lnTo>
                        <a:pt x="220" y="25"/>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29" name="Freeform 280"/>
                <p:cNvSpPr>
                  <a:spLocks/>
                </p:cNvSpPr>
                <p:nvPr/>
              </p:nvSpPr>
              <p:spPr bwMode="auto">
                <a:xfrm>
                  <a:off x="4190" y="2562"/>
                  <a:ext cx="249" cy="26"/>
                </a:xfrm>
                <a:custGeom>
                  <a:avLst/>
                  <a:gdLst>
                    <a:gd name="T0" fmla="*/ 0 w 249"/>
                    <a:gd name="T1" fmla="*/ 25 h 26"/>
                    <a:gd name="T2" fmla="*/ 30 w 249"/>
                    <a:gd name="T3" fmla="*/ 0 h 26"/>
                    <a:gd name="T4" fmla="*/ 248 w 249"/>
                    <a:gd name="T5" fmla="*/ 0 h 26"/>
                    <a:gd name="T6" fmla="*/ 220 w 249"/>
                    <a:gd name="T7" fmla="*/ 25 h 26"/>
                    <a:gd name="T8" fmla="*/ 0 w 249"/>
                    <a:gd name="T9" fmla="*/ 25 h 26"/>
                    <a:gd name="T10" fmla="*/ 0 60000 65536"/>
                    <a:gd name="T11" fmla="*/ 0 60000 65536"/>
                    <a:gd name="T12" fmla="*/ 0 60000 65536"/>
                    <a:gd name="T13" fmla="*/ 0 60000 65536"/>
                    <a:gd name="T14" fmla="*/ 0 60000 65536"/>
                    <a:gd name="T15" fmla="*/ 0 w 249"/>
                    <a:gd name="T16" fmla="*/ 0 h 26"/>
                    <a:gd name="T17" fmla="*/ 249 w 249"/>
                    <a:gd name="T18" fmla="*/ 26 h 26"/>
                  </a:gdLst>
                  <a:ahLst/>
                  <a:cxnLst>
                    <a:cxn ang="T10">
                      <a:pos x="T0" y="T1"/>
                    </a:cxn>
                    <a:cxn ang="T11">
                      <a:pos x="T2" y="T3"/>
                    </a:cxn>
                    <a:cxn ang="T12">
                      <a:pos x="T4" y="T5"/>
                    </a:cxn>
                    <a:cxn ang="T13">
                      <a:pos x="T6" y="T7"/>
                    </a:cxn>
                    <a:cxn ang="T14">
                      <a:pos x="T8" y="T9"/>
                    </a:cxn>
                  </a:cxnLst>
                  <a:rect l="T15" t="T16" r="T17" b="T18"/>
                  <a:pathLst>
                    <a:path w="249" h="26">
                      <a:moveTo>
                        <a:pt x="0" y="25"/>
                      </a:moveTo>
                      <a:lnTo>
                        <a:pt x="30" y="0"/>
                      </a:lnTo>
                      <a:lnTo>
                        <a:pt x="248" y="0"/>
                      </a:lnTo>
                      <a:lnTo>
                        <a:pt x="220" y="25"/>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30" name="Freeform 281"/>
                <p:cNvSpPr>
                  <a:spLocks/>
                </p:cNvSpPr>
                <p:nvPr/>
              </p:nvSpPr>
              <p:spPr bwMode="auto">
                <a:xfrm>
                  <a:off x="4190" y="2587"/>
                  <a:ext cx="222" cy="202"/>
                </a:xfrm>
                <a:custGeom>
                  <a:avLst/>
                  <a:gdLst>
                    <a:gd name="T0" fmla="*/ 0 w 222"/>
                    <a:gd name="T1" fmla="*/ 0 h 202"/>
                    <a:gd name="T2" fmla="*/ 221 w 222"/>
                    <a:gd name="T3" fmla="*/ 0 h 202"/>
                    <a:gd name="T4" fmla="*/ 221 w 222"/>
                    <a:gd name="T5" fmla="*/ 201 h 202"/>
                    <a:gd name="T6" fmla="*/ 0 w 222"/>
                    <a:gd name="T7" fmla="*/ 201 h 202"/>
                    <a:gd name="T8" fmla="*/ 0 w 222"/>
                    <a:gd name="T9" fmla="*/ 0 h 202"/>
                    <a:gd name="T10" fmla="*/ 0 60000 65536"/>
                    <a:gd name="T11" fmla="*/ 0 60000 65536"/>
                    <a:gd name="T12" fmla="*/ 0 60000 65536"/>
                    <a:gd name="T13" fmla="*/ 0 60000 65536"/>
                    <a:gd name="T14" fmla="*/ 0 60000 65536"/>
                    <a:gd name="T15" fmla="*/ 0 w 222"/>
                    <a:gd name="T16" fmla="*/ 0 h 202"/>
                    <a:gd name="T17" fmla="*/ 222 w 222"/>
                    <a:gd name="T18" fmla="*/ 202 h 202"/>
                  </a:gdLst>
                  <a:ahLst/>
                  <a:cxnLst>
                    <a:cxn ang="T10">
                      <a:pos x="T0" y="T1"/>
                    </a:cxn>
                    <a:cxn ang="T11">
                      <a:pos x="T2" y="T3"/>
                    </a:cxn>
                    <a:cxn ang="T12">
                      <a:pos x="T4" y="T5"/>
                    </a:cxn>
                    <a:cxn ang="T13">
                      <a:pos x="T6" y="T7"/>
                    </a:cxn>
                    <a:cxn ang="T14">
                      <a:pos x="T8" y="T9"/>
                    </a:cxn>
                  </a:cxnLst>
                  <a:rect l="T15" t="T16" r="T17" b="T18"/>
                  <a:pathLst>
                    <a:path w="222" h="202">
                      <a:moveTo>
                        <a:pt x="0" y="0"/>
                      </a:moveTo>
                      <a:lnTo>
                        <a:pt x="221" y="0"/>
                      </a:lnTo>
                      <a:lnTo>
                        <a:pt x="221" y="201"/>
                      </a:lnTo>
                      <a:lnTo>
                        <a:pt x="0" y="201"/>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31" name="Freeform 282"/>
                <p:cNvSpPr>
                  <a:spLocks/>
                </p:cNvSpPr>
                <p:nvPr/>
              </p:nvSpPr>
              <p:spPr bwMode="auto">
                <a:xfrm>
                  <a:off x="4411" y="2562"/>
                  <a:ext cx="28" cy="227"/>
                </a:xfrm>
                <a:custGeom>
                  <a:avLst/>
                  <a:gdLst>
                    <a:gd name="T0" fmla="*/ 0 w 28"/>
                    <a:gd name="T1" fmla="*/ 25 h 227"/>
                    <a:gd name="T2" fmla="*/ 27 w 28"/>
                    <a:gd name="T3" fmla="*/ 0 h 227"/>
                    <a:gd name="T4" fmla="*/ 27 w 28"/>
                    <a:gd name="T5" fmla="*/ 198 h 227"/>
                    <a:gd name="T6" fmla="*/ 0 w 28"/>
                    <a:gd name="T7" fmla="*/ 226 h 227"/>
                    <a:gd name="T8" fmla="*/ 0 w 28"/>
                    <a:gd name="T9" fmla="*/ 25 h 227"/>
                    <a:gd name="T10" fmla="*/ 0 60000 65536"/>
                    <a:gd name="T11" fmla="*/ 0 60000 65536"/>
                    <a:gd name="T12" fmla="*/ 0 60000 65536"/>
                    <a:gd name="T13" fmla="*/ 0 60000 65536"/>
                    <a:gd name="T14" fmla="*/ 0 60000 65536"/>
                    <a:gd name="T15" fmla="*/ 0 w 28"/>
                    <a:gd name="T16" fmla="*/ 0 h 227"/>
                    <a:gd name="T17" fmla="*/ 28 w 28"/>
                    <a:gd name="T18" fmla="*/ 227 h 227"/>
                  </a:gdLst>
                  <a:ahLst/>
                  <a:cxnLst>
                    <a:cxn ang="T10">
                      <a:pos x="T0" y="T1"/>
                    </a:cxn>
                    <a:cxn ang="T11">
                      <a:pos x="T2" y="T3"/>
                    </a:cxn>
                    <a:cxn ang="T12">
                      <a:pos x="T4" y="T5"/>
                    </a:cxn>
                    <a:cxn ang="T13">
                      <a:pos x="T6" y="T7"/>
                    </a:cxn>
                    <a:cxn ang="T14">
                      <a:pos x="T8" y="T9"/>
                    </a:cxn>
                  </a:cxnLst>
                  <a:rect l="T15" t="T16" r="T17" b="T18"/>
                  <a:pathLst>
                    <a:path w="28" h="227">
                      <a:moveTo>
                        <a:pt x="0" y="25"/>
                      </a:moveTo>
                      <a:lnTo>
                        <a:pt x="27" y="0"/>
                      </a:lnTo>
                      <a:lnTo>
                        <a:pt x="27" y="198"/>
                      </a:lnTo>
                      <a:lnTo>
                        <a:pt x="0" y="226"/>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32" name="Freeform 283"/>
                <p:cNvSpPr>
                  <a:spLocks/>
                </p:cNvSpPr>
                <p:nvPr/>
              </p:nvSpPr>
              <p:spPr bwMode="auto">
                <a:xfrm>
                  <a:off x="4411" y="2562"/>
                  <a:ext cx="28" cy="227"/>
                </a:xfrm>
                <a:custGeom>
                  <a:avLst/>
                  <a:gdLst>
                    <a:gd name="T0" fmla="*/ 0 w 28"/>
                    <a:gd name="T1" fmla="*/ 25 h 227"/>
                    <a:gd name="T2" fmla="*/ 27 w 28"/>
                    <a:gd name="T3" fmla="*/ 0 h 227"/>
                    <a:gd name="T4" fmla="*/ 27 w 28"/>
                    <a:gd name="T5" fmla="*/ 198 h 227"/>
                    <a:gd name="T6" fmla="*/ 0 w 28"/>
                    <a:gd name="T7" fmla="*/ 226 h 227"/>
                    <a:gd name="T8" fmla="*/ 0 w 28"/>
                    <a:gd name="T9" fmla="*/ 25 h 227"/>
                    <a:gd name="T10" fmla="*/ 0 60000 65536"/>
                    <a:gd name="T11" fmla="*/ 0 60000 65536"/>
                    <a:gd name="T12" fmla="*/ 0 60000 65536"/>
                    <a:gd name="T13" fmla="*/ 0 60000 65536"/>
                    <a:gd name="T14" fmla="*/ 0 60000 65536"/>
                    <a:gd name="T15" fmla="*/ 0 w 28"/>
                    <a:gd name="T16" fmla="*/ 0 h 227"/>
                    <a:gd name="T17" fmla="*/ 28 w 28"/>
                    <a:gd name="T18" fmla="*/ 227 h 227"/>
                  </a:gdLst>
                  <a:ahLst/>
                  <a:cxnLst>
                    <a:cxn ang="T10">
                      <a:pos x="T0" y="T1"/>
                    </a:cxn>
                    <a:cxn ang="T11">
                      <a:pos x="T2" y="T3"/>
                    </a:cxn>
                    <a:cxn ang="T12">
                      <a:pos x="T4" y="T5"/>
                    </a:cxn>
                    <a:cxn ang="T13">
                      <a:pos x="T6" y="T7"/>
                    </a:cxn>
                    <a:cxn ang="T14">
                      <a:pos x="T8" y="T9"/>
                    </a:cxn>
                  </a:cxnLst>
                  <a:rect l="T15" t="T16" r="T17" b="T18"/>
                  <a:pathLst>
                    <a:path w="28" h="227">
                      <a:moveTo>
                        <a:pt x="0" y="25"/>
                      </a:moveTo>
                      <a:lnTo>
                        <a:pt x="27" y="0"/>
                      </a:lnTo>
                      <a:lnTo>
                        <a:pt x="27" y="198"/>
                      </a:lnTo>
                      <a:lnTo>
                        <a:pt x="0" y="226"/>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216" name="Freeform 284"/>
              <p:cNvSpPr>
                <a:spLocks/>
              </p:cNvSpPr>
              <p:nvPr/>
            </p:nvSpPr>
            <p:spPr bwMode="auto">
              <a:xfrm>
                <a:off x="4181" y="2556"/>
                <a:ext cx="250" cy="27"/>
              </a:xfrm>
              <a:custGeom>
                <a:avLst/>
                <a:gdLst>
                  <a:gd name="T0" fmla="*/ 0 w 250"/>
                  <a:gd name="T1" fmla="*/ 26 h 27"/>
                  <a:gd name="T2" fmla="*/ 31 w 250"/>
                  <a:gd name="T3" fmla="*/ 0 h 27"/>
                  <a:gd name="T4" fmla="*/ 249 w 250"/>
                  <a:gd name="T5" fmla="*/ 0 h 27"/>
                  <a:gd name="T6" fmla="*/ 221 w 250"/>
                  <a:gd name="T7" fmla="*/ 26 h 27"/>
                  <a:gd name="T8" fmla="*/ 0 w 250"/>
                  <a:gd name="T9" fmla="*/ 26 h 27"/>
                  <a:gd name="T10" fmla="*/ 0 w 250"/>
                  <a:gd name="T11" fmla="*/ 26 h 27"/>
                  <a:gd name="T12" fmla="*/ 0 60000 65536"/>
                  <a:gd name="T13" fmla="*/ 0 60000 65536"/>
                  <a:gd name="T14" fmla="*/ 0 60000 65536"/>
                  <a:gd name="T15" fmla="*/ 0 60000 65536"/>
                  <a:gd name="T16" fmla="*/ 0 60000 65536"/>
                  <a:gd name="T17" fmla="*/ 0 60000 65536"/>
                  <a:gd name="T18" fmla="*/ 0 w 250"/>
                  <a:gd name="T19" fmla="*/ 0 h 27"/>
                  <a:gd name="T20" fmla="*/ 250 w 250"/>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250" h="27">
                    <a:moveTo>
                      <a:pt x="0" y="26"/>
                    </a:moveTo>
                    <a:lnTo>
                      <a:pt x="31" y="0"/>
                    </a:lnTo>
                    <a:lnTo>
                      <a:pt x="249" y="0"/>
                    </a:lnTo>
                    <a:lnTo>
                      <a:pt x="221" y="26"/>
                    </a:lnTo>
                    <a:lnTo>
                      <a:pt x="0" y="26"/>
                    </a:lnTo>
                  </a:path>
                </a:pathLst>
              </a:custGeom>
              <a:solidFill>
                <a:srgbClr val="558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17" name="Freeform 285"/>
              <p:cNvSpPr>
                <a:spLocks/>
              </p:cNvSpPr>
              <p:nvPr/>
            </p:nvSpPr>
            <p:spPr bwMode="auto">
              <a:xfrm>
                <a:off x="4181" y="2556"/>
                <a:ext cx="250" cy="27"/>
              </a:xfrm>
              <a:custGeom>
                <a:avLst/>
                <a:gdLst>
                  <a:gd name="T0" fmla="*/ 0 w 250"/>
                  <a:gd name="T1" fmla="*/ 26 h 27"/>
                  <a:gd name="T2" fmla="*/ 31 w 250"/>
                  <a:gd name="T3" fmla="*/ 0 h 27"/>
                  <a:gd name="T4" fmla="*/ 249 w 250"/>
                  <a:gd name="T5" fmla="*/ 0 h 27"/>
                  <a:gd name="T6" fmla="*/ 221 w 250"/>
                  <a:gd name="T7" fmla="*/ 26 h 27"/>
                  <a:gd name="T8" fmla="*/ 0 w 250"/>
                  <a:gd name="T9" fmla="*/ 26 h 27"/>
                  <a:gd name="T10" fmla="*/ 0 60000 65536"/>
                  <a:gd name="T11" fmla="*/ 0 60000 65536"/>
                  <a:gd name="T12" fmla="*/ 0 60000 65536"/>
                  <a:gd name="T13" fmla="*/ 0 60000 65536"/>
                  <a:gd name="T14" fmla="*/ 0 60000 65536"/>
                  <a:gd name="T15" fmla="*/ 0 w 250"/>
                  <a:gd name="T16" fmla="*/ 0 h 27"/>
                  <a:gd name="T17" fmla="*/ 250 w 250"/>
                  <a:gd name="T18" fmla="*/ 27 h 27"/>
                </a:gdLst>
                <a:ahLst/>
                <a:cxnLst>
                  <a:cxn ang="T10">
                    <a:pos x="T0" y="T1"/>
                  </a:cxn>
                  <a:cxn ang="T11">
                    <a:pos x="T2" y="T3"/>
                  </a:cxn>
                  <a:cxn ang="T12">
                    <a:pos x="T4" y="T5"/>
                  </a:cxn>
                  <a:cxn ang="T13">
                    <a:pos x="T6" y="T7"/>
                  </a:cxn>
                  <a:cxn ang="T14">
                    <a:pos x="T8" y="T9"/>
                  </a:cxn>
                </a:cxnLst>
                <a:rect l="T15" t="T16" r="T17" b="T18"/>
                <a:pathLst>
                  <a:path w="250" h="27">
                    <a:moveTo>
                      <a:pt x="0" y="26"/>
                    </a:moveTo>
                    <a:lnTo>
                      <a:pt x="31" y="0"/>
                    </a:lnTo>
                    <a:lnTo>
                      <a:pt x="249" y="0"/>
                    </a:lnTo>
                    <a:lnTo>
                      <a:pt x="221" y="26"/>
                    </a:lnTo>
                    <a:lnTo>
                      <a:pt x="0" y="26"/>
                    </a:lnTo>
                  </a:path>
                </a:pathLst>
              </a:custGeom>
              <a:solidFill>
                <a:srgbClr val="558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18" name="Freeform 286"/>
              <p:cNvSpPr>
                <a:spLocks/>
              </p:cNvSpPr>
              <p:nvPr/>
            </p:nvSpPr>
            <p:spPr bwMode="auto">
              <a:xfrm>
                <a:off x="4181" y="2582"/>
                <a:ext cx="223" cy="202"/>
              </a:xfrm>
              <a:custGeom>
                <a:avLst/>
                <a:gdLst>
                  <a:gd name="T0" fmla="*/ 0 w 223"/>
                  <a:gd name="T1" fmla="*/ 0 h 202"/>
                  <a:gd name="T2" fmla="*/ 222 w 223"/>
                  <a:gd name="T3" fmla="*/ 0 h 202"/>
                  <a:gd name="T4" fmla="*/ 222 w 223"/>
                  <a:gd name="T5" fmla="*/ 201 h 202"/>
                  <a:gd name="T6" fmla="*/ 0 w 223"/>
                  <a:gd name="T7" fmla="*/ 201 h 202"/>
                  <a:gd name="T8" fmla="*/ 0 w 223"/>
                  <a:gd name="T9" fmla="*/ 0 h 202"/>
                  <a:gd name="T10" fmla="*/ 0 60000 65536"/>
                  <a:gd name="T11" fmla="*/ 0 60000 65536"/>
                  <a:gd name="T12" fmla="*/ 0 60000 65536"/>
                  <a:gd name="T13" fmla="*/ 0 60000 65536"/>
                  <a:gd name="T14" fmla="*/ 0 60000 65536"/>
                  <a:gd name="T15" fmla="*/ 0 w 223"/>
                  <a:gd name="T16" fmla="*/ 0 h 202"/>
                  <a:gd name="T17" fmla="*/ 223 w 223"/>
                  <a:gd name="T18" fmla="*/ 202 h 202"/>
                </a:gdLst>
                <a:ahLst/>
                <a:cxnLst>
                  <a:cxn ang="T10">
                    <a:pos x="T0" y="T1"/>
                  </a:cxn>
                  <a:cxn ang="T11">
                    <a:pos x="T2" y="T3"/>
                  </a:cxn>
                  <a:cxn ang="T12">
                    <a:pos x="T4" y="T5"/>
                  </a:cxn>
                  <a:cxn ang="T13">
                    <a:pos x="T6" y="T7"/>
                  </a:cxn>
                  <a:cxn ang="T14">
                    <a:pos x="T8" y="T9"/>
                  </a:cxn>
                </a:cxnLst>
                <a:rect l="T15" t="T16" r="T17" b="T18"/>
                <a:pathLst>
                  <a:path w="223" h="202">
                    <a:moveTo>
                      <a:pt x="0" y="0"/>
                    </a:moveTo>
                    <a:lnTo>
                      <a:pt x="222" y="0"/>
                    </a:lnTo>
                    <a:lnTo>
                      <a:pt x="222" y="201"/>
                    </a:lnTo>
                    <a:lnTo>
                      <a:pt x="0" y="201"/>
                    </a:lnTo>
                    <a:lnTo>
                      <a:pt x="0" y="0"/>
                    </a:lnTo>
                  </a:path>
                </a:pathLst>
              </a:custGeom>
              <a:solidFill>
                <a:srgbClr val="004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19" name="Freeform 287"/>
              <p:cNvSpPr>
                <a:spLocks/>
              </p:cNvSpPr>
              <p:nvPr/>
            </p:nvSpPr>
            <p:spPr bwMode="auto">
              <a:xfrm>
                <a:off x="4403" y="2556"/>
                <a:ext cx="28" cy="228"/>
              </a:xfrm>
              <a:custGeom>
                <a:avLst/>
                <a:gdLst>
                  <a:gd name="T0" fmla="*/ 0 w 28"/>
                  <a:gd name="T1" fmla="*/ 26 h 228"/>
                  <a:gd name="T2" fmla="*/ 27 w 28"/>
                  <a:gd name="T3" fmla="*/ 0 h 228"/>
                  <a:gd name="T4" fmla="*/ 27 w 28"/>
                  <a:gd name="T5" fmla="*/ 199 h 228"/>
                  <a:gd name="T6" fmla="*/ 0 w 28"/>
                  <a:gd name="T7" fmla="*/ 227 h 228"/>
                  <a:gd name="T8" fmla="*/ 0 w 28"/>
                  <a:gd name="T9" fmla="*/ 26 h 228"/>
                  <a:gd name="T10" fmla="*/ 0 60000 65536"/>
                  <a:gd name="T11" fmla="*/ 0 60000 65536"/>
                  <a:gd name="T12" fmla="*/ 0 60000 65536"/>
                  <a:gd name="T13" fmla="*/ 0 60000 65536"/>
                  <a:gd name="T14" fmla="*/ 0 60000 65536"/>
                  <a:gd name="T15" fmla="*/ 0 w 28"/>
                  <a:gd name="T16" fmla="*/ 0 h 228"/>
                  <a:gd name="T17" fmla="*/ 28 w 28"/>
                  <a:gd name="T18" fmla="*/ 228 h 228"/>
                </a:gdLst>
                <a:ahLst/>
                <a:cxnLst>
                  <a:cxn ang="T10">
                    <a:pos x="T0" y="T1"/>
                  </a:cxn>
                  <a:cxn ang="T11">
                    <a:pos x="T2" y="T3"/>
                  </a:cxn>
                  <a:cxn ang="T12">
                    <a:pos x="T4" y="T5"/>
                  </a:cxn>
                  <a:cxn ang="T13">
                    <a:pos x="T6" y="T7"/>
                  </a:cxn>
                  <a:cxn ang="T14">
                    <a:pos x="T8" y="T9"/>
                  </a:cxn>
                </a:cxnLst>
                <a:rect l="T15" t="T16" r="T17" b="T18"/>
                <a:pathLst>
                  <a:path w="28" h="228">
                    <a:moveTo>
                      <a:pt x="0" y="26"/>
                    </a:moveTo>
                    <a:lnTo>
                      <a:pt x="27" y="0"/>
                    </a:lnTo>
                    <a:lnTo>
                      <a:pt x="27" y="199"/>
                    </a:lnTo>
                    <a:lnTo>
                      <a:pt x="0" y="227"/>
                    </a:lnTo>
                    <a:lnTo>
                      <a:pt x="0" y="26"/>
                    </a:lnTo>
                  </a:path>
                </a:pathLst>
              </a:custGeom>
              <a:solidFill>
                <a:srgbClr val="0041D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20" name="Freeform 288"/>
              <p:cNvSpPr>
                <a:spLocks/>
              </p:cNvSpPr>
              <p:nvPr/>
            </p:nvSpPr>
            <p:spPr bwMode="auto">
              <a:xfrm>
                <a:off x="4403" y="2556"/>
                <a:ext cx="28" cy="228"/>
              </a:xfrm>
              <a:custGeom>
                <a:avLst/>
                <a:gdLst>
                  <a:gd name="T0" fmla="*/ 0 w 28"/>
                  <a:gd name="T1" fmla="*/ 26 h 228"/>
                  <a:gd name="T2" fmla="*/ 27 w 28"/>
                  <a:gd name="T3" fmla="*/ 0 h 228"/>
                  <a:gd name="T4" fmla="*/ 27 w 28"/>
                  <a:gd name="T5" fmla="*/ 199 h 228"/>
                  <a:gd name="T6" fmla="*/ 0 w 28"/>
                  <a:gd name="T7" fmla="*/ 227 h 228"/>
                  <a:gd name="T8" fmla="*/ 0 w 28"/>
                  <a:gd name="T9" fmla="*/ 26 h 228"/>
                  <a:gd name="T10" fmla="*/ 0 60000 65536"/>
                  <a:gd name="T11" fmla="*/ 0 60000 65536"/>
                  <a:gd name="T12" fmla="*/ 0 60000 65536"/>
                  <a:gd name="T13" fmla="*/ 0 60000 65536"/>
                  <a:gd name="T14" fmla="*/ 0 60000 65536"/>
                  <a:gd name="T15" fmla="*/ 0 w 28"/>
                  <a:gd name="T16" fmla="*/ 0 h 228"/>
                  <a:gd name="T17" fmla="*/ 28 w 28"/>
                  <a:gd name="T18" fmla="*/ 228 h 228"/>
                </a:gdLst>
                <a:ahLst/>
                <a:cxnLst>
                  <a:cxn ang="T10">
                    <a:pos x="T0" y="T1"/>
                  </a:cxn>
                  <a:cxn ang="T11">
                    <a:pos x="T2" y="T3"/>
                  </a:cxn>
                  <a:cxn ang="T12">
                    <a:pos x="T4" y="T5"/>
                  </a:cxn>
                  <a:cxn ang="T13">
                    <a:pos x="T6" y="T7"/>
                  </a:cxn>
                  <a:cxn ang="T14">
                    <a:pos x="T8" y="T9"/>
                  </a:cxn>
                </a:cxnLst>
                <a:rect l="T15" t="T16" r="T17" b="T18"/>
                <a:pathLst>
                  <a:path w="28" h="228">
                    <a:moveTo>
                      <a:pt x="0" y="26"/>
                    </a:moveTo>
                    <a:lnTo>
                      <a:pt x="27" y="0"/>
                    </a:lnTo>
                    <a:lnTo>
                      <a:pt x="27" y="199"/>
                    </a:lnTo>
                    <a:lnTo>
                      <a:pt x="0" y="227"/>
                    </a:lnTo>
                    <a:lnTo>
                      <a:pt x="0" y="26"/>
                    </a:lnTo>
                  </a:path>
                </a:pathLst>
              </a:custGeom>
              <a:solidFill>
                <a:srgbClr val="0041D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221" name="Group 289"/>
              <p:cNvGrpSpPr>
                <a:grpSpLocks/>
              </p:cNvGrpSpPr>
              <p:nvPr/>
            </p:nvGrpSpPr>
            <p:grpSpPr bwMode="auto">
              <a:xfrm>
                <a:off x="4196" y="2601"/>
                <a:ext cx="186" cy="163"/>
                <a:chOff x="4196" y="2601"/>
                <a:chExt cx="186" cy="163"/>
              </a:xfrm>
            </p:grpSpPr>
            <p:sp>
              <p:nvSpPr>
                <p:cNvPr id="222" name="Freeform 290"/>
                <p:cNvSpPr>
                  <a:spLocks/>
                </p:cNvSpPr>
                <p:nvPr/>
              </p:nvSpPr>
              <p:spPr bwMode="auto">
                <a:xfrm>
                  <a:off x="4217" y="2624"/>
                  <a:ext cx="153" cy="118"/>
                </a:xfrm>
                <a:custGeom>
                  <a:avLst/>
                  <a:gdLst>
                    <a:gd name="T0" fmla="*/ 152 w 153"/>
                    <a:gd name="T1" fmla="*/ 117 h 118"/>
                    <a:gd name="T2" fmla="*/ 106 w 153"/>
                    <a:gd name="T3" fmla="*/ 117 h 118"/>
                    <a:gd name="T4" fmla="*/ 42 w 153"/>
                    <a:gd name="T5" fmla="*/ 0 h 118"/>
                    <a:gd name="T6" fmla="*/ 0 w 153"/>
                    <a:gd name="T7" fmla="*/ 0 h 118"/>
                    <a:gd name="T8" fmla="*/ 0 60000 65536"/>
                    <a:gd name="T9" fmla="*/ 0 60000 65536"/>
                    <a:gd name="T10" fmla="*/ 0 60000 65536"/>
                    <a:gd name="T11" fmla="*/ 0 60000 65536"/>
                    <a:gd name="T12" fmla="*/ 0 w 153"/>
                    <a:gd name="T13" fmla="*/ 0 h 118"/>
                    <a:gd name="T14" fmla="*/ 153 w 153"/>
                    <a:gd name="T15" fmla="*/ 118 h 118"/>
                  </a:gdLst>
                  <a:ahLst/>
                  <a:cxnLst>
                    <a:cxn ang="T8">
                      <a:pos x="T0" y="T1"/>
                    </a:cxn>
                    <a:cxn ang="T9">
                      <a:pos x="T2" y="T3"/>
                    </a:cxn>
                    <a:cxn ang="T10">
                      <a:pos x="T4" y="T5"/>
                    </a:cxn>
                    <a:cxn ang="T11">
                      <a:pos x="T6" y="T7"/>
                    </a:cxn>
                  </a:cxnLst>
                  <a:rect l="T12" t="T13" r="T14" b="T15"/>
                  <a:pathLst>
                    <a:path w="153" h="118">
                      <a:moveTo>
                        <a:pt x="152" y="117"/>
                      </a:moveTo>
                      <a:lnTo>
                        <a:pt x="106" y="117"/>
                      </a:lnTo>
                      <a:lnTo>
                        <a:pt x="42" y="0"/>
                      </a:lnTo>
                      <a:lnTo>
                        <a:pt x="0"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3" name="Freeform 291"/>
                <p:cNvSpPr>
                  <a:spLocks/>
                </p:cNvSpPr>
                <p:nvPr/>
              </p:nvSpPr>
              <p:spPr bwMode="auto">
                <a:xfrm>
                  <a:off x="4214" y="2624"/>
                  <a:ext cx="159" cy="118"/>
                </a:xfrm>
                <a:custGeom>
                  <a:avLst/>
                  <a:gdLst>
                    <a:gd name="T0" fmla="*/ 0 w 159"/>
                    <a:gd name="T1" fmla="*/ 117 h 118"/>
                    <a:gd name="T2" fmla="*/ 45 w 159"/>
                    <a:gd name="T3" fmla="*/ 117 h 118"/>
                    <a:gd name="T4" fmla="*/ 106 w 159"/>
                    <a:gd name="T5" fmla="*/ 0 h 118"/>
                    <a:gd name="T6" fmla="*/ 158 w 159"/>
                    <a:gd name="T7" fmla="*/ 0 h 118"/>
                    <a:gd name="T8" fmla="*/ 0 60000 65536"/>
                    <a:gd name="T9" fmla="*/ 0 60000 65536"/>
                    <a:gd name="T10" fmla="*/ 0 60000 65536"/>
                    <a:gd name="T11" fmla="*/ 0 60000 65536"/>
                    <a:gd name="T12" fmla="*/ 0 w 159"/>
                    <a:gd name="T13" fmla="*/ 0 h 118"/>
                    <a:gd name="T14" fmla="*/ 159 w 159"/>
                    <a:gd name="T15" fmla="*/ 118 h 118"/>
                  </a:gdLst>
                  <a:ahLst/>
                  <a:cxnLst>
                    <a:cxn ang="T8">
                      <a:pos x="T0" y="T1"/>
                    </a:cxn>
                    <a:cxn ang="T9">
                      <a:pos x="T2" y="T3"/>
                    </a:cxn>
                    <a:cxn ang="T10">
                      <a:pos x="T4" y="T5"/>
                    </a:cxn>
                    <a:cxn ang="T11">
                      <a:pos x="T6" y="T7"/>
                    </a:cxn>
                  </a:cxnLst>
                  <a:rect l="T12" t="T13" r="T14" b="T15"/>
                  <a:pathLst>
                    <a:path w="159" h="118">
                      <a:moveTo>
                        <a:pt x="0" y="117"/>
                      </a:moveTo>
                      <a:lnTo>
                        <a:pt x="45" y="117"/>
                      </a:lnTo>
                      <a:lnTo>
                        <a:pt x="106" y="0"/>
                      </a:lnTo>
                      <a:lnTo>
                        <a:pt x="158"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4" name="Freeform 292"/>
                <p:cNvSpPr>
                  <a:spLocks/>
                </p:cNvSpPr>
                <p:nvPr/>
              </p:nvSpPr>
              <p:spPr bwMode="auto">
                <a:xfrm>
                  <a:off x="4354" y="2601"/>
                  <a:ext cx="28" cy="43"/>
                </a:xfrm>
                <a:custGeom>
                  <a:avLst/>
                  <a:gdLst>
                    <a:gd name="T0" fmla="*/ 0 w 28"/>
                    <a:gd name="T1" fmla="*/ 0 h 43"/>
                    <a:gd name="T2" fmla="*/ 0 w 28"/>
                    <a:gd name="T3" fmla="*/ 42 h 43"/>
                    <a:gd name="T4" fmla="*/ 27 w 28"/>
                    <a:gd name="T5" fmla="*/ 23 h 43"/>
                    <a:gd name="T6" fmla="*/ 0 w 28"/>
                    <a:gd name="T7" fmla="*/ 0 h 43"/>
                    <a:gd name="T8" fmla="*/ 0 60000 65536"/>
                    <a:gd name="T9" fmla="*/ 0 60000 65536"/>
                    <a:gd name="T10" fmla="*/ 0 60000 65536"/>
                    <a:gd name="T11" fmla="*/ 0 60000 65536"/>
                    <a:gd name="T12" fmla="*/ 0 w 28"/>
                    <a:gd name="T13" fmla="*/ 0 h 43"/>
                    <a:gd name="T14" fmla="*/ 28 w 28"/>
                    <a:gd name="T15" fmla="*/ 43 h 43"/>
                  </a:gdLst>
                  <a:ahLst/>
                  <a:cxnLst>
                    <a:cxn ang="T8">
                      <a:pos x="T0" y="T1"/>
                    </a:cxn>
                    <a:cxn ang="T9">
                      <a:pos x="T2" y="T3"/>
                    </a:cxn>
                    <a:cxn ang="T10">
                      <a:pos x="T4" y="T5"/>
                    </a:cxn>
                    <a:cxn ang="T11">
                      <a:pos x="T6" y="T7"/>
                    </a:cxn>
                  </a:cxnLst>
                  <a:rect l="T12" t="T13" r="T14" b="T15"/>
                  <a:pathLst>
                    <a:path w="28" h="43">
                      <a:moveTo>
                        <a:pt x="0" y="0"/>
                      </a:moveTo>
                      <a:lnTo>
                        <a:pt x="0" y="42"/>
                      </a:lnTo>
                      <a:lnTo>
                        <a:pt x="27" y="23"/>
                      </a:lnTo>
                      <a:lnTo>
                        <a:pt x="0" y="0"/>
                      </a:lnTo>
                    </a:path>
                  </a:pathLst>
                </a:custGeom>
                <a:solidFill>
                  <a:srgbClr val="FFFFFF"/>
                </a:solidFill>
                <a:ln w="12700" cap="rnd">
                  <a:solidFill>
                    <a:srgbClr val="FFFFFF"/>
                  </a:solidFill>
                  <a:round/>
                  <a:headEnd/>
                  <a:tailEnd/>
                </a:ln>
              </p:spPr>
              <p:txBody>
                <a:bodyPr/>
                <a:lstStyle/>
                <a:p>
                  <a:endParaRPr lang="en-US"/>
                </a:p>
              </p:txBody>
            </p:sp>
            <p:sp>
              <p:nvSpPr>
                <p:cNvPr id="225" name="Freeform 293"/>
                <p:cNvSpPr>
                  <a:spLocks/>
                </p:cNvSpPr>
                <p:nvPr/>
              </p:nvSpPr>
              <p:spPr bwMode="auto">
                <a:xfrm>
                  <a:off x="4354" y="2718"/>
                  <a:ext cx="28" cy="43"/>
                </a:xfrm>
                <a:custGeom>
                  <a:avLst/>
                  <a:gdLst>
                    <a:gd name="T0" fmla="*/ 0 w 28"/>
                    <a:gd name="T1" fmla="*/ 0 h 43"/>
                    <a:gd name="T2" fmla="*/ 0 w 28"/>
                    <a:gd name="T3" fmla="*/ 42 h 43"/>
                    <a:gd name="T4" fmla="*/ 27 w 28"/>
                    <a:gd name="T5" fmla="*/ 23 h 43"/>
                    <a:gd name="T6" fmla="*/ 0 w 28"/>
                    <a:gd name="T7" fmla="*/ 0 h 43"/>
                    <a:gd name="T8" fmla="*/ 0 60000 65536"/>
                    <a:gd name="T9" fmla="*/ 0 60000 65536"/>
                    <a:gd name="T10" fmla="*/ 0 60000 65536"/>
                    <a:gd name="T11" fmla="*/ 0 60000 65536"/>
                    <a:gd name="T12" fmla="*/ 0 w 28"/>
                    <a:gd name="T13" fmla="*/ 0 h 43"/>
                    <a:gd name="T14" fmla="*/ 28 w 28"/>
                    <a:gd name="T15" fmla="*/ 43 h 43"/>
                  </a:gdLst>
                  <a:ahLst/>
                  <a:cxnLst>
                    <a:cxn ang="T8">
                      <a:pos x="T0" y="T1"/>
                    </a:cxn>
                    <a:cxn ang="T9">
                      <a:pos x="T2" y="T3"/>
                    </a:cxn>
                    <a:cxn ang="T10">
                      <a:pos x="T4" y="T5"/>
                    </a:cxn>
                    <a:cxn ang="T11">
                      <a:pos x="T6" y="T7"/>
                    </a:cxn>
                  </a:cxnLst>
                  <a:rect l="T12" t="T13" r="T14" b="T15"/>
                  <a:pathLst>
                    <a:path w="28" h="43">
                      <a:moveTo>
                        <a:pt x="0" y="0"/>
                      </a:moveTo>
                      <a:lnTo>
                        <a:pt x="0" y="42"/>
                      </a:lnTo>
                      <a:lnTo>
                        <a:pt x="27" y="23"/>
                      </a:lnTo>
                      <a:lnTo>
                        <a:pt x="0" y="0"/>
                      </a:lnTo>
                    </a:path>
                  </a:pathLst>
                </a:custGeom>
                <a:solidFill>
                  <a:srgbClr val="FFFFFF"/>
                </a:solidFill>
                <a:ln w="12700" cap="rnd">
                  <a:solidFill>
                    <a:srgbClr val="FFFFFF"/>
                  </a:solidFill>
                  <a:round/>
                  <a:headEnd/>
                  <a:tailEnd/>
                </a:ln>
              </p:spPr>
              <p:txBody>
                <a:bodyPr/>
                <a:lstStyle/>
                <a:p>
                  <a:endParaRPr lang="en-US"/>
                </a:p>
              </p:txBody>
            </p:sp>
            <p:sp>
              <p:nvSpPr>
                <p:cNvPr id="226" name="Freeform 294"/>
                <p:cNvSpPr>
                  <a:spLocks/>
                </p:cNvSpPr>
                <p:nvPr/>
              </p:nvSpPr>
              <p:spPr bwMode="auto">
                <a:xfrm>
                  <a:off x="4196" y="2601"/>
                  <a:ext cx="29" cy="43"/>
                </a:xfrm>
                <a:custGeom>
                  <a:avLst/>
                  <a:gdLst>
                    <a:gd name="T0" fmla="*/ 28 w 29"/>
                    <a:gd name="T1" fmla="*/ 42 h 43"/>
                    <a:gd name="T2" fmla="*/ 28 w 29"/>
                    <a:gd name="T3" fmla="*/ 0 h 43"/>
                    <a:gd name="T4" fmla="*/ 0 w 29"/>
                    <a:gd name="T5" fmla="*/ 23 h 43"/>
                    <a:gd name="T6" fmla="*/ 28 w 29"/>
                    <a:gd name="T7" fmla="*/ 42 h 43"/>
                    <a:gd name="T8" fmla="*/ 0 60000 65536"/>
                    <a:gd name="T9" fmla="*/ 0 60000 65536"/>
                    <a:gd name="T10" fmla="*/ 0 60000 65536"/>
                    <a:gd name="T11" fmla="*/ 0 60000 65536"/>
                    <a:gd name="T12" fmla="*/ 0 w 29"/>
                    <a:gd name="T13" fmla="*/ 0 h 43"/>
                    <a:gd name="T14" fmla="*/ 29 w 29"/>
                    <a:gd name="T15" fmla="*/ 43 h 43"/>
                  </a:gdLst>
                  <a:ahLst/>
                  <a:cxnLst>
                    <a:cxn ang="T8">
                      <a:pos x="T0" y="T1"/>
                    </a:cxn>
                    <a:cxn ang="T9">
                      <a:pos x="T2" y="T3"/>
                    </a:cxn>
                    <a:cxn ang="T10">
                      <a:pos x="T4" y="T5"/>
                    </a:cxn>
                    <a:cxn ang="T11">
                      <a:pos x="T6" y="T7"/>
                    </a:cxn>
                  </a:cxnLst>
                  <a:rect l="T12" t="T13" r="T14" b="T15"/>
                  <a:pathLst>
                    <a:path w="29" h="43">
                      <a:moveTo>
                        <a:pt x="28" y="42"/>
                      </a:moveTo>
                      <a:lnTo>
                        <a:pt x="28" y="0"/>
                      </a:lnTo>
                      <a:lnTo>
                        <a:pt x="0" y="23"/>
                      </a:lnTo>
                      <a:lnTo>
                        <a:pt x="28" y="42"/>
                      </a:lnTo>
                    </a:path>
                  </a:pathLst>
                </a:custGeom>
                <a:solidFill>
                  <a:srgbClr val="FFFFFF"/>
                </a:solidFill>
                <a:ln w="12700" cap="rnd">
                  <a:solidFill>
                    <a:srgbClr val="FFFFFF"/>
                  </a:solidFill>
                  <a:round/>
                  <a:headEnd/>
                  <a:tailEnd/>
                </a:ln>
              </p:spPr>
              <p:txBody>
                <a:bodyPr/>
                <a:lstStyle/>
                <a:p>
                  <a:endParaRPr lang="en-US"/>
                </a:p>
              </p:txBody>
            </p:sp>
            <p:sp>
              <p:nvSpPr>
                <p:cNvPr id="227" name="Freeform 295"/>
                <p:cNvSpPr>
                  <a:spLocks/>
                </p:cNvSpPr>
                <p:nvPr/>
              </p:nvSpPr>
              <p:spPr bwMode="auto">
                <a:xfrm>
                  <a:off x="4196" y="2721"/>
                  <a:ext cx="29" cy="43"/>
                </a:xfrm>
                <a:custGeom>
                  <a:avLst/>
                  <a:gdLst>
                    <a:gd name="T0" fmla="*/ 28 w 29"/>
                    <a:gd name="T1" fmla="*/ 42 h 43"/>
                    <a:gd name="T2" fmla="*/ 28 w 29"/>
                    <a:gd name="T3" fmla="*/ 0 h 43"/>
                    <a:gd name="T4" fmla="*/ 0 w 29"/>
                    <a:gd name="T5" fmla="*/ 20 h 43"/>
                    <a:gd name="T6" fmla="*/ 28 w 29"/>
                    <a:gd name="T7" fmla="*/ 42 h 43"/>
                    <a:gd name="T8" fmla="*/ 0 60000 65536"/>
                    <a:gd name="T9" fmla="*/ 0 60000 65536"/>
                    <a:gd name="T10" fmla="*/ 0 60000 65536"/>
                    <a:gd name="T11" fmla="*/ 0 60000 65536"/>
                    <a:gd name="T12" fmla="*/ 0 w 29"/>
                    <a:gd name="T13" fmla="*/ 0 h 43"/>
                    <a:gd name="T14" fmla="*/ 29 w 29"/>
                    <a:gd name="T15" fmla="*/ 43 h 43"/>
                  </a:gdLst>
                  <a:ahLst/>
                  <a:cxnLst>
                    <a:cxn ang="T8">
                      <a:pos x="T0" y="T1"/>
                    </a:cxn>
                    <a:cxn ang="T9">
                      <a:pos x="T2" y="T3"/>
                    </a:cxn>
                    <a:cxn ang="T10">
                      <a:pos x="T4" y="T5"/>
                    </a:cxn>
                    <a:cxn ang="T11">
                      <a:pos x="T6" y="T7"/>
                    </a:cxn>
                  </a:cxnLst>
                  <a:rect l="T12" t="T13" r="T14" b="T15"/>
                  <a:pathLst>
                    <a:path w="29" h="43">
                      <a:moveTo>
                        <a:pt x="28" y="42"/>
                      </a:moveTo>
                      <a:lnTo>
                        <a:pt x="28" y="0"/>
                      </a:lnTo>
                      <a:lnTo>
                        <a:pt x="0" y="20"/>
                      </a:lnTo>
                      <a:lnTo>
                        <a:pt x="28" y="42"/>
                      </a:lnTo>
                    </a:path>
                  </a:pathLst>
                </a:custGeom>
                <a:solidFill>
                  <a:srgbClr val="FFFFFF"/>
                </a:solidFill>
                <a:ln w="12700" cap="rnd">
                  <a:solidFill>
                    <a:srgbClr val="FFFFFF"/>
                  </a:solidFill>
                  <a:round/>
                  <a:headEnd/>
                  <a:tailEnd/>
                </a:ln>
              </p:spPr>
              <p:txBody>
                <a:bodyPr/>
                <a:lstStyle/>
                <a:p>
                  <a:endParaRPr lang="en-US"/>
                </a:p>
              </p:txBody>
            </p:sp>
          </p:grpSp>
        </p:grpSp>
        <p:grpSp>
          <p:nvGrpSpPr>
            <p:cNvPr id="40" name="Group 296"/>
            <p:cNvGrpSpPr>
              <a:grpSpLocks/>
            </p:cNvGrpSpPr>
            <p:nvPr/>
          </p:nvGrpSpPr>
          <p:grpSpPr bwMode="auto">
            <a:xfrm>
              <a:off x="4114800" y="4876800"/>
              <a:ext cx="381000" cy="381000"/>
              <a:chOff x="4181" y="2556"/>
              <a:chExt cx="258" cy="233"/>
            </a:xfrm>
          </p:grpSpPr>
          <p:grpSp>
            <p:nvGrpSpPr>
              <p:cNvPr id="197" name="Group 297"/>
              <p:cNvGrpSpPr>
                <a:grpSpLocks/>
              </p:cNvGrpSpPr>
              <p:nvPr/>
            </p:nvGrpSpPr>
            <p:grpSpPr bwMode="auto">
              <a:xfrm>
                <a:off x="4190" y="2562"/>
                <a:ext cx="249" cy="227"/>
                <a:chOff x="4190" y="2562"/>
                <a:chExt cx="249" cy="227"/>
              </a:xfrm>
            </p:grpSpPr>
            <p:sp>
              <p:nvSpPr>
                <p:cNvPr id="210" name="Freeform 298"/>
                <p:cNvSpPr>
                  <a:spLocks/>
                </p:cNvSpPr>
                <p:nvPr/>
              </p:nvSpPr>
              <p:spPr bwMode="auto">
                <a:xfrm>
                  <a:off x="4190" y="2562"/>
                  <a:ext cx="249" cy="26"/>
                </a:xfrm>
                <a:custGeom>
                  <a:avLst/>
                  <a:gdLst>
                    <a:gd name="T0" fmla="*/ 0 w 249"/>
                    <a:gd name="T1" fmla="*/ 25 h 26"/>
                    <a:gd name="T2" fmla="*/ 30 w 249"/>
                    <a:gd name="T3" fmla="*/ 0 h 26"/>
                    <a:gd name="T4" fmla="*/ 248 w 249"/>
                    <a:gd name="T5" fmla="*/ 0 h 26"/>
                    <a:gd name="T6" fmla="*/ 220 w 249"/>
                    <a:gd name="T7" fmla="*/ 25 h 26"/>
                    <a:gd name="T8" fmla="*/ 0 w 249"/>
                    <a:gd name="T9" fmla="*/ 25 h 26"/>
                    <a:gd name="T10" fmla="*/ 0 w 249"/>
                    <a:gd name="T11" fmla="*/ 25 h 26"/>
                    <a:gd name="T12" fmla="*/ 0 60000 65536"/>
                    <a:gd name="T13" fmla="*/ 0 60000 65536"/>
                    <a:gd name="T14" fmla="*/ 0 60000 65536"/>
                    <a:gd name="T15" fmla="*/ 0 60000 65536"/>
                    <a:gd name="T16" fmla="*/ 0 60000 65536"/>
                    <a:gd name="T17" fmla="*/ 0 60000 65536"/>
                    <a:gd name="T18" fmla="*/ 0 w 249"/>
                    <a:gd name="T19" fmla="*/ 0 h 26"/>
                    <a:gd name="T20" fmla="*/ 249 w 24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249" h="26">
                      <a:moveTo>
                        <a:pt x="0" y="25"/>
                      </a:moveTo>
                      <a:lnTo>
                        <a:pt x="30" y="0"/>
                      </a:lnTo>
                      <a:lnTo>
                        <a:pt x="248" y="0"/>
                      </a:lnTo>
                      <a:lnTo>
                        <a:pt x="220" y="25"/>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11" name="Freeform 299"/>
                <p:cNvSpPr>
                  <a:spLocks/>
                </p:cNvSpPr>
                <p:nvPr/>
              </p:nvSpPr>
              <p:spPr bwMode="auto">
                <a:xfrm>
                  <a:off x="4190" y="2562"/>
                  <a:ext cx="249" cy="26"/>
                </a:xfrm>
                <a:custGeom>
                  <a:avLst/>
                  <a:gdLst>
                    <a:gd name="T0" fmla="*/ 0 w 249"/>
                    <a:gd name="T1" fmla="*/ 25 h 26"/>
                    <a:gd name="T2" fmla="*/ 30 w 249"/>
                    <a:gd name="T3" fmla="*/ 0 h 26"/>
                    <a:gd name="T4" fmla="*/ 248 w 249"/>
                    <a:gd name="T5" fmla="*/ 0 h 26"/>
                    <a:gd name="T6" fmla="*/ 220 w 249"/>
                    <a:gd name="T7" fmla="*/ 25 h 26"/>
                    <a:gd name="T8" fmla="*/ 0 w 249"/>
                    <a:gd name="T9" fmla="*/ 25 h 26"/>
                    <a:gd name="T10" fmla="*/ 0 60000 65536"/>
                    <a:gd name="T11" fmla="*/ 0 60000 65536"/>
                    <a:gd name="T12" fmla="*/ 0 60000 65536"/>
                    <a:gd name="T13" fmla="*/ 0 60000 65536"/>
                    <a:gd name="T14" fmla="*/ 0 60000 65536"/>
                    <a:gd name="T15" fmla="*/ 0 w 249"/>
                    <a:gd name="T16" fmla="*/ 0 h 26"/>
                    <a:gd name="T17" fmla="*/ 249 w 249"/>
                    <a:gd name="T18" fmla="*/ 26 h 26"/>
                  </a:gdLst>
                  <a:ahLst/>
                  <a:cxnLst>
                    <a:cxn ang="T10">
                      <a:pos x="T0" y="T1"/>
                    </a:cxn>
                    <a:cxn ang="T11">
                      <a:pos x="T2" y="T3"/>
                    </a:cxn>
                    <a:cxn ang="T12">
                      <a:pos x="T4" y="T5"/>
                    </a:cxn>
                    <a:cxn ang="T13">
                      <a:pos x="T6" y="T7"/>
                    </a:cxn>
                    <a:cxn ang="T14">
                      <a:pos x="T8" y="T9"/>
                    </a:cxn>
                  </a:cxnLst>
                  <a:rect l="T15" t="T16" r="T17" b="T18"/>
                  <a:pathLst>
                    <a:path w="249" h="26">
                      <a:moveTo>
                        <a:pt x="0" y="25"/>
                      </a:moveTo>
                      <a:lnTo>
                        <a:pt x="30" y="0"/>
                      </a:lnTo>
                      <a:lnTo>
                        <a:pt x="248" y="0"/>
                      </a:lnTo>
                      <a:lnTo>
                        <a:pt x="220" y="25"/>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12" name="Freeform 300"/>
                <p:cNvSpPr>
                  <a:spLocks/>
                </p:cNvSpPr>
                <p:nvPr/>
              </p:nvSpPr>
              <p:spPr bwMode="auto">
                <a:xfrm>
                  <a:off x="4190" y="2587"/>
                  <a:ext cx="222" cy="202"/>
                </a:xfrm>
                <a:custGeom>
                  <a:avLst/>
                  <a:gdLst>
                    <a:gd name="T0" fmla="*/ 0 w 222"/>
                    <a:gd name="T1" fmla="*/ 0 h 202"/>
                    <a:gd name="T2" fmla="*/ 221 w 222"/>
                    <a:gd name="T3" fmla="*/ 0 h 202"/>
                    <a:gd name="T4" fmla="*/ 221 w 222"/>
                    <a:gd name="T5" fmla="*/ 201 h 202"/>
                    <a:gd name="T6" fmla="*/ 0 w 222"/>
                    <a:gd name="T7" fmla="*/ 201 h 202"/>
                    <a:gd name="T8" fmla="*/ 0 w 222"/>
                    <a:gd name="T9" fmla="*/ 0 h 202"/>
                    <a:gd name="T10" fmla="*/ 0 60000 65536"/>
                    <a:gd name="T11" fmla="*/ 0 60000 65536"/>
                    <a:gd name="T12" fmla="*/ 0 60000 65536"/>
                    <a:gd name="T13" fmla="*/ 0 60000 65536"/>
                    <a:gd name="T14" fmla="*/ 0 60000 65536"/>
                    <a:gd name="T15" fmla="*/ 0 w 222"/>
                    <a:gd name="T16" fmla="*/ 0 h 202"/>
                    <a:gd name="T17" fmla="*/ 222 w 222"/>
                    <a:gd name="T18" fmla="*/ 202 h 202"/>
                  </a:gdLst>
                  <a:ahLst/>
                  <a:cxnLst>
                    <a:cxn ang="T10">
                      <a:pos x="T0" y="T1"/>
                    </a:cxn>
                    <a:cxn ang="T11">
                      <a:pos x="T2" y="T3"/>
                    </a:cxn>
                    <a:cxn ang="T12">
                      <a:pos x="T4" y="T5"/>
                    </a:cxn>
                    <a:cxn ang="T13">
                      <a:pos x="T6" y="T7"/>
                    </a:cxn>
                    <a:cxn ang="T14">
                      <a:pos x="T8" y="T9"/>
                    </a:cxn>
                  </a:cxnLst>
                  <a:rect l="T15" t="T16" r="T17" b="T18"/>
                  <a:pathLst>
                    <a:path w="222" h="202">
                      <a:moveTo>
                        <a:pt x="0" y="0"/>
                      </a:moveTo>
                      <a:lnTo>
                        <a:pt x="221" y="0"/>
                      </a:lnTo>
                      <a:lnTo>
                        <a:pt x="221" y="201"/>
                      </a:lnTo>
                      <a:lnTo>
                        <a:pt x="0" y="201"/>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13" name="Freeform 301"/>
                <p:cNvSpPr>
                  <a:spLocks/>
                </p:cNvSpPr>
                <p:nvPr/>
              </p:nvSpPr>
              <p:spPr bwMode="auto">
                <a:xfrm>
                  <a:off x="4411" y="2562"/>
                  <a:ext cx="28" cy="227"/>
                </a:xfrm>
                <a:custGeom>
                  <a:avLst/>
                  <a:gdLst>
                    <a:gd name="T0" fmla="*/ 0 w 28"/>
                    <a:gd name="T1" fmla="*/ 25 h 227"/>
                    <a:gd name="T2" fmla="*/ 27 w 28"/>
                    <a:gd name="T3" fmla="*/ 0 h 227"/>
                    <a:gd name="T4" fmla="*/ 27 w 28"/>
                    <a:gd name="T5" fmla="*/ 198 h 227"/>
                    <a:gd name="T6" fmla="*/ 0 w 28"/>
                    <a:gd name="T7" fmla="*/ 226 h 227"/>
                    <a:gd name="T8" fmla="*/ 0 w 28"/>
                    <a:gd name="T9" fmla="*/ 25 h 227"/>
                    <a:gd name="T10" fmla="*/ 0 60000 65536"/>
                    <a:gd name="T11" fmla="*/ 0 60000 65536"/>
                    <a:gd name="T12" fmla="*/ 0 60000 65536"/>
                    <a:gd name="T13" fmla="*/ 0 60000 65536"/>
                    <a:gd name="T14" fmla="*/ 0 60000 65536"/>
                    <a:gd name="T15" fmla="*/ 0 w 28"/>
                    <a:gd name="T16" fmla="*/ 0 h 227"/>
                    <a:gd name="T17" fmla="*/ 28 w 28"/>
                    <a:gd name="T18" fmla="*/ 227 h 227"/>
                  </a:gdLst>
                  <a:ahLst/>
                  <a:cxnLst>
                    <a:cxn ang="T10">
                      <a:pos x="T0" y="T1"/>
                    </a:cxn>
                    <a:cxn ang="T11">
                      <a:pos x="T2" y="T3"/>
                    </a:cxn>
                    <a:cxn ang="T12">
                      <a:pos x="T4" y="T5"/>
                    </a:cxn>
                    <a:cxn ang="T13">
                      <a:pos x="T6" y="T7"/>
                    </a:cxn>
                    <a:cxn ang="T14">
                      <a:pos x="T8" y="T9"/>
                    </a:cxn>
                  </a:cxnLst>
                  <a:rect l="T15" t="T16" r="T17" b="T18"/>
                  <a:pathLst>
                    <a:path w="28" h="227">
                      <a:moveTo>
                        <a:pt x="0" y="25"/>
                      </a:moveTo>
                      <a:lnTo>
                        <a:pt x="27" y="0"/>
                      </a:lnTo>
                      <a:lnTo>
                        <a:pt x="27" y="198"/>
                      </a:lnTo>
                      <a:lnTo>
                        <a:pt x="0" y="226"/>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14" name="Freeform 302"/>
                <p:cNvSpPr>
                  <a:spLocks/>
                </p:cNvSpPr>
                <p:nvPr/>
              </p:nvSpPr>
              <p:spPr bwMode="auto">
                <a:xfrm>
                  <a:off x="4411" y="2562"/>
                  <a:ext cx="28" cy="227"/>
                </a:xfrm>
                <a:custGeom>
                  <a:avLst/>
                  <a:gdLst>
                    <a:gd name="T0" fmla="*/ 0 w 28"/>
                    <a:gd name="T1" fmla="*/ 25 h 227"/>
                    <a:gd name="T2" fmla="*/ 27 w 28"/>
                    <a:gd name="T3" fmla="*/ 0 h 227"/>
                    <a:gd name="T4" fmla="*/ 27 w 28"/>
                    <a:gd name="T5" fmla="*/ 198 h 227"/>
                    <a:gd name="T6" fmla="*/ 0 w 28"/>
                    <a:gd name="T7" fmla="*/ 226 h 227"/>
                    <a:gd name="T8" fmla="*/ 0 w 28"/>
                    <a:gd name="T9" fmla="*/ 25 h 227"/>
                    <a:gd name="T10" fmla="*/ 0 60000 65536"/>
                    <a:gd name="T11" fmla="*/ 0 60000 65536"/>
                    <a:gd name="T12" fmla="*/ 0 60000 65536"/>
                    <a:gd name="T13" fmla="*/ 0 60000 65536"/>
                    <a:gd name="T14" fmla="*/ 0 60000 65536"/>
                    <a:gd name="T15" fmla="*/ 0 w 28"/>
                    <a:gd name="T16" fmla="*/ 0 h 227"/>
                    <a:gd name="T17" fmla="*/ 28 w 28"/>
                    <a:gd name="T18" fmla="*/ 227 h 227"/>
                  </a:gdLst>
                  <a:ahLst/>
                  <a:cxnLst>
                    <a:cxn ang="T10">
                      <a:pos x="T0" y="T1"/>
                    </a:cxn>
                    <a:cxn ang="T11">
                      <a:pos x="T2" y="T3"/>
                    </a:cxn>
                    <a:cxn ang="T12">
                      <a:pos x="T4" y="T5"/>
                    </a:cxn>
                    <a:cxn ang="T13">
                      <a:pos x="T6" y="T7"/>
                    </a:cxn>
                    <a:cxn ang="T14">
                      <a:pos x="T8" y="T9"/>
                    </a:cxn>
                  </a:cxnLst>
                  <a:rect l="T15" t="T16" r="T17" b="T18"/>
                  <a:pathLst>
                    <a:path w="28" h="227">
                      <a:moveTo>
                        <a:pt x="0" y="25"/>
                      </a:moveTo>
                      <a:lnTo>
                        <a:pt x="27" y="0"/>
                      </a:lnTo>
                      <a:lnTo>
                        <a:pt x="27" y="198"/>
                      </a:lnTo>
                      <a:lnTo>
                        <a:pt x="0" y="226"/>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198" name="Freeform 303"/>
              <p:cNvSpPr>
                <a:spLocks/>
              </p:cNvSpPr>
              <p:nvPr/>
            </p:nvSpPr>
            <p:spPr bwMode="auto">
              <a:xfrm>
                <a:off x="4181" y="2556"/>
                <a:ext cx="250" cy="27"/>
              </a:xfrm>
              <a:custGeom>
                <a:avLst/>
                <a:gdLst>
                  <a:gd name="T0" fmla="*/ 0 w 250"/>
                  <a:gd name="T1" fmla="*/ 26 h 27"/>
                  <a:gd name="T2" fmla="*/ 31 w 250"/>
                  <a:gd name="T3" fmla="*/ 0 h 27"/>
                  <a:gd name="T4" fmla="*/ 249 w 250"/>
                  <a:gd name="T5" fmla="*/ 0 h 27"/>
                  <a:gd name="T6" fmla="*/ 221 w 250"/>
                  <a:gd name="T7" fmla="*/ 26 h 27"/>
                  <a:gd name="T8" fmla="*/ 0 w 250"/>
                  <a:gd name="T9" fmla="*/ 26 h 27"/>
                  <a:gd name="T10" fmla="*/ 0 w 250"/>
                  <a:gd name="T11" fmla="*/ 26 h 27"/>
                  <a:gd name="T12" fmla="*/ 0 60000 65536"/>
                  <a:gd name="T13" fmla="*/ 0 60000 65536"/>
                  <a:gd name="T14" fmla="*/ 0 60000 65536"/>
                  <a:gd name="T15" fmla="*/ 0 60000 65536"/>
                  <a:gd name="T16" fmla="*/ 0 60000 65536"/>
                  <a:gd name="T17" fmla="*/ 0 60000 65536"/>
                  <a:gd name="T18" fmla="*/ 0 w 250"/>
                  <a:gd name="T19" fmla="*/ 0 h 27"/>
                  <a:gd name="T20" fmla="*/ 250 w 250"/>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250" h="27">
                    <a:moveTo>
                      <a:pt x="0" y="26"/>
                    </a:moveTo>
                    <a:lnTo>
                      <a:pt x="31" y="0"/>
                    </a:lnTo>
                    <a:lnTo>
                      <a:pt x="249" y="0"/>
                    </a:lnTo>
                    <a:lnTo>
                      <a:pt x="221" y="26"/>
                    </a:lnTo>
                    <a:lnTo>
                      <a:pt x="0" y="26"/>
                    </a:lnTo>
                  </a:path>
                </a:pathLst>
              </a:custGeom>
              <a:solidFill>
                <a:srgbClr val="558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99" name="Freeform 304"/>
              <p:cNvSpPr>
                <a:spLocks/>
              </p:cNvSpPr>
              <p:nvPr/>
            </p:nvSpPr>
            <p:spPr bwMode="auto">
              <a:xfrm>
                <a:off x="4181" y="2556"/>
                <a:ext cx="250" cy="27"/>
              </a:xfrm>
              <a:custGeom>
                <a:avLst/>
                <a:gdLst>
                  <a:gd name="T0" fmla="*/ 0 w 250"/>
                  <a:gd name="T1" fmla="*/ 26 h 27"/>
                  <a:gd name="T2" fmla="*/ 31 w 250"/>
                  <a:gd name="T3" fmla="*/ 0 h 27"/>
                  <a:gd name="T4" fmla="*/ 249 w 250"/>
                  <a:gd name="T5" fmla="*/ 0 h 27"/>
                  <a:gd name="T6" fmla="*/ 221 w 250"/>
                  <a:gd name="T7" fmla="*/ 26 h 27"/>
                  <a:gd name="T8" fmla="*/ 0 w 250"/>
                  <a:gd name="T9" fmla="*/ 26 h 27"/>
                  <a:gd name="T10" fmla="*/ 0 60000 65536"/>
                  <a:gd name="T11" fmla="*/ 0 60000 65536"/>
                  <a:gd name="T12" fmla="*/ 0 60000 65536"/>
                  <a:gd name="T13" fmla="*/ 0 60000 65536"/>
                  <a:gd name="T14" fmla="*/ 0 60000 65536"/>
                  <a:gd name="T15" fmla="*/ 0 w 250"/>
                  <a:gd name="T16" fmla="*/ 0 h 27"/>
                  <a:gd name="T17" fmla="*/ 250 w 250"/>
                  <a:gd name="T18" fmla="*/ 27 h 27"/>
                </a:gdLst>
                <a:ahLst/>
                <a:cxnLst>
                  <a:cxn ang="T10">
                    <a:pos x="T0" y="T1"/>
                  </a:cxn>
                  <a:cxn ang="T11">
                    <a:pos x="T2" y="T3"/>
                  </a:cxn>
                  <a:cxn ang="T12">
                    <a:pos x="T4" y="T5"/>
                  </a:cxn>
                  <a:cxn ang="T13">
                    <a:pos x="T6" y="T7"/>
                  </a:cxn>
                  <a:cxn ang="T14">
                    <a:pos x="T8" y="T9"/>
                  </a:cxn>
                </a:cxnLst>
                <a:rect l="T15" t="T16" r="T17" b="T18"/>
                <a:pathLst>
                  <a:path w="250" h="27">
                    <a:moveTo>
                      <a:pt x="0" y="26"/>
                    </a:moveTo>
                    <a:lnTo>
                      <a:pt x="31" y="0"/>
                    </a:lnTo>
                    <a:lnTo>
                      <a:pt x="249" y="0"/>
                    </a:lnTo>
                    <a:lnTo>
                      <a:pt x="221" y="26"/>
                    </a:lnTo>
                    <a:lnTo>
                      <a:pt x="0" y="26"/>
                    </a:lnTo>
                  </a:path>
                </a:pathLst>
              </a:custGeom>
              <a:solidFill>
                <a:srgbClr val="558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00" name="Freeform 305"/>
              <p:cNvSpPr>
                <a:spLocks/>
              </p:cNvSpPr>
              <p:nvPr/>
            </p:nvSpPr>
            <p:spPr bwMode="auto">
              <a:xfrm>
                <a:off x="4181" y="2582"/>
                <a:ext cx="223" cy="202"/>
              </a:xfrm>
              <a:custGeom>
                <a:avLst/>
                <a:gdLst>
                  <a:gd name="T0" fmla="*/ 0 w 223"/>
                  <a:gd name="T1" fmla="*/ 0 h 202"/>
                  <a:gd name="T2" fmla="*/ 222 w 223"/>
                  <a:gd name="T3" fmla="*/ 0 h 202"/>
                  <a:gd name="T4" fmla="*/ 222 w 223"/>
                  <a:gd name="T5" fmla="*/ 201 h 202"/>
                  <a:gd name="T6" fmla="*/ 0 w 223"/>
                  <a:gd name="T7" fmla="*/ 201 h 202"/>
                  <a:gd name="T8" fmla="*/ 0 w 223"/>
                  <a:gd name="T9" fmla="*/ 0 h 202"/>
                  <a:gd name="T10" fmla="*/ 0 60000 65536"/>
                  <a:gd name="T11" fmla="*/ 0 60000 65536"/>
                  <a:gd name="T12" fmla="*/ 0 60000 65536"/>
                  <a:gd name="T13" fmla="*/ 0 60000 65536"/>
                  <a:gd name="T14" fmla="*/ 0 60000 65536"/>
                  <a:gd name="T15" fmla="*/ 0 w 223"/>
                  <a:gd name="T16" fmla="*/ 0 h 202"/>
                  <a:gd name="T17" fmla="*/ 223 w 223"/>
                  <a:gd name="T18" fmla="*/ 202 h 202"/>
                </a:gdLst>
                <a:ahLst/>
                <a:cxnLst>
                  <a:cxn ang="T10">
                    <a:pos x="T0" y="T1"/>
                  </a:cxn>
                  <a:cxn ang="T11">
                    <a:pos x="T2" y="T3"/>
                  </a:cxn>
                  <a:cxn ang="T12">
                    <a:pos x="T4" y="T5"/>
                  </a:cxn>
                  <a:cxn ang="T13">
                    <a:pos x="T6" y="T7"/>
                  </a:cxn>
                  <a:cxn ang="T14">
                    <a:pos x="T8" y="T9"/>
                  </a:cxn>
                </a:cxnLst>
                <a:rect l="T15" t="T16" r="T17" b="T18"/>
                <a:pathLst>
                  <a:path w="223" h="202">
                    <a:moveTo>
                      <a:pt x="0" y="0"/>
                    </a:moveTo>
                    <a:lnTo>
                      <a:pt x="222" y="0"/>
                    </a:lnTo>
                    <a:lnTo>
                      <a:pt x="222" y="201"/>
                    </a:lnTo>
                    <a:lnTo>
                      <a:pt x="0" y="201"/>
                    </a:lnTo>
                    <a:lnTo>
                      <a:pt x="0" y="0"/>
                    </a:lnTo>
                  </a:path>
                </a:pathLst>
              </a:custGeom>
              <a:solidFill>
                <a:srgbClr val="004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01" name="Freeform 306"/>
              <p:cNvSpPr>
                <a:spLocks/>
              </p:cNvSpPr>
              <p:nvPr/>
            </p:nvSpPr>
            <p:spPr bwMode="auto">
              <a:xfrm>
                <a:off x="4403" y="2556"/>
                <a:ext cx="28" cy="228"/>
              </a:xfrm>
              <a:custGeom>
                <a:avLst/>
                <a:gdLst>
                  <a:gd name="T0" fmla="*/ 0 w 28"/>
                  <a:gd name="T1" fmla="*/ 26 h 228"/>
                  <a:gd name="T2" fmla="*/ 27 w 28"/>
                  <a:gd name="T3" fmla="*/ 0 h 228"/>
                  <a:gd name="T4" fmla="*/ 27 w 28"/>
                  <a:gd name="T5" fmla="*/ 199 h 228"/>
                  <a:gd name="T6" fmla="*/ 0 w 28"/>
                  <a:gd name="T7" fmla="*/ 227 h 228"/>
                  <a:gd name="T8" fmla="*/ 0 w 28"/>
                  <a:gd name="T9" fmla="*/ 26 h 228"/>
                  <a:gd name="T10" fmla="*/ 0 60000 65536"/>
                  <a:gd name="T11" fmla="*/ 0 60000 65536"/>
                  <a:gd name="T12" fmla="*/ 0 60000 65536"/>
                  <a:gd name="T13" fmla="*/ 0 60000 65536"/>
                  <a:gd name="T14" fmla="*/ 0 60000 65536"/>
                  <a:gd name="T15" fmla="*/ 0 w 28"/>
                  <a:gd name="T16" fmla="*/ 0 h 228"/>
                  <a:gd name="T17" fmla="*/ 28 w 28"/>
                  <a:gd name="T18" fmla="*/ 228 h 228"/>
                </a:gdLst>
                <a:ahLst/>
                <a:cxnLst>
                  <a:cxn ang="T10">
                    <a:pos x="T0" y="T1"/>
                  </a:cxn>
                  <a:cxn ang="T11">
                    <a:pos x="T2" y="T3"/>
                  </a:cxn>
                  <a:cxn ang="T12">
                    <a:pos x="T4" y="T5"/>
                  </a:cxn>
                  <a:cxn ang="T13">
                    <a:pos x="T6" y="T7"/>
                  </a:cxn>
                  <a:cxn ang="T14">
                    <a:pos x="T8" y="T9"/>
                  </a:cxn>
                </a:cxnLst>
                <a:rect l="T15" t="T16" r="T17" b="T18"/>
                <a:pathLst>
                  <a:path w="28" h="228">
                    <a:moveTo>
                      <a:pt x="0" y="26"/>
                    </a:moveTo>
                    <a:lnTo>
                      <a:pt x="27" y="0"/>
                    </a:lnTo>
                    <a:lnTo>
                      <a:pt x="27" y="199"/>
                    </a:lnTo>
                    <a:lnTo>
                      <a:pt x="0" y="227"/>
                    </a:lnTo>
                    <a:lnTo>
                      <a:pt x="0" y="26"/>
                    </a:lnTo>
                  </a:path>
                </a:pathLst>
              </a:custGeom>
              <a:solidFill>
                <a:srgbClr val="0041D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02" name="Freeform 307"/>
              <p:cNvSpPr>
                <a:spLocks/>
              </p:cNvSpPr>
              <p:nvPr/>
            </p:nvSpPr>
            <p:spPr bwMode="auto">
              <a:xfrm>
                <a:off x="4403" y="2556"/>
                <a:ext cx="28" cy="228"/>
              </a:xfrm>
              <a:custGeom>
                <a:avLst/>
                <a:gdLst>
                  <a:gd name="T0" fmla="*/ 0 w 28"/>
                  <a:gd name="T1" fmla="*/ 26 h 228"/>
                  <a:gd name="T2" fmla="*/ 27 w 28"/>
                  <a:gd name="T3" fmla="*/ 0 h 228"/>
                  <a:gd name="T4" fmla="*/ 27 w 28"/>
                  <a:gd name="T5" fmla="*/ 199 h 228"/>
                  <a:gd name="T6" fmla="*/ 0 w 28"/>
                  <a:gd name="T7" fmla="*/ 227 h 228"/>
                  <a:gd name="T8" fmla="*/ 0 w 28"/>
                  <a:gd name="T9" fmla="*/ 26 h 228"/>
                  <a:gd name="T10" fmla="*/ 0 60000 65536"/>
                  <a:gd name="T11" fmla="*/ 0 60000 65536"/>
                  <a:gd name="T12" fmla="*/ 0 60000 65536"/>
                  <a:gd name="T13" fmla="*/ 0 60000 65536"/>
                  <a:gd name="T14" fmla="*/ 0 60000 65536"/>
                  <a:gd name="T15" fmla="*/ 0 w 28"/>
                  <a:gd name="T16" fmla="*/ 0 h 228"/>
                  <a:gd name="T17" fmla="*/ 28 w 28"/>
                  <a:gd name="T18" fmla="*/ 228 h 228"/>
                </a:gdLst>
                <a:ahLst/>
                <a:cxnLst>
                  <a:cxn ang="T10">
                    <a:pos x="T0" y="T1"/>
                  </a:cxn>
                  <a:cxn ang="T11">
                    <a:pos x="T2" y="T3"/>
                  </a:cxn>
                  <a:cxn ang="T12">
                    <a:pos x="T4" y="T5"/>
                  </a:cxn>
                  <a:cxn ang="T13">
                    <a:pos x="T6" y="T7"/>
                  </a:cxn>
                  <a:cxn ang="T14">
                    <a:pos x="T8" y="T9"/>
                  </a:cxn>
                </a:cxnLst>
                <a:rect l="T15" t="T16" r="T17" b="T18"/>
                <a:pathLst>
                  <a:path w="28" h="228">
                    <a:moveTo>
                      <a:pt x="0" y="26"/>
                    </a:moveTo>
                    <a:lnTo>
                      <a:pt x="27" y="0"/>
                    </a:lnTo>
                    <a:lnTo>
                      <a:pt x="27" y="199"/>
                    </a:lnTo>
                    <a:lnTo>
                      <a:pt x="0" y="227"/>
                    </a:lnTo>
                    <a:lnTo>
                      <a:pt x="0" y="26"/>
                    </a:lnTo>
                  </a:path>
                </a:pathLst>
              </a:custGeom>
              <a:solidFill>
                <a:srgbClr val="0041D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203" name="Group 308"/>
              <p:cNvGrpSpPr>
                <a:grpSpLocks/>
              </p:cNvGrpSpPr>
              <p:nvPr/>
            </p:nvGrpSpPr>
            <p:grpSpPr bwMode="auto">
              <a:xfrm>
                <a:off x="4196" y="2601"/>
                <a:ext cx="186" cy="163"/>
                <a:chOff x="4196" y="2601"/>
                <a:chExt cx="186" cy="163"/>
              </a:xfrm>
            </p:grpSpPr>
            <p:sp>
              <p:nvSpPr>
                <p:cNvPr id="204" name="Freeform 309"/>
                <p:cNvSpPr>
                  <a:spLocks/>
                </p:cNvSpPr>
                <p:nvPr/>
              </p:nvSpPr>
              <p:spPr bwMode="auto">
                <a:xfrm>
                  <a:off x="4217" y="2624"/>
                  <a:ext cx="153" cy="118"/>
                </a:xfrm>
                <a:custGeom>
                  <a:avLst/>
                  <a:gdLst>
                    <a:gd name="T0" fmla="*/ 152 w 153"/>
                    <a:gd name="T1" fmla="*/ 117 h 118"/>
                    <a:gd name="T2" fmla="*/ 106 w 153"/>
                    <a:gd name="T3" fmla="*/ 117 h 118"/>
                    <a:gd name="T4" fmla="*/ 42 w 153"/>
                    <a:gd name="T5" fmla="*/ 0 h 118"/>
                    <a:gd name="T6" fmla="*/ 0 w 153"/>
                    <a:gd name="T7" fmla="*/ 0 h 118"/>
                    <a:gd name="T8" fmla="*/ 0 60000 65536"/>
                    <a:gd name="T9" fmla="*/ 0 60000 65536"/>
                    <a:gd name="T10" fmla="*/ 0 60000 65536"/>
                    <a:gd name="T11" fmla="*/ 0 60000 65536"/>
                    <a:gd name="T12" fmla="*/ 0 w 153"/>
                    <a:gd name="T13" fmla="*/ 0 h 118"/>
                    <a:gd name="T14" fmla="*/ 153 w 153"/>
                    <a:gd name="T15" fmla="*/ 118 h 118"/>
                  </a:gdLst>
                  <a:ahLst/>
                  <a:cxnLst>
                    <a:cxn ang="T8">
                      <a:pos x="T0" y="T1"/>
                    </a:cxn>
                    <a:cxn ang="T9">
                      <a:pos x="T2" y="T3"/>
                    </a:cxn>
                    <a:cxn ang="T10">
                      <a:pos x="T4" y="T5"/>
                    </a:cxn>
                    <a:cxn ang="T11">
                      <a:pos x="T6" y="T7"/>
                    </a:cxn>
                  </a:cxnLst>
                  <a:rect l="T12" t="T13" r="T14" b="T15"/>
                  <a:pathLst>
                    <a:path w="153" h="118">
                      <a:moveTo>
                        <a:pt x="152" y="117"/>
                      </a:moveTo>
                      <a:lnTo>
                        <a:pt x="106" y="117"/>
                      </a:lnTo>
                      <a:lnTo>
                        <a:pt x="42" y="0"/>
                      </a:lnTo>
                      <a:lnTo>
                        <a:pt x="0"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 name="Freeform 310"/>
                <p:cNvSpPr>
                  <a:spLocks/>
                </p:cNvSpPr>
                <p:nvPr/>
              </p:nvSpPr>
              <p:spPr bwMode="auto">
                <a:xfrm>
                  <a:off x="4214" y="2624"/>
                  <a:ext cx="159" cy="118"/>
                </a:xfrm>
                <a:custGeom>
                  <a:avLst/>
                  <a:gdLst>
                    <a:gd name="T0" fmla="*/ 0 w 159"/>
                    <a:gd name="T1" fmla="*/ 117 h 118"/>
                    <a:gd name="T2" fmla="*/ 45 w 159"/>
                    <a:gd name="T3" fmla="*/ 117 h 118"/>
                    <a:gd name="T4" fmla="*/ 106 w 159"/>
                    <a:gd name="T5" fmla="*/ 0 h 118"/>
                    <a:gd name="T6" fmla="*/ 158 w 159"/>
                    <a:gd name="T7" fmla="*/ 0 h 118"/>
                    <a:gd name="T8" fmla="*/ 0 60000 65536"/>
                    <a:gd name="T9" fmla="*/ 0 60000 65536"/>
                    <a:gd name="T10" fmla="*/ 0 60000 65536"/>
                    <a:gd name="T11" fmla="*/ 0 60000 65536"/>
                    <a:gd name="T12" fmla="*/ 0 w 159"/>
                    <a:gd name="T13" fmla="*/ 0 h 118"/>
                    <a:gd name="T14" fmla="*/ 159 w 159"/>
                    <a:gd name="T15" fmla="*/ 118 h 118"/>
                  </a:gdLst>
                  <a:ahLst/>
                  <a:cxnLst>
                    <a:cxn ang="T8">
                      <a:pos x="T0" y="T1"/>
                    </a:cxn>
                    <a:cxn ang="T9">
                      <a:pos x="T2" y="T3"/>
                    </a:cxn>
                    <a:cxn ang="T10">
                      <a:pos x="T4" y="T5"/>
                    </a:cxn>
                    <a:cxn ang="T11">
                      <a:pos x="T6" y="T7"/>
                    </a:cxn>
                  </a:cxnLst>
                  <a:rect l="T12" t="T13" r="T14" b="T15"/>
                  <a:pathLst>
                    <a:path w="159" h="118">
                      <a:moveTo>
                        <a:pt x="0" y="117"/>
                      </a:moveTo>
                      <a:lnTo>
                        <a:pt x="45" y="117"/>
                      </a:lnTo>
                      <a:lnTo>
                        <a:pt x="106" y="0"/>
                      </a:lnTo>
                      <a:lnTo>
                        <a:pt x="158"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6" name="Freeform 311"/>
                <p:cNvSpPr>
                  <a:spLocks/>
                </p:cNvSpPr>
                <p:nvPr/>
              </p:nvSpPr>
              <p:spPr bwMode="auto">
                <a:xfrm>
                  <a:off x="4354" y="2601"/>
                  <a:ext cx="28" cy="43"/>
                </a:xfrm>
                <a:custGeom>
                  <a:avLst/>
                  <a:gdLst>
                    <a:gd name="T0" fmla="*/ 0 w 28"/>
                    <a:gd name="T1" fmla="*/ 0 h 43"/>
                    <a:gd name="T2" fmla="*/ 0 w 28"/>
                    <a:gd name="T3" fmla="*/ 42 h 43"/>
                    <a:gd name="T4" fmla="*/ 27 w 28"/>
                    <a:gd name="T5" fmla="*/ 23 h 43"/>
                    <a:gd name="T6" fmla="*/ 0 w 28"/>
                    <a:gd name="T7" fmla="*/ 0 h 43"/>
                    <a:gd name="T8" fmla="*/ 0 60000 65536"/>
                    <a:gd name="T9" fmla="*/ 0 60000 65536"/>
                    <a:gd name="T10" fmla="*/ 0 60000 65536"/>
                    <a:gd name="T11" fmla="*/ 0 60000 65536"/>
                    <a:gd name="T12" fmla="*/ 0 w 28"/>
                    <a:gd name="T13" fmla="*/ 0 h 43"/>
                    <a:gd name="T14" fmla="*/ 28 w 28"/>
                    <a:gd name="T15" fmla="*/ 43 h 43"/>
                  </a:gdLst>
                  <a:ahLst/>
                  <a:cxnLst>
                    <a:cxn ang="T8">
                      <a:pos x="T0" y="T1"/>
                    </a:cxn>
                    <a:cxn ang="T9">
                      <a:pos x="T2" y="T3"/>
                    </a:cxn>
                    <a:cxn ang="T10">
                      <a:pos x="T4" y="T5"/>
                    </a:cxn>
                    <a:cxn ang="T11">
                      <a:pos x="T6" y="T7"/>
                    </a:cxn>
                  </a:cxnLst>
                  <a:rect l="T12" t="T13" r="T14" b="T15"/>
                  <a:pathLst>
                    <a:path w="28" h="43">
                      <a:moveTo>
                        <a:pt x="0" y="0"/>
                      </a:moveTo>
                      <a:lnTo>
                        <a:pt x="0" y="42"/>
                      </a:lnTo>
                      <a:lnTo>
                        <a:pt x="27" y="23"/>
                      </a:lnTo>
                      <a:lnTo>
                        <a:pt x="0" y="0"/>
                      </a:lnTo>
                    </a:path>
                  </a:pathLst>
                </a:custGeom>
                <a:solidFill>
                  <a:srgbClr val="FFFFFF"/>
                </a:solidFill>
                <a:ln w="12700" cap="rnd">
                  <a:solidFill>
                    <a:srgbClr val="FFFFFF"/>
                  </a:solidFill>
                  <a:round/>
                  <a:headEnd/>
                  <a:tailEnd/>
                </a:ln>
              </p:spPr>
              <p:txBody>
                <a:bodyPr/>
                <a:lstStyle/>
                <a:p>
                  <a:endParaRPr lang="en-US"/>
                </a:p>
              </p:txBody>
            </p:sp>
            <p:sp>
              <p:nvSpPr>
                <p:cNvPr id="207" name="Freeform 312"/>
                <p:cNvSpPr>
                  <a:spLocks/>
                </p:cNvSpPr>
                <p:nvPr/>
              </p:nvSpPr>
              <p:spPr bwMode="auto">
                <a:xfrm>
                  <a:off x="4354" y="2718"/>
                  <a:ext cx="28" cy="43"/>
                </a:xfrm>
                <a:custGeom>
                  <a:avLst/>
                  <a:gdLst>
                    <a:gd name="T0" fmla="*/ 0 w 28"/>
                    <a:gd name="T1" fmla="*/ 0 h 43"/>
                    <a:gd name="T2" fmla="*/ 0 w 28"/>
                    <a:gd name="T3" fmla="*/ 42 h 43"/>
                    <a:gd name="T4" fmla="*/ 27 w 28"/>
                    <a:gd name="T5" fmla="*/ 23 h 43"/>
                    <a:gd name="T6" fmla="*/ 0 w 28"/>
                    <a:gd name="T7" fmla="*/ 0 h 43"/>
                    <a:gd name="T8" fmla="*/ 0 60000 65536"/>
                    <a:gd name="T9" fmla="*/ 0 60000 65536"/>
                    <a:gd name="T10" fmla="*/ 0 60000 65536"/>
                    <a:gd name="T11" fmla="*/ 0 60000 65536"/>
                    <a:gd name="T12" fmla="*/ 0 w 28"/>
                    <a:gd name="T13" fmla="*/ 0 h 43"/>
                    <a:gd name="T14" fmla="*/ 28 w 28"/>
                    <a:gd name="T15" fmla="*/ 43 h 43"/>
                  </a:gdLst>
                  <a:ahLst/>
                  <a:cxnLst>
                    <a:cxn ang="T8">
                      <a:pos x="T0" y="T1"/>
                    </a:cxn>
                    <a:cxn ang="T9">
                      <a:pos x="T2" y="T3"/>
                    </a:cxn>
                    <a:cxn ang="T10">
                      <a:pos x="T4" y="T5"/>
                    </a:cxn>
                    <a:cxn ang="T11">
                      <a:pos x="T6" y="T7"/>
                    </a:cxn>
                  </a:cxnLst>
                  <a:rect l="T12" t="T13" r="T14" b="T15"/>
                  <a:pathLst>
                    <a:path w="28" h="43">
                      <a:moveTo>
                        <a:pt x="0" y="0"/>
                      </a:moveTo>
                      <a:lnTo>
                        <a:pt x="0" y="42"/>
                      </a:lnTo>
                      <a:lnTo>
                        <a:pt x="27" y="23"/>
                      </a:lnTo>
                      <a:lnTo>
                        <a:pt x="0" y="0"/>
                      </a:lnTo>
                    </a:path>
                  </a:pathLst>
                </a:custGeom>
                <a:solidFill>
                  <a:srgbClr val="FFFFFF"/>
                </a:solidFill>
                <a:ln w="12700" cap="rnd">
                  <a:solidFill>
                    <a:srgbClr val="FFFFFF"/>
                  </a:solidFill>
                  <a:round/>
                  <a:headEnd/>
                  <a:tailEnd/>
                </a:ln>
              </p:spPr>
              <p:txBody>
                <a:bodyPr/>
                <a:lstStyle/>
                <a:p>
                  <a:endParaRPr lang="en-US"/>
                </a:p>
              </p:txBody>
            </p:sp>
            <p:sp>
              <p:nvSpPr>
                <p:cNvPr id="208" name="Freeform 313"/>
                <p:cNvSpPr>
                  <a:spLocks/>
                </p:cNvSpPr>
                <p:nvPr/>
              </p:nvSpPr>
              <p:spPr bwMode="auto">
                <a:xfrm>
                  <a:off x="4196" y="2601"/>
                  <a:ext cx="29" cy="43"/>
                </a:xfrm>
                <a:custGeom>
                  <a:avLst/>
                  <a:gdLst>
                    <a:gd name="T0" fmla="*/ 28 w 29"/>
                    <a:gd name="T1" fmla="*/ 42 h 43"/>
                    <a:gd name="T2" fmla="*/ 28 w 29"/>
                    <a:gd name="T3" fmla="*/ 0 h 43"/>
                    <a:gd name="T4" fmla="*/ 0 w 29"/>
                    <a:gd name="T5" fmla="*/ 23 h 43"/>
                    <a:gd name="T6" fmla="*/ 28 w 29"/>
                    <a:gd name="T7" fmla="*/ 42 h 43"/>
                    <a:gd name="T8" fmla="*/ 0 60000 65536"/>
                    <a:gd name="T9" fmla="*/ 0 60000 65536"/>
                    <a:gd name="T10" fmla="*/ 0 60000 65536"/>
                    <a:gd name="T11" fmla="*/ 0 60000 65536"/>
                    <a:gd name="T12" fmla="*/ 0 w 29"/>
                    <a:gd name="T13" fmla="*/ 0 h 43"/>
                    <a:gd name="T14" fmla="*/ 29 w 29"/>
                    <a:gd name="T15" fmla="*/ 43 h 43"/>
                  </a:gdLst>
                  <a:ahLst/>
                  <a:cxnLst>
                    <a:cxn ang="T8">
                      <a:pos x="T0" y="T1"/>
                    </a:cxn>
                    <a:cxn ang="T9">
                      <a:pos x="T2" y="T3"/>
                    </a:cxn>
                    <a:cxn ang="T10">
                      <a:pos x="T4" y="T5"/>
                    </a:cxn>
                    <a:cxn ang="T11">
                      <a:pos x="T6" y="T7"/>
                    </a:cxn>
                  </a:cxnLst>
                  <a:rect l="T12" t="T13" r="T14" b="T15"/>
                  <a:pathLst>
                    <a:path w="29" h="43">
                      <a:moveTo>
                        <a:pt x="28" y="42"/>
                      </a:moveTo>
                      <a:lnTo>
                        <a:pt x="28" y="0"/>
                      </a:lnTo>
                      <a:lnTo>
                        <a:pt x="0" y="23"/>
                      </a:lnTo>
                      <a:lnTo>
                        <a:pt x="28" y="42"/>
                      </a:lnTo>
                    </a:path>
                  </a:pathLst>
                </a:custGeom>
                <a:solidFill>
                  <a:srgbClr val="FFFFFF"/>
                </a:solidFill>
                <a:ln w="12700" cap="rnd">
                  <a:solidFill>
                    <a:srgbClr val="FFFFFF"/>
                  </a:solidFill>
                  <a:round/>
                  <a:headEnd/>
                  <a:tailEnd/>
                </a:ln>
              </p:spPr>
              <p:txBody>
                <a:bodyPr/>
                <a:lstStyle/>
                <a:p>
                  <a:endParaRPr lang="en-US"/>
                </a:p>
              </p:txBody>
            </p:sp>
            <p:sp>
              <p:nvSpPr>
                <p:cNvPr id="209" name="Freeform 314"/>
                <p:cNvSpPr>
                  <a:spLocks/>
                </p:cNvSpPr>
                <p:nvPr/>
              </p:nvSpPr>
              <p:spPr bwMode="auto">
                <a:xfrm>
                  <a:off x="4196" y="2721"/>
                  <a:ext cx="29" cy="43"/>
                </a:xfrm>
                <a:custGeom>
                  <a:avLst/>
                  <a:gdLst>
                    <a:gd name="T0" fmla="*/ 28 w 29"/>
                    <a:gd name="T1" fmla="*/ 42 h 43"/>
                    <a:gd name="T2" fmla="*/ 28 w 29"/>
                    <a:gd name="T3" fmla="*/ 0 h 43"/>
                    <a:gd name="T4" fmla="*/ 0 w 29"/>
                    <a:gd name="T5" fmla="*/ 20 h 43"/>
                    <a:gd name="T6" fmla="*/ 28 w 29"/>
                    <a:gd name="T7" fmla="*/ 42 h 43"/>
                    <a:gd name="T8" fmla="*/ 0 60000 65536"/>
                    <a:gd name="T9" fmla="*/ 0 60000 65536"/>
                    <a:gd name="T10" fmla="*/ 0 60000 65536"/>
                    <a:gd name="T11" fmla="*/ 0 60000 65536"/>
                    <a:gd name="T12" fmla="*/ 0 w 29"/>
                    <a:gd name="T13" fmla="*/ 0 h 43"/>
                    <a:gd name="T14" fmla="*/ 29 w 29"/>
                    <a:gd name="T15" fmla="*/ 43 h 43"/>
                  </a:gdLst>
                  <a:ahLst/>
                  <a:cxnLst>
                    <a:cxn ang="T8">
                      <a:pos x="T0" y="T1"/>
                    </a:cxn>
                    <a:cxn ang="T9">
                      <a:pos x="T2" y="T3"/>
                    </a:cxn>
                    <a:cxn ang="T10">
                      <a:pos x="T4" y="T5"/>
                    </a:cxn>
                    <a:cxn ang="T11">
                      <a:pos x="T6" y="T7"/>
                    </a:cxn>
                  </a:cxnLst>
                  <a:rect l="T12" t="T13" r="T14" b="T15"/>
                  <a:pathLst>
                    <a:path w="29" h="43">
                      <a:moveTo>
                        <a:pt x="28" y="42"/>
                      </a:moveTo>
                      <a:lnTo>
                        <a:pt x="28" y="0"/>
                      </a:lnTo>
                      <a:lnTo>
                        <a:pt x="0" y="20"/>
                      </a:lnTo>
                      <a:lnTo>
                        <a:pt x="28" y="42"/>
                      </a:lnTo>
                    </a:path>
                  </a:pathLst>
                </a:custGeom>
                <a:solidFill>
                  <a:srgbClr val="FFFFFF"/>
                </a:solidFill>
                <a:ln w="12700" cap="rnd">
                  <a:solidFill>
                    <a:srgbClr val="FFFFFF"/>
                  </a:solidFill>
                  <a:round/>
                  <a:headEnd/>
                  <a:tailEnd/>
                </a:ln>
              </p:spPr>
              <p:txBody>
                <a:bodyPr/>
                <a:lstStyle/>
                <a:p>
                  <a:endParaRPr lang="en-US"/>
                </a:p>
              </p:txBody>
            </p:sp>
          </p:grpSp>
        </p:grpSp>
        <p:grpSp>
          <p:nvGrpSpPr>
            <p:cNvPr id="41" name="Group 315"/>
            <p:cNvGrpSpPr>
              <a:grpSpLocks/>
            </p:cNvGrpSpPr>
            <p:nvPr/>
          </p:nvGrpSpPr>
          <p:grpSpPr bwMode="auto">
            <a:xfrm flipH="1">
              <a:off x="4343400" y="3048000"/>
              <a:ext cx="381000" cy="152400"/>
              <a:chOff x="1674" y="2694"/>
              <a:chExt cx="228" cy="126"/>
            </a:xfrm>
          </p:grpSpPr>
          <p:grpSp>
            <p:nvGrpSpPr>
              <p:cNvPr id="183" name="Group 316"/>
              <p:cNvGrpSpPr>
                <a:grpSpLocks/>
              </p:cNvGrpSpPr>
              <p:nvPr/>
            </p:nvGrpSpPr>
            <p:grpSpPr bwMode="auto">
              <a:xfrm>
                <a:off x="1674" y="2701"/>
                <a:ext cx="224" cy="119"/>
                <a:chOff x="1674" y="2701"/>
                <a:chExt cx="224" cy="119"/>
              </a:xfrm>
            </p:grpSpPr>
            <p:sp>
              <p:nvSpPr>
                <p:cNvPr id="194" name="Rectangle 317"/>
                <p:cNvSpPr>
                  <a:spLocks noChangeArrowheads="1"/>
                </p:cNvSpPr>
                <p:nvPr/>
              </p:nvSpPr>
              <p:spPr bwMode="auto">
                <a:xfrm>
                  <a:off x="1674" y="2738"/>
                  <a:ext cx="224"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95" name="Oval 318"/>
                <p:cNvSpPr>
                  <a:spLocks noChangeArrowheads="1"/>
                </p:cNvSpPr>
                <p:nvPr/>
              </p:nvSpPr>
              <p:spPr bwMode="auto">
                <a:xfrm>
                  <a:off x="1674" y="2741"/>
                  <a:ext cx="220" cy="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96" name="Oval 319"/>
                <p:cNvSpPr>
                  <a:spLocks noChangeArrowheads="1"/>
                </p:cNvSpPr>
                <p:nvPr/>
              </p:nvSpPr>
              <p:spPr bwMode="auto">
                <a:xfrm>
                  <a:off x="1674" y="2701"/>
                  <a:ext cx="220" cy="7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sp>
            <p:nvSpPr>
              <p:cNvPr id="184" name="Rectangle 320"/>
              <p:cNvSpPr>
                <a:spLocks noChangeArrowheads="1"/>
              </p:cNvSpPr>
              <p:nvPr/>
            </p:nvSpPr>
            <p:spPr bwMode="auto">
              <a:xfrm>
                <a:off x="1677" y="2731"/>
                <a:ext cx="225" cy="45"/>
              </a:xfrm>
              <a:prstGeom prst="rect">
                <a:avLst/>
              </a:prstGeom>
              <a:solidFill>
                <a:srgbClr val="004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85" name="Oval 321"/>
              <p:cNvSpPr>
                <a:spLocks noChangeArrowheads="1"/>
              </p:cNvSpPr>
              <p:nvPr/>
            </p:nvSpPr>
            <p:spPr bwMode="auto">
              <a:xfrm>
                <a:off x="1677" y="2737"/>
                <a:ext cx="223" cy="75"/>
              </a:xfrm>
              <a:prstGeom prst="ellipse">
                <a:avLst/>
              </a:pr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86" name="Oval 322"/>
              <p:cNvSpPr>
                <a:spLocks noChangeArrowheads="1"/>
              </p:cNvSpPr>
              <p:nvPr/>
            </p:nvSpPr>
            <p:spPr bwMode="auto">
              <a:xfrm>
                <a:off x="1677" y="2694"/>
                <a:ext cx="223" cy="78"/>
              </a:xfrm>
              <a:prstGeom prst="ellipse">
                <a:avLst/>
              </a:prstGeom>
              <a:solidFill>
                <a:srgbClr val="558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nvGrpSpPr>
              <p:cNvPr id="187" name="Group 323"/>
              <p:cNvGrpSpPr>
                <a:grpSpLocks/>
              </p:cNvGrpSpPr>
              <p:nvPr/>
            </p:nvGrpSpPr>
            <p:grpSpPr bwMode="auto">
              <a:xfrm>
                <a:off x="1721" y="2704"/>
                <a:ext cx="137" cy="59"/>
                <a:chOff x="1721" y="2704"/>
                <a:chExt cx="137" cy="59"/>
              </a:xfrm>
            </p:grpSpPr>
            <p:grpSp>
              <p:nvGrpSpPr>
                <p:cNvPr id="188" name="Group 324"/>
                <p:cNvGrpSpPr>
                  <a:grpSpLocks/>
                </p:cNvGrpSpPr>
                <p:nvPr/>
              </p:nvGrpSpPr>
              <p:grpSpPr bwMode="auto">
                <a:xfrm>
                  <a:off x="1721" y="2704"/>
                  <a:ext cx="137" cy="59"/>
                  <a:chOff x="1721" y="2704"/>
                  <a:chExt cx="137" cy="59"/>
                </a:xfrm>
              </p:grpSpPr>
              <p:sp>
                <p:nvSpPr>
                  <p:cNvPr id="192" name="Freeform 325"/>
                  <p:cNvSpPr>
                    <a:spLocks/>
                  </p:cNvSpPr>
                  <p:nvPr/>
                </p:nvSpPr>
                <p:spPr bwMode="auto">
                  <a:xfrm>
                    <a:off x="1796" y="2704"/>
                    <a:ext cx="62" cy="23"/>
                  </a:xfrm>
                  <a:custGeom>
                    <a:avLst/>
                    <a:gdLst>
                      <a:gd name="T0" fmla="*/ 61 w 62"/>
                      <a:gd name="T1" fmla="*/ 3 h 23"/>
                      <a:gd name="T2" fmla="*/ 47 w 62"/>
                      <a:gd name="T3" fmla="*/ 0 h 23"/>
                      <a:gd name="T4" fmla="*/ 16 w 62"/>
                      <a:gd name="T5" fmla="*/ 11 h 23"/>
                      <a:gd name="T6" fmla="*/ 0 w 62"/>
                      <a:gd name="T7" fmla="*/ 7 h 23"/>
                      <a:gd name="T8" fmla="*/ 5 w 62"/>
                      <a:gd name="T9" fmla="*/ 22 h 23"/>
                      <a:gd name="T10" fmla="*/ 47 w 62"/>
                      <a:gd name="T11" fmla="*/ 22 h 23"/>
                      <a:gd name="T12" fmla="*/ 27 w 62"/>
                      <a:gd name="T13" fmla="*/ 17 h 23"/>
                      <a:gd name="T14" fmla="*/ 61 w 62"/>
                      <a:gd name="T15" fmla="*/ 3 h 23"/>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23"/>
                      <a:gd name="T26" fmla="*/ 62 w 62"/>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23">
                        <a:moveTo>
                          <a:pt x="61" y="3"/>
                        </a:moveTo>
                        <a:lnTo>
                          <a:pt x="47" y="0"/>
                        </a:lnTo>
                        <a:lnTo>
                          <a:pt x="16" y="11"/>
                        </a:lnTo>
                        <a:lnTo>
                          <a:pt x="0" y="7"/>
                        </a:lnTo>
                        <a:lnTo>
                          <a:pt x="5" y="22"/>
                        </a:lnTo>
                        <a:lnTo>
                          <a:pt x="47" y="22"/>
                        </a:lnTo>
                        <a:lnTo>
                          <a:pt x="27" y="17"/>
                        </a:lnTo>
                        <a:lnTo>
                          <a:pt x="61"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93" name="Freeform 326"/>
                  <p:cNvSpPr>
                    <a:spLocks/>
                  </p:cNvSpPr>
                  <p:nvPr/>
                </p:nvSpPr>
                <p:spPr bwMode="auto">
                  <a:xfrm>
                    <a:off x="1721" y="2740"/>
                    <a:ext cx="63" cy="23"/>
                  </a:xfrm>
                  <a:custGeom>
                    <a:avLst/>
                    <a:gdLst>
                      <a:gd name="T0" fmla="*/ 0 w 63"/>
                      <a:gd name="T1" fmla="*/ 18 h 23"/>
                      <a:gd name="T2" fmla="*/ 14 w 63"/>
                      <a:gd name="T3" fmla="*/ 22 h 23"/>
                      <a:gd name="T4" fmla="*/ 48 w 63"/>
                      <a:gd name="T5" fmla="*/ 11 h 23"/>
                      <a:gd name="T6" fmla="*/ 62 w 63"/>
                      <a:gd name="T7" fmla="*/ 18 h 23"/>
                      <a:gd name="T8" fmla="*/ 59 w 63"/>
                      <a:gd name="T9" fmla="*/ 0 h 23"/>
                      <a:gd name="T10" fmla="*/ 14 w 63"/>
                      <a:gd name="T11" fmla="*/ 0 h 23"/>
                      <a:gd name="T12" fmla="*/ 31 w 63"/>
                      <a:gd name="T13" fmla="*/ 6 h 23"/>
                      <a:gd name="T14" fmla="*/ 0 w 63"/>
                      <a:gd name="T15" fmla="*/ 18 h 23"/>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23"/>
                      <a:gd name="T26" fmla="*/ 63 w 63"/>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23">
                        <a:moveTo>
                          <a:pt x="0" y="18"/>
                        </a:moveTo>
                        <a:lnTo>
                          <a:pt x="14" y="22"/>
                        </a:lnTo>
                        <a:lnTo>
                          <a:pt x="48" y="11"/>
                        </a:lnTo>
                        <a:lnTo>
                          <a:pt x="62" y="18"/>
                        </a:lnTo>
                        <a:lnTo>
                          <a:pt x="59" y="0"/>
                        </a:lnTo>
                        <a:lnTo>
                          <a:pt x="14" y="0"/>
                        </a:lnTo>
                        <a:lnTo>
                          <a:pt x="31" y="6"/>
                        </a:lnTo>
                        <a:lnTo>
                          <a:pt x="0" y="1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189" name="Group 327"/>
                <p:cNvGrpSpPr>
                  <a:grpSpLocks/>
                </p:cNvGrpSpPr>
                <p:nvPr/>
              </p:nvGrpSpPr>
              <p:grpSpPr bwMode="auto">
                <a:xfrm>
                  <a:off x="1724" y="2704"/>
                  <a:ext cx="129" cy="56"/>
                  <a:chOff x="1724" y="2704"/>
                  <a:chExt cx="129" cy="56"/>
                </a:xfrm>
              </p:grpSpPr>
              <p:sp>
                <p:nvSpPr>
                  <p:cNvPr id="190" name="Freeform 328"/>
                  <p:cNvSpPr>
                    <a:spLocks/>
                  </p:cNvSpPr>
                  <p:nvPr/>
                </p:nvSpPr>
                <p:spPr bwMode="auto">
                  <a:xfrm>
                    <a:off x="1724" y="2704"/>
                    <a:ext cx="65" cy="23"/>
                  </a:xfrm>
                  <a:custGeom>
                    <a:avLst/>
                    <a:gdLst>
                      <a:gd name="T0" fmla="*/ 64 w 65"/>
                      <a:gd name="T1" fmla="*/ 17 h 23"/>
                      <a:gd name="T2" fmla="*/ 47 w 65"/>
                      <a:gd name="T3" fmla="*/ 22 h 23"/>
                      <a:gd name="T4" fmla="*/ 17 w 65"/>
                      <a:gd name="T5" fmla="*/ 7 h 23"/>
                      <a:gd name="T6" fmla="*/ 0 w 65"/>
                      <a:gd name="T7" fmla="*/ 11 h 23"/>
                      <a:gd name="T8" fmla="*/ 6 w 65"/>
                      <a:gd name="T9" fmla="*/ 0 h 23"/>
                      <a:gd name="T10" fmla="*/ 47 w 65"/>
                      <a:gd name="T11" fmla="*/ 0 h 23"/>
                      <a:gd name="T12" fmla="*/ 27 w 65"/>
                      <a:gd name="T13" fmla="*/ 3 h 23"/>
                      <a:gd name="T14" fmla="*/ 64 w 65"/>
                      <a:gd name="T15" fmla="*/ 17 h 23"/>
                      <a:gd name="T16" fmla="*/ 0 60000 65536"/>
                      <a:gd name="T17" fmla="*/ 0 60000 65536"/>
                      <a:gd name="T18" fmla="*/ 0 60000 65536"/>
                      <a:gd name="T19" fmla="*/ 0 60000 65536"/>
                      <a:gd name="T20" fmla="*/ 0 60000 65536"/>
                      <a:gd name="T21" fmla="*/ 0 60000 65536"/>
                      <a:gd name="T22" fmla="*/ 0 60000 65536"/>
                      <a:gd name="T23" fmla="*/ 0 60000 65536"/>
                      <a:gd name="T24" fmla="*/ 0 w 65"/>
                      <a:gd name="T25" fmla="*/ 0 h 23"/>
                      <a:gd name="T26" fmla="*/ 65 w 65"/>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 h="23">
                        <a:moveTo>
                          <a:pt x="64" y="17"/>
                        </a:moveTo>
                        <a:lnTo>
                          <a:pt x="47" y="22"/>
                        </a:lnTo>
                        <a:lnTo>
                          <a:pt x="17" y="7"/>
                        </a:lnTo>
                        <a:lnTo>
                          <a:pt x="0" y="11"/>
                        </a:lnTo>
                        <a:lnTo>
                          <a:pt x="6" y="0"/>
                        </a:lnTo>
                        <a:lnTo>
                          <a:pt x="47" y="0"/>
                        </a:lnTo>
                        <a:lnTo>
                          <a:pt x="27" y="3"/>
                        </a:lnTo>
                        <a:lnTo>
                          <a:pt x="64" y="17"/>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91" name="Freeform 329"/>
                  <p:cNvSpPr>
                    <a:spLocks/>
                  </p:cNvSpPr>
                  <p:nvPr/>
                </p:nvSpPr>
                <p:spPr bwMode="auto">
                  <a:xfrm>
                    <a:off x="1792" y="2737"/>
                    <a:ext cx="61" cy="23"/>
                  </a:xfrm>
                  <a:custGeom>
                    <a:avLst/>
                    <a:gdLst>
                      <a:gd name="T0" fmla="*/ 0 w 61"/>
                      <a:gd name="T1" fmla="*/ 2 h 23"/>
                      <a:gd name="T2" fmla="*/ 14 w 61"/>
                      <a:gd name="T3" fmla="*/ 0 h 23"/>
                      <a:gd name="T4" fmla="*/ 46 w 61"/>
                      <a:gd name="T5" fmla="*/ 13 h 23"/>
                      <a:gd name="T6" fmla="*/ 60 w 61"/>
                      <a:gd name="T7" fmla="*/ 8 h 23"/>
                      <a:gd name="T8" fmla="*/ 56 w 61"/>
                      <a:gd name="T9" fmla="*/ 22 h 23"/>
                      <a:gd name="T10" fmla="*/ 14 w 61"/>
                      <a:gd name="T11" fmla="*/ 22 h 23"/>
                      <a:gd name="T12" fmla="*/ 32 w 61"/>
                      <a:gd name="T13" fmla="*/ 19 h 23"/>
                      <a:gd name="T14" fmla="*/ 0 w 61"/>
                      <a:gd name="T15" fmla="*/ 2 h 2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23"/>
                      <a:gd name="T26" fmla="*/ 61 w 61"/>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23">
                        <a:moveTo>
                          <a:pt x="0" y="2"/>
                        </a:moveTo>
                        <a:lnTo>
                          <a:pt x="14" y="0"/>
                        </a:lnTo>
                        <a:lnTo>
                          <a:pt x="46" y="13"/>
                        </a:lnTo>
                        <a:lnTo>
                          <a:pt x="60" y="8"/>
                        </a:lnTo>
                        <a:lnTo>
                          <a:pt x="56" y="22"/>
                        </a:lnTo>
                        <a:lnTo>
                          <a:pt x="14" y="22"/>
                        </a:lnTo>
                        <a:lnTo>
                          <a:pt x="32" y="19"/>
                        </a:lnTo>
                        <a:lnTo>
                          <a:pt x="0" y="2"/>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grpSp>
          <p:nvGrpSpPr>
            <p:cNvPr id="42" name="Group 330"/>
            <p:cNvGrpSpPr>
              <a:grpSpLocks/>
            </p:cNvGrpSpPr>
            <p:nvPr/>
          </p:nvGrpSpPr>
          <p:grpSpPr bwMode="auto">
            <a:xfrm flipH="1">
              <a:off x="4648200" y="3810000"/>
              <a:ext cx="381000" cy="152400"/>
              <a:chOff x="1674" y="2694"/>
              <a:chExt cx="228" cy="126"/>
            </a:xfrm>
          </p:grpSpPr>
          <p:grpSp>
            <p:nvGrpSpPr>
              <p:cNvPr id="169" name="Group 331"/>
              <p:cNvGrpSpPr>
                <a:grpSpLocks/>
              </p:cNvGrpSpPr>
              <p:nvPr/>
            </p:nvGrpSpPr>
            <p:grpSpPr bwMode="auto">
              <a:xfrm>
                <a:off x="1674" y="2701"/>
                <a:ext cx="224" cy="119"/>
                <a:chOff x="1674" y="2701"/>
                <a:chExt cx="224" cy="119"/>
              </a:xfrm>
            </p:grpSpPr>
            <p:sp>
              <p:nvSpPr>
                <p:cNvPr id="180" name="Rectangle 332"/>
                <p:cNvSpPr>
                  <a:spLocks noChangeArrowheads="1"/>
                </p:cNvSpPr>
                <p:nvPr/>
              </p:nvSpPr>
              <p:spPr bwMode="auto">
                <a:xfrm>
                  <a:off x="1674" y="2738"/>
                  <a:ext cx="224"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81" name="Oval 333"/>
                <p:cNvSpPr>
                  <a:spLocks noChangeArrowheads="1"/>
                </p:cNvSpPr>
                <p:nvPr/>
              </p:nvSpPr>
              <p:spPr bwMode="auto">
                <a:xfrm>
                  <a:off x="1674" y="2741"/>
                  <a:ext cx="220" cy="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82" name="Oval 334"/>
                <p:cNvSpPr>
                  <a:spLocks noChangeArrowheads="1"/>
                </p:cNvSpPr>
                <p:nvPr/>
              </p:nvSpPr>
              <p:spPr bwMode="auto">
                <a:xfrm>
                  <a:off x="1674" y="2701"/>
                  <a:ext cx="220" cy="7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sp>
            <p:nvSpPr>
              <p:cNvPr id="170" name="Rectangle 335"/>
              <p:cNvSpPr>
                <a:spLocks noChangeArrowheads="1"/>
              </p:cNvSpPr>
              <p:nvPr/>
            </p:nvSpPr>
            <p:spPr bwMode="auto">
              <a:xfrm>
                <a:off x="1677" y="2731"/>
                <a:ext cx="225" cy="45"/>
              </a:xfrm>
              <a:prstGeom prst="rect">
                <a:avLst/>
              </a:prstGeom>
              <a:solidFill>
                <a:srgbClr val="004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71" name="Oval 336"/>
              <p:cNvSpPr>
                <a:spLocks noChangeArrowheads="1"/>
              </p:cNvSpPr>
              <p:nvPr/>
            </p:nvSpPr>
            <p:spPr bwMode="auto">
              <a:xfrm>
                <a:off x="1677" y="2737"/>
                <a:ext cx="223" cy="75"/>
              </a:xfrm>
              <a:prstGeom prst="ellipse">
                <a:avLst/>
              </a:pr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72" name="Oval 337"/>
              <p:cNvSpPr>
                <a:spLocks noChangeArrowheads="1"/>
              </p:cNvSpPr>
              <p:nvPr/>
            </p:nvSpPr>
            <p:spPr bwMode="auto">
              <a:xfrm>
                <a:off x="1677" y="2694"/>
                <a:ext cx="223" cy="78"/>
              </a:xfrm>
              <a:prstGeom prst="ellipse">
                <a:avLst/>
              </a:prstGeom>
              <a:solidFill>
                <a:srgbClr val="558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nvGrpSpPr>
              <p:cNvPr id="173" name="Group 338"/>
              <p:cNvGrpSpPr>
                <a:grpSpLocks/>
              </p:cNvGrpSpPr>
              <p:nvPr/>
            </p:nvGrpSpPr>
            <p:grpSpPr bwMode="auto">
              <a:xfrm>
                <a:off x="1721" y="2704"/>
                <a:ext cx="137" cy="59"/>
                <a:chOff x="1721" y="2704"/>
                <a:chExt cx="137" cy="59"/>
              </a:xfrm>
            </p:grpSpPr>
            <p:grpSp>
              <p:nvGrpSpPr>
                <p:cNvPr id="174" name="Group 339"/>
                <p:cNvGrpSpPr>
                  <a:grpSpLocks/>
                </p:cNvGrpSpPr>
                <p:nvPr/>
              </p:nvGrpSpPr>
              <p:grpSpPr bwMode="auto">
                <a:xfrm>
                  <a:off x="1721" y="2704"/>
                  <a:ext cx="137" cy="59"/>
                  <a:chOff x="1721" y="2704"/>
                  <a:chExt cx="137" cy="59"/>
                </a:xfrm>
              </p:grpSpPr>
              <p:sp>
                <p:nvSpPr>
                  <p:cNvPr id="178" name="Freeform 340"/>
                  <p:cNvSpPr>
                    <a:spLocks/>
                  </p:cNvSpPr>
                  <p:nvPr/>
                </p:nvSpPr>
                <p:spPr bwMode="auto">
                  <a:xfrm>
                    <a:off x="1796" y="2704"/>
                    <a:ext cx="62" cy="23"/>
                  </a:xfrm>
                  <a:custGeom>
                    <a:avLst/>
                    <a:gdLst>
                      <a:gd name="T0" fmla="*/ 61 w 62"/>
                      <a:gd name="T1" fmla="*/ 3 h 23"/>
                      <a:gd name="T2" fmla="*/ 47 w 62"/>
                      <a:gd name="T3" fmla="*/ 0 h 23"/>
                      <a:gd name="T4" fmla="*/ 16 w 62"/>
                      <a:gd name="T5" fmla="*/ 11 h 23"/>
                      <a:gd name="T6" fmla="*/ 0 w 62"/>
                      <a:gd name="T7" fmla="*/ 7 h 23"/>
                      <a:gd name="T8" fmla="*/ 5 w 62"/>
                      <a:gd name="T9" fmla="*/ 22 h 23"/>
                      <a:gd name="T10" fmla="*/ 47 w 62"/>
                      <a:gd name="T11" fmla="*/ 22 h 23"/>
                      <a:gd name="T12" fmla="*/ 27 w 62"/>
                      <a:gd name="T13" fmla="*/ 17 h 23"/>
                      <a:gd name="T14" fmla="*/ 61 w 62"/>
                      <a:gd name="T15" fmla="*/ 3 h 23"/>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23"/>
                      <a:gd name="T26" fmla="*/ 62 w 62"/>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23">
                        <a:moveTo>
                          <a:pt x="61" y="3"/>
                        </a:moveTo>
                        <a:lnTo>
                          <a:pt x="47" y="0"/>
                        </a:lnTo>
                        <a:lnTo>
                          <a:pt x="16" y="11"/>
                        </a:lnTo>
                        <a:lnTo>
                          <a:pt x="0" y="7"/>
                        </a:lnTo>
                        <a:lnTo>
                          <a:pt x="5" y="22"/>
                        </a:lnTo>
                        <a:lnTo>
                          <a:pt x="47" y="22"/>
                        </a:lnTo>
                        <a:lnTo>
                          <a:pt x="27" y="17"/>
                        </a:lnTo>
                        <a:lnTo>
                          <a:pt x="61"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79" name="Freeform 341"/>
                  <p:cNvSpPr>
                    <a:spLocks/>
                  </p:cNvSpPr>
                  <p:nvPr/>
                </p:nvSpPr>
                <p:spPr bwMode="auto">
                  <a:xfrm>
                    <a:off x="1721" y="2740"/>
                    <a:ext cx="63" cy="23"/>
                  </a:xfrm>
                  <a:custGeom>
                    <a:avLst/>
                    <a:gdLst>
                      <a:gd name="T0" fmla="*/ 0 w 63"/>
                      <a:gd name="T1" fmla="*/ 18 h 23"/>
                      <a:gd name="T2" fmla="*/ 14 w 63"/>
                      <a:gd name="T3" fmla="*/ 22 h 23"/>
                      <a:gd name="T4" fmla="*/ 48 w 63"/>
                      <a:gd name="T5" fmla="*/ 11 h 23"/>
                      <a:gd name="T6" fmla="*/ 62 w 63"/>
                      <a:gd name="T7" fmla="*/ 18 h 23"/>
                      <a:gd name="T8" fmla="*/ 59 w 63"/>
                      <a:gd name="T9" fmla="*/ 0 h 23"/>
                      <a:gd name="T10" fmla="*/ 14 w 63"/>
                      <a:gd name="T11" fmla="*/ 0 h 23"/>
                      <a:gd name="T12" fmla="*/ 31 w 63"/>
                      <a:gd name="T13" fmla="*/ 6 h 23"/>
                      <a:gd name="T14" fmla="*/ 0 w 63"/>
                      <a:gd name="T15" fmla="*/ 18 h 23"/>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23"/>
                      <a:gd name="T26" fmla="*/ 63 w 63"/>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23">
                        <a:moveTo>
                          <a:pt x="0" y="18"/>
                        </a:moveTo>
                        <a:lnTo>
                          <a:pt x="14" y="22"/>
                        </a:lnTo>
                        <a:lnTo>
                          <a:pt x="48" y="11"/>
                        </a:lnTo>
                        <a:lnTo>
                          <a:pt x="62" y="18"/>
                        </a:lnTo>
                        <a:lnTo>
                          <a:pt x="59" y="0"/>
                        </a:lnTo>
                        <a:lnTo>
                          <a:pt x="14" y="0"/>
                        </a:lnTo>
                        <a:lnTo>
                          <a:pt x="31" y="6"/>
                        </a:lnTo>
                        <a:lnTo>
                          <a:pt x="0" y="1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175" name="Group 342"/>
                <p:cNvGrpSpPr>
                  <a:grpSpLocks/>
                </p:cNvGrpSpPr>
                <p:nvPr/>
              </p:nvGrpSpPr>
              <p:grpSpPr bwMode="auto">
                <a:xfrm>
                  <a:off x="1724" y="2704"/>
                  <a:ext cx="129" cy="56"/>
                  <a:chOff x="1724" y="2704"/>
                  <a:chExt cx="129" cy="56"/>
                </a:xfrm>
              </p:grpSpPr>
              <p:sp>
                <p:nvSpPr>
                  <p:cNvPr id="176" name="Freeform 343"/>
                  <p:cNvSpPr>
                    <a:spLocks/>
                  </p:cNvSpPr>
                  <p:nvPr/>
                </p:nvSpPr>
                <p:spPr bwMode="auto">
                  <a:xfrm>
                    <a:off x="1724" y="2704"/>
                    <a:ext cx="65" cy="23"/>
                  </a:xfrm>
                  <a:custGeom>
                    <a:avLst/>
                    <a:gdLst>
                      <a:gd name="T0" fmla="*/ 64 w 65"/>
                      <a:gd name="T1" fmla="*/ 17 h 23"/>
                      <a:gd name="T2" fmla="*/ 47 w 65"/>
                      <a:gd name="T3" fmla="*/ 22 h 23"/>
                      <a:gd name="T4" fmla="*/ 17 w 65"/>
                      <a:gd name="T5" fmla="*/ 7 h 23"/>
                      <a:gd name="T6" fmla="*/ 0 w 65"/>
                      <a:gd name="T7" fmla="*/ 11 h 23"/>
                      <a:gd name="T8" fmla="*/ 6 w 65"/>
                      <a:gd name="T9" fmla="*/ 0 h 23"/>
                      <a:gd name="T10" fmla="*/ 47 w 65"/>
                      <a:gd name="T11" fmla="*/ 0 h 23"/>
                      <a:gd name="T12" fmla="*/ 27 w 65"/>
                      <a:gd name="T13" fmla="*/ 3 h 23"/>
                      <a:gd name="T14" fmla="*/ 64 w 65"/>
                      <a:gd name="T15" fmla="*/ 17 h 23"/>
                      <a:gd name="T16" fmla="*/ 0 60000 65536"/>
                      <a:gd name="T17" fmla="*/ 0 60000 65536"/>
                      <a:gd name="T18" fmla="*/ 0 60000 65536"/>
                      <a:gd name="T19" fmla="*/ 0 60000 65536"/>
                      <a:gd name="T20" fmla="*/ 0 60000 65536"/>
                      <a:gd name="T21" fmla="*/ 0 60000 65536"/>
                      <a:gd name="T22" fmla="*/ 0 60000 65536"/>
                      <a:gd name="T23" fmla="*/ 0 60000 65536"/>
                      <a:gd name="T24" fmla="*/ 0 w 65"/>
                      <a:gd name="T25" fmla="*/ 0 h 23"/>
                      <a:gd name="T26" fmla="*/ 65 w 65"/>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 h="23">
                        <a:moveTo>
                          <a:pt x="64" y="17"/>
                        </a:moveTo>
                        <a:lnTo>
                          <a:pt x="47" y="22"/>
                        </a:lnTo>
                        <a:lnTo>
                          <a:pt x="17" y="7"/>
                        </a:lnTo>
                        <a:lnTo>
                          <a:pt x="0" y="11"/>
                        </a:lnTo>
                        <a:lnTo>
                          <a:pt x="6" y="0"/>
                        </a:lnTo>
                        <a:lnTo>
                          <a:pt x="47" y="0"/>
                        </a:lnTo>
                        <a:lnTo>
                          <a:pt x="27" y="3"/>
                        </a:lnTo>
                        <a:lnTo>
                          <a:pt x="64" y="17"/>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77" name="Freeform 344"/>
                  <p:cNvSpPr>
                    <a:spLocks/>
                  </p:cNvSpPr>
                  <p:nvPr/>
                </p:nvSpPr>
                <p:spPr bwMode="auto">
                  <a:xfrm>
                    <a:off x="1792" y="2737"/>
                    <a:ext cx="61" cy="23"/>
                  </a:xfrm>
                  <a:custGeom>
                    <a:avLst/>
                    <a:gdLst>
                      <a:gd name="T0" fmla="*/ 0 w 61"/>
                      <a:gd name="T1" fmla="*/ 2 h 23"/>
                      <a:gd name="T2" fmla="*/ 14 w 61"/>
                      <a:gd name="T3" fmla="*/ 0 h 23"/>
                      <a:gd name="T4" fmla="*/ 46 w 61"/>
                      <a:gd name="T5" fmla="*/ 13 h 23"/>
                      <a:gd name="T6" fmla="*/ 60 w 61"/>
                      <a:gd name="T7" fmla="*/ 8 h 23"/>
                      <a:gd name="T8" fmla="*/ 56 w 61"/>
                      <a:gd name="T9" fmla="*/ 22 h 23"/>
                      <a:gd name="T10" fmla="*/ 14 w 61"/>
                      <a:gd name="T11" fmla="*/ 22 h 23"/>
                      <a:gd name="T12" fmla="*/ 32 w 61"/>
                      <a:gd name="T13" fmla="*/ 19 h 23"/>
                      <a:gd name="T14" fmla="*/ 0 w 61"/>
                      <a:gd name="T15" fmla="*/ 2 h 2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23"/>
                      <a:gd name="T26" fmla="*/ 61 w 61"/>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23">
                        <a:moveTo>
                          <a:pt x="0" y="2"/>
                        </a:moveTo>
                        <a:lnTo>
                          <a:pt x="14" y="0"/>
                        </a:lnTo>
                        <a:lnTo>
                          <a:pt x="46" y="13"/>
                        </a:lnTo>
                        <a:lnTo>
                          <a:pt x="60" y="8"/>
                        </a:lnTo>
                        <a:lnTo>
                          <a:pt x="56" y="22"/>
                        </a:lnTo>
                        <a:lnTo>
                          <a:pt x="14" y="22"/>
                        </a:lnTo>
                        <a:lnTo>
                          <a:pt x="32" y="19"/>
                        </a:lnTo>
                        <a:lnTo>
                          <a:pt x="0" y="2"/>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sp>
          <p:nvSpPr>
            <p:cNvPr id="43" name="Line 345"/>
            <p:cNvSpPr>
              <a:spLocks noChangeShapeType="1"/>
            </p:cNvSpPr>
            <p:nvPr/>
          </p:nvSpPr>
          <p:spPr bwMode="auto">
            <a:xfrm>
              <a:off x="4724400" y="3124200"/>
              <a:ext cx="533400" cy="1524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346"/>
            <p:cNvSpPr>
              <a:spLocks noChangeShapeType="1"/>
            </p:cNvSpPr>
            <p:nvPr/>
          </p:nvSpPr>
          <p:spPr bwMode="auto">
            <a:xfrm>
              <a:off x="4191000" y="3733800"/>
              <a:ext cx="533400" cy="1524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347"/>
            <p:cNvSpPr>
              <a:spLocks noChangeShapeType="1"/>
            </p:cNvSpPr>
            <p:nvPr/>
          </p:nvSpPr>
          <p:spPr bwMode="auto">
            <a:xfrm flipV="1">
              <a:off x="5029200" y="3581400"/>
              <a:ext cx="381000" cy="3048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348"/>
            <p:cNvSpPr>
              <a:spLocks noChangeShapeType="1"/>
            </p:cNvSpPr>
            <p:nvPr/>
          </p:nvSpPr>
          <p:spPr bwMode="auto">
            <a:xfrm flipV="1">
              <a:off x="4191000" y="3200400"/>
              <a:ext cx="304800" cy="3048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7" name="Group 349"/>
            <p:cNvGrpSpPr>
              <a:grpSpLocks/>
            </p:cNvGrpSpPr>
            <p:nvPr/>
          </p:nvGrpSpPr>
          <p:grpSpPr bwMode="auto">
            <a:xfrm>
              <a:off x="1219200" y="4648200"/>
              <a:ext cx="1905000" cy="1143000"/>
              <a:chOff x="2725" y="2653"/>
              <a:chExt cx="538" cy="274"/>
            </a:xfrm>
          </p:grpSpPr>
          <p:sp>
            <p:nvSpPr>
              <p:cNvPr id="160" name="Oval 350"/>
              <p:cNvSpPr>
                <a:spLocks noChangeArrowheads="1"/>
              </p:cNvSpPr>
              <p:nvPr/>
            </p:nvSpPr>
            <p:spPr bwMode="auto">
              <a:xfrm>
                <a:off x="2912" y="2653"/>
                <a:ext cx="229" cy="11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61" name="Oval 351"/>
              <p:cNvSpPr>
                <a:spLocks noChangeArrowheads="1"/>
              </p:cNvSpPr>
              <p:nvPr/>
            </p:nvSpPr>
            <p:spPr bwMode="auto">
              <a:xfrm>
                <a:off x="2782" y="2683"/>
                <a:ext cx="175" cy="11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62" name="Oval 352"/>
              <p:cNvSpPr>
                <a:spLocks noChangeArrowheads="1"/>
              </p:cNvSpPr>
              <p:nvPr/>
            </p:nvSpPr>
            <p:spPr bwMode="auto">
              <a:xfrm>
                <a:off x="2725" y="2752"/>
                <a:ext cx="119" cy="9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63" name="Oval 353"/>
              <p:cNvSpPr>
                <a:spLocks noChangeArrowheads="1"/>
              </p:cNvSpPr>
              <p:nvPr/>
            </p:nvSpPr>
            <p:spPr bwMode="auto">
              <a:xfrm>
                <a:off x="2762" y="2793"/>
                <a:ext cx="180" cy="9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64" name="Oval 354"/>
              <p:cNvSpPr>
                <a:spLocks noChangeArrowheads="1"/>
              </p:cNvSpPr>
              <p:nvPr/>
            </p:nvSpPr>
            <p:spPr bwMode="auto">
              <a:xfrm>
                <a:off x="2893" y="2810"/>
                <a:ext cx="268" cy="11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65" name="Oval 355"/>
              <p:cNvSpPr>
                <a:spLocks noChangeArrowheads="1"/>
              </p:cNvSpPr>
              <p:nvPr/>
            </p:nvSpPr>
            <p:spPr bwMode="auto">
              <a:xfrm>
                <a:off x="3069" y="2687"/>
                <a:ext cx="169" cy="8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66" name="Oval 356"/>
              <p:cNvSpPr>
                <a:spLocks noChangeArrowheads="1"/>
              </p:cNvSpPr>
              <p:nvPr/>
            </p:nvSpPr>
            <p:spPr bwMode="auto">
              <a:xfrm>
                <a:off x="3092" y="2746"/>
                <a:ext cx="171" cy="8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67" name="Oval 357"/>
              <p:cNvSpPr>
                <a:spLocks noChangeArrowheads="1"/>
              </p:cNvSpPr>
              <p:nvPr/>
            </p:nvSpPr>
            <p:spPr bwMode="auto">
              <a:xfrm>
                <a:off x="3075" y="2763"/>
                <a:ext cx="172" cy="14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68" name="Oval 358"/>
              <p:cNvSpPr>
                <a:spLocks noChangeArrowheads="1"/>
              </p:cNvSpPr>
              <p:nvPr/>
            </p:nvSpPr>
            <p:spPr bwMode="auto">
              <a:xfrm>
                <a:off x="2823" y="2717"/>
                <a:ext cx="349" cy="14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sp>
          <p:nvSpPr>
            <p:cNvPr id="48" name="Line 359"/>
            <p:cNvSpPr>
              <a:spLocks noChangeShapeType="1"/>
            </p:cNvSpPr>
            <p:nvPr/>
          </p:nvSpPr>
          <p:spPr bwMode="auto">
            <a:xfrm flipH="1">
              <a:off x="3048000" y="5029200"/>
              <a:ext cx="1066800" cy="152400"/>
            </a:xfrm>
            <a:prstGeom prst="line">
              <a:avLst/>
            </a:prstGeom>
            <a:noFill/>
            <a:ln w="76200">
              <a:solidFill>
                <a:srgbClr val="FF0000"/>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9" name="Group 360"/>
            <p:cNvGrpSpPr>
              <a:grpSpLocks/>
            </p:cNvGrpSpPr>
            <p:nvPr/>
          </p:nvGrpSpPr>
          <p:grpSpPr bwMode="auto">
            <a:xfrm>
              <a:off x="2667000" y="4953000"/>
              <a:ext cx="381000" cy="381000"/>
              <a:chOff x="4181" y="2556"/>
              <a:chExt cx="258" cy="233"/>
            </a:xfrm>
          </p:grpSpPr>
          <p:grpSp>
            <p:nvGrpSpPr>
              <p:cNvPr id="142" name="Group 361"/>
              <p:cNvGrpSpPr>
                <a:grpSpLocks/>
              </p:cNvGrpSpPr>
              <p:nvPr/>
            </p:nvGrpSpPr>
            <p:grpSpPr bwMode="auto">
              <a:xfrm>
                <a:off x="4190" y="2562"/>
                <a:ext cx="249" cy="227"/>
                <a:chOff x="4190" y="2562"/>
                <a:chExt cx="249" cy="227"/>
              </a:xfrm>
            </p:grpSpPr>
            <p:sp>
              <p:nvSpPr>
                <p:cNvPr id="155" name="Freeform 362"/>
                <p:cNvSpPr>
                  <a:spLocks/>
                </p:cNvSpPr>
                <p:nvPr/>
              </p:nvSpPr>
              <p:spPr bwMode="auto">
                <a:xfrm>
                  <a:off x="4190" y="2562"/>
                  <a:ext cx="249" cy="26"/>
                </a:xfrm>
                <a:custGeom>
                  <a:avLst/>
                  <a:gdLst>
                    <a:gd name="T0" fmla="*/ 0 w 249"/>
                    <a:gd name="T1" fmla="*/ 25 h 26"/>
                    <a:gd name="T2" fmla="*/ 30 w 249"/>
                    <a:gd name="T3" fmla="*/ 0 h 26"/>
                    <a:gd name="T4" fmla="*/ 248 w 249"/>
                    <a:gd name="T5" fmla="*/ 0 h 26"/>
                    <a:gd name="T6" fmla="*/ 220 w 249"/>
                    <a:gd name="T7" fmla="*/ 25 h 26"/>
                    <a:gd name="T8" fmla="*/ 0 w 249"/>
                    <a:gd name="T9" fmla="*/ 25 h 26"/>
                    <a:gd name="T10" fmla="*/ 0 w 249"/>
                    <a:gd name="T11" fmla="*/ 25 h 26"/>
                    <a:gd name="T12" fmla="*/ 0 60000 65536"/>
                    <a:gd name="T13" fmla="*/ 0 60000 65536"/>
                    <a:gd name="T14" fmla="*/ 0 60000 65536"/>
                    <a:gd name="T15" fmla="*/ 0 60000 65536"/>
                    <a:gd name="T16" fmla="*/ 0 60000 65536"/>
                    <a:gd name="T17" fmla="*/ 0 60000 65536"/>
                    <a:gd name="T18" fmla="*/ 0 w 249"/>
                    <a:gd name="T19" fmla="*/ 0 h 26"/>
                    <a:gd name="T20" fmla="*/ 249 w 24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249" h="26">
                      <a:moveTo>
                        <a:pt x="0" y="25"/>
                      </a:moveTo>
                      <a:lnTo>
                        <a:pt x="30" y="0"/>
                      </a:lnTo>
                      <a:lnTo>
                        <a:pt x="248" y="0"/>
                      </a:lnTo>
                      <a:lnTo>
                        <a:pt x="220" y="25"/>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56" name="Freeform 363"/>
                <p:cNvSpPr>
                  <a:spLocks/>
                </p:cNvSpPr>
                <p:nvPr/>
              </p:nvSpPr>
              <p:spPr bwMode="auto">
                <a:xfrm>
                  <a:off x="4190" y="2562"/>
                  <a:ext cx="249" cy="26"/>
                </a:xfrm>
                <a:custGeom>
                  <a:avLst/>
                  <a:gdLst>
                    <a:gd name="T0" fmla="*/ 0 w 249"/>
                    <a:gd name="T1" fmla="*/ 25 h 26"/>
                    <a:gd name="T2" fmla="*/ 30 w 249"/>
                    <a:gd name="T3" fmla="*/ 0 h 26"/>
                    <a:gd name="T4" fmla="*/ 248 w 249"/>
                    <a:gd name="T5" fmla="*/ 0 h 26"/>
                    <a:gd name="T6" fmla="*/ 220 w 249"/>
                    <a:gd name="T7" fmla="*/ 25 h 26"/>
                    <a:gd name="T8" fmla="*/ 0 w 249"/>
                    <a:gd name="T9" fmla="*/ 25 h 26"/>
                    <a:gd name="T10" fmla="*/ 0 60000 65536"/>
                    <a:gd name="T11" fmla="*/ 0 60000 65536"/>
                    <a:gd name="T12" fmla="*/ 0 60000 65536"/>
                    <a:gd name="T13" fmla="*/ 0 60000 65536"/>
                    <a:gd name="T14" fmla="*/ 0 60000 65536"/>
                    <a:gd name="T15" fmla="*/ 0 w 249"/>
                    <a:gd name="T16" fmla="*/ 0 h 26"/>
                    <a:gd name="T17" fmla="*/ 249 w 249"/>
                    <a:gd name="T18" fmla="*/ 26 h 26"/>
                  </a:gdLst>
                  <a:ahLst/>
                  <a:cxnLst>
                    <a:cxn ang="T10">
                      <a:pos x="T0" y="T1"/>
                    </a:cxn>
                    <a:cxn ang="T11">
                      <a:pos x="T2" y="T3"/>
                    </a:cxn>
                    <a:cxn ang="T12">
                      <a:pos x="T4" y="T5"/>
                    </a:cxn>
                    <a:cxn ang="T13">
                      <a:pos x="T6" y="T7"/>
                    </a:cxn>
                    <a:cxn ang="T14">
                      <a:pos x="T8" y="T9"/>
                    </a:cxn>
                  </a:cxnLst>
                  <a:rect l="T15" t="T16" r="T17" b="T18"/>
                  <a:pathLst>
                    <a:path w="249" h="26">
                      <a:moveTo>
                        <a:pt x="0" y="25"/>
                      </a:moveTo>
                      <a:lnTo>
                        <a:pt x="30" y="0"/>
                      </a:lnTo>
                      <a:lnTo>
                        <a:pt x="248" y="0"/>
                      </a:lnTo>
                      <a:lnTo>
                        <a:pt x="220" y="25"/>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57" name="Freeform 364"/>
                <p:cNvSpPr>
                  <a:spLocks/>
                </p:cNvSpPr>
                <p:nvPr/>
              </p:nvSpPr>
              <p:spPr bwMode="auto">
                <a:xfrm>
                  <a:off x="4190" y="2587"/>
                  <a:ext cx="222" cy="202"/>
                </a:xfrm>
                <a:custGeom>
                  <a:avLst/>
                  <a:gdLst>
                    <a:gd name="T0" fmla="*/ 0 w 222"/>
                    <a:gd name="T1" fmla="*/ 0 h 202"/>
                    <a:gd name="T2" fmla="*/ 221 w 222"/>
                    <a:gd name="T3" fmla="*/ 0 h 202"/>
                    <a:gd name="T4" fmla="*/ 221 w 222"/>
                    <a:gd name="T5" fmla="*/ 201 h 202"/>
                    <a:gd name="T6" fmla="*/ 0 w 222"/>
                    <a:gd name="T7" fmla="*/ 201 h 202"/>
                    <a:gd name="T8" fmla="*/ 0 w 222"/>
                    <a:gd name="T9" fmla="*/ 0 h 202"/>
                    <a:gd name="T10" fmla="*/ 0 60000 65536"/>
                    <a:gd name="T11" fmla="*/ 0 60000 65536"/>
                    <a:gd name="T12" fmla="*/ 0 60000 65536"/>
                    <a:gd name="T13" fmla="*/ 0 60000 65536"/>
                    <a:gd name="T14" fmla="*/ 0 60000 65536"/>
                    <a:gd name="T15" fmla="*/ 0 w 222"/>
                    <a:gd name="T16" fmla="*/ 0 h 202"/>
                    <a:gd name="T17" fmla="*/ 222 w 222"/>
                    <a:gd name="T18" fmla="*/ 202 h 202"/>
                  </a:gdLst>
                  <a:ahLst/>
                  <a:cxnLst>
                    <a:cxn ang="T10">
                      <a:pos x="T0" y="T1"/>
                    </a:cxn>
                    <a:cxn ang="T11">
                      <a:pos x="T2" y="T3"/>
                    </a:cxn>
                    <a:cxn ang="T12">
                      <a:pos x="T4" y="T5"/>
                    </a:cxn>
                    <a:cxn ang="T13">
                      <a:pos x="T6" y="T7"/>
                    </a:cxn>
                    <a:cxn ang="T14">
                      <a:pos x="T8" y="T9"/>
                    </a:cxn>
                  </a:cxnLst>
                  <a:rect l="T15" t="T16" r="T17" b="T18"/>
                  <a:pathLst>
                    <a:path w="222" h="202">
                      <a:moveTo>
                        <a:pt x="0" y="0"/>
                      </a:moveTo>
                      <a:lnTo>
                        <a:pt x="221" y="0"/>
                      </a:lnTo>
                      <a:lnTo>
                        <a:pt x="221" y="201"/>
                      </a:lnTo>
                      <a:lnTo>
                        <a:pt x="0" y="201"/>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58" name="Freeform 365"/>
                <p:cNvSpPr>
                  <a:spLocks/>
                </p:cNvSpPr>
                <p:nvPr/>
              </p:nvSpPr>
              <p:spPr bwMode="auto">
                <a:xfrm>
                  <a:off x="4411" y="2562"/>
                  <a:ext cx="28" cy="227"/>
                </a:xfrm>
                <a:custGeom>
                  <a:avLst/>
                  <a:gdLst>
                    <a:gd name="T0" fmla="*/ 0 w 28"/>
                    <a:gd name="T1" fmla="*/ 25 h 227"/>
                    <a:gd name="T2" fmla="*/ 27 w 28"/>
                    <a:gd name="T3" fmla="*/ 0 h 227"/>
                    <a:gd name="T4" fmla="*/ 27 w 28"/>
                    <a:gd name="T5" fmla="*/ 198 h 227"/>
                    <a:gd name="T6" fmla="*/ 0 w 28"/>
                    <a:gd name="T7" fmla="*/ 226 h 227"/>
                    <a:gd name="T8" fmla="*/ 0 w 28"/>
                    <a:gd name="T9" fmla="*/ 25 h 227"/>
                    <a:gd name="T10" fmla="*/ 0 60000 65536"/>
                    <a:gd name="T11" fmla="*/ 0 60000 65536"/>
                    <a:gd name="T12" fmla="*/ 0 60000 65536"/>
                    <a:gd name="T13" fmla="*/ 0 60000 65536"/>
                    <a:gd name="T14" fmla="*/ 0 60000 65536"/>
                    <a:gd name="T15" fmla="*/ 0 w 28"/>
                    <a:gd name="T16" fmla="*/ 0 h 227"/>
                    <a:gd name="T17" fmla="*/ 28 w 28"/>
                    <a:gd name="T18" fmla="*/ 227 h 227"/>
                  </a:gdLst>
                  <a:ahLst/>
                  <a:cxnLst>
                    <a:cxn ang="T10">
                      <a:pos x="T0" y="T1"/>
                    </a:cxn>
                    <a:cxn ang="T11">
                      <a:pos x="T2" y="T3"/>
                    </a:cxn>
                    <a:cxn ang="T12">
                      <a:pos x="T4" y="T5"/>
                    </a:cxn>
                    <a:cxn ang="T13">
                      <a:pos x="T6" y="T7"/>
                    </a:cxn>
                    <a:cxn ang="T14">
                      <a:pos x="T8" y="T9"/>
                    </a:cxn>
                  </a:cxnLst>
                  <a:rect l="T15" t="T16" r="T17" b="T18"/>
                  <a:pathLst>
                    <a:path w="28" h="227">
                      <a:moveTo>
                        <a:pt x="0" y="25"/>
                      </a:moveTo>
                      <a:lnTo>
                        <a:pt x="27" y="0"/>
                      </a:lnTo>
                      <a:lnTo>
                        <a:pt x="27" y="198"/>
                      </a:lnTo>
                      <a:lnTo>
                        <a:pt x="0" y="226"/>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59" name="Freeform 366"/>
                <p:cNvSpPr>
                  <a:spLocks/>
                </p:cNvSpPr>
                <p:nvPr/>
              </p:nvSpPr>
              <p:spPr bwMode="auto">
                <a:xfrm>
                  <a:off x="4411" y="2562"/>
                  <a:ext cx="28" cy="227"/>
                </a:xfrm>
                <a:custGeom>
                  <a:avLst/>
                  <a:gdLst>
                    <a:gd name="T0" fmla="*/ 0 w 28"/>
                    <a:gd name="T1" fmla="*/ 25 h 227"/>
                    <a:gd name="T2" fmla="*/ 27 w 28"/>
                    <a:gd name="T3" fmla="*/ 0 h 227"/>
                    <a:gd name="T4" fmla="*/ 27 w 28"/>
                    <a:gd name="T5" fmla="*/ 198 h 227"/>
                    <a:gd name="T6" fmla="*/ 0 w 28"/>
                    <a:gd name="T7" fmla="*/ 226 h 227"/>
                    <a:gd name="T8" fmla="*/ 0 w 28"/>
                    <a:gd name="T9" fmla="*/ 25 h 227"/>
                    <a:gd name="T10" fmla="*/ 0 60000 65536"/>
                    <a:gd name="T11" fmla="*/ 0 60000 65536"/>
                    <a:gd name="T12" fmla="*/ 0 60000 65536"/>
                    <a:gd name="T13" fmla="*/ 0 60000 65536"/>
                    <a:gd name="T14" fmla="*/ 0 60000 65536"/>
                    <a:gd name="T15" fmla="*/ 0 w 28"/>
                    <a:gd name="T16" fmla="*/ 0 h 227"/>
                    <a:gd name="T17" fmla="*/ 28 w 28"/>
                    <a:gd name="T18" fmla="*/ 227 h 227"/>
                  </a:gdLst>
                  <a:ahLst/>
                  <a:cxnLst>
                    <a:cxn ang="T10">
                      <a:pos x="T0" y="T1"/>
                    </a:cxn>
                    <a:cxn ang="T11">
                      <a:pos x="T2" y="T3"/>
                    </a:cxn>
                    <a:cxn ang="T12">
                      <a:pos x="T4" y="T5"/>
                    </a:cxn>
                    <a:cxn ang="T13">
                      <a:pos x="T6" y="T7"/>
                    </a:cxn>
                    <a:cxn ang="T14">
                      <a:pos x="T8" y="T9"/>
                    </a:cxn>
                  </a:cxnLst>
                  <a:rect l="T15" t="T16" r="T17" b="T18"/>
                  <a:pathLst>
                    <a:path w="28" h="227">
                      <a:moveTo>
                        <a:pt x="0" y="25"/>
                      </a:moveTo>
                      <a:lnTo>
                        <a:pt x="27" y="0"/>
                      </a:lnTo>
                      <a:lnTo>
                        <a:pt x="27" y="198"/>
                      </a:lnTo>
                      <a:lnTo>
                        <a:pt x="0" y="226"/>
                      </a:lnTo>
                      <a:lnTo>
                        <a:pt x="0"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143" name="Freeform 367"/>
              <p:cNvSpPr>
                <a:spLocks/>
              </p:cNvSpPr>
              <p:nvPr/>
            </p:nvSpPr>
            <p:spPr bwMode="auto">
              <a:xfrm>
                <a:off x="4181" y="2556"/>
                <a:ext cx="250" cy="27"/>
              </a:xfrm>
              <a:custGeom>
                <a:avLst/>
                <a:gdLst>
                  <a:gd name="T0" fmla="*/ 0 w 250"/>
                  <a:gd name="T1" fmla="*/ 26 h 27"/>
                  <a:gd name="T2" fmla="*/ 31 w 250"/>
                  <a:gd name="T3" fmla="*/ 0 h 27"/>
                  <a:gd name="T4" fmla="*/ 249 w 250"/>
                  <a:gd name="T5" fmla="*/ 0 h 27"/>
                  <a:gd name="T6" fmla="*/ 221 w 250"/>
                  <a:gd name="T7" fmla="*/ 26 h 27"/>
                  <a:gd name="T8" fmla="*/ 0 w 250"/>
                  <a:gd name="T9" fmla="*/ 26 h 27"/>
                  <a:gd name="T10" fmla="*/ 0 w 250"/>
                  <a:gd name="T11" fmla="*/ 26 h 27"/>
                  <a:gd name="T12" fmla="*/ 0 60000 65536"/>
                  <a:gd name="T13" fmla="*/ 0 60000 65536"/>
                  <a:gd name="T14" fmla="*/ 0 60000 65536"/>
                  <a:gd name="T15" fmla="*/ 0 60000 65536"/>
                  <a:gd name="T16" fmla="*/ 0 60000 65536"/>
                  <a:gd name="T17" fmla="*/ 0 60000 65536"/>
                  <a:gd name="T18" fmla="*/ 0 w 250"/>
                  <a:gd name="T19" fmla="*/ 0 h 27"/>
                  <a:gd name="T20" fmla="*/ 250 w 250"/>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250" h="27">
                    <a:moveTo>
                      <a:pt x="0" y="26"/>
                    </a:moveTo>
                    <a:lnTo>
                      <a:pt x="31" y="0"/>
                    </a:lnTo>
                    <a:lnTo>
                      <a:pt x="249" y="0"/>
                    </a:lnTo>
                    <a:lnTo>
                      <a:pt x="221" y="26"/>
                    </a:lnTo>
                    <a:lnTo>
                      <a:pt x="0" y="26"/>
                    </a:lnTo>
                  </a:path>
                </a:pathLst>
              </a:custGeom>
              <a:solidFill>
                <a:srgbClr val="558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44" name="Freeform 368"/>
              <p:cNvSpPr>
                <a:spLocks/>
              </p:cNvSpPr>
              <p:nvPr/>
            </p:nvSpPr>
            <p:spPr bwMode="auto">
              <a:xfrm>
                <a:off x="4181" y="2556"/>
                <a:ext cx="250" cy="27"/>
              </a:xfrm>
              <a:custGeom>
                <a:avLst/>
                <a:gdLst>
                  <a:gd name="T0" fmla="*/ 0 w 250"/>
                  <a:gd name="T1" fmla="*/ 26 h 27"/>
                  <a:gd name="T2" fmla="*/ 31 w 250"/>
                  <a:gd name="T3" fmla="*/ 0 h 27"/>
                  <a:gd name="T4" fmla="*/ 249 w 250"/>
                  <a:gd name="T5" fmla="*/ 0 h 27"/>
                  <a:gd name="T6" fmla="*/ 221 w 250"/>
                  <a:gd name="T7" fmla="*/ 26 h 27"/>
                  <a:gd name="T8" fmla="*/ 0 w 250"/>
                  <a:gd name="T9" fmla="*/ 26 h 27"/>
                  <a:gd name="T10" fmla="*/ 0 60000 65536"/>
                  <a:gd name="T11" fmla="*/ 0 60000 65536"/>
                  <a:gd name="T12" fmla="*/ 0 60000 65536"/>
                  <a:gd name="T13" fmla="*/ 0 60000 65536"/>
                  <a:gd name="T14" fmla="*/ 0 60000 65536"/>
                  <a:gd name="T15" fmla="*/ 0 w 250"/>
                  <a:gd name="T16" fmla="*/ 0 h 27"/>
                  <a:gd name="T17" fmla="*/ 250 w 250"/>
                  <a:gd name="T18" fmla="*/ 27 h 27"/>
                </a:gdLst>
                <a:ahLst/>
                <a:cxnLst>
                  <a:cxn ang="T10">
                    <a:pos x="T0" y="T1"/>
                  </a:cxn>
                  <a:cxn ang="T11">
                    <a:pos x="T2" y="T3"/>
                  </a:cxn>
                  <a:cxn ang="T12">
                    <a:pos x="T4" y="T5"/>
                  </a:cxn>
                  <a:cxn ang="T13">
                    <a:pos x="T6" y="T7"/>
                  </a:cxn>
                  <a:cxn ang="T14">
                    <a:pos x="T8" y="T9"/>
                  </a:cxn>
                </a:cxnLst>
                <a:rect l="T15" t="T16" r="T17" b="T18"/>
                <a:pathLst>
                  <a:path w="250" h="27">
                    <a:moveTo>
                      <a:pt x="0" y="26"/>
                    </a:moveTo>
                    <a:lnTo>
                      <a:pt x="31" y="0"/>
                    </a:lnTo>
                    <a:lnTo>
                      <a:pt x="249" y="0"/>
                    </a:lnTo>
                    <a:lnTo>
                      <a:pt x="221" y="26"/>
                    </a:lnTo>
                    <a:lnTo>
                      <a:pt x="0" y="26"/>
                    </a:lnTo>
                  </a:path>
                </a:pathLst>
              </a:custGeom>
              <a:solidFill>
                <a:srgbClr val="558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45" name="Freeform 369"/>
              <p:cNvSpPr>
                <a:spLocks/>
              </p:cNvSpPr>
              <p:nvPr/>
            </p:nvSpPr>
            <p:spPr bwMode="auto">
              <a:xfrm>
                <a:off x="4181" y="2582"/>
                <a:ext cx="223" cy="202"/>
              </a:xfrm>
              <a:custGeom>
                <a:avLst/>
                <a:gdLst>
                  <a:gd name="T0" fmla="*/ 0 w 223"/>
                  <a:gd name="T1" fmla="*/ 0 h 202"/>
                  <a:gd name="T2" fmla="*/ 222 w 223"/>
                  <a:gd name="T3" fmla="*/ 0 h 202"/>
                  <a:gd name="T4" fmla="*/ 222 w 223"/>
                  <a:gd name="T5" fmla="*/ 201 h 202"/>
                  <a:gd name="T6" fmla="*/ 0 w 223"/>
                  <a:gd name="T7" fmla="*/ 201 h 202"/>
                  <a:gd name="T8" fmla="*/ 0 w 223"/>
                  <a:gd name="T9" fmla="*/ 0 h 202"/>
                  <a:gd name="T10" fmla="*/ 0 60000 65536"/>
                  <a:gd name="T11" fmla="*/ 0 60000 65536"/>
                  <a:gd name="T12" fmla="*/ 0 60000 65536"/>
                  <a:gd name="T13" fmla="*/ 0 60000 65536"/>
                  <a:gd name="T14" fmla="*/ 0 60000 65536"/>
                  <a:gd name="T15" fmla="*/ 0 w 223"/>
                  <a:gd name="T16" fmla="*/ 0 h 202"/>
                  <a:gd name="T17" fmla="*/ 223 w 223"/>
                  <a:gd name="T18" fmla="*/ 202 h 202"/>
                </a:gdLst>
                <a:ahLst/>
                <a:cxnLst>
                  <a:cxn ang="T10">
                    <a:pos x="T0" y="T1"/>
                  </a:cxn>
                  <a:cxn ang="T11">
                    <a:pos x="T2" y="T3"/>
                  </a:cxn>
                  <a:cxn ang="T12">
                    <a:pos x="T4" y="T5"/>
                  </a:cxn>
                  <a:cxn ang="T13">
                    <a:pos x="T6" y="T7"/>
                  </a:cxn>
                  <a:cxn ang="T14">
                    <a:pos x="T8" y="T9"/>
                  </a:cxn>
                </a:cxnLst>
                <a:rect l="T15" t="T16" r="T17" b="T18"/>
                <a:pathLst>
                  <a:path w="223" h="202">
                    <a:moveTo>
                      <a:pt x="0" y="0"/>
                    </a:moveTo>
                    <a:lnTo>
                      <a:pt x="222" y="0"/>
                    </a:lnTo>
                    <a:lnTo>
                      <a:pt x="222" y="201"/>
                    </a:lnTo>
                    <a:lnTo>
                      <a:pt x="0" y="201"/>
                    </a:lnTo>
                    <a:lnTo>
                      <a:pt x="0" y="0"/>
                    </a:lnTo>
                  </a:path>
                </a:pathLst>
              </a:custGeom>
              <a:solidFill>
                <a:srgbClr val="004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46" name="Freeform 370"/>
              <p:cNvSpPr>
                <a:spLocks/>
              </p:cNvSpPr>
              <p:nvPr/>
            </p:nvSpPr>
            <p:spPr bwMode="auto">
              <a:xfrm>
                <a:off x="4403" y="2556"/>
                <a:ext cx="28" cy="228"/>
              </a:xfrm>
              <a:custGeom>
                <a:avLst/>
                <a:gdLst>
                  <a:gd name="T0" fmla="*/ 0 w 28"/>
                  <a:gd name="T1" fmla="*/ 26 h 228"/>
                  <a:gd name="T2" fmla="*/ 27 w 28"/>
                  <a:gd name="T3" fmla="*/ 0 h 228"/>
                  <a:gd name="T4" fmla="*/ 27 w 28"/>
                  <a:gd name="T5" fmla="*/ 199 h 228"/>
                  <a:gd name="T6" fmla="*/ 0 w 28"/>
                  <a:gd name="T7" fmla="*/ 227 h 228"/>
                  <a:gd name="T8" fmla="*/ 0 w 28"/>
                  <a:gd name="T9" fmla="*/ 26 h 228"/>
                  <a:gd name="T10" fmla="*/ 0 60000 65536"/>
                  <a:gd name="T11" fmla="*/ 0 60000 65536"/>
                  <a:gd name="T12" fmla="*/ 0 60000 65536"/>
                  <a:gd name="T13" fmla="*/ 0 60000 65536"/>
                  <a:gd name="T14" fmla="*/ 0 60000 65536"/>
                  <a:gd name="T15" fmla="*/ 0 w 28"/>
                  <a:gd name="T16" fmla="*/ 0 h 228"/>
                  <a:gd name="T17" fmla="*/ 28 w 28"/>
                  <a:gd name="T18" fmla="*/ 228 h 228"/>
                </a:gdLst>
                <a:ahLst/>
                <a:cxnLst>
                  <a:cxn ang="T10">
                    <a:pos x="T0" y="T1"/>
                  </a:cxn>
                  <a:cxn ang="T11">
                    <a:pos x="T2" y="T3"/>
                  </a:cxn>
                  <a:cxn ang="T12">
                    <a:pos x="T4" y="T5"/>
                  </a:cxn>
                  <a:cxn ang="T13">
                    <a:pos x="T6" y="T7"/>
                  </a:cxn>
                  <a:cxn ang="T14">
                    <a:pos x="T8" y="T9"/>
                  </a:cxn>
                </a:cxnLst>
                <a:rect l="T15" t="T16" r="T17" b="T18"/>
                <a:pathLst>
                  <a:path w="28" h="228">
                    <a:moveTo>
                      <a:pt x="0" y="26"/>
                    </a:moveTo>
                    <a:lnTo>
                      <a:pt x="27" y="0"/>
                    </a:lnTo>
                    <a:lnTo>
                      <a:pt x="27" y="199"/>
                    </a:lnTo>
                    <a:lnTo>
                      <a:pt x="0" y="227"/>
                    </a:lnTo>
                    <a:lnTo>
                      <a:pt x="0" y="26"/>
                    </a:lnTo>
                  </a:path>
                </a:pathLst>
              </a:custGeom>
              <a:solidFill>
                <a:srgbClr val="0041D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47" name="Freeform 371"/>
              <p:cNvSpPr>
                <a:spLocks/>
              </p:cNvSpPr>
              <p:nvPr/>
            </p:nvSpPr>
            <p:spPr bwMode="auto">
              <a:xfrm>
                <a:off x="4403" y="2556"/>
                <a:ext cx="28" cy="228"/>
              </a:xfrm>
              <a:custGeom>
                <a:avLst/>
                <a:gdLst>
                  <a:gd name="T0" fmla="*/ 0 w 28"/>
                  <a:gd name="T1" fmla="*/ 26 h 228"/>
                  <a:gd name="T2" fmla="*/ 27 w 28"/>
                  <a:gd name="T3" fmla="*/ 0 h 228"/>
                  <a:gd name="T4" fmla="*/ 27 w 28"/>
                  <a:gd name="T5" fmla="*/ 199 h 228"/>
                  <a:gd name="T6" fmla="*/ 0 w 28"/>
                  <a:gd name="T7" fmla="*/ 227 h 228"/>
                  <a:gd name="T8" fmla="*/ 0 w 28"/>
                  <a:gd name="T9" fmla="*/ 26 h 228"/>
                  <a:gd name="T10" fmla="*/ 0 60000 65536"/>
                  <a:gd name="T11" fmla="*/ 0 60000 65536"/>
                  <a:gd name="T12" fmla="*/ 0 60000 65536"/>
                  <a:gd name="T13" fmla="*/ 0 60000 65536"/>
                  <a:gd name="T14" fmla="*/ 0 60000 65536"/>
                  <a:gd name="T15" fmla="*/ 0 w 28"/>
                  <a:gd name="T16" fmla="*/ 0 h 228"/>
                  <a:gd name="T17" fmla="*/ 28 w 28"/>
                  <a:gd name="T18" fmla="*/ 228 h 228"/>
                </a:gdLst>
                <a:ahLst/>
                <a:cxnLst>
                  <a:cxn ang="T10">
                    <a:pos x="T0" y="T1"/>
                  </a:cxn>
                  <a:cxn ang="T11">
                    <a:pos x="T2" y="T3"/>
                  </a:cxn>
                  <a:cxn ang="T12">
                    <a:pos x="T4" y="T5"/>
                  </a:cxn>
                  <a:cxn ang="T13">
                    <a:pos x="T6" y="T7"/>
                  </a:cxn>
                  <a:cxn ang="T14">
                    <a:pos x="T8" y="T9"/>
                  </a:cxn>
                </a:cxnLst>
                <a:rect l="T15" t="T16" r="T17" b="T18"/>
                <a:pathLst>
                  <a:path w="28" h="228">
                    <a:moveTo>
                      <a:pt x="0" y="26"/>
                    </a:moveTo>
                    <a:lnTo>
                      <a:pt x="27" y="0"/>
                    </a:lnTo>
                    <a:lnTo>
                      <a:pt x="27" y="199"/>
                    </a:lnTo>
                    <a:lnTo>
                      <a:pt x="0" y="227"/>
                    </a:lnTo>
                    <a:lnTo>
                      <a:pt x="0" y="26"/>
                    </a:lnTo>
                  </a:path>
                </a:pathLst>
              </a:custGeom>
              <a:solidFill>
                <a:srgbClr val="0041D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148" name="Group 372"/>
              <p:cNvGrpSpPr>
                <a:grpSpLocks/>
              </p:cNvGrpSpPr>
              <p:nvPr/>
            </p:nvGrpSpPr>
            <p:grpSpPr bwMode="auto">
              <a:xfrm>
                <a:off x="4196" y="2601"/>
                <a:ext cx="186" cy="163"/>
                <a:chOff x="4196" y="2601"/>
                <a:chExt cx="186" cy="163"/>
              </a:xfrm>
            </p:grpSpPr>
            <p:sp>
              <p:nvSpPr>
                <p:cNvPr id="149" name="Freeform 373"/>
                <p:cNvSpPr>
                  <a:spLocks/>
                </p:cNvSpPr>
                <p:nvPr/>
              </p:nvSpPr>
              <p:spPr bwMode="auto">
                <a:xfrm>
                  <a:off x="4217" y="2624"/>
                  <a:ext cx="153" cy="118"/>
                </a:xfrm>
                <a:custGeom>
                  <a:avLst/>
                  <a:gdLst>
                    <a:gd name="T0" fmla="*/ 152 w 153"/>
                    <a:gd name="T1" fmla="*/ 117 h 118"/>
                    <a:gd name="T2" fmla="*/ 106 w 153"/>
                    <a:gd name="T3" fmla="*/ 117 h 118"/>
                    <a:gd name="T4" fmla="*/ 42 w 153"/>
                    <a:gd name="T5" fmla="*/ 0 h 118"/>
                    <a:gd name="T6" fmla="*/ 0 w 153"/>
                    <a:gd name="T7" fmla="*/ 0 h 118"/>
                    <a:gd name="T8" fmla="*/ 0 60000 65536"/>
                    <a:gd name="T9" fmla="*/ 0 60000 65536"/>
                    <a:gd name="T10" fmla="*/ 0 60000 65536"/>
                    <a:gd name="T11" fmla="*/ 0 60000 65536"/>
                    <a:gd name="T12" fmla="*/ 0 w 153"/>
                    <a:gd name="T13" fmla="*/ 0 h 118"/>
                    <a:gd name="T14" fmla="*/ 153 w 153"/>
                    <a:gd name="T15" fmla="*/ 118 h 118"/>
                  </a:gdLst>
                  <a:ahLst/>
                  <a:cxnLst>
                    <a:cxn ang="T8">
                      <a:pos x="T0" y="T1"/>
                    </a:cxn>
                    <a:cxn ang="T9">
                      <a:pos x="T2" y="T3"/>
                    </a:cxn>
                    <a:cxn ang="T10">
                      <a:pos x="T4" y="T5"/>
                    </a:cxn>
                    <a:cxn ang="T11">
                      <a:pos x="T6" y="T7"/>
                    </a:cxn>
                  </a:cxnLst>
                  <a:rect l="T12" t="T13" r="T14" b="T15"/>
                  <a:pathLst>
                    <a:path w="153" h="118">
                      <a:moveTo>
                        <a:pt x="152" y="117"/>
                      </a:moveTo>
                      <a:lnTo>
                        <a:pt x="106" y="117"/>
                      </a:lnTo>
                      <a:lnTo>
                        <a:pt x="42" y="0"/>
                      </a:lnTo>
                      <a:lnTo>
                        <a:pt x="0"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0" name="Freeform 374"/>
                <p:cNvSpPr>
                  <a:spLocks/>
                </p:cNvSpPr>
                <p:nvPr/>
              </p:nvSpPr>
              <p:spPr bwMode="auto">
                <a:xfrm>
                  <a:off x="4214" y="2624"/>
                  <a:ext cx="159" cy="118"/>
                </a:xfrm>
                <a:custGeom>
                  <a:avLst/>
                  <a:gdLst>
                    <a:gd name="T0" fmla="*/ 0 w 159"/>
                    <a:gd name="T1" fmla="*/ 117 h 118"/>
                    <a:gd name="T2" fmla="*/ 45 w 159"/>
                    <a:gd name="T3" fmla="*/ 117 h 118"/>
                    <a:gd name="T4" fmla="*/ 106 w 159"/>
                    <a:gd name="T5" fmla="*/ 0 h 118"/>
                    <a:gd name="T6" fmla="*/ 158 w 159"/>
                    <a:gd name="T7" fmla="*/ 0 h 118"/>
                    <a:gd name="T8" fmla="*/ 0 60000 65536"/>
                    <a:gd name="T9" fmla="*/ 0 60000 65536"/>
                    <a:gd name="T10" fmla="*/ 0 60000 65536"/>
                    <a:gd name="T11" fmla="*/ 0 60000 65536"/>
                    <a:gd name="T12" fmla="*/ 0 w 159"/>
                    <a:gd name="T13" fmla="*/ 0 h 118"/>
                    <a:gd name="T14" fmla="*/ 159 w 159"/>
                    <a:gd name="T15" fmla="*/ 118 h 118"/>
                  </a:gdLst>
                  <a:ahLst/>
                  <a:cxnLst>
                    <a:cxn ang="T8">
                      <a:pos x="T0" y="T1"/>
                    </a:cxn>
                    <a:cxn ang="T9">
                      <a:pos x="T2" y="T3"/>
                    </a:cxn>
                    <a:cxn ang="T10">
                      <a:pos x="T4" y="T5"/>
                    </a:cxn>
                    <a:cxn ang="T11">
                      <a:pos x="T6" y="T7"/>
                    </a:cxn>
                  </a:cxnLst>
                  <a:rect l="T12" t="T13" r="T14" b="T15"/>
                  <a:pathLst>
                    <a:path w="159" h="118">
                      <a:moveTo>
                        <a:pt x="0" y="117"/>
                      </a:moveTo>
                      <a:lnTo>
                        <a:pt x="45" y="117"/>
                      </a:lnTo>
                      <a:lnTo>
                        <a:pt x="106" y="0"/>
                      </a:lnTo>
                      <a:lnTo>
                        <a:pt x="158"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1" name="Freeform 375"/>
                <p:cNvSpPr>
                  <a:spLocks/>
                </p:cNvSpPr>
                <p:nvPr/>
              </p:nvSpPr>
              <p:spPr bwMode="auto">
                <a:xfrm>
                  <a:off x="4354" y="2601"/>
                  <a:ext cx="28" cy="43"/>
                </a:xfrm>
                <a:custGeom>
                  <a:avLst/>
                  <a:gdLst>
                    <a:gd name="T0" fmla="*/ 0 w 28"/>
                    <a:gd name="T1" fmla="*/ 0 h 43"/>
                    <a:gd name="T2" fmla="*/ 0 w 28"/>
                    <a:gd name="T3" fmla="*/ 42 h 43"/>
                    <a:gd name="T4" fmla="*/ 27 w 28"/>
                    <a:gd name="T5" fmla="*/ 23 h 43"/>
                    <a:gd name="T6" fmla="*/ 0 w 28"/>
                    <a:gd name="T7" fmla="*/ 0 h 43"/>
                    <a:gd name="T8" fmla="*/ 0 60000 65536"/>
                    <a:gd name="T9" fmla="*/ 0 60000 65536"/>
                    <a:gd name="T10" fmla="*/ 0 60000 65536"/>
                    <a:gd name="T11" fmla="*/ 0 60000 65536"/>
                    <a:gd name="T12" fmla="*/ 0 w 28"/>
                    <a:gd name="T13" fmla="*/ 0 h 43"/>
                    <a:gd name="T14" fmla="*/ 28 w 28"/>
                    <a:gd name="T15" fmla="*/ 43 h 43"/>
                  </a:gdLst>
                  <a:ahLst/>
                  <a:cxnLst>
                    <a:cxn ang="T8">
                      <a:pos x="T0" y="T1"/>
                    </a:cxn>
                    <a:cxn ang="T9">
                      <a:pos x="T2" y="T3"/>
                    </a:cxn>
                    <a:cxn ang="T10">
                      <a:pos x="T4" y="T5"/>
                    </a:cxn>
                    <a:cxn ang="T11">
                      <a:pos x="T6" y="T7"/>
                    </a:cxn>
                  </a:cxnLst>
                  <a:rect l="T12" t="T13" r="T14" b="T15"/>
                  <a:pathLst>
                    <a:path w="28" h="43">
                      <a:moveTo>
                        <a:pt x="0" y="0"/>
                      </a:moveTo>
                      <a:lnTo>
                        <a:pt x="0" y="42"/>
                      </a:lnTo>
                      <a:lnTo>
                        <a:pt x="27" y="23"/>
                      </a:lnTo>
                      <a:lnTo>
                        <a:pt x="0" y="0"/>
                      </a:lnTo>
                    </a:path>
                  </a:pathLst>
                </a:custGeom>
                <a:solidFill>
                  <a:srgbClr val="FFFFFF"/>
                </a:solidFill>
                <a:ln w="12700" cap="rnd">
                  <a:solidFill>
                    <a:srgbClr val="FFFFFF"/>
                  </a:solidFill>
                  <a:round/>
                  <a:headEnd/>
                  <a:tailEnd/>
                </a:ln>
              </p:spPr>
              <p:txBody>
                <a:bodyPr/>
                <a:lstStyle/>
                <a:p>
                  <a:endParaRPr lang="en-US"/>
                </a:p>
              </p:txBody>
            </p:sp>
            <p:sp>
              <p:nvSpPr>
                <p:cNvPr id="152" name="Freeform 376"/>
                <p:cNvSpPr>
                  <a:spLocks/>
                </p:cNvSpPr>
                <p:nvPr/>
              </p:nvSpPr>
              <p:spPr bwMode="auto">
                <a:xfrm>
                  <a:off x="4354" y="2718"/>
                  <a:ext cx="28" cy="43"/>
                </a:xfrm>
                <a:custGeom>
                  <a:avLst/>
                  <a:gdLst>
                    <a:gd name="T0" fmla="*/ 0 w 28"/>
                    <a:gd name="T1" fmla="*/ 0 h 43"/>
                    <a:gd name="T2" fmla="*/ 0 w 28"/>
                    <a:gd name="T3" fmla="*/ 42 h 43"/>
                    <a:gd name="T4" fmla="*/ 27 w 28"/>
                    <a:gd name="T5" fmla="*/ 23 h 43"/>
                    <a:gd name="T6" fmla="*/ 0 w 28"/>
                    <a:gd name="T7" fmla="*/ 0 h 43"/>
                    <a:gd name="T8" fmla="*/ 0 60000 65536"/>
                    <a:gd name="T9" fmla="*/ 0 60000 65536"/>
                    <a:gd name="T10" fmla="*/ 0 60000 65536"/>
                    <a:gd name="T11" fmla="*/ 0 60000 65536"/>
                    <a:gd name="T12" fmla="*/ 0 w 28"/>
                    <a:gd name="T13" fmla="*/ 0 h 43"/>
                    <a:gd name="T14" fmla="*/ 28 w 28"/>
                    <a:gd name="T15" fmla="*/ 43 h 43"/>
                  </a:gdLst>
                  <a:ahLst/>
                  <a:cxnLst>
                    <a:cxn ang="T8">
                      <a:pos x="T0" y="T1"/>
                    </a:cxn>
                    <a:cxn ang="T9">
                      <a:pos x="T2" y="T3"/>
                    </a:cxn>
                    <a:cxn ang="T10">
                      <a:pos x="T4" y="T5"/>
                    </a:cxn>
                    <a:cxn ang="T11">
                      <a:pos x="T6" y="T7"/>
                    </a:cxn>
                  </a:cxnLst>
                  <a:rect l="T12" t="T13" r="T14" b="T15"/>
                  <a:pathLst>
                    <a:path w="28" h="43">
                      <a:moveTo>
                        <a:pt x="0" y="0"/>
                      </a:moveTo>
                      <a:lnTo>
                        <a:pt x="0" y="42"/>
                      </a:lnTo>
                      <a:lnTo>
                        <a:pt x="27" y="23"/>
                      </a:lnTo>
                      <a:lnTo>
                        <a:pt x="0" y="0"/>
                      </a:lnTo>
                    </a:path>
                  </a:pathLst>
                </a:custGeom>
                <a:solidFill>
                  <a:srgbClr val="FFFFFF"/>
                </a:solidFill>
                <a:ln w="12700" cap="rnd">
                  <a:solidFill>
                    <a:srgbClr val="FFFFFF"/>
                  </a:solidFill>
                  <a:round/>
                  <a:headEnd/>
                  <a:tailEnd/>
                </a:ln>
              </p:spPr>
              <p:txBody>
                <a:bodyPr/>
                <a:lstStyle/>
                <a:p>
                  <a:endParaRPr lang="en-US"/>
                </a:p>
              </p:txBody>
            </p:sp>
            <p:sp>
              <p:nvSpPr>
                <p:cNvPr id="153" name="Freeform 377"/>
                <p:cNvSpPr>
                  <a:spLocks/>
                </p:cNvSpPr>
                <p:nvPr/>
              </p:nvSpPr>
              <p:spPr bwMode="auto">
                <a:xfrm>
                  <a:off x="4196" y="2601"/>
                  <a:ext cx="29" cy="43"/>
                </a:xfrm>
                <a:custGeom>
                  <a:avLst/>
                  <a:gdLst>
                    <a:gd name="T0" fmla="*/ 28 w 29"/>
                    <a:gd name="T1" fmla="*/ 42 h 43"/>
                    <a:gd name="T2" fmla="*/ 28 w 29"/>
                    <a:gd name="T3" fmla="*/ 0 h 43"/>
                    <a:gd name="T4" fmla="*/ 0 w 29"/>
                    <a:gd name="T5" fmla="*/ 23 h 43"/>
                    <a:gd name="T6" fmla="*/ 28 w 29"/>
                    <a:gd name="T7" fmla="*/ 42 h 43"/>
                    <a:gd name="T8" fmla="*/ 0 60000 65536"/>
                    <a:gd name="T9" fmla="*/ 0 60000 65536"/>
                    <a:gd name="T10" fmla="*/ 0 60000 65536"/>
                    <a:gd name="T11" fmla="*/ 0 60000 65536"/>
                    <a:gd name="T12" fmla="*/ 0 w 29"/>
                    <a:gd name="T13" fmla="*/ 0 h 43"/>
                    <a:gd name="T14" fmla="*/ 29 w 29"/>
                    <a:gd name="T15" fmla="*/ 43 h 43"/>
                  </a:gdLst>
                  <a:ahLst/>
                  <a:cxnLst>
                    <a:cxn ang="T8">
                      <a:pos x="T0" y="T1"/>
                    </a:cxn>
                    <a:cxn ang="T9">
                      <a:pos x="T2" y="T3"/>
                    </a:cxn>
                    <a:cxn ang="T10">
                      <a:pos x="T4" y="T5"/>
                    </a:cxn>
                    <a:cxn ang="T11">
                      <a:pos x="T6" y="T7"/>
                    </a:cxn>
                  </a:cxnLst>
                  <a:rect l="T12" t="T13" r="T14" b="T15"/>
                  <a:pathLst>
                    <a:path w="29" h="43">
                      <a:moveTo>
                        <a:pt x="28" y="42"/>
                      </a:moveTo>
                      <a:lnTo>
                        <a:pt x="28" y="0"/>
                      </a:lnTo>
                      <a:lnTo>
                        <a:pt x="0" y="23"/>
                      </a:lnTo>
                      <a:lnTo>
                        <a:pt x="28" y="42"/>
                      </a:lnTo>
                    </a:path>
                  </a:pathLst>
                </a:custGeom>
                <a:solidFill>
                  <a:srgbClr val="FFFFFF"/>
                </a:solidFill>
                <a:ln w="12700" cap="rnd">
                  <a:solidFill>
                    <a:srgbClr val="FFFFFF"/>
                  </a:solidFill>
                  <a:round/>
                  <a:headEnd/>
                  <a:tailEnd/>
                </a:ln>
              </p:spPr>
              <p:txBody>
                <a:bodyPr/>
                <a:lstStyle/>
                <a:p>
                  <a:endParaRPr lang="en-US"/>
                </a:p>
              </p:txBody>
            </p:sp>
            <p:sp>
              <p:nvSpPr>
                <p:cNvPr id="154" name="Freeform 378"/>
                <p:cNvSpPr>
                  <a:spLocks/>
                </p:cNvSpPr>
                <p:nvPr/>
              </p:nvSpPr>
              <p:spPr bwMode="auto">
                <a:xfrm>
                  <a:off x="4196" y="2721"/>
                  <a:ext cx="29" cy="43"/>
                </a:xfrm>
                <a:custGeom>
                  <a:avLst/>
                  <a:gdLst>
                    <a:gd name="T0" fmla="*/ 28 w 29"/>
                    <a:gd name="T1" fmla="*/ 42 h 43"/>
                    <a:gd name="T2" fmla="*/ 28 w 29"/>
                    <a:gd name="T3" fmla="*/ 0 h 43"/>
                    <a:gd name="T4" fmla="*/ 0 w 29"/>
                    <a:gd name="T5" fmla="*/ 20 h 43"/>
                    <a:gd name="T6" fmla="*/ 28 w 29"/>
                    <a:gd name="T7" fmla="*/ 42 h 43"/>
                    <a:gd name="T8" fmla="*/ 0 60000 65536"/>
                    <a:gd name="T9" fmla="*/ 0 60000 65536"/>
                    <a:gd name="T10" fmla="*/ 0 60000 65536"/>
                    <a:gd name="T11" fmla="*/ 0 60000 65536"/>
                    <a:gd name="T12" fmla="*/ 0 w 29"/>
                    <a:gd name="T13" fmla="*/ 0 h 43"/>
                    <a:gd name="T14" fmla="*/ 29 w 29"/>
                    <a:gd name="T15" fmla="*/ 43 h 43"/>
                  </a:gdLst>
                  <a:ahLst/>
                  <a:cxnLst>
                    <a:cxn ang="T8">
                      <a:pos x="T0" y="T1"/>
                    </a:cxn>
                    <a:cxn ang="T9">
                      <a:pos x="T2" y="T3"/>
                    </a:cxn>
                    <a:cxn ang="T10">
                      <a:pos x="T4" y="T5"/>
                    </a:cxn>
                    <a:cxn ang="T11">
                      <a:pos x="T6" y="T7"/>
                    </a:cxn>
                  </a:cxnLst>
                  <a:rect l="T12" t="T13" r="T14" b="T15"/>
                  <a:pathLst>
                    <a:path w="29" h="43">
                      <a:moveTo>
                        <a:pt x="28" y="42"/>
                      </a:moveTo>
                      <a:lnTo>
                        <a:pt x="28" y="0"/>
                      </a:lnTo>
                      <a:lnTo>
                        <a:pt x="0" y="20"/>
                      </a:lnTo>
                      <a:lnTo>
                        <a:pt x="28" y="42"/>
                      </a:lnTo>
                    </a:path>
                  </a:pathLst>
                </a:custGeom>
                <a:solidFill>
                  <a:srgbClr val="FFFFFF"/>
                </a:solidFill>
                <a:ln w="12700" cap="rnd">
                  <a:solidFill>
                    <a:srgbClr val="FFFFFF"/>
                  </a:solidFill>
                  <a:round/>
                  <a:headEnd/>
                  <a:tailEnd/>
                </a:ln>
              </p:spPr>
              <p:txBody>
                <a:bodyPr/>
                <a:lstStyle/>
                <a:p>
                  <a:endParaRPr lang="en-US"/>
                </a:p>
              </p:txBody>
            </p:sp>
          </p:grpSp>
        </p:grpSp>
        <p:sp>
          <p:nvSpPr>
            <p:cNvPr id="50" name="Line 379"/>
            <p:cNvSpPr>
              <a:spLocks noChangeShapeType="1"/>
            </p:cNvSpPr>
            <p:nvPr/>
          </p:nvSpPr>
          <p:spPr bwMode="auto">
            <a:xfrm flipH="1" flipV="1">
              <a:off x="3962400" y="3733800"/>
              <a:ext cx="1143000" cy="1219200"/>
            </a:xfrm>
            <a:prstGeom prst="line">
              <a:avLst/>
            </a:prstGeom>
            <a:noFill/>
            <a:ln w="28575">
              <a:solidFill>
                <a:srgbClr val="0066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1" name="Group 380"/>
            <p:cNvGrpSpPr>
              <a:grpSpLocks/>
            </p:cNvGrpSpPr>
            <p:nvPr/>
          </p:nvGrpSpPr>
          <p:grpSpPr bwMode="auto">
            <a:xfrm flipH="1">
              <a:off x="2362200" y="5562600"/>
              <a:ext cx="381000" cy="152400"/>
              <a:chOff x="1674" y="2694"/>
              <a:chExt cx="228" cy="126"/>
            </a:xfrm>
          </p:grpSpPr>
          <p:grpSp>
            <p:nvGrpSpPr>
              <p:cNvPr id="128" name="Group 381"/>
              <p:cNvGrpSpPr>
                <a:grpSpLocks/>
              </p:cNvGrpSpPr>
              <p:nvPr/>
            </p:nvGrpSpPr>
            <p:grpSpPr bwMode="auto">
              <a:xfrm>
                <a:off x="1674" y="2701"/>
                <a:ext cx="224" cy="119"/>
                <a:chOff x="1674" y="2701"/>
                <a:chExt cx="224" cy="119"/>
              </a:xfrm>
            </p:grpSpPr>
            <p:sp>
              <p:nvSpPr>
                <p:cNvPr id="139" name="Rectangle 382"/>
                <p:cNvSpPr>
                  <a:spLocks noChangeArrowheads="1"/>
                </p:cNvSpPr>
                <p:nvPr/>
              </p:nvSpPr>
              <p:spPr bwMode="auto">
                <a:xfrm>
                  <a:off x="1674" y="2738"/>
                  <a:ext cx="224"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40" name="Oval 383"/>
                <p:cNvSpPr>
                  <a:spLocks noChangeArrowheads="1"/>
                </p:cNvSpPr>
                <p:nvPr/>
              </p:nvSpPr>
              <p:spPr bwMode="auto">
                <a:xfrm>
                  <a:off x="1674" y="2741"/>
                  <a:ext cx="220" cy="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41" name="Oval 384"/>
                <p:cNvSpPr>
                  <a:spLocks noChangeArrowheads="1"/>
                </p:cNvSpPr>
                <p:nvPr/>
              </p:nvSpPr>
              <p:spPr bwMode="auto">
                <a:xfrm>
                  <a:off x="1674" y="2701"/>
                  <a:ext cx="220" cy="7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sp>
            <p:nvSpPr>
              <p:cNvPr id="129" name="Rectangle 385"/>
              <p:cNvSpPr>
                <a:spLocks noChangeArrowheads="1"/>
              </p:cNvSpPr>
              <p:nvPr/>
            </p:nvSpPr>
            <p:spPr bwMode="auto">
              <a:xfrm>
                <a:off x="1677" y="2731"/>
                <a:ext cx="225" cy="45"/>
              </a:xfrm>
              <a:prstGeom prst="rect">
                <a:avLst/>
              </a:prstGeom>
              <a:solidFill>
                <a:srgbClr val="004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30" name="Oval 386"/>
              <p:cNvSpPr>
                <a:spLocks noChangeArrowheads="1"/>
              </p:cNvSpPr>
              <p:nvPr/>
            </p:nvSpPr>
            <p:spPr bwMode="auto">
              <a:xfrm>
                <a:off x="1677" y="2737"/>
                <a:ext cx="223" cy="75"/>
              </a:xfrm>
              <a:prstGeom prst="ellipse">
                <a:avLst/>
              </a:pr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31" name="Oval 387"/>
              <p:cNvSpPr>
                <a:spLocks noChangeArrowheads="1"/>
              </p:cNvSpPr>
              <p:nvPr/>
            </p:nvSpPr>
            <p:spPr bwMode="auto">
              <a:xfrm>
                <a:off x="1677" y="2694"/>
                <a:ext cx="223" cy="78"/>
              </a:xfrm>
              <a:prstGeom prst="ellipse">
                <a:avLst/>
              </a:prstGeom>
              <a:solidFill>
                <a:srgbClr val="558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nvGrpSpPr>
              <p:cNvPr id="132" name="Group 388"/>
              <p:cNvGrpSpPr>
                <a:grpSpLocks/>
              </p:cNvGrpSpPr>
              <p:nvPr/>
            </p:nvGrpSpPr>
            <p:grpSpPr bwMode="auto">
              <a:xfrm>
                <a:off x="1721" y="2704"/>
                <a:ext cx="137" cy="59"/>
                <a:chOff x="1721" y="2704"/>
                <a:chExt cx="137" cy="59"/>
              </a:xfrm>
            </p:grpSpPr>
            <p:grpSp>
              <p:nvGrpSpPr>
                <p:cNvPr id="133" name="Group 389"/>
                <p:cNvGrpSpPr>
                  <a:grpSpLocks/>
                </p:cNvGrpSpPr>
                <p:nvPr/>
              </p:nvGrpSpPr>
              <p:grpSpPr bwMode="auto">
                <a:xfrm>
                  <a:off x="1721" y="2704"/>
                  <a:ext cx="137" cy="59"/>
                  <a:chOff x="1721" y="2704"/>
                  <a:chExt cx="137" cy="59"/>
                </a:xfrm>
              </p:grpSpPr>
              <p:sp>
                <p:nvSpPr>
                  <p:cNvPr id="137" name="Freeform 390"/>
                  <p:cNvSpPr>
                    <a:spLocks/>
                  </p:cNvSpPr>
                  <p:nvPr/>
                </p:nvSpPr>
                <p:spPr bwMode="auto">
                  <a:xfrm>
                    <a:off x="1796" y="2704"/>
                    <a:ext cx="62" cy="23"/>
                  </a:xfrm>
                  <a:custGeom>
                    <a:avLst/>
                    <a:gdLst>
                      <a:gd name="T0" fmla="*/ 61 w 62"/>
                      <a:gd name="T1" fmla="*/ 3 h 23"/>
                      <a:gd name="T2" fmla="*/ 47 w 62"/>
                      <a:gd name="T3" fmla="*/ 0 h 23"/>
                      <a:gd name="T4" fmla="*/ 16 w 62"/>
                      <a:gd name="T5" fmla="*/ 11 h 23"/>
                      <a:gd name="T6" fmla="*/ 0 w 62"/>
                      <a:gd name="T7" fmla="*/ 7 h 23"/>
                      <a:gd name="T8" fmla="*/ 5 w 62"/>
                      <a:gd name="T9" fmla="*/ 22 h 23"/>
                      <a:gd name="T10" fmla="*/ 47 w 62"/>
                      <a:gd name="T11" fmla="*/ 22 h 23"/>
                      <a:gd name="T12" fmla="*/ 27 w 62"/>
                      <a:gd name="T13" fmla="*/ 17 h 23"/>
                      <a:gd name="T14" fmla="*/ 61 w 62"/>
                      <a:gd name="T15" fmla="*/ 3 h 23"/>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23"/>
                      <a:gd name="T26" fmla="*/ 62 w 62"/>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23">
                        <a:moveTo>
                          <a:pt x="61" y="3"/>
                        </a:moveTo>
                        <a:lnTo>
                          <a:pt x="47" y="0"/>
                        </a:lnTo>
                        <a:lnTo>
                          <a:pt x="16" y="11"/>
                        </a:lnTo>
                        <a:lnTo>
                          <a:pt x="0" y="7"/>
                        </a:lnTo>
                        <a:lnTo>
                          <a:pt x="5" y="22"/>
                        </a:lnTo>
                        <a:lnTo>
                          <a:pt x="47" y="22"/>
                        </a:lnTo>
                        <a:lnTo>
                          <a:pt x="27" y="17"/>
                        </a:lnTo>
                        <a:lnTo>
                          <a:pt x="61"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38" name="Freeform 391"/>
                  <p:cNvSpPr>
                    <a:spLocks/>
                  </p:cNvSpPr>
                  <p:nvPr/>
                </p:nvSpPr>
                <p:spPr bwMode="auto">
                  <a:xfrm>
                    <a:off x="1721" y="2740"/>
                    <a:ext cx="63" cy="23"/>
                  </a:xfrm>
                  <a:custGeom>
                    <a:avLst/>
                    <a:gdLst>
                      <a:gd name="T0" fmla="*/ 0 w 63"/>
                      <a:gd name="T1" fmla="*/ 18 h 23"/>
                      <a:gd name="T2" fmla="*/ 14 w 63"/>
                      <a:gd name="T3" fmla="*/ 22 h 23"/>
                      <a:gd name="T4" fmla="*/ 48 w 63"/>
                      <a:gd name="T5" fmla="*/ 11 h 23"/>
                      <a:gd name="T6" fmla="*/ 62 w 63"/>
                      <a:gd name="T7" fmla="*/ 18 h 23"/>
                      <a:gd name="T8" fmla="*/ 59 w 63"/>
                      <a:gd name="T9" fmla="*/ 0 h 23"/>
                      <a:gd name="T10" fmla="*/ 14 w 63"/>
                      <a:gd name="T11" fmla="*/ 0 h 23"/>
                      <a:gd name="T12" fmla="*/ 31 w 63"/>
                      <a:gd name="T13" fmla="*/ 6 h 23"/>
                      <a:gd name="T14" fmla="*/ 0 w 63"/>
                      <a:gd name="T15" fmla="*/ 18 h 23"/>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23"/>
                      <a:gd name="T26" fmla="*/ 63 w 63"/>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23">
                        <a:moveTo>
                          <a:pt x="0" y="18"/>
                        </a:moveTo>
                        <a:lnTo>
                          <a:pt x="14" y="22"/>
                        </a:lnTo>
                        <a:lnTo>
                          <a:pt x="48" y="11"/>
                        </a:lnTo>
                        <a:lnTo>
                          <a:pt x="62" y="18"/>
                        </a:lnTo>
                        <a:lnTo>
                          <a:pt x="59" y="0"/>
                        </a:lnTo>
                        <a:lnTo>
                          <a:pt x="14" y="0"/>
                        </a:lnTo>
                        <a:lnTo>
                          <a:pt x="31" y="6"/>
                        </a:lnTo>
                        <a:lnTo>
                          <a:pt x="0" y="1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134" name="Group 392"/>
                <p:cNvGrpSpPr>
                  <a:grpSpLocks/>
                </p:cNvGrpSpPr>
                <p:nvPr/>
              </p:nvGrpSpPr>
              <p:grpSpPr bwMode="auto">
                <a:xfrm>
                  <a:off x="1724" y="2704"/>
                  <a:ext cx="129" cy="56"/>
                  <a:chOff x="1724" y="2704"/>
                  <a:chExt cx="129" cy="56"/>
                </a:xfrm>
              </p:grpSpPr>
              <p:sp>
                <p:nvSpPr>
                  <p:cNvPr id="135" name="Freeform 393"/>
                  <p:cNvSpPr>
                    <a:spLocks/>
                  </p:cNvSpPr>
                  <p:nvPr/>
                </p:nvSpPr>
                <p:spPr bwMode="auto">
                  <a:xfrm>
                    <a:off x="1724" y="2704"/>
                    <a:ext cx="65" cy="23"/>
                  </a:xfrm>
                  <a:custGeom>
                    <a:avLst/>
                    <a:gdLst>
                      <a:gd name="T0" fmla="*/ 64 w 65"/>
                      <a:gd name="T1" fmla="*/ 17 h 23"/>
                      <a:gd name="T2" fmla="*/ 47 w 65"/>
                      <a:gd name="T3" fmla="*/ 22 h 23"/>
                      <a:gd name="T4" fmla="*/ 17 w 65"/>
                      <a:gd name="T5" fmla="*/ 7 h 23"/>
                      <a:gd name="T6" fmla="*/ 0 w 65"/>
                      <a:gd name="T7" fmla="*/ 11 h 23"/>
                      <a:gd name="T8" fmla="*/ 6 w 65"/>
                      <a:gd name="T9" fmla="*/ 0 h 23"/>
                      <a:gd name="T10" fmla="*/ 47 w 65"/>
                      <a:gd name="T11" fmla="*/ 0 h 23"/>
                      <a:gd name="T12" fmla="*/ 27 w 65"/>
                      <a:gd name="T13" fmla="*/ 3 h 23"/>
                      <a:gd name="T14" fmla="*/ 64 w 65"/>
                      <a:gd name="T15" fmla="*/ 17 h 23"/>
                      <a:gd name="T16" fmla="*/ 0 60000 65536"/>
                      <a:gd name="T17" fmla="*/ 0 60000 65536"/>
                      <a:gd name="T18" fmla="*/ 0 60000 65536"/>
                      <a:gd name="T19" fmla="*/ 0 60000 65536"/>
                      <a:gd name="T20" fmla="*/ 0 60000 65536"/>
                      <a:gd name="T21" fmla="*/ 0 60000 65536"/>
                      <a:gd name="T22" fmla="*/ 0 60000 65536"/>
                      <a:gd name="T23" fmla="*/ 0 60000 65536"/>
                      <a:gd name="T24" fmla="*/ 0 w 65"/>
                      <a:gd name="T25" fmla="*/ 0 h 23"/>
                      <a:gd name="T26" fmla="*/ 65 w 65"/>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 h="23">
                        <a:moveTo>
                          <a:pt x="64" y="17"/>
                        </a:moveTo>
                        <a:lnTo>
                          <a:pt x="47" y="22"/>
                        </a:lnTo>
                        <a:lnTo>
                          <a:pt x="17" y="7"/>
                        </a:lnTo>
                        <a:lnTo>
                          <a:pt x="0" y="11"/>
                        </a:lnTo>
                        <a:lnTo>
                          <a:pt x="6" y="0"/>
                        </a:lnTo>
                        <a:lnTo>
                          <a:pt x="47" y="0"/>
                        </a:lnTo>
                        <a:lnTo>
                          <a:pt x="27" y="3"/>
                        </a:lnTo>
                        <a:lnTo>
                          <a:pt x="64" y="17"/>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36" name="Freeform 394"/>
                  <p:cNvSpPr>
                    <a:spLocks/>
                  </p:cNvSpPr>
                  <p:nvPr/>
                </p:nvSpPr>
                <p:spPr bwMode="auto">
                  <a:xfrm>
                    <a:off x="1792" y="2737"/>
                    <a:ext cx="61" cy="23"/>
                  </a:xfrm>
                  <a:custGeom>
                    <a:avLst/>
                    <a:gdLst>
                      <a:gd name="T0" fmla="*/ 0 w 61"/>
                      <a:gd name="T1" fmla="*/ 2 h 23"/>
                      <a:gd name="T2" fmla="*/ 14 w 61"/>
                      <a:gd name="T3" fmla="*/ 0 h 23"/>
                      <a:gd name="T4" fmla="*/ 46 w 61"/>
                      <a:gd name="T5" fmla="*/ 13 h 23"/>
                      <a:gd name="T6" fmla="*/ 60 w 61"/>
                      <a:gd name="T7" fmla="*/ 8 h 23"/>
                      <a:gd name="T8" fmla="*/ 56 w 61"/>
                      <a:gd name="T9" fmla="*/ 22 h 23"/>
                      <a:gd name="T10" fmla="*/ 14 w 61"/>
                      <a:gd name="T11" fmla="*/ 22 h 23"/>
                      <a:gd name="T12" fmla="*/ 32 w 61"/>
                      <a:gd name="T13" fmla="*/ 19 h 23"/>
                      <a:gd name="T14" fmla="*/ 0 w 61"/>
                      <a:gd name="T15" fmla="*/ 2 h 2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23"/>
                      <a:gd name="T26" fmla="*/ 61 w 61"/>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23">
                        <a:moveTo>
                          <a:pt x="0" y="2"/>
                        </a:moveTo>
                        <a:lnTo>
                          <a:pt x="14" y="0"/>
                        </a:lnTo>
                        <a:lnTo>
                          <a:pt x="46" y="13"/>
                        </a:lnTo>
                        <a:lnTo>
                          <a:pt x="60" y="8"/>
                        </a:lnTo>
                        <a:lnTo>
                          <a:pt x="56" y="22"/>
                        </a:lnTo>
                        <a:lnTo>
                          <a:pt x="14" y="22"/>
                        </a:lnTo>
                        <a:lnTo>
                          <a:pt x="32" y="19"/>
                        </a:lnTo>
                        <a:lnTo>
                          <a:pt x="0" y="2"/>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grpSp>
          <p:nvGrpSpPr>
            <p:cNvPr id="52" name="Group 395"/>
            <p:cNvGrpSpPr>
              <a:grpSpLocks/>
            </p:cNvGrpSpPr>
            <p:nvPr/>
          </p:nvGrpSpPr>
          <p:grpSpPr bwMode="auto">
            <a:xfrm flipH="1">
              <a:off x="1524000" y="5410200"/>
              <a:ext cx="381000" cy="152400"/>
              <a:chOff x="1674" y="2694"/>
              <a:chExt cx="228" cy="126"/>
            </a:xfrm>
          </p:grpSpPr>
          <p:grpSp>
            <p:nvGrpSpPr>
              <p:cNvPr id="114" name="Group 396"/>
              <p:cNvGrpSpPr>
                <a:grpSpLocks/>
              </p:cNvGrpSpPr>
              <p:nvPr/>
            </p:nvGrpSpPr>
            <p:grpSpPr bwMode="auto">
              <a:xfrm>
                <a:off x="1674" y="2701"/>
                <a:ext cx="224" cy="119"/>
                <a:chOff x="1674" y="2701"/>
                <a:chExt cx="224" cy="119"/>
              </a:xfrm>
            </p:grpSpPr>
            <p:sp>
              <p:nvSpPr>
                <p:cNvPr id="125" name="Rectangle 397"/>
                <p:cNvSpPr>
                  <a:spLocks noChangeArrowheads="1"/>
                </p:cNvSpPr>
                <p:nvPr/>
              </p:nvSpPr>
              <p:spPr bwMode="auto">
                <a:xfrm>
                  <a:off x="1674" y="2738"/>
                  <a:ext cx="224"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26" name="Oval 398"/>
                <p:cNvSpPr>
                  <a:spLocks noChangeArrowheads="1"/>
                </p:cNvSpPr>
                <p:nvPr/>
              </p:nvSpPr>
              <p:spPr bwMode="auto">
                <a:xfrm>
                  <a:off x="1674" y="2741"/>
                  <a:ext cx="220" cy="7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27" name="Oval 399"/>
                <p:cNvSpPr>
                  <a:spLocks noChangeArrowheads="1"/>
                </p:cNvSpPr>
                <p:nvPr/>
              </p:nvSpPr>
              <p:spPr bwMode="auto">
                <a:xfrm>
                  <a:off x="1674" y="2701"/>
                  <a:ext cx="220" cy="7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sp>
            <p:nvSpPr>
              <p:cNvPr id="115" name="Rectangle 400"/>
              <p:cNvSpPr>
                <a:spLocks noChangeArrowheads="1"/>
              </p:cNvSpPr>
              <p:nvPr/>
            </p:nvSpPr>
            <p:spPr bwMode="auto">
              <a:xfrm>
                <a:off x="1677" y="2731"/>
                <a:ext cx="225" cy="45"/>
              </a:xfrm>
              <a:prstGeom prst="rect">
                <a:avLst/>
              </a:prstGeom>
              <a:solidFill>
                <a:srgbClr val="004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16" name="Oval 401"/>
              <p:cNvSpPr>
                <a:spLocks noChangeArrowheads="1"/>
              </p:cNvSpPr>
              <p:nvPr/>
            </p:nvSpPr>
            <p:spPr bwMode="auto">
              <a:xfrm>
                <a:off x="1677" y="2737"/>
                <a:ext cx="223" cy="75"/>
              </a:xfrm>
              <a:prstGeom prst="ellipse">
                <a:avLst/>
              </a:pr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sp>
            <p:nvSpPr>
              <p:cNvPr id="117" name="Oval 402"/>
              <p:cNvSpPr>
                <a:spLocks noChangeArrowheads="1"/>
              </p:cNvSpPr>
              <p:nvPr/>
            </p:nvSpPr>
            <p:spPr bwMode="auto">
              <a:xfrm>
                <a:off x="1677" y="2694"/>
                <a:ext cx="223" cy="78"/>
              </a:xfrm>
              <a:prstGeom prst="ellipse">
                <a:avLst/>
              </a:prstGeom>
              <a:solidFill>
                <a:srgbClr val="558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endParaRPr lang="zh-TW" altLang="en-US" sz="1400">
                  <a:latin typeface="Times New Roman" pitchFamily="18" charset="0"/>
                </a:endParaRPr>
              </a:p>
            </p:txBody>
          </p:sp>
          <p:grpSp>
            <p:nvGrpSpPr>
              <p:cNvPr id="118" name="Group 403"/>
              <p:cNvGrpSpPr>
                <a:grpSpLocks/>
              </p:cNvGrpSpPr>
              <p:nvPr/>
            </p:nvGrpSpPr>
            <p:grpSpPr bwMode="auto">
              <a:xfrm>
                <a:off x="1721" y="2704"/>
                <a:ext cx="137" cy="59"/>
                <a:chOff x="1721" y="2704"/>
                <a:chExt cx="137" cy="59"/>
              </a:xfrm>
            </p:grpSpPr>
            <p:grpSp>
              <p:nvGrpSpPr>
                <p:cNvPr id="119" name="Group 404"/>
                <p:cNvGrpSpPr>
                  <a:grpSpLocks/>
                </p:cNvGrpSpPr>
                <p:nvPr/>
              </p:nvGrpSpPr>
              <p:grpSpPr bwMode="auto">
                <a:xfrm>
                  <a:off x="1721" y="2704"/>
                  <a:ext cx="137" cy="59"/>
                  <a:chOff x="1721" y="2704"/>
                  <a:chExt cx="137" cy="59"/>
                </a:xfrm>
              </p:grpSpPr>
              <p:sp>
                <p:nvSpPr>
                  <p:cNvPr id="123" name="Freeform 405"/>
                  <p:cNvSpPr>
                    <a:spLocks/>
                  </p:cNvSpPr>
                  <p:nvPr/>
                </p:nvSpPr>
                <p:spPr bwMode="auto">
                  <a:xfrm>
                    <a:off x="1796" y="2704"/>
                    <a:ext cx="62" cy="23"/>
                  </a:xfrm>
                  <a:custGeom>
                    <a:avLst/>
                    <a:gdLst>
                      <a:gd name="T0" fmla="*/ 61 w 62"/>
                      <a:gd name="T1" fmla="*/ 3 h 23"/>
                      <a:gd name="T2" fmla="*/ 47 w 62"/>
                      <a:gd name="T3" fmla="*/ 0 h 23"/>
                      <a:gd name="T4" fmla="*/ 16 w 62"/>
                      <a:gd name="T5" fmla="*/ 11 h 23"/>
                      <a:gd name="T6" fmla="*/ 0 w 62"/>
                      <a:gd name="T7" fmla="*/ 7 h 23"/>
                      <a:gd name="T8" fmla="*/ 5 w 62"/>
                      <a:gd name="T9" fmla="*/ 22 h 23"/>
                      <a:gd name="T10" fmla="*/ 47 w 62"/>
                      <a:gd name="T11" fmla="*/ 22 h 23"/>
                      <a:gd name="T12" fmla="*/ 27 w 62"/>
                      <a:gd name="T13" fmla="*/ 17 h 23"/>
                      <a:gd name="T14" fmla="*/ 61 w 62"/>
                      <a:gd name="T15" fmla="*/ 3 h 23"/>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23"/>
                      <a:gd name="T26" fmla="*/ 62 w 62"/>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23">
                        <a:moveTo>
                          <a:pt x="61" y="3"/>
                        </a:moveTo>
                        <a:lnTo>
                          <a:pt x="47" y="0"/>
                        </a:lnTo>
                        <a:lnTo>
                          <a:pt x="16" y="11"/>
                        </a:lnTo>
                        <a:lnTo>
                          <a:pt x="0" y="7"/>
                        </a:lnTo>
                        <a:lnTo>
                          <a:pt x="5" y="22"/>
                        </a:lnTo>
                        <a:lnTo>
                          <a:pt x="47" y="22"/>
                        </a:lnTo>
                        <a:lnTo>
                          <a:pt x="27" y="17"/>
                        </a:lnTo>
                        <a:lnTo>
                          <a:pt x="61"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4" name="Freeform 406"/>
                  <p:cNvSpPr>
                    <a:spLocks/>
                  </p:cNvSpPr>
                  <p:nvPr/>
                </p:nvSpPr>
                <p:spPr bwMode="auto">
                  <a:xfrm>
                    <a:off x="1721" y="2740"/>
                    <a:ext cx="63" cy="23"/>
                  </a:xfrm>
                  <a:custGeom>
                    <a:avLst/>
                    <a:gdLst>
                      <a:gd name="T0" fmla="*/ 0 w 63"/>
                      <a:gd name="T1" fmla="*/ 18 h 23"/>
                      <a:gd name="T2" fmla="*/ 14 w 63"/>
                      <a:gd name="T3" fmla="*/ 22 h 23"/>
                      <a:gd name="T4" fmla="*/ 48 w 63"/>
                      <a:gd name="T5" fmla="*/ 11 h 23"/>
                      <a:gd name="T6" fmla="*/ 62 w 63"/>
                      <a:gd name="T7" fmla="*/ 18 h 23"/>
                      <a:gd name="T8" fmla="*/ 59 w 63"/>
                      <a:gd name="T9" fmla="*/ 0 h 23"/>
                      <a:gd name="T10" fmla="*/ 14 w 63"/>
                      <a:gd name="T11" fmla="*/ 0 h 23"/>
                      <a:gd name="T12" fmla="*/ 31 w 63"/>
                      <a:gd name="T13" fmla="*/ 6 h 23"/>
                      <a:gd name="T14" fmla="*/ 0 w 63"/>
                      <a:gd name="T15" fmla="*/ 18 h 23"/>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23"/>
                      <a:gd name="T26" fmla="*/ 63 w 63"/>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23">
                        <a:moveTo>
                          <a:pt x="0" y="18"/>
                        </a:moveTo>
                        <a:lnTo>
                          <a:pt x="14" y="22"/>
                        </a:lnTo>
                        <a:lnTo>
                          <a:pt x="48" y="11"/>
                        </a:lnTo>
                        <a:lnTo>
                          <a:pt x="62" y="18"/>
                        </a:lnTo>
                        <a:lnTo>
                          <a:pt x="59" y="0"/>
                        </a:lnTo>
                        <a:lnTo>
                          <a:pt x="14" y="0"/>
                        </a:lnTo>
                        <a:lnTo>
                          <a:pt x="31" y="6"/>
                        </a:lnTo>
                        <a:lnTo>
                          <a:pt x="0" y="1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120" name="Group 407"/>
                <p:cNvGrpSpPr>
                  <a:grpSpLocks/>
                </p:cNvGrpSpPr>
                <p:nvPr/>
              </p:nvGrpSpPr>
              <p:grpSpPr bwMode="auto">
                <a:xfrm>
                  <a:off x="1724" y="2704"/>
                  <a:ext cx="129" cy="56"/>
                  <a:chOff x="1724" y="2704"/>
                  <a:chExt cx="129" cy="56"/>
                </a:xfrm>
              </p:grpSpPr>
              <p:sp>
                <p:nvSpPr>
                  <p:cNvPr id="121" name="Freeform 408"/>
                  <p:cNvSpPr>
                    <a:spLocks/>
                  </p:cNvSpPr>
                  <p:nvPr/>
                </p:nvSpPr>
                <p:spPr bwMode="auto">
                  <a:xfrm>
                    <a:off x="1724" y="2704"/>
                    <a:ext cx="65" cy="23"/>
                  </a:xfrm>
                  <a:custGeom>
                    <a:avLst/>
                    <a:gdLst>
                      <a:gd name="T0" fmla="*/ 64 w 65"/>
                      <a:gd name="T1" fmla="*/ 17 h 23"/>
                      <a:gd name="T2" fmla="*/ 47 w 65"/>
                      <a:gd name="T3" fmla="*/ 22 h 23"/>
                      <a:gd name="T4" fmla="*/ 17 w 65"/>
                      <a:gd name="T5" fmla="*/ 7 h 23"/>
                      <a:gd name="T6" fmla="*/ 0 w 65"/>
                      <a:gd name="T7" fmla="*/ 11 h 23"/>
                      <a:gd name="T8" fmla="*/ 6 w 65"/>
                      <a:gd name="T9" fmla="*/ 0 h 23"/>
                      <a:gd name="T10" fmla="*/ 47 w 65"/>
                      <a:gd name="T11" fmla="*/ 0 h 23"/>
                      <a:gd name="T12" fmla="*/ 27 w 65"/>
                      <a:gd name="T13" fmla="*/ 3 h 23"/>
                      <a:gd name="T14" fmla="*/ 64 w 65"/>
                      <a:gd name="T15" fmla="*/ 17 h 23"/>
                      <a:gd name="T16" fmla="*/ 0 60000 65536"/>
                      <a:gd name="T17" fmla="*/ 0 60000 65536"/>
                      <a:gd name="T18" fmla="*/ 0 60000 65536"/>
                      <a:gd name="T19" fmla="*/ 0 60000 65536"/>
                      <a:gd name="T20" fmla="*/ 0 60000 65536"/>
                      <a:gd name="T21" fmla="*/ 0 60000 65536"/>
                      <a:gd name="T22" fmla="*/ 0 60000 65536"/>
                      <a:gd name="T23" fmla="*/ 0 60000 65536"/>
                      <a:gd name="T24" fmla="*/ 0 w 65"/>
                      <a:gd name="T25" fmla="*/ 0 h 23"/>
                      <a:gd name="T26" fmla="*/ 65 w 65"/>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 h="23">
                        <a:moveTo>
                          <a:pt x="64" y="17"/>
                        </a:moveTo>
                        <a:lnTo>
                          <a:pt x="47" y="22"/>
                        </a:lnTo>
                        <a:lnTo>
                          <a:pt x="17" y="7"/>
                        </a:lnTo>
                        <a:lnTo>
                          <a:pt x="0" y="11"/>
                        </a:lnTo>
                        <a:lnTo>
                          <a:pt x="6" y="0"/>
                        </a:lnTo>
                        <a:lnTo>
                          <a:pt x="47" y="0"/>
                        </a:lnTo>
                        <a:lnTo>
                          <a:pt x="27" y="3"/>
                        </a:lnTo>
                        <a:lnTo>
                          <a:pt x="64" y="17"/>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2" name="Freeform 409"/>
                  <p:cNvSpPr>
                    <a:spLocks/>
                  </p:cNvSpPr>
                  <p:nvPr/>
                </p:nvSpPr>
                <p:spPr bwMode="auto">
                  <a:xfrm>
                    <a:off x="1792" y="2737"/>
                    <a:ext cx="61" cy="23"/>
                  </a:xfrm>
                  <a:custGeom>
                    <a:avLst/>
                    <a:gdLst>
                      <a:gd name="T0" fmla="*/ 0 w 61"/>
                      <a:gd name="T1" fmla="*/ 2 h 23"/>
                      <a:gd name="T2" fmla="*/ 14 w 61"/>
                      <a:gd name="T3" fmla="*/ 0 h 23"/>
                      <a:gd name="T4" fmla="*/ 46 w 61"/>
                      <a:gd name="T5" fmla="*/ 13 h 23"/>
                      <a:gd name="T6" fmla="*/ 60 w 61"/>
                      <a:gd name="T7" fmla="*/ 8 h 23"/>
                      <a:gd name="T8" fmla="*/ 56 w 61"/>
                      <a:gd name="T9" fmla="*/ 22 h 23"/>
                      <a:gd name="T10" fmla="*/ 14 w 61"/>
                      <a:gd name="T11" fmla="*/ 22 h 23"/>
                      <a:gd name="T12" fmla="*/ 32 w 61"/>
                      <a:gd name="T13" fmla="*/ 19 h 23"/>
                      <a:gd name="T14" fmla="*/ 0 w 61"/>
                      <a:gd name="T15" fmla="*/ 2 h 2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23"/>
                      <a:gd name="T26" fmla="*/ 61 w 61"/>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23">
                        <a:moveTo>
                          <a:pt x="0" y="2"/>
                        </a:moveTo>
                        <a:lnTo>
                          <a:pt x="14" y="0"/>
                        </a:lnTo>
                        <a:lnTo>
                          <a:pt x="46" y="13"/>
                        </a:lnTo>
                        <a:lnTo>
                          <a:pt x="60" y="8"/>
                        </a:lnTo>
                        <a:lnTo>
                          <a:pt x="56" y="22"/>
                        </a:lnTo>
                        <a:lnTo>
                          <a:pt x="14" y="22"/>
                        </a:lnTo>
                        <a:lnTo>
                          <a:pt x="32" y="19"/>
                        </a:lnTo>
                        <a:lnTo>
                          <a:pt x="0" y="2"/>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sp>
          <p:nvSpPr>
            <p:cNvPr id="53" name="Line 410"/>
            <p:cNvSpPr>
              <a:spLocks noChangeShapeType="1"/>
            </p:cNvSpPr>
            <p:nvPr/>
          </p:nvSpPr>
          <p:spPr bwMode="auto">
            <a:xfrm flipH="1">
              <a:off x="1905000" y="5181600"/>
              <a:ext cx="762000" cy="228600"/>
            </a:xfrm>
            <a:prstGeom prst="line">
              <a:avLst/>
            </a:prstGeom>
            <a:noFill/>
            <a:ln w="76200">
              <a:solidFill>
                <a:srgbClr val="FF0000"/>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411"/>
            <p:cNvSpPr>
              <a:spLocks noChangeShapeType="1"/>
            </p:cNvSpPr>
            <p:nvPr/>
          </p:nvSpPr>
          <p:spPr bwMode="auto">
            <a:xfrm>
              <a:off x="1828800" y="5562600"/>
              <a:ext cx="533400" cy="762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412"/>
            <p:cNvSpPr>
              <a:spLocks noChangeShapeType="1"/>
            </p:cNvSpPr>
            <p:nvPr/>
          </p:nvSpPr>
          <p:spPr bwMode="auto">
            <a:xfrm flipH="1">
              <a:off x="2590800" y="5334000"/>
              <a:ext cx="152400" cy="2286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6" name="Group 413"/>
            <p:cNvGrpSpPr>
              <a:grpSpLocks/>
            </p:cNvGrpSpPr>
            <p:nvPr/>
          </p:nvGrpSpPr>
          <p:grpSpPr bwMode="auto">
            <a:xfrm>
              <a:off x="533400" y="5562600"/>
              <a:ext cx="341313" cy="382588"/>
              <a:chOff x="1672" y="3141"/>
              <a:chExt cx="178" cy="169"/>
            </a:xfrm>
          </p:grpSpPr>
          <p:grpSp>
            <p:nvGrpSpPr>
              <p:cNvPr id="87" name="Group 414"/>
              <p:cNvGrpSpPr>
                <a:grpSpLocks/>
              </p:cNvGrpSpPr>
              <p:nvPr/>
            </p:nvGrpSpPr>
            <p:grpSpPr bwMode="auto">
              <a:xfrm>
                <a:off x="1674" y="3143"/>
                <a:ext cx="176" cy="167"/>
                <a:chOff x="1674" y="3143"/>
                <a:chExt cx="176" cy="167"/>
              </a:xfrm>
            </p:grpSpPr>
            <p:sp>
              <p:nvSpPr>
                <p:cNvPr id="103" name="Freeform 415"/>
                <p:cNvSpPr>
                  <a:spLocks/>
                </p:cNvSpPr>
                <p:nvPr/>
              </p:nvSpPr>
              <p:spPr bwMode="auto">
                <a:xfrm>
                  <a:off x="1680" y="3224"/>
                  <a:ext cx="164" cy="17"/>
                </a:xfrm>
                <a:custGeom>
                  <a:avLst/>
                  <a:gdLst>
                    <a:gd name="T0" fmla="*/ 0 w 164"/>
                    <a:gd name="T1" fmla="*/ 16 h 17"/>
                    <a:gd name="T2" fmla="*/ 18 w 164"/>
                    <a:gd name="T3" fmla="*/ 0 h 17"/>
                    <a:gd name="T4" fmla="*/ 143 w 164"/>
                    <a:gd name="T5" fmla="*/ 0 h 17"/>
                    <a:gd name="T6" fmla="*/ 163 w 164"/>
                    <a:gd name="T7" fmla="*/ 16 h 17"/>
                    <a:gd name="T8" fmla="*/ 0 w 164"/>
                    <a:gd name="T9" fmla="*/ 16 h 17"/>
                    <a:gd name="T10" fmla="*/ 0 60000 65536"/>
                    <a:gd name="T11" fmla="*/ 0 60000 65536"/>
                    <a:gd name="T12" fmla="*/ 0 60000 65536"/>
                    <a:gd name="T13" fmla="*/ 0 60000 65536"/>
                    <a:gd name="T14" fmla="*/ 0 60000 65536"/>
                    <a:gd name="T15" fmla="*/ 0 w 164"/>
                    <a:gd name="T16" fmla="*/ 0 h 17"/>
                    <a:gd name="T17" fmla="*/ 164 w 164"/>
                    <a:gd name="T18" fmla="*/ 17 h 17"/>
                  </a:gdLst>
                  <a:ahLst/>
                  <a:cxnLst>
                    <a:cxn ang="T10">
                      <a:pos x="T0" y="T1"/>
                    </a:cxn>
                    <a:cxn ang="T11">
                      <a:pos x="T2" y="T3"/>
                    </a:cxn>
                    <a:cxn ang="T12">
                      <a:pos x="T4" y="T5"/>
                    </a:cxn>
                    <a:cxn ang="T13">
                      <a:pos x="T6" y="T7"/>
                    </a:cxn>
                    <a:cxn ang="T14">
                      <a:pos x="T8" y="T9"/>
                    </a:cxn>
                  </a:cxnLst>
                  <a:rect l="T15" t="T16" r="T17" b="T18"/>
                  <a:pathLst>
                    <a:path w="164" h="17">
                      <a:moveTo>
                        <a:pt x="0" y="16"/>
                      </a:moveTo>
                      <a:lnTo>
                        <a:pt x="18" y="0"/>
                      </a:lnTo>
                      <a:lnTo>
                        <a:pt x="143" y="0"/>
                      </a:lnTo>
                      <a:lnTo>
                        <a:pt x="163"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 name="Freeform 416"/>
                <p:cNvSpPr>
                  <a:spLocks/>
                </p:cNvSpPr>
                <p:nvPr/>
              </p:nvSpPr>
              <p:spPr bwMode="auto">
                <a:xfrm>
                  <a:off x="1680" y="3224"/>
                  <a:ext cx="164" cy="17"/>
                </a:xfrm>
                <a:custGeom>
                  <a:avLst/>
                  <a:gdLst>
                    <a:gd name="T0" fmla="*/ 0 w 164"/>
                    <a:gd name="T1" fmla="*/ 16 h 17"/>
                    <a:gd name="T2" fmla="*/ 18 w 164"/>
                    <a:gd name="T3" fmla="*/ 0 h 17"/>
                    <a:gd name="T4" fmla="*/ 143 w 164"/>
                    <a:gd name="T5" fmla="*/ 0 h 17"/>
                    <a:gd name="T6" fmla="*/ 163 w 164"/>
                    <a:gd name="T7" fmla="*/ 16 h 17"/>
                    <a:gd name="T8" fmla="*/ 0 w 164"/>
                    <a:gd name="T9" fmla="*/ 16 h 17"/>
                    <a:gd name="T10" fmla="*/ 0 60000 65536"/>
                    <a:gd name="T11" fmla="*/ 0 60000 65536"/>
                    <a:gd name="T12" fmla="*/ 0 60000 65536"/>
                    <a:gd name="T13" fmla="*/ 0 60000 65536"/>
                    <a:gd name="T14" fmla="*/ 0 60000 65536"/>
                    <a:gd name="T15" fmla="*/ 0 w 164"/>
                    <a:gd name="T16" fmla="*/ 0 h 17"/>
                    <a:gd name="T17" fmla="*/ 164 w 164"/>
                    <a:gd name="T18" fmla="*/ 17 h 17"/>
                  </a:gdLst>
                  <a:ahLst/>
                  <a:cxnLst>
                    <a:cxn ang="T10">
                      <a:pos x="T0" y="T1"/>
                    </a:cxn>
                    <a:cxn ang="T11">
                      <a:pos x="T2" y="T3"/>
                    </a:cxn>
                    <a:cxn ang="T12">
                      <a:pos x="T4" y="T5"/>
                    </a:cxn>
                    <a:cxn ang="T13">
                      <a:pos x="T6" y="T7"/>
                    </a:cxn>
                    <a:cxn ang="T14">
                      <a:pos x="T8" y="T9"/>
                    </a:cxn>
                  </a:cxnLst>
                  <a:rect l="T15" t="T16" r="T17" b="T18"/>
                  <a:pathLst>
                    <a:path w="164" h="17">
                      <a:moveTo>
                        <a:pt x="0" y="16"/>
                      </a:moveTo>
                      <a:lnTo>
                        <a:pt x="18" y="0"/>
                      </a:lnTo>
                      <a:lnTo>
                        <a:pt x="143" y="0"/>
                      </a:lnTo>
                      <a:lnTo>
                        <a:pt x="163"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 name="Freeform 417"/>
                <p:cNvSpPr>
                  <a:spLocks/>
                </p:cNvSpPr>
                <p:nvPr/>
              </p:nvSpPr>
              <p:spPr bwMode="auto">
                <a:xfrm>
                  <a:off x="1703" y="3143"/>
                  <a:ext cx="117" cy="17"/>
                </a:xfrm>
                <a:custGeom>
                  <a:avLst/>
                  <a:gdLst>
                    <a:gd name="T0" fmla="*/ 0 w 117"/>
                    <a:gd name="T1" fmla="*/ 16 h 17"/>
                    <a:gd name="T2" fmla="*/ 12 w 117"/>
                    <a:gd name="T3" fmla="*/ 0 h 17"/>
                    <a:gd name="T4" fmla="*/ 102 w 117"/>
                    <a:gd name="T5" fmla="*/ 0 h 17"/>
                    <a:gd name="T6" fmla="*/ 116 w 117"/>
                    <a:gd name="T7" fmla="*/ 16 h 17"/>
                    <a:gd name="T8" fmla="*/ 0 w 117"/>
                    <a:gd name="T9" fmla="*/ 16 h 17"/>
                    <a:gd name="T10" fmla="*/ 0 60000 65536"/>
                    <a:gd name="T11" fmla="*/ 0 60000 65536"/>
                    <a:gd name="T12" fmla="*/ 0 60000 65536"/>
                    <a:gd name="T13" fmla="*/ 0 60000 65536"/>
                    <a:gd name="T14" fmla="*/ 0 60000 65536"/>
                    <a:gd name="T15" fmla="*/ 0 w 117"/>
                    <a:gd name="T16" fmla="*/ 0 h 17"/>
                    <a:gd name="T17" fmla="*/ 117 w 117"/>
                    <a:gd name="T18" fmla="*/ 17 h 17"/>
                  </a:gdLst>
                  <a:ahLst/>
                  <a:cxnLst>
                    <a:cxn ang="T10">
                      <a:pos x="T0" y="T1"/>
                    </a:cxn>
                    <a:cxn ang="T11">
                      <a:pos x="T2" y="T3"/>
                    </a:cxn>
                    <a:cxn ang="T12">
                      <a:pos x="T4" y="T5"/>
                    </a:cxn>
                    <a:cxn ang="T13">
                      <a:pos x="T6" y="T7"/>
                    </a:cxn>
                    <a:cxn ang="T14">
                      <a:pos x="T8" y="T9"/>
                    </a:cxn>
                  </a:cxnLst>
                  <a:rect l="T15" t="T16" r="T17" b="T18"/>
                  <a:pathLst>
                    <a:path w="117" h="17">
                      <a:moveTo>
                        <a:pt x="0" y="16"/>
                      </a:moveTo>
                      <a:lnTo>
                        <a:pt x="12" y="0"/>
                      </a:lnTo>
                      <a:lnTo>
                        <a:pt x="102" y="0"/>
                      </a:lnTo>
                      <a:lnTo>
                        <a:pt x="116"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6" name="Freeform 418"/>
                <p:cNvSpPr>
                  <a:spLocks/>
                </p:cNvSpPr>
                <p:nvPr/>
              </p:nvSpPr>
              <p:spPr bwMode="auto">
                <a:xfrm>
                  <a:off x="1703" y="3143"/>
                  <a:ext cx="117" cy="17"/>
                </a:xfrm>
                <a:custGeom>
                  <a:avLst/>
                  <a:gdLst>
                    <a:gd name="T0" fmla="*/ 0 w 117"/>
                    <a:gd name="T1" fmla="*/ 16 h 17"/>
                    <a:gd name="T2" fmla="*/ 12 w 117"/>
                    <a:gd name="T3" fmla="*/ 0 h 17"/>
                    <a:gd name="T4" fmla="*/ 102 w 117"/>
                    <a:gd name="T5" fmla="*/ 0 h 17"/>
                    <a:gd name="T6" fmla="*/ 116 w 117"/>
                    <a:gd name="T7" fmla="*/ 16 h 17"/>
                    <a:gd name="T8" fmla="*/ 0 w 117"/>
                    <a:gd name="T9" fmla="*/ 16 h 17"/>
                    <a:gd name="T10" fmla="*/ 0 60000 65536"/>
                    <a:gd name="T11" fmla="*/ 0 60000 65536"/>
                    <a:gd name="T12" fmla="*/ 0 60000 65536"/>
                    <a:gd name="T13" fmla="*/ 0 60000 65536"/>
                    <a:gd name="T14" fmla="*/ 0 60000 65536"/>
                    <a:gd name="T15" fmla="*/ 0 w 117"/>
                    <a:gd name="T16" fmla="*/ 0 h 17"/>
                    <a:gd name="T17" fmla="*/ 117 w 117"/>
                    <a:gd name="T18" fmla="*/ 17 h 17"/>
                  </a:gdLst>
                  <a:ahLst/>
                  <a:cxnLst>
                    <a:cxn ang="T10">
                      <a:pos x="T0" y="T1"/>
                    </a:cxn>
                    <a:cxn ang="T11">
                      <a:pos x="T2" y="T3"/>
                    </a:cxn>
                    <a:cxn ang="T12">
                      <a:pos x="T4" y="T5"/>
                    </a:cxn>
                    <a:cxn ang="T13">
                      <a:pos x="T6" y="T7"/>
                    </a:cxn>
                    <a:cxn ang="T14">
                      <a:pos x="T8" y="T9"/>
                    </a:cxn>
                  </a:cxnLst>
                  <a:rect l="T15" t="T16" r="T17" b="T18"/>
                  <a:pathLst>
                    <a:path w="117" h="17">
                      <a:moveTo>
                        <a:pt x="0" y="16"/>
                      </a:moveTo>
                      <a:lnTo>
                        <a:pt x="12" y="0"/>
                      </a:lnTo>
                      <a:lnTo>
                        <a:pt x="102" y="0"/>
                      </a:lnTo>
                      <a:lnTo>
                        <a:pt x="116"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7" name="Freeform 419"/>
                <p:cNvSpPr>
                  <a:spLocks/>
                </p:cNvSpPr>
                <p:nvPr/>
              </p:nvSpPr>
              <p:spPr bwMode="auto">
                <a:xfrm>
                  <a:off x="1703" y="3153"/>
                  <a:ext cx="117" cy="82"/>
                </a:xfrm>
                <a:custGeom>
                  <a:avLst/>
                  <a:gdLst>
                    <a:gd name="T0" fmla="*/ 0 w 117"/>
                    <a:gd name="T1" fmla="*/ 0 h 82"/>
                    <a:gd name="T2" fmla="*/ 116 w 117"/>
                    <a:gd name="T3" fmla="*/ 0 h 82"/>
                    <a:gd name="T4" fmla="*/ 116 w 117"/>
                    <a:gd name="T5" fmla="*/ 81 h 82"/>
                    <a:gd name="T6" fmla="*/ 0 w 117"/>
                    <a:gd name="T7" fmla="*/ 81 h 82"/>
                    <a:gd name="T8" fmla="*/ 0 w 117"/>
                    <a:gd name="T9" fmla="*/ 0 h 82"/>
                    <a:gd name="T10" fmla="*/ 0 60000 65536"/>
                    <a:gd name="T11" fmla="*/ 0 60000 65536"/>
                    <a:gd name="T12" fmla="*/ 0 60000 65536"/>
                    <a:gd name="T13" fmla="*/ 0 60000 65536"/>
                    <a:gd name="T14" fmla="*/ 0 60000 65536"/>
                    <a:gd name="T15" fmla="*/ 0 w 117"/>
                    <a:gd name="T16" fmla="*/ 0 h 82"/>
                    <a:gd name="T17" fmla="*/ 117 w 117"/>
                    <a:gd name="T18" fmla="*/ 82 h 82"/>
                  </a:gdLst>
                  <a:ahLst/>
                  <a:cxnLst>
                    <a:cxn ang="T10">
                      <a:pos x="T0" y="T1"/>
                    </a:cxn>
                    <a:cxn ang="T11">
                      <a:pos x="T2" y="T3"/>
                    </a:cxn>
                    <a:cxn ang="T12">
                      <a:pos x="T4" y="T5"/>
                    </a:cxn>
                    <a:cxn ang="T13">
                      <a:pos x="T6" y="T7"/>
                    </a:cxn>
                    <a:cxn ang="T14">
                      <a:pos x="T8" y="T9"/>
                    </a:cxn>
                  </a:cxnLst>
                  <a:rect l="T15" t="T16" r="T17" b="T18"/>
                  <a:pathLst>
                    <a:path w="117" h="82">
                      <a:moveTo>
                        <a:pt x="0" y="0"/>
                      </a:moveTo>
                      <a:lnTo>
                        <a:pt x="116" y="0"/>
                      </a:lnTo>
                      <a:lnTo>
                        <a:pt x="116" y="81"/>
                      </a:lnTo>
                      <a:lnTo>
                        <a:pt x="0" y="81"/>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8" name="Freeform 420"/>
                <p:cNvSpPr>
                  <a:spLocks/>
                </p:cNvSpPr>
                <p:nvPr/>
              </p:nvSpPr>
              <p:spPr bwMode="auto">
                <a:xfrm>
                  <a:off x="1680" y="3239"/>
                  <a:ext cx="164" cy="36"/>
                </a:xfrm>
                <a:custGeom>
                  <a:avLst/>
                  <a:gdLst>
                    <a:gd name="T0" fmla="*/ 0 w 164"/>
                    <a:gd name="T1" fmla="*/ 0 h 36"/>
                    <a:gd name="T2" fmla="*/ 163 w 164"/>
                    <a:gd name="T3" fmla="*/ 0 h 36"/>
                    <a:gd name="T4" fmla="*/ 163 w 164"/>
                    <a:gd name="T5" fmla="*/ 35 h 36"/>
                    <a:gd name="T6" fmla="*/ 0 w 164"/>
                    <a:gd name="T7" fmla="*/ 35 h 36"/>
                    <a:gd name="T8" fmla="*/ 0 w 164"/>
                    <a:gd name="T9" fmla="*/ 0 h 36"/>
                    <a:gd name="T10" fmla="*/ 0 60000 65536"/>
                    <a:gd name="T11" fmla="*/ 0 60000 65536"/>
                    <a:gd name="T12" fmla="*/ 0 60000 65536"/>
                    <a:gd name="T13" fmla="*/ 0 60000 65536"/>
                    <a:gd name="T14" fmla="*/ 0 60000 65536"/>
                    <a:gd name="T15" fmla="*/ 0 w 164"/>
                    <a:gd name="T16" fmla="*/ 0 h 36"/>
                    <a:gd name="T17" fmla="*/ 164 w 164"/>
                    <a:gd name="T18" fmla="*/ 36 h 36"/>
                  </a:gdLst>
                  <a:ahLst/>
                  <a:cxnLst>
                    <a:cxn ang="T10">
                      <a:pos x="T0" y="T1"/>
                    </a:cxn>
                    <a:cxn ang="T11">
                      <a:pos x="T2" y="T3"/>
                    </a:cxn>
                    <a:cxn ang="T12">
                      <a:pos x="T4" y="T5"/>
                    </a:cxn>
                    <a:cxn ang="T13">
                      <a:pos x="T6" y="T7"/>
                    </a:cxn>
                    <a:cxn ang="T14">
                      <a:pos x="T8" y="T9"/>
                    </a:cxn>
                  </a:cxnLst>
                  <a:rect l="T15" t="T16" r="T17" b="T18"/>
                  <a:pathLst>
                    <a:path w="164" h="36">
                      <a:moveTo>
                        <a:pt x="0" y="0"/>
                      </a:moveTo>
                      <a:lnTo>
                        <a:pt x="163" y="0"/>
                      </a:lnTo>
                      <a:lnTo>
                        <a:pt x="163" y="35"/>
                      </a:lnTo>
                      <a:lnTo>
                        <a:pt x="0" y="35"/>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9" name="Freeform 421"/>
                <p:cNvSpPr>
                  <a:spLocks/>
                </p:cNvSpPr>
                <p:nvPr/>
              </p:nvSpPr>
              <p:spPr bwMode="auto">
                <a:xfrm>
                  <a:off x="1714" y="3163"/>
                  <a:ext cx="97" cy="63"/>
                </a:xfrm>
                <a:custGeom>
                  <a:avLst/>
                  <a:gdLst>
                    <a:gd name="T0" fmla="*/ 0 w 97"/>
                    <a:gd name="T1" fmla="*/ 0 h 63"/>
                    <a:gd name="T2" fmla="*/ 96 w 97"/>
                    <a:gd name="T3" fmla="*/ 0 h 63"/>
                    <a:gd name="T4" fmla="*/ 96 w 97"/>
                    <a:gd name="T5" fmla="*/ 62 h 63"/>
                    <a:gd name="T6" fmla="*/ 0 w 97"/>
                    <a:gd name="T7" fmla="*/ 62 h 63"/>
                    <a:gd name="T8" fmla="*/ 0 w 97"/>
                    <a:gd name="T9" fmla="*/ 0 h 63"/>
                    <a:gd name="T10" fmla="*/ 0 60000 65536"/>
                    <a:gd name="T11" fmla="*/ 0 60000 65536"/>
                    <a:gd name="T12" fmla="*/ 0 60000 65536"/>
                    <a:gd name="T13" fmla="*/ 0 60000 65536"/>
                    <a:gd name="T14" fmla="*/ 0 60000 65536"/>
                    <a:gd name="T15" fmla="*/ 0 w 97"/>
                    <a:gd name="T16" fmla="*/ 0 h 63"/>
                    <a:gd name="T17" fmla="*/ 97 w 97"/>
                    <a:gd name="T18" fmla="*/ 63 h 63"/>
                  </a:gdLst>
                  <a:ahLst/>
                  <a:cxnLst>
                    <a:cxn ang="T10">
                      <a:pos x="T0" y="T1"/>
                    </a:cxn>
                    <a:cxn ang="T11">
                      <a:pos x="T2" y="T3"/>
                    </a:cxn>
                    <a:cxn ang="T12">
                      <a:pos x="T4" y="T5"/>
                    </a:cxn>
                    <a:cxn ang="T13">
                      <a:pos x="T6" y="T7"/>
                    </a:cxn>
                    <a:cxn ang="T14">
                      <a:pos x="T8" y="T9"/>
                    </a:cxn>
                  </a:cxnLst>
                  <a:rect l="T15" t="T16" r="T17" b="T18"/>
                  <a:pathLst>
                    <a:path w="97" h="63">
                      <a:moveTo>
                        <a:pt x="0" y="0"/>
                      </a:moveTo>
                      <a:lnTo>
                        <a:pt x="96" y="0"/>
                      </a:lnTo>
                      <a:lnTo>
                        <a:pt x="96" y="62"/>
                      </a:lnTo>
                      <a:lnTo>
                        <a:pt x="0" y="62"/>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10" name="Line 422"/>
                <p:cNvSpPr>
                  <a:spLocks noChangeShapeType="1"/>
                </p:cNvSpPr>
                <p:nvPr/>
              </p:nvSpPr>
              <p:spPr bwMode="auto">
                <a:xfrm flipH="1">
                  <a:off x="1792" y="3251"/>
                  <a:ext cx="3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1" name="Freeform 423"/>
                <p:cNvSpPr>
                  <a:spLocks/>
                </p:cNvSpPr>
                <p:nvPr/>
              </p:nvSpPr>
              <p:spPr bwMode="auto">
                <a:xfrm>
                  <a:off x="1674" y="3277"/>
                  <a:ext cx="176" cy="18"/>
                </a:xfrm>
                <a:custGeom>
                  <a:avLst/>
                  <a:gdLst>
                    <a:gd name="T0" fmla="*/ 0 w 176"/>
                    <a:gd name="T1" fmla="*/ 17 h 18"/>
                    <a:gd name="T2" fmla="*/ 20 w 176"/>
                    <a:gd name="T3" fmla="*/ 0 h 18"/>
                    <a:gd name="T4" fmla="*/ 154 w 176"/>
                    <a:gd name="T5" fmla="*/ 0 h 18"/>
                    <a:gd name="T6" fmla="*/ 175 w 176"/>
                    <a:gd name="T7" fmla="*/ 17 h 18"/>
                    <a:gd name="T8" fmla="*/ 0 w 176"/>
                    <a:gd name="T9" fmla="*/ 17 h 18"/>
                    <a:gd name="T10" fmla="*/ 0 60000 65536"/>
                    <a:gd name="T11" fmla="*/ 0 60000 65536"/>
                    <a:gd name="T12" fmla="*/ 0 60000 65536"/>
                    <a:gd name="T13" fmla="*/ 0 60000 65536"/>
                    <a:gd name="T14" fmla="*/ 0 60000 65536"/>
                    <a:gd name="T15" fmla="*/ 0 w 176"/>
                    <a:gd name="T16" fmla="*/ 0 h 18"/>
                    <a:gd name="T17" fmla="*/ 176 w 176"/>
                    <a:gd name="T18" fmla="*/ 18 h 18"/>
                  </a:gdLst>
                  <a:ahLst/>
                  <a:cxnLst>
                    <a:cxn ang="T10">
                      <a:pos x="T0" y="T1"/>
                    </a:cxn>
                    <a:cxn ang="T11">
                      <a:pos x="T2" y="T3"/>
                    </a:cxn>
                    <a:cxn ang="T12">
                      <a:pos x="T4" y="T5"/>
                    </a:cxn>
                    <a:cxn ang="T13">
                      <a:pos x="T6" y="T7"/>
                    </a:cxn>
                    <a:cxn ang="T14">
                      <a:pos x="T8" y="T9"/>
                    </a:cxn>
                  </a:cxnLst>
                  <a:rect l="T15" t="T16" r="T17" b="T18"/>
                  <a:pathLst>
                    <a:path w="176" h="18">
                      <a:moveTo>
                        <a:pt x="0" y="17"/>
                      </a:moveTo>
                      <a:lnTo>
                        <a:pt x="20" y="0"/>
                      </a:lnTo>
                      <a:lnTo>
                        <a:pt x="154" y="0"/>
                      </a:lnTo>
                      <a:lnTo>
                        <a:pt x="175" y="17"/>
                      </a:lnTo>
                      <a:lnTo>
                        <a:pt x="0" y="1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12" name="Freeform 424"/>
                <p:cNvSpPr>
                  <a:spLocks/>
                </p:cNvSpPr>
                <p:nvPr/>
              </p:nvSpPr>
              <p:spPr bwMode="auto">
                <a:xfrm>
                  <a:off x="1674" y="3277"/>
                  <a:ext cx="176" cy="18"/>
                </a:xfrm>
                <a:custGeom>
                  <a:avLst/>
                  <a:gdLst>
                    <a:gd name="T0" fmla="*/ 0 w 176"/>
                    <a:gd name="T1" fmla="*/ 17 h 18"/>
                    <a:gd name="T2" fmla="*/ 20 w 176"/>
                    <a:gd name="T3" fmla="*/ 0 h 18"/>
                    <a:gd name="T4" fmla="*/ 154 w 176"/>
                    <a:gd name="T5" fmla="*/ 0 h 18"/>
                    <a:gd name="T6" fmla="*/ 175 w 176"/>
                    <a:gd name="T7" fmla="*/ 17 h 18"/>
                    <a:gd name="T8" fmla="*/ 0 w 176"/>
                    <a:gd name="T9" fmla="*/ 17 h 18"/>
                    <a:gd name="T10" fmla="*/ 0 60000 65536"/>
                    <a:gd name="T11" fmla="*/ 0 60000 65536"/>
                    <a:gd name="T12" fmla="*/ 0 60000 65536"/>
                    <a:gd name="T13" fmla="*/ 0 60000 65536"/>
                    <a:gd name="T14" fmla="*/ 0 60000 65536"/>
                    <a:gd name="T15" fmla="*/ 0 w 176"/>
                    <a:gd name="T16" fmla="*/ 0 h 18"/>
                    <a:gd name="T17" fmla="*/ 176 w 176"/>
                    <a:gd name="T18" fmla="*/ 18 h 18"/>
                  </a:gdLst>
                  <a:ahLst/>
                  <a:cxnLst>
                    <a:cxn ang="T10">
                      <a:pos x="T0" y="T1"/>
                    </a:cxn>
                    <a:cxn ang="T11">
                      <a:pos x="T2" y="T3"/>
                    </a:cxn>
                    <a:cxn ang="T12">
                      <a:pos x="T4" y="T5"/>
                    </a:cxn>
                    <a:cxn ang="T13">
                      <a:pos x="T6" y="T7"/>
                    </a:cxn>
                    <a:cxn ang="T14">
                      <a:pos x="T8" y="T9"/>
                    </a:cxn>
                  </a:cxnLst>
                  <a:rect l="T15" t="T16" r="T17" b="T18"/>
                  <a:pathLst>
                    <a:path w="176" h="18">
                      <a:moveTo>
                        <a:pt x="0" y="17"/>
                      </a:moveTo>
                      <a:lnTo>
                        <a:pt x="20" y="0"/>
                      </a:lnTo>
                      <a:lnTo>
                        <a:pt x="154" y="0"/>
                      </a:lnTo>
                      <a:lnTo>
                        <a:pt x="175" y="17"/>
                      </a:lnTo>
                      <a:lnTo>
                        <a:pt x="0" y="1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13" name="Freeform 425"/>
                <p:cNvSpPr>
                  <a:spLocks/>
                </p:cNvSpPr>
                <p:nvPr/>
              </p:nvSpPr>
              <p:spPr bwMode="auto">
                <a:xfrm>
                  <a:off x="1675" y="3293"/>
                  <a:ext cx="174" cy="17"/>
                </a:xfrm>
                <a:custGeom>
                  <a:avLst/>
                  <a:gdLst>
                    <a:gd name="T0" fmla="*/ 0 w 174"/>
                    <a:gd name="T1" fmla="*/ 0 h 17"/>
                    <a:gd name="T2" fmla="*/ 173 w 174"/>
                    <a:gd name="T3" fmla="*/ 0 h 17"/>
                    <a:gd name="T4" fmla="*/ 173 w 174"/>
                    <a:gd name="T5" fmla="*/ 16 h 17"/>
                    <a:gd name="T6" fmla="*/ 0 w 174"/>
                    <a:gd name="T7" fmla="*/ 16 h 17"/>
                    <a:gd name="T8" fmla="*/ 0 w 174"/>
                    <a:gd name="T9" fmla="*/ 0 h 17"/>
                    <a:gd name="T10" fmla="*/ 0 60000 65536"/>
                    <a:gd name="T11" fmla="*/ 0 60000 65536"/>
                    <a:gd name="T12" fmla="*/ 0 60000 65536"/>
                    <a:gd name="T13" fmla="*/ 0 60000 65536"/>
                    <a:gd name="T14" fmla="*/ 0 60000 65536"/>
                    <a:gd name="T15" fmla="*/ 0 w 174"/>
                    <a:gd name="T16" fmla="*/ 0 h 17"/>
                    <a:gd name="T17" fmla="*/ 174 w 174"/>
                    <a:gd name="T18" fmla="*/ 17 h 17"/>
                  </a:gdLst>
                  <a:ahLst/>
                  <a:cxnLst>
                    <a:cxn ang="T10">
                      <a:pos x="T0" y="T1"/>
                    </a:cxn>
                    <a:cxn ang="T11">
                      <a:pos x="T2" y="T3"/>
                    </a:cxn>
                    <a:cxn ang="T12">
                      <a:pos x="T4" y="T5"/>
                    </a:cxn>
                    <a:cxn ang="T13">
                      <a:pos x="T6" y="T7"/>
                    </a:cxn>
                    <a:cxn ang="T14">
                      <a:pos x="T8" y="T9"/>
                    </a:cxn>
                  </a:cxnLst>
                  <a:rect l="T15" t="T16" r="T17" b="T18"/>
                  <a:pathLst>
                    <a:path w="174" h="17">
                      <a:moveTo>
                        <a:pt x="0" y="0"/>
                      </a:moveTo>
                      <a:lnTo>
                        <a:pt x="173" y="0"/>
                      </a:lnTo>
                      <a:lnTo>
                        <a:pt x="173" y="16"/>
                      </a:lnTo>
                      <a:lnTo>
                        <a:pt x="0" y="16"/>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88" name="Group 426"/>
              <p:cNvGrpSpPr>
                <a:grpSpLocks/>
              </p:cNvGrpSpPr>
              <p:nvPr/>
            </p:nvGrpSpPr>
            <p:grpSpPr bwMode="auto">
              <a:xfrm>
                <a:off x="1672" y="3141"/>
                <a:ext cx="176" cy="167"/>
                <a:chOff x="1672" y="3141"/>
                <a:chExt cx="176" cy="167"/>
              </a:xfrm>
            </p:grpSpPr>
            <p:sp>
              <p:nvSpPr>
                <p:cNvPr id="89" name="Freeform 427"/>
                <p:cNvSpPr>
                  <a:spLocks/>
                </p:cNvSpPr>
                <p:nvPr/>
              </p:nvSpPr>
              <p:spPr bwMode="auto">
                <a:xfrm>
                  <a:off x="1676" y="3222"/>
                  <a:ext cx="166" cy="17"/>
                </a:xfrm>
                <a:custGeom>
                  <a:avLst/>
                  <a:gdLst>
                    <a:gd name="T0" fmla="*/ 0 w 166"/>
                    <a:gd name="T1" fmla="*/ 16 h 17"/>
                    <a:gd name="T2" fmla="*/ 19 w 166"/>
                    <a:gd name="T3" fmla="*/ 0 h 17"/>
                    <a:gd name="T4" fmla="*/ 144 w 166"/>
                    <a:gd name="T5" fmla="*/ 0 h 17"/>
                    <a:gd name="T6" fmla="*/ 165 w 166"/>
                    <a:gd name="T7" fmla="*/ 16 h 17"/>
                    <a:gd name="T8" fmla="*/ 0 w 166"/>
                    <a:gd name="T9" fmla="*/ 16 h 17"/>
                    <a:gd name="T10" fmla="*/ 0 60000 65536"/>
                    <a:gd name="T11" fmla="*/ 0 60000 65536"/>
                    <a:gd name="T12" fmla="*/ 0 60000 65536"/>
                    <a:gd name="T13" fmla="*/ 0 60000 65536"/>
                    <a:gd name="T14" fmla="*/ 0 60000 65536"/>
                    <a:gd name="T15" fmla="*/ 0 w 166"/>
                    <a:gd name="T16" fmla="*/ 0 h 17"/>
                    <a:gd name="T17" fmla="*/ 166 w 166"/>
                    <a:gd name="T18" fmla="*/ 17 h 17"/>
                  </a:gdLst>
                  <a:ahLst/>
                  <a:cxnLst>
                    <a:cxn ang="T10">
                      <a:pos x="T0" y="T1"/>
                    </a:cxn>
                    <a:cxn ang="T11">
                      <a:pos x="T2" y="T3"/>
                    </a:cxn>
                    <a:cxn ang="T12">
                      <a:pos x="T4" y="T5"/>
                    </a:cxn>
                    <a:cxn ang="T13">
                      <a:pos x="T6" y="T7"/>
                    </a:cxn>
                    <a:cxn ang="T14">
                      <a:pos x="T8" y="T9"/>
                    </a:cxn>
                  </a:cxnLst>
                  <a:rect l="T15" t="T16" r="T17" b="T18"/>
                  <a:pathLst>
                    <a:path w="166" h="17">
                      <a:moveTo>
                        <a:pt x="0" y="16"/>
                      </a:moveTo>
                      <a:lnTo>
                        <a:pt x="19" y="0"/>
                      </a:lnTo>
                      <a:lnTo>
                        <a:pt x="144" y="0"/>
                      </a:lnTo>
                      <a:lnTo>
                        <a:pt x="165" y="16"/>
                      </a:lnTo>
                      <a:lnTo>
                        <a:pt x="0" y="16"/>
                      </a:lnTo>
                    </a:path>
                  </a:pathLst>
                </a:custGeom>
                <a:solidFill>
                  <a:srgbClr val="B7B79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90" name="Freeform 428"/>
                <p:cNvSpPr>
                  <a:spLocks/>
                </p:cNvSpPr>
                <p:nvPr/>
              </p:nvSpPr>
              <p:spPr bwMode="auto">
                <a:xfrm>
                  <a:off x="1676" y="3222"/>
                  <a:ext cx="166" cy="17"/>
                </a:xfrm>
                <a:custGeom>
                  <a:avLst/>
                  <a:gdLst>
                    <a:gd name="T0" fmla="*/ 0 w 166"/>
                    <a:gd name="T1" fmla="*/ 16 h 17"/>
                    <a:gd name="T2" fmla="*/ 19 w 166"/>
                    <a:gd name="T3" fmla="*/ 0 h 17"/>
                    <a:gd name="T4" fmla="*/ 144 w 166"/>
                    <a:gd name="T5" fmla="*/ 0 h 17"/>
                    <a:gd name="T6" fmla="*/ 165 w 166"/>
                    <a:gd name="T7" fmla="*/ 16 h 17"/>
                    <a:gd name="T8" fmla="*/ 0 w 166"/>
                    <a:gd name="T9" fmla="*/ 16 h 17"/>
                    <a:gd name="T10" fmla="*/ 0 60000 65536"/>
                    <a:gd name="T11" fmla="*/ 0 60000 65536"/>
                    <a:gd name="T12" fmla="*/ 0 60000 65536"/>
                    <a:gd name="T13" fmla="*/ 0 60000 65536"/>
                    <a:gd name="T14" fmla="*/ 0 60000 65536"/>
                    <a:gd name="T15" fmla="*/ 0 w 166"/>
                    <a:gd name="T16" fmla="*/ 0 h 17"/>
                    <a:gd name="T17" fmla="*/ 166 w 166"/>
                    <a:gd name="T18" fmla="*/ 17 h 17"/>
                  </a:gdLst>
                  <a:ahLst/>
                  <a:cxnLst>
                    <a:cxn ang="T10">
                      <a:pos x="T0" y="T1"/>
                    </a:cxn>
                    <a:cxn ang="T11">
                      <a:pos x="T2" y="T3"/>
                    </a:cxn>
                    <a:cxn ang="T12">
                      <a:pos x="T4" y="T5"/>
                    </a:cxn>
                    <a:cxn ang="T13">
                      <a:pos x="T6" y="T7"/>
                    </a:cxn>
                    <a:cxn ang="T14">
                      <a:pos x="T8" y="T9"/>
                    </a:cxn>
                  </a:cxnLst>
                  <a:rect l="T15" t="T16" r="T17" b="T18"/>
                  <a:pathLst>
                    <a:path w="166" h="17">
                      <a:moveTo>
                        <a:pt x="0" y="16"/>
                      </a:moveTo>
                      <a:lnTo>
                        <a:pt x="19" y="0"/>
                      </a:lnTo>
                      <a:lnTo>
                        <a:pt x="144" y="0"/>
                      </a:lnTo>
                      <a:lnTo>
                        <a:pt x="165" y="16"/>
                      </a:lnTo>
                      <a:lnTo>
                        <a:pt x="0" y="16"/>
                      </a:lnTo>
                    </a:path>
                  </a:pathLst>
                </a:custGeom>
                <a:solidFill>
                  <a:srgbClr val="B7B79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91" name="Freeform 429"/>
                <p:cNvSpPr>
                  <a:spLocks/>
                </p:cNvSpPr>
                <p:nvPr/>
              </p:nvSpPr>
              <p:spPr bwMode="auto">
                <a:xfrm>
                  <a:off x="1700" y="3141"/>
                  <a:ext cx="118" cy="17"/>
                </a:xfrm>
                <a:custGeom>
                  <a:avLst/>
                  <a:gdLst>
                    <a:gd name="T0" fmla="*/ 0 w 118"/>
                    <a:gd name="T1" fmla="*/ 16 h 17"/>
                    <a:gd name="T2" fmla="*/ 13 w 118"/>
                    <a:gd name="T3" fmla="*/ 0 h 17"/>
                    <a:gd name="T4" fmla="*/ 103 w 118"/>
                    <a:gd name="T5" fmla="*/ 0 h 17"/>
                    <a:gd name="T6" fmla="*/ 117 w 118"/>
                    <a:gd name="T7" fmla="*/ 16 h 17"/>
                    <a:gd name="T8" fmla="*/ 0 w 118"/>
                    <a:gd name="T9" fmla="*/ 16 h 17"/>
                    <a:gd name="T10" fmla="*/ 0 60000 65536"/>
                    <a:gd name="T11" fmla="*/ 0 60000 65536"/>
                    <a:gd name="T12" fmla="*/ 0 60000 65536"/>
                    <a:gd name="T13" fmla="*/ 0 60000 65536"/>
                    <a:gd name="T14" fmla="*/ 0 60000 65536"/>
                    <a:gd name="T15" fmla="*/ 0 w 118"/>
                    <a:gd name="T16" fmla="*/ 0 h 17"/>
                    <a:gd name="T17" fmla="*/ 118 w 118"/>
                    <a:gd name="T18" fmla="*/ 17 h 17"/>
                  </a:gdLst>
                  <a:ahLst/>
                  <a:cxnLst>
                    <a:cxn ang="T10">
                      <a:pos x="T0" y="T1"/>
                    </a:cxn>
                    <a:cxn ang="T11">
                      <a:pos x="T2" y="T3"/>
                    </a:cxn>
                    <a:cxn ang="T12">
                      <a:pos x="T4" y="T5"/>
                    </a:cxn>
                    <a:cxn ang="T13">
                      <a:pos x="T6" y="T7"/>
                    </a:cxn>
                    <a:cxn ang="T14">
                      <a:pos x="T8" y="T9"/>
                    </a:cxn>
                  </a:cxnLst>
                  <a:rect l="T15" t="T16" r="T17" b="T18"/>
                  <a:pathLst>
                    <a:path w="118" h="17">
                      <a:moveTo>
                        <a:pt x="0" y="16"/>
                      </a:moveTo>
                      <a:lnTo>
                        <a:pt x="13" y="0"/>
                      </a:lnTo>
                      <a:lnTo>
                        <a:pt x="103" y="0"/>
                      </a:lnTo>
                      <a:lnTo>
                        <a:pt x="117" y="16"/>
                      </a:lnTo>
                      <a:lnTo>
                        <a:pt x="0" y="16"/>
                      </a:lnTo>
                    </a:path>
                  </a:pathLst>
                </a:custGeom>
                <a:solidFill>
                  <a:srgbClr val="B7B79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92" name="Freeform 430"/>
                <p:cNvSpPr>
                  <a:spLocks/>
                </p:cNvSpPr>
                <p:nvPr/>
              </p:nvSpPr>
              <p:spPr bwMode="auto">
                <a:xfrm>
                  <a:off x="1700" y="3141"/>
                  <a:ext cx="118" cy="17"/>
                </a:xfrm>
                <a:custGeom>
                  <a:avLst/>
                  <a:gdLst>
                    <a:gd name="T0" fmla="*/ 0 w 118"/>
                    <a:gd name="T1" fmla="*/ 16 h 17"/>
                    <a:gd name="T2" fmla="*/ 13 w 118"/>
                    <a:gd name="T3" fmla="*/ 0 h 17"/>
                    <a:gd name="T4" fmla="*/ 103 w 118"/>
                    <a:gd name="T5" fmla="*/ 0 h 17"/>
                    <a:gd name="T6" fmla="*/ 117 w 118"/>
                    <a:gd name="T7" fmla="*/ 16 h 17"/>
                    <a:gd name="T8" fmla="*/ 0 w 118"/>
                    <a:gd name="T9" fmla="*/ 16 h 17"/>
                    <a:gd name="T10" fmla="*/ 0 60000 65536"/>
                    <a:gd name="T11" fmla="*/ 0 60000 65536"/>
                    <a:gd name="T12" fmla="*/ 0 60000 65536"/>
                    <a:gd name="T13" fmla="*/ 0 60000 65536"/>
                    <a:gd name="T14" fmla="*/ 0 60000 65536"/>
                    <a:gd name="T15" fmla="*/ 0 w 118"/>
                    <a:gd name="T16" fmla="*/ 0 h 17"/>
                    <a:gd name="T17" fmla="*/ 118 w 118"/>
                    <a:gd name="T18" fmla="*/ 17 h 17"/>
                  </a:gdLst>
                  <a:ahLst/>
                  <a:cxnLst>
                    <a:cxn ang="T10">
                      <a:pos x="T0" y="T1"/>
                    </a:cxn>
                    <a:cxn ang="T11">
                      <a:pos x="T2" y="T3"/>
                    </a:cxn>
                    <a:cxn ang="T12">
                      <a:pos x="T4" y="T5"/>
                    </a:cxn>
                    <a:cxn ang="T13">
                      <a:pos x="T6" y="T7"/>
                    </a:cxn>
                    <a:cxn ang="T14">
                      <a:pos x="T8" y="T9"/>
                    </a:cxn>
                  </a:cxnLst>
                  <a:rect l="T15" t="T16" r="T17" b="T18"/>
                  <a:pathLst>
                    <a:path w="118" h="17">
                      <a:moveTo>
                        <a:pt x="0" y="16"/>
                      </a:moveTo>
                      <a:lnTo>
                        <a:pt x="13" y="0"/>
                      </a:lnTo>
                      <a:lnTo>
                        <a:pt x="103" y="0"/>
                      </a:lnTo>
                      <a:lnTo>
                        <a:pt x="117" y="16"/>
                      </a:lnTo>
                      <a:lnTo>
                        <a:pt x="0" y="16"/>
                      </a:lnTo>
                    </a:path>
                  </a:pathLst>
                </a:custGeom>
                <a:solidFill>
                  <a:srgbClr val="B7B79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93" name="Freeform 431"/>
                <p:cNvSpPr>
                  <a:spLocks/>
                </p:cNvSpPr>
                <p:nvPr/>
              </p:nvSpPr>
              <p:spPr bwMode="auto">
                <a:xfrm>
                  <a:off x="1701" y="3151"/>
                  <a:ext cx="117" cy="81"/>
                </a:xfrm>
                <a:custGeom>
                  <a:avLst/>
                  <a:gdLst>
                    <a:gd name="T0" fmla="*/ 0 w 117"/>
                    <a:gd name="T1" fmla="*/ 0 h 81"/>
                    <a:gd name="T2" fmla="*/ 116 w 117"/>
                    <a:gd name="T3" fmla="*/ 0 h 81"/>
                    <a:gd name="T4" fmla="*/ 116 w 117"/>
                    <a:gd name="T5" fmla="*/ 80 h 81"/>
                    <a:gd name="T6" fmla="*/ 0 w 117"/>
                    <a:gd name="T7" fmla="*/ 80 h 81"/>
                    <a:gd name="T8" fmla="*/ 0 w 117"/>
                    <a:gd name="T9" fmla="*/ 0 h 81"/>
                    <a:gd name="T10" fmla="*/ 0 60000 65536"/>
                    <a:gd name="T11" fmla="*/ 0 60000 65536"/>
                    <a:gd name="T12" fmla="*/ 0 60000 65536"/>
                    <a:gd name="T13" fmla="*/ 0 60000 65536"/>
                    <a:gd name="T14" fmla="*/ 0 60000 65536"/>
                    <a:gd name="T15" fmla="*/ 0 w 117"/>
                    <a:gd name="T16" fmla="*/ 0 h 81"/>
                    <a:gd name="T17" fmla="*/ 117 w 117"/>
                    <a:gd name="T18" fmla="*/ 81 h 81"/>
                  </a:gdLst>
                  <a:ahLst/>
                  <a:cxnLst>
                    <a:cxn ang="T10">
                      <a:pos x="T0" y="T1"/>
                    </a:cxn>
                    <a:cxn ang="T11">
                      <a:pos x="T2" y="T3"/>
                    </a:cxn>
                    <a:cxn ang="T12">
                      <a:pos x="T4" y="T5"/>
                    </a:cxn>
                    <a:cxn ang="T13">
                      <a:pos x="T6" y="T7"/>
                    </a:cxn>
                    <a:cxn ang="T14">
                      <a:pos x="T8" y="T9"/>
                    </a:cxn>
                  </a:cxnLst>
                  <a:rect l="T15" t="T16" r="T17" b="T18"/>
                  <a:pathLst>
                    <a:path w="117" h="81">
                      <a:moveTo>
                        <a:pt x="0" y="0"/>
                      </a:moveTo>
                      <a:lnTo>
                        <a:pt x="116" y="0"/>
                      </a:lnTo>
                      <a:lnTo>
                        <a:pt x="116" y="80"/>
                      </a:lnTo>
                      <a:lnTo>
                        <a:pt x="0" y="80"/>
                      </a:lnTo>
                      <a:lnTo>
                        <a:pt x="0" y="0"/>
                      </a:lnTo>
                    </a:path>
                  </a:pathLst>
                </a:custGeom>
                <a:solidFill>
                  <a:srgbClr val="A5A58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94" name="Freeform 432"/>
                <p:cNvSpPr>
                  <a:spLocks/>
                </p:cNvSpPr>
                <p:nvPr/>
              </p:nvSpPr>
              <p:spPr bwMode="auto">
                <a:xfrm>
                  <a:off x="1677" y="3237"/>
                  <a:ext cx="165" cy="35"/>
                </a:xfrm>
                <a:custGeom>
                  <a:avLst/>
                  <a:gdLst>
                    <a:gd name="T0" fmla="*/ 0 w 165"/>
                    <a:gd name="T1" fmla="*/ 0 h 35"/>
                    <a:gd name="T2" fmla="*/ 164 w 165"/>
                    <a:gd name="T3" fmla="*/ 0 h 35"/>
                    <a:gd name="T4" fmla="*/ 164 w 165"/>
                    <a:gd name="T5" fmla="*/ 34 h 35"/>
                    <a:gd name="T6" fmla="*/ 0 w 165"/>
                    <a:gd name="T7" fmla="*/ 34 h 35"/>
                    <a:gd name="T8" fmla="*/ 0 w 165"/>
                    <a:gd name="T9" fmla="*/ 0 h 35"/>
                    <a:gd name="T10" fmla="*/ 0 60000 65536"/>
                    <a:gd name="T11" fmla="*/ 0 60000 65536"/>
                    <a:gd name="T12" fmla="*/ 0 60000 65536"/>
                    <a:gd name="T13" fmla="*/ 0 60000 65536"/>
                    <a:gd name="T14" fmla="*/ 0 60000 65536"/>
                    <a:gd name="T15" fmla="*/ 0 w 165"/>
                    <a:gd name="T16" fmla="*/ 0 h 35"/>
                    <a:gd name="T17" fmla="*/ 165 w 165"/>
                    <a:gd name="T18" fmla="*/ 35 h 35"/>
                  </a:gdLst>
                  <a:ahLst/>
                  <a:cxnLst>
                    <a:cxn ang="T10">
                      <a:pos x="T0" y="T1"/>
                    </a:cxn>
                    <a:cxn ang="T11">
                      <a:pos x="T2" y="T3"/>
                    </a:cxn>
                    <a:cxn ang="T12">
                      <a:pos x="T4" y="T5"/>
                    </a:cxn>
                    <a:cxn ang="T13">
                      <a:pos x="T6" y="T7"/>
                    </a:cxn>
                    <a:cxn ang="T14">
                      <a:pos x="T8" y="T9"/>
                    </a:cxn>
                  </a:cxnLst>
                  <a:rect l="T15" t="T16" r="T17" b="T18"/>
                  <a:pathLst>
                    <a:path w="165" h="35">
                      <a:moveTo>
                        <a:pt x="0" y="0"/>
                      </a:moveTo>
                      <a:lnTo>
                        <a:pt x="164" y="0"/>
                      </a:lnTo>
                      <a:lnTo>
                        <a:pt x="164" y="34"/>
                      </a:lnTo>
                      <a:lnTo>
                        <a:pt x="0" y="34"/>
                      </a:lnTo>
                      <a:lnTo>
                        <a:pt x="0" y="0"/>
                      </a:lnTo>
                    </a:path>
                  </a:pathLst>
                </a:custGeom>
                <a:solidFill>
                  <a:srgbClr val="A5A58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98" name="Freeform 433"/>
                <p:cNvSpPr>
                  <a:spLocks/>
                </p:cNvSpPr>
                <p:nvPr/>
              </p:nvSpPr>
              <p:spPr bwMode="auto">
                <a:xfrm>
                  <a:off x="1711" y="3161"/>
                  <a:ext cx="96" cy="63"/>
                </a:xfrm>
                <a:custGeom>
                  <a:avLst/>
                  <a:gdLst>
                    <a:gd name="T0" fmla="*/ 0 w 96"/>
                    <a:gd name="T1" fmla="*/ 0 h 63"/>
                    <a:gd name="T2" fmla="*/ 95 w 96"/>
                    <a:gd name="T3" fmla="*/ 0 h 63"/>
                    <a:gd name="T4" fmla="*/ 95 w 96"/>
                    <a:gd name="T5" fmla="*/ 62 h 63"/>
                    <a:gd name="T6" fmla="*/ 0 w 96"/>
                    <a:gd name="T7" fmla="*/ 62 h 63"/>
                    <a:gd name="T8" fmla="*/ 0 w 96"/>
                    <a:gd name="T9" fmla="*/ 0 h 63"/>
                    <a:gd name="T10" fmla="*/ 0 60000 65536"/>
                    <a:gd name="T11" fmla="*/ 0 60000 65536"/>
                    <a:gd name="T12" fmla="*/ 0 60000 65536"/>
                    <a:gd name="T13" fmla="*/ 0 60000 65536"/>
                    <a:gd name="T14" fmla="*/ 0 60000 65536"/>
                    <a:gd name="T15" fmla="*/ 0 w 96"/>
                    <a:gd name="T16" fmla="*/ 0 h 63"/>
                    <a:gd name="T17" fmla="*/ 96 w 96"/>
                    <a:gd name="T18" fmla="*/ 63 h 63"/>
                  </a:gdLst>
                  <a:ahLst/>
                  <a:cxnLst>
                    <a:cxn ang="T10">
                      <a:pos x="T0" y="T1"/>
                    </a:cxn>
                    <a:cxn ang="T11">
                      <a:pos x="T2" y="T3"/>
                    </a:cxn>
                    <a:cxn ang="T12">
                      <a:pos x="T4" y="T5"/>
                    </a:cxn>
                    <a:cxn ang="T13">
                      <a:pos x="T6" y="T7"/>
                    </a:cxn>
                    <a:cxn ang="T14">
                      <a:pos x="T8" y="T9"/>
                    </a:cxn>
                  </a:cxnLst>
                  <a:rect l="T15" t="T16" r="T17" b="T18"/>
                  <a:pathLst>
                    <a:path w="96" h="63">
                      <a:moveTo>
                        <a:pt x="0" y="0"/>
                      </a:moveTo>
                      <a:lnTo>
                        <a:pt x="95" y="0"/>
                      </a:lnTo>
                      <a:lnTo>
                        <a:pt x="95" y="62"/>
                      </a:lnTo>
                      <a:lnTo>
                        <a:pt x="0" y="62"/>
                      </a:lnTo>
                      <a:lnTo>
                        <a:pt x="0"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99" name="Line 434"/>
                <p:cNvSpPr>
                  <a:spLocks noChangeShapeType="1"/>
                </p:cNvSpPr>
                <p:nvPr/>
              </p:nvSpPr>
              <p:spPr bwMode="auto">
                <a:xfrm flipH="1">
                  <a:off x="1789" y="3250"/>
                  <a:ext cx="3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0" name="Freeform 435"/>
                <p:cNvSpPr>
                  <a:spLocks/>
                </p:cNvSpPr>
                <p:nvPr/>
              </p:nvSpPr>
              <p:spPr bwMode="auto">
                <a:xfrm>
                  <a:off x="1672" y="3275"/>
                  <a:ext cx="176" cy="17"/>
                </a:xfrm>
                <a:custGeom>
                  <a:avLst/>
                  <a:gdLst>
                    <a:gd name="T0" fmla="*/ 0 w 176"/>
                    <a:gd name="T1" fmla="*/ 16 h 17"/>
                    <a:gd name="T2" fmla="*/ 20 w 176"/>
                    <a:gd name="T3" fmla="*/ 0 h 17"/>
                    <a:gd name="T4" fmla="*/ 153 w 176"/>
                    <a:gd name="T5" fmla="*/ 0 h 17"/>
                    <a:gd name="T6" fmla="*/ 175 w 176"/>
                    <a:gd name="T7" fmla="*/ 16 h 17"/>
                    <a:gd name="T8" fmla="*/ 0 w 176"/>
                    <a:gd name="T9" fmla="*/ 16 h 17"/>
                    <a:gd name="T10" fmla="*/ 0 60000 65536"/>
                    <a:gd name="T11" fmla="*/ 0 60000 65536"/>
                    <a:gd name="T12" fmla="*/ 0 60000 65536"/>
                    <a:gd name="T13" fmla="*/ 0 60000 65536"/>
                    <a:gd name="T14" fmla="*/ 0 60000 65536"/>
                    <a:gd name="T15" fmla="*/ 0 w 176"/>
                    <a:gd name="T16" fmla="*/ 0 h 17"/>
                    <a:gd name="T17" fmla="*/ 176 w 176"/>
                    <a:gd name="T18" fmla="*/ 17 h 17"/>
                  </a:gdLst>
                  <a:ahLst/>
                  <a:cxnLst>
                    <a:cxn ang="T10">
                      <a:pos x="T0" y="T1"/>
                    </a:cxn>
                    <a:cxn ang="T11">
                      <a:pos x="T2" y="T3"/>
                    </a:cxn>
                    <a:cxn ang="T12">
                      <a:pos x="T4" y="T5"/>
                    </a:cxn>
                    <a:cxn ang="T13">
                      <a:pos x="T6" y="T7"/>
                    </a:cxn>
                    <a:cxn ang="T14">
                      <a:pos x="T8" y="T9"/>
                    </a:cxn>
                  </a:cxnLst>
                  <a:rect l="T15" t="T16" r="T17" b="T18"/>
                  <a:pathLst>
                    <a:path w="176" h="17">
                      <a:moveTo>
                        <a:pt x="0" y="16"/>
                      </a:moveTo>
                      <a:lnTo>
                        <a:pt x="20" y="0"/>
                      </a:lnTo>
                      <a:lnTo>
                        <a:pt x="153" y="0"/>
                      </a:lnTo>
                      <a:lnTo>
                        <a:pt x="175" y="16"/>
                      </a:lnTo>
                      <a:lnTo>
                        <a:pt x="0" y="16"/>
                      </a:lnTo>
                    </a:path>
                  </a:pathLst>
                </a:custGeom>
                <a:solidFill>
                  <a:srgbClr val="B7B79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1" name="Freeform 436"/>
                <p:cNvSpPr>
                  <a:spLocks/>
                </p:cNvSpPr>
                <p:nvPr/>
              </p:nvSpPr>
              <p:spPr bwMode="auto">
                <a:xfrm>
                  <a:off x="1672" y="3275"/>
                  <a:ext cx="176" cy="17"/>
                </a:xfrm>
                <a:custGeom>
                  <a:avLst/>
                  <a:gdLst>
                    <a:gd name="T0" fmla="*/ 0 w 176"/>
                    <a:gd name="T1" fmla="*/ 16 h 17"/>
                    <a:gd name="T2" fmla="*/ 20 w 176"/>
                    <a:gd name="T3" fmla="*/ 0 h 17"/>
                    <a:gd name="T4" fmla="*/ 153 w 176"/>
                    <a:gd name="T5" fmla="*/ 0 h 17"/>
                    <a:gd name="T6" fmla="*/ 175 w 176"/>
                    <a:gd name="T7" fmla="*/ 16 h 17"/>
                    <a:gd name="T8" fmla="*/ 0 w 176"/>
                    <a:gd name="T9" fmla="*/ 16 h 17"/>
                    <a:gd name="T10" fmla="*/ 0 60000 65536"/>
                    <a:gd name="T11" fmla="*/ 0 60000 65536"/>
                    <a:gd name="T12" fmla="*/ 0 60000 65536"/>
                    <a:gd name="T13" fmla="*/ 0 60000 65536"/>
                    <a:gd name="T14" fmla="*/ 0 60000 65536"/>
                    <a:gd name="T15" fmla="*/ 0 w 176"/>
                    <a:gd name="T16" fmla="*/ 0 h 17"/>
                    <a:gd name="T17" fmla="*/ 176 w 176"/>
                    <a:gd name="T18" fmla="*/ 17 h 17"/>
                  </a:gdLst>
                  <a:ahLst/>
                  <a:cxnLst>
                    <a:cxn ang="T10">
                      <a:pos x="T0" y="T1"/>
                    </a:cxn>
                    <a:cxn ang="T11">
                      <a:pos x="T2" y="T3"/>
                    </a:cxn>
                    <a:cxn ang="T12">
                      <a:pos x="T4" y="T5"/>
                    </a:cxn>
                    <a:cxn ang="T13">
                      <a:pos x="T6" y="T7"/>
                    </a:cxn>
                    <a:cxn ang="T14">
                      <a:pos x="T8" y="T9"/>
                    </a:cxn>
                  </a:cxnLst>
                  <a:rect l="T15" t="T16" r="T17" b="T18"/>
                  <a:pathLst>
                    <a:path w="176" h="17">
                      <a:moveTo>
                        <a:pt x="0" y="16"/>
                      </a:moveTo>
                      <a:lnTo>
                        <a:pt x="20" y="0"/>
                      </a:lnTo>
                      <a:lnTo>
                        <a:pt x="153" y="0"/>
                      </a:lnTo>
                      <a:lnTo>
                        <a:pt x="175" y="16"/>
                      </a:lnTo>
                      <a:lnTo>
                        <a:pt x="0" y="16"/>
                      </a:lnTo>
                    </a:path>
                  </a:pathLst>
                </a:custGeom>
                <a:solidFill>
                  <a:srgbClr val="B7B79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2" name="Freeform 437"/>
                <p:cNvSpPr>
                  <a:spLocks/>
                </p:cNvSpPr>
                <p:nvPr/>
              </p:nvSpPr>
              <p:spPr bwMode="auto">
                <a:xfrm>
                  <a:off x="1673" y="3291"/>
                  <a:ext cx="173" cy="17"/>
                </a:xfrm>
                <a:custGeom>
                  <a:avLst/>
                  <a:gdLst>
                    <a:gd name="T0" fmla="*/ 0 w 173"/>
                    <a:gd name="T1" fmla="*/ 0 h 17"/>
                    <a:gd name="T2" fmla="*/ 172 w 173"/>
                    <a:gd name="T3" fmla="*/ 0 h 17"/>
                    <a:gd name="T4" fmla="*/ 172 w 173"/>
                    <a:gd name="T5" fmla="*/ 16 h 17"/>
                    <a:gd name="T6" fmla="*/ 0 w 173"/>
                    <a:gd name="T7" fmla="*/ 16 h 17"/>
                    <a:gd name="T8" fmla="*/ 0 w 173"/>
                    <a:gd name="T9" fmla="*/ 0 h 17"/>
                    <a:gd name="T10" fmla="*/ 0 60000 65536"/>
                    <a:gd name="T11" fmla="*/ 0 60000 65536"/>
                    <a:gd name="T12" fmla="*/ 0 60000 65536"/>
                    <a:gd name="T13" fmla="*/ 0 60000 65536"/>
                    <a:gd name="T14" fmla="*/ 0 60000 65536"/>
                    <a:gd name="T15" fmla="*/ 0 w 173"/>
                    <a:gd name="T16" fmla="*/ 0 h 17"/>
                    <a:gd name="T17" fmla="*/ 173 w 173"/>
                    <a:gd name="T18" fmla="*/ 17 h 17"/>
                  </a:gdLst>
                  <a:ahLst/>
                  <a:cxnLst>
                    <a:cxn ang="T10">
                      <a:pos x="T0" y="T1"/>
                    </a:cxn>
                    <a:cxn ang="T11">
                      <a:pos x="T2" y="T3"/>
                    </a:cxn>
                    <a:cxn ang="T12">
                      <a:pos x="T4" y="T5"/>
                    </a:cxn>
                    <a:cxn ang="T13">
                      <a:pos x="T6" y="T7"/>
                    </a:cxn>
                    <a:cxn ang="T14">
                      <a:pos x="T8" y="T9"/>
                    </a:cxn>
                  </a:cxnLst>
                  <a:rect l="T15" t="T16" r="T17" b="T18"/>
                  <a:pathLst>
                    <a:path w="173" h="17">
                      <a:moveTo>
                        <a:pt x="0" y="0"/>
                      </a:moveTo>
                      <a:lnTo>
                        <a:pt x="172" y="0"/>
                      </a:lnTo>
                      <a:lnTo>
                        <a:pt x="172" y="16"/>
                      </a:lnTo>
                      <a:lnTo>
                        <a:pt x="0" y="16"/>
                      </a:lnTo>
                      <a:lnTo>
                        <a:pt x="0" y="0"/>
                      </a:lnTo>
                    </a:path>
                  </a:pathLst>
                </a:custGeom>
                <a:solidFill>
                  <a:srgbClr val="A5A58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nvGrpSpPr>
            <p:cNvPr id="57" name="Group 438"/>
            <p:cNvGrpSpPr>
              <a:grpSpLocks/>
            </p:cNvGrpSpPr>
            <p:nvPr/>
          </p:nvGrpSpPr>
          <p:grpSpPr bwMode="auto">
            <a:xfrm>
              <a:off x="8458200" y="3236913"/>
              <a:ext cx="341313" cy="382587"/>
              <a:chOff x="1672" y="3141"/>
              <a:chExt cx="178" cy="169"/>
            </a:xfrm>
          </p:grpSpPr>
          <p:grpSp>
            <p:nvGrpSpPr>
              <p:cNvPr id="63" name="Group 439"/>
              <p:cNvGrpSpPr>
                <a:grpSpLocks/>
              </p:cNvGrpSpPr>
              <p:nvPr/>
            </p:nvGrpSpPr>
            <p:grpSpPr bwMode="auto">
              <a:xfrm>
                <a:off x="1674" y="3143"/>
                <a:ext cx="176" cy="167"/>
                <a:chOff x="1674" y="3143"/>
                <a:chExt cx="176" cy="167"/>
              </a:xfrm>
            </p:grpSpPr>
            <p:sp>
              <p:nvSpPr>
                <p:cNvPr id="76" name="Freeform 440"/>
                <p:cNvSpPr>
                  <a:spLocks/>
                </p:cNvSpPr>
                <p:nvPr/>
              </p:nvSpPr>
              <p:spPr bwMode="auto">
                <a:xfrm>
                  <a:off x="1680" y="3224"/>
                  <a:ext cx="164" cy="17"/>
                </a:xfrm>
                <a:custGeom>
                  <a:avLst/>
                  <a:gdLst>
                    <a:gd name="T0" fmla="*/ 0 w 164"/>
                    <a:gd name="T1" fmla="*/ 16 h 17"/>
                    <a:gd name="T2" fmla="*/ 18 w 164"/>
                    <a:gd name="T3" fmla="*/ 0 h 17"/>
                    <a:gd name="T4" fmla="*/ 143 w 164"/>
                    <a:gd name="T5" fmla="*/ 0 h 17"/>
                    <a:gd name="T6" fmla="*/ 163 w 164"/>
                    <a:gd name="T7" fmla="*/ 16 h 17"/>
                    <a:gd name="T8" fmla="*/ 0 w 164"/>
                    <a:gd name="T9" fmla="*/ 16 h 17"/>
                    <a:gd name="T10" fmla="*/ 0 60000 65536"/>
                    <a:gd name="T11" fmla="*/ 0 60000 65536"/>
                    <a:gd name="T12" fmla="*/ 0 60000 65536"/>
                    <a:gd name="T13" fmla="*/ 0 60000 65536"/>
                    <a:gd name="T14" fmla="*/ 0 60000 65536"/>
                    <a:gd name="T15" fmla="*/ 0 w 164"/>
                    <a:gd name="T16" fmla="*/ 0 h 17"/>
                    <a:gd name="T17" fmla="*/ 164 w 164"/>
                    <a:gd name="T18" fmla="*/ 17 h 17"/>
                  </a:gdLst>
                  <a:ahLst/>
                  <a:cxnLst>
                    <a:cxn ang="T10">
                      <a:pos x="T0" y="T1"/>
                    </a:cxn>
                    <a:cxn ang="T11">
                      <a:pos x="T2" y="T3"/>
                    </a:cxn>
                    <a:cxn ang="T12">
                      <a:pos x="T4" y="T5"/>
                    </a:cxn>
                    <a:cxn ang="T13">
                      <a:pos x="T6" y="T7"/>
                    </a:cxn>
                    <a:cxn ang="T14">
                      <a:pos x="T8" y="T9"/>
                    </a:cxn>
                  </a:cxnLst>
                  <a:rect l="T15" t="T16" r="T17" b="T18"/>
                  <a:pathLst>
                    <a:path w="164" h="17">
                      <a:moveTo>
                        <a:pt x="0" y="16"/>
                      </a:moveTo>
                      <a:lnTo>
                        <a:pt x="18" y="0"/>
                      </a:lnTo>
                      <a:lnTo>
                        <a:pt x="143" y="0"/>
                      </a:lnTo>
                      <a:lnTo>
                        <a:pt x="163"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7" name="Freeform 441"/>
                <p:cNvSpPr>
                  <a:spLocks/>
                </p:cNvSpPr>
                <p:nvPr/>
              </p:nvSpPr>
              <p:spPr bwMode="auto">
                <a:xfrm>
                  <a:off x="1680" y="3224"/>
                  <a:ext cx="164" cy="17"/>
                </a:xfrm>
                <a:custGeom>
                  <a:avLst/>
                  <a:gdLst>
                    <a:gd name="T0" fmla="*/ 0 w 164"/>
                    <a:gd name="T1" fmla="*/ 16 h 17"/>
                    <a:gd name="T2" fmla="*/ 18 w 164"/>
                    <a:gd name="T3" fmla="*/ 0 h 17"/>
                    <a:gd name="T4" fmla="*/ 143 w 164"/>
                    <a:gd name="T5" fmla="*/ 0 h 17"/>
                    <a:gd name="T6" fmla="*/ 163 w 164"/>
                    <a:gd name="T7" fmla="*/ 16 h 17"/>
                    <a:gd name="T8" fmla="*/ 0 w 164"/>
                    <a:gd name="T9" fmla="*/ 16 h 17"/>
                    <a:gd name="T10" fmla="*/ 0 60000 65536"/>
                    <a:gd name="T11" fmla="*/ 0 60000 65536"/>
                    <a:gd name="T12" fmla="*/ 0 60000 65536"/>
                    <a:gd name="T13" fmla="*/ 0 60000 65536"/>
                    <a:gd name="T14" fmla="*/ 0 60000 65536"/>
                    <a:gd name="T15" fmla="*/ 0 w 164"/>
                    <a:gd name="T16" fmla="*/ 0 h 17"/>
                    <a:gd name="T17" fmla="*/ 164 w 164"/>
                    <a:gd name="T18" fmla="*/ 17 h 17"/>
                  </a:gdLst>
                  <a:ahLst/>
                  <a:cxnLst>
                    <a:cxn ang="T10">
                      <a:pos x="T0" y="T1"/>
                    </a:cxn>
                    <a:cxn ang="T11">
                      <a:pos x="T2" y="T3"/>
                    </a:cxn>
                    <a:cxn ang="T12">
                      <a:pos x="T4" y="T5"/>
                    </a:cxn>
                    <a:cxn ang="T13">
                      <a:pos x="T6" y="T7"/>
                    </a:cxn>
                    <a:cxn ang="T14">
                      <a:pos x="T8" y="T9"/>
                    </a:cxn>
                  </a:cxnLst>
                  <a:rect l="T15" t="T16" r="T17" b="T18"/>
                  <a:pathLst>
                    <a:path w="164" h="17">
                      <a:moveTo>
                        <a:pt x="0" y="16"/>
                      </a:moveTo>
                      <a:lnTo>
                        <a:pt x="18" y="0"/>
                      </a:lnTo>
                      <a:lnTo>
                        <a:pt x="143" y="0"/>
                      </a:lnTo>
                      <a:lnTo>
                        <a:pt x="163"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8" name="Freeform 442"/>
                <p:cNvSpPr>
                  <a:spLocks/>
                </p:cNvSpPr>
                <p:nvPr/>
              </p:nvSpPr>
              <p:spPr bwMode="auto">
                <a:xfrm>
                  <a:off x="1703" y="3143"/>
                  <a:ext cx="117" cy="17"/>
                </a:xfrm>
                <a:custGeom>
                  <a:avLst/>
                  <a:gdLst>
                    <a:gd name="T0" fmla="*/ 0 w 117"/>
                    <a:gd name="T1" fmla="*/ 16 h 17"/>
                    <a:gd name="T2" fmla="*/ 12 w 117"/>
                    <a:gd name="T3" fmla="*/ 0 h 17"/>
                    <a:gd name="T4" fmla="*/ 102 w 117"/>
                    <a:gd name="T5" fmla="*/ 0 h 17"/>
                    <a:gd name="T6" fmla="*/ 116 w 117"/>
                    <a:gd name="T7" fmla="*/ 16 h 17"/>
                    <a:gd name="T8" fmla="*/ 0 w 117"/>
                    <a:gd name="T9" fmla="*/ 16 h 17"/>
                    <a:gd name="T10" fmla="*/ 0 60000 65536"/>
                    <a:gd name="T11" fmla="*/ 0 60000 65536"/>
                    <a:gd name="T12" fmla="*/ 0 60000 65536"/>
                    <a:gd name="T13" fmla="*/ 0 60000 65536"/>
                    <a:gd name="T14" fmla="*/ 0 60000 65536"/>
                    <a:gd name="T15" fmla="*/ 0 w 117"/>
                    <a:gd name="T16" fmla="*/ 0 h 17"/>
                    <a:gd name="T17" fmla="*/ 117 w 117"/>
                    <a:gd name="T18" fmla="*/ 17 h 17"/>
                  </a:gdLst>
                  <a:ahLst/>
                  <a:cxnLst>
                    <a:cxn ang="T10">
                      <a:pos x="T0" y="T1"/>
                    </a:cxn>
                    <a:cxn ang="T11">
                      <a:pos x="T2" y="T3"/>
                    </a:cxn>
                    <a:cxn ang="T12">
                      <a:pos x="T4" y="T5"/>
                    </a:cxn>
                    <a:cxn ang="T13">
                      <a:pos x="T6" y="T7"/>
                    </a:cxn>
                    <a:cxn ang="T14">
                      <a:pos x="T8" y="T9"/>
                    </a:cxn>
                  </a:cxnLst>
                  <a:rect l="T15" t="T16" r="T17" b="T18"/>
                  <a:pathLst>
                    <a:path w="117" h="17">
                      <a:moveTo>
                        <a:pt x="0" y="16"/>
                      </a:moveTo>
                      <a:lnTo>
                        <a:pt x="12" y="0"/>
                      </a:lnTo>
                      <a:lnTo>
                        <a:pt x="102" y="0"/>
                      </a:lnTo>
                      <a:lnTo>
                        <a:pt x="116"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9" name="Freeform 443"/>
                <p:cNvSpPr>
                  <a:spLocks/>
                </p:cNvSpPr>
                <p:nvPr/>
              </p:nvSpPr>
              <p:spPr bwMode="auto">
                <a:xfrm>
                  <a:off x="1703" y="3143"/>
                  <a:ext cx="117" cy="17"/>
                </a:xfrm>
                <a:custGeom>
                  <a:avLst/>
                  <a:gdLst>
                    <a:gd name="T0" fmla="*/ 0 w 117"/>
                    <a:gd name="T1" fmla="*/ 16 h 17"/>
                    <a:gd name="T2" fmla="*/ 12 w 117"/>
                    <a:gd name="T3" fmla="*/ 0 h 17"/>
                    <a:gd name="T4" fmla="*/ 102 w 117"/>
                    <a:gd name="T5" fmla="*/ 0 h 17"/>
                    <a:gd name="T6" fmla="*/ 116 w 117"/>
                    <a:gd name="T7" fmla="*/ 16 h 17"/>
                    <a:gd name="T8" fmla="*/ 0 w 117"/>
                    <a:gd name="T9" fmla="*/ 16 h 17"/>
                    <a:gd name="T10" fmla="*/ 0 60000 65536"/>
                    <a:gd name="T11" fmla="*/ 0 60000 65536"/>
                    <a:gd name="T12" fmla="*/ 0 60000 65536"/>
                    <a:gd name="T13" fmla="*/ 0 60000 65536"/>
                    <a:gd name="T14" fmla="*/ 0 60000 65536"/>
                    <a:gd name="T15" fmla="*/ 0 w 117"/>
                    <a:gd name="T16" fmla="*/ 0 h 17"/>
                    <a:gd name="T17" fmla="*/ 117 w 117"/>
                    <a:gd name="T18" fmla="*/ 17 h 17"/>
                  </a:gdLst>
                  <a:ahLst/>
                  <a:cxnLst>
                    <a:cxn ang="T10">
                      <a:pos x="T0" y="T1"/>
                    </a:cxn>
                    <a:cxn ang="T11">
                      <a:pos x="T2" y="T3"/>
                    </a:cxn>
                    <a:cxn ang="T12">
                      <a:pos x="T4" y="T5"/>
                    </a:cxn>
                    <a:cxn ang="T13">
                      <a:pos x="T6" y="T7"/>
                    </a:cxn>
                    <a:cxn ang="T14">
                      <a:pos x="T8" y="T9"/>
                    </a:cxn>
                  </a:cxnLst>
                  <a:rect l="T15" t="T16" r="T17" b="T18"/>
                  <a:pathLst>
                    <a:path w="117" h="17">
                      <a:moveTo>
                        <a:pt x="0" y="16"/>
                      </a:moveTo>
                      <a:lnTo>
                        <a:pt x="12" y="0"/>
                      </a:lnTo>
                      <a:lnTo>
                        <a:pt x="102" y="0"/>
                      </a:lnTo>
                      <a:lnTo>
                        <a:pt x="116"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80" name="Freeform 444"/>
                <p:cNvSpPr>
                  <a:spLocks/>
                </p:cNvSpPr>
                <p:nvPr/>
              </p:nvSpPr>
              <p:spPr bwMode="auto">
                <a:xfrm>
                  <a:off x="1703" y="3153"/>
                  <a:ext cx="117" cy="82"/>
                </a:xfrm>
                <a:custGeom>
                  <a:avLst/>
                  <a:gdLst>
                    <a:gd name="T0" fmla="*/ 0 w 117"/>
                    <a:gd name="T1" fmla="*/ 0 h 82"/>
                    <a:gd name="T2" fmla="*/ 116 w 117"/>
                    <a:gd name="T3" fmla="*/ 0 h 82"/>
                    <a:gd name="T4" fmla="*/ 116 w 117"/>
                    <a:gd name="T5" fmla="*/ 81 h 82"/>
                    <a:gd name="T6" fmla="*/ 0 w 117"/>
                    <a:gd name="T7" fmla="*/ 81 h 82"/>
                    <a:gd name="T8" fmla="*/ 0 w 117"/>
                    <a:gd name="T9" fmla="*/ 0 h 82"/>
                    <a:gd name="T10" fmla="*/ 0 60000 65536"/>
                    <a:gd name="T11" fmla="*/ 0 60000 65536"/>
                    <a:gd name="T12" fmla="*/ 0 60000 65536"/>
                    <a:gd name="T13" fmla="*/ 0 60000 65536"/>
                    <a:gd name="T14" fmla="*/ 0 60000 65536"/>
                    <a:gd name="T15" fmla="*/ 0 w 117"/>
                    <a:gd name="T16" fmla="*/ 0 h 82"/>
                    <a:gd name="T17" fmla="*/ 117 w 117"/>
                    <a:gd name="T18" fmla="*/ 82 h 82"/>
                  </a:gdLst>
                  <a:ahLst/>
                  <a:cxnLst>
                    <a:cxn ang="T10">
                      <a:pos x="T0" y="T1"/>
                    </a:cxn>
                    <a:cxn ang="T11">
                      <a:pos x="T2" y="T3"/>
                    </a:cxn>
                    <a:cxn ang="T12">
                      <a:pos x="T4" y="T5"/>
                    </a:cxn>
                    <a:cxn ang="T13">
                      <a:pos x="T6" y="T7"/>
                    </a:cxn>
                    <a:cxn ang="T14">
                      <a:pos x="T8" y="T9"/>
                    </a:cxn>
                  </a:cxnLst>
                  <a:rect l="T15" t="T16" r="T17" b="T18"/>
                  <a:pathLst>
                    <a:path w="117" h="82">
                      <a:moveTo>
                        <a:pt x="0" y="0"/>
                      </a:moveTo>
                      <a:lnTo>
                        <a:pt x="116" y="0"/>
                      </a:lnTo>
                      <a:lnTo>
                        <a:pt x="116" y="81"/>
                      </a:lnTo>
                      <a:lnTo>
                        <a:pt x="0" y="81"/>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81" name="Freeform 445"/>
                <p:cNvSpPr>
                  <a:spLocks/>
                </p:cNvSpPr>
                <p:nvPr/>
              </p:nvSpPr>
              <p:spPr bwMode="auto">
                <a:xfrm>
                  <a:off x="1680" y="3239"/>
                  <a:ext cx="164" cy="36"/>
                </a:xfrm>
                <a:custGeom>
                  <a:avLst/>
                  <a:gdLst>
                    <a:gd name="T0" fmla="*/ 0 w 164"/>
                    <a:gd name="T1" fmla="*/ 0 h 36"/>
                    <a:gd name="T2" fmla="*/ 163 w 164"/>
                    <a:gd name="T3" fmla="*/ 0 h 36"/>
                    <a:gd name="T4" fmla="*/ 163 w 164"/>
                    <a:gd name="T5" fmla="*/ 35 h 36"/>
                    <a:gd name="T6" fmla="*/ 0 w 164"/>
                    <a:gd name="T7" fmla="*/ 35 h 36"/>
                    <a:gd name="T8" fmla="*/ 0 w 164"/>
                    <a:gd name="T9" fmla="*/ 0 h 36"/>
                    <a:gd name="T10" fmla="*/ 0 60000 65536"/>
                    <a:gd name="T11" fmla="*/ 0 60000 65536"/>
                    <a:gd name="T12" fmla="*/ 0 60000 65536"/>
                    <a:gd name="T13" fmla="*/ 0 60000 65536"/>
                    <a:gd name="T14" fmla="*/ 0 60000 65536"/>
                    <a:gd name="T15" fmla="*/ 0 w 164"/>
                    <a:gd name="T16" fmla="*/ 0 h 36"/>
                    <a:gd name="T17" fmla="*/ 164 w 164"/>
                    <a:gd name="T18" fmla="*/ 36 h 36"/>
                  </a:gdLst>
                  <a:ahLst/>
                  <a:cxnLst>
                    <a:cxn ang="T10">
                      <a:pos x="T0" y="T1"/>
                    </a:cxn>
                    <a:cxn ang="T11">
                      <a:pos x="T2" y="T3"/>
                    </a:cxn>
                    <a:cxn ang="T12">
                      <a:pos x="T4" y="T5"/>
                    </a:cxn>
                    <a:cxn ang="T13">
                      <a:pos x="T6" y="T7"/>
                    </a:cxn>
                    <a:cxn ang="T14">
                      <a:pos x="T8" y="T9"/>
                    </a:cxn>
                  </a:cxnLst>
                  <a:rect l="T15" t="T16" r="T17" b="T18"/>
                  <a:pathLst>
                    <a:path w="164" h="36">
                      <a:moveTo>
                        <a:pt x="0" y="0"/>
                      </a:moveTo>
                      <a:lnTo>
                        <a:pt x="163" y="0"/>
                      </a:lnTo>
                      <a:lnTo>
                        <a:pt x="163" y="35"/>
                      </a:lnTo>
                      <a:lnTo>
                        <a:pt x="0" y="35"/>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82" name="Freeform 446"/>
                <p:cNvSpPr>
                  <a:spLocks/>
                </p:cNvSpPr>
                <p:nvPr/>
              </p:nvSpPr>
              <p:spPr bwMode="auto">
                <a:xfrm>
                  <a:off x="1714" y="3163"/>
                  <a:ext cx="97" cy="63"/>
                </a:xfrm>
                <a:custGeom>
                  <a:avLst/>
                  <a:gdLst>
                    <a:gd name="T0" fmla="*/ 0 w 97"/>
                    <a:gd name="T1" fmla="*/ 0 h 63"/>
                    <a:gd name="T2" fmla="*/ 96 w 97"/>
                    <a:gd name="T3" fmla="*/ 0 h 63"/>
                    <a:gd name="T4" fmla="*/ 96 w 97"/>
                    <a:gd name="T5" fmla="*/ 62 h 63"/>
                    <a:gd name="T6" fmla="*/ 0 w 97"/>
                    <a:gd name="T7" fmla="*/ 62 h 63"/>
                    <a:gd name="T8" fmla="*/ 0 w 97"/>
                    <a:gd name="T9" fmla="*/ 0 h 63"/>
                    <a:gd name="T10" fmla="*/ 0 60000 65536"/>
                    <a:gd name="T11" fmla="*/ 0 60000 65536"/>
                    <a:gd name="T12" fmla="*/ 0 60000 65536"/>
                    <a:gd name="T13" fmla="*/ 0 60000 65536"/>
                    <a:gd name="T14" fmla="*/ 0 60000 65536"/>
                    <a:gd name="T15" fmla="*/ 0 w 97"/>
                    <a:gd name="T16" fmla="*/ 0 h 63"/>
                    <a:gd name="T17" fmla="*/ 97 w 97"/>
                    <a:gd name="T18" fmla="*/ 63 h 63"/>
                  </a:gdLst>
                  <a:ahLst/>
                  <a:cxnLst>
                    <a:cxn ang="T10">
                      <a:pos x="T0" y="T1"/>
                    </a:cxn>
                    <a:cxn ang="T11">
                      <a:pos x="T2" y="T3"/>
                    </a:cxn>
                    <a:cxn ang="T12">
                      <a:pos x="T4" y="T5"/>
                    </a:cxn>
                    <a:cxn ang="T13">
                      <a:pos x="T6" y="T7"/>
                    </a:cxn>
                    <a:cxn ang="T14">
                      <a:pos x="T8" y="T9"/>
                    </a:cxn>
                  </a:cxnLst>
                  <a:rect l="T15" t="T16" r="T17" b="T18"/>
                  <a:pathLst>
                    <a:path w="97" h="63">
                      <a:moveTo>
                        <a:pt x="0" y="0"/>
                      </a:moveTo>
                      <a:lnTo>
                        <a:pt x="96" y="0"/>
                      </a:lnTo>
                      <a:lnTo>
                        <a:pt x="96" y="62"/>
                      </a:lnTo>
                      <a:lnTo>
                        <a:pt x="0" y="62"/>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83" name="Line 447"/>
                <p:cNvSpPr>
                  <a:spLocks noChangeShapeType="1"/>
                </p:cNvSpPr>
                <p:nvPr/>
              </p:nvSpPr>
              <p:spPr bwMode="auto">
                <a:xfrm flipH="1">
                  <a:off x="1792" y="3251"/>
                  <a:ext cx="3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4" name="Freeform 448"/>
                <p:cNvSpPr>
                  <a:spLocks/>
                </p:cNvSpPr>
                <p:nvPr/>
              </p:nvSpPr>
              <p:spPr bwMode="auto">
                <a:xfrm>
                  <a:off x="1674" y="3277"/>
                  <a:ext cx="176" cy="18"/>
                </a:xfrm>
                <a:custGeom>
                  <a:avLst/>
                  <a:gdLst>
                    <a:gd name="T0" fmla="*/ 0 w 176"/>
                    <a:gd name="T1" fmla="*/ 17 h 18"/>
                    <a:gd name="T2" fmla="*/ 20 w 176"/>
                    <a:gd name="T3" fmla="*/ 0 h 18"/>
                    <a:gd name="T4" fmla="*/ 154 w 176"/>
                    <a:gd name="T5" fmla="*/ 0 h 18"/>
                    <a:gd name="T6" fmla="*/ 175 w 176"/>
                    <a:gd name="T7" fmla="*/ 17 h 18"/>
                    <a:gd name="T8" fmla="*/ 0 w 176"/>
                    <a:gd name="T9" fmla="*/ 17 h 18"/>
                    <a:gd name="T10" fmla="*/ 0 60000 65536"/>
                    <a:gd name="T11" fmla="*/ 0 60000 65536"/>
                    <a:gd name="T12" fmla="*/ 0 60000 65536"/>
                    <a:gd name="T13" fmla="*/ 0 60000 65536"/>
                    <a:gd name="T14" fmla="*/ 0 60000 65536"/>
                    <a:gd name="T15" fmla="*/ 0 w 176"/>
                    <a:gd name="T16" fmla="*/ 0 h 18"/>
                    <a:gd name="T17" fmla="*/ 176 w 176"/>
                    <a:gd name="T18" fmla="*/ 18 h 18"/>
                  </a:gdLst>
                  <a:ahLst/>
                  <a:cxnLst>
                    <a:cxn ang="T10">
                      <a:pos x="T0" y="T1"/>
                    </a:cxn>
                    <a:cxn ang="T11">
                      <a:pos x="T2" y="T3"/>
                    </a:cxn>
                    <a:cxn ang="T12">
                      <a:pos x="T4" y="T5"/>
                    </a:cxn>
                    <a:cxn ang="T13">
                      <a:pos x="T6" y="T7"/>
                    </a:cxn>
                    <a:cxn ang="T14">
                      <a:pos x="T8" y="T9"/>
                    </a:cxn>
                  </a:cxnLst>
                  <a:rect l="T15" t="T16" r="T17" b="T18"/>
                  <a:pathLst>
                    <a:path w="176" h="18">
                      <a:moveTo>
                        <a:pt x="0" y="17"/>
                      </a:moveTo>
                      <a:lnTo>
                        <a:pt x="20" y="0"/>
                      </a:lnTo>
                      <a:lnTo>
                        <a:pt x="154" y="0"/>
                      </a:lnTo>
                      <a:lnTo>
                        <a:pt x="175" y="17"/>
                      </a:lnTo>
                      <a:lnTo>
                        <a:pt x="0" y="1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85" name="Freeform 449"/>
                <p:cNvSpPr>
                  <a:spLocks/>
                </p:cNvSpPr>
                <p:nvPr/>
              </p:nvSpPr>
              <p:spPr bwMode="auto">
                <a:xfrm>
                  <a:off x="1674" y="3277"/>
                  <a:ext cx="176" cy="18"/>
                </a:xfrm>
                <a:custGeom>
                  <a:avLst/>
                  <a:gdLst>
                    <a:gd name="T0" fmla="*/ 0 w 176"/>
                    <a:gd name="T1" fmla="*/ 17 h 18"/>
                    <a:gd name="T2" fmla="*/ 20 w 176"/>
                    <a:gd name="T3" fmla="*/ 0 h 18"/>
                    <a:gd name="T4" fmla="*/ 154 w 176"/>
                    <a:gd name="T5" fmla="*/ 0 h 18"/>
                    <a:gd name="T6" fmla="*/ 175 w 176"/>
                    <a:gd name="T7" fmla="*/ 17 h 18"/>
                    <a:gd name="T8" fmla="*/ 0 w 176"/>
                    <a:gd name="T9" fmla="*/ 17 h 18"/>
                    <a:gd name="T10" fmla="*/ 0 60000 65536"/>
                    <a:gd name="T11" fmla="*/ 0 60000 65536"/>
                    <a:gd name="T12" fmla="*/ 0 60000 65536"/>
                    <a:gd name="T13" fmla="*/ 0 60000 65536"/>
                    <a:gd name="T14" fmla="*/ 0 60000 65536"/>
                    <a:gd name="T15" fmla="*/ 0 w 176"/>
                    <a:gd name="T16" fmla="*/ 0 h 18"/>
                    <a:gd name="T17" fmla="*/ 176 w 176"/>
                    <a:gd name="T18" fmla="*/ 18 h 18"/>
                  </a:gdLst>
                  <a:ahLst/>
                  <a:cxnLst>
                    <a:cxn ang="T10">
                      <a:pos x="T0" y="T1"/>
                    </a:cxn>
                    <a:cxn ang="T11">
                      <a:pos x="T2" y="T3"/>
                    </a:cxn>
                    <a:cxn ang="T12">
                      <a:pos x="T4" y="T5"/>
                    </a:cxn>
                    <a:cxn ang="T13">
                      <a:pos x="T6" y="T7"/>
                    </a:cxn>
                    <a:cxn ang="T14">
                      <a:pos x="T8" y="T9"/>
                    </a:cxn>
                  </a:cxnLst>
                  <a:rect l="T15" t="T16" r="T17" b="T18"/>
                  <a:pathLst>
                    <a:path w="176" h="18">
                      <a:moveTo>
                        <a:pt x="0" y="17"/>
                      </a:moveTo>
                      <a:lnTo>
                        <a:pt x="20" y="0"/>
                      </a:lnTo>
                      <a:lnTo>
                        <a:pt x="154" y="0"/>
                      </a:lnTo>
                      <a:lnTo>
                        <a:pt x="175" y="17"/>
                      </a:lnTo>
                      <a:lnTo>
                        <a:pt x="0" y="1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86" name="Freeform 450"/>
                <p:cNvSpPr>
                  <a:spLocks/>
                </p:cNvSpPr>
                <p:nvPr/>
              </p:nvSpPr>
              <p:spPr bwMode="auto">
                <a:xfrm>
                  <a:off x="1675" y="3293"/>
                  <a:ext cx="174" cy="17"/>
                </a:xfrm>
                <a:custGeom>
                  <a:avLst/>
                  <a:gdLst>
                    <a:gd name="T0" fmla="*/ 0 w 174"/>
                    <a:gd name="T1" fmla="*/ 0 h 17"/>
                    <a:gd name="T2" fmla="*/ 173 w 174"/>
                    <a:gd name="T3" fmla="*/ 0 h 17"/>
                    <a:gd name="T4" fmla="*/ 173 w 174"/>
                    <a:gd name="T5" fmla="*/ 16 h 17"/>
                    <a:gd name="T6" fmla="*/ 0 w 174"/>
                    <a:gd name="T7" fmla="*/ 16 h 17"/>
                    <a:gd name="T8" fmla="*/ 0 w 174"/>
                    <a:gd name="T9" fmla="*/ 0 h 17"/>
                    <a:gd name="T10" fmla="*/ 0 60000 65536"/>
                    <a:gd name="T11" fmla="*/ 0 60000 65536"/>
                    <a:gd name="T12" fmla="*/ 0 60000 65536"/>
                    <a:gd name="T13" fmla="*/ 0 60000 65536"/>
                    <a:gd name="T14" fmla="*/ 0 60000 65536"/>
                    <a:gd name="T15" fmla="*/ 0 w 174"/>
                    <a:gd name="T16" fmla="*/ 0 h 17"/>
                    <a:gd name="T17" fmla="*/ 174 w 174"/>
                    <a:gd name="T18" fmla="*/ 17 h 17"/>
                  </a:gdLst>
                  <a:ahLst/>
                  <a:cxnLst>
                    <a:cxn ang="T10">
                      <a:pos x="T0" y="T1"/>
                    </a:cxn>
                    <a:cxn ang="T11">
                      <a:pos x="T2" y="T3"/>
                    </a:cxn>
                    <a:cxn ang="T12">
                      <a:pos x="T4" y="T5"/>
                    </a:cxn>
                    <a:cxn ang="T13">
                      <a:pos x="T6" y="T7"/>
                    </a:cxn>
                    <a:cxn ang="T14">
                      <a:pos x="T8" y="T9"/>
                    </a:cxn>
                  </a:cxnLst>
                  <a:rect l="T15" t="T16" r="T17" b="T18"/>
                  <a:pathLst>
                    <a:path w="174" h="17">
                      <a:moveTo>
                        <a:pt x="0" y="0"/>
                      </a:moveTo>
                      <a:lnTo>
                        <a:pt x="173" y="0"/>
                      </a:lnTo>
                      <a:lnTo>
                        <a:pt x="173" y="16"/>
                      </a:lnTo>
                      <a:lnTo>
                        <a:pt x="0" y="16"/>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64" name="Group 451"/>
              <p:cNvGrpSpPr>
                <a:grpSpLocks/>
              </p:cNvGrpSpPr>
              <p:nvPr/>
            </p:nvGrpSpPr>
            <p:grpSpPr bwMode="auto">
              <a:xfrm>
                <a:off x="1672" y="3141"/>
                <a:ext cx="176" cy="167"/>
                <a:chOff x="1672" y="3141"/>
                <a:chExt cx="176" cy="167"/>
              </a:xfrm>
            </p:grpSpPr>
            <p:sp>
              <p:nvSpPr>
                <p:cNvPr id="65" name="Freeform 452"/>
                <p:cNvSpPr>
                  <a:spLocks/>
                </p:cNvSpPr>
                <p:nvPr/>
              </p:nvSpPr>
              <p:spPr bwMode="auto">
                <a:xfrm>
                  <a:off x="1676" y="3222"/>
                  <a:ext cx="166" cy="17"/>
                </a:xfrm>
                <a:custGeom>
                  <a:avLst/>
                  <a:gdLst>
                    <a:gd name="T0" fmla="*/ 0 w 166"/>
                    <a:gd name="T1" fmla="*/ 16 h 17"/>
                    <a:gd name="T2" fmla="*/ 19 w 166"/>
                    <a:gd name="T3" fmla="*/ 0 h 17"/>
                    <a:gd name="T4" fmla="*/ 144 w 166"/>
                    <a:gd name="T5" fmla="*/ 0 h 17"/>
                    <a:gd name="T6" fmla="*/ 165 w 166"/>
                    <a:gd name="T7" fmla="*/ 16 h 17"/>
                    <a:gd name="T8" fmla="*/ 0 w 166"/>
                    <a:gd name="T9" fmla="*/ 16 h 17"/>
                    <a:gd name="T10" fmla="*/ 0 60000 65536"/>
                    <a:gd name="T11" fmla="*/ 0 60000 65536"/>
                    <a:gd name="T12" fmla="*/ 0 60000 65536"/>
                    <a:gd name="T13" fmla="*/ 0 60000 65536"/>
                    <a:gd name="T14" fmla="*/ 0 60000 65536"/>
                    <a:gd name="T15" fmla="*/ 0 w 166"/>
                    <a:gd name="T16" fmla="*/ 0 h 17"/>
                    <a:gd name="T17" fmla="*/ 166 w 166"/>
                    <a:gd name="T18" fmla="*/ 17 h 17"/>
                  </a:gdLst>
                  <a:ahLst/>
                  <a:cxnLst>
                    <a:cxn ang="T10">
                      <a:pos x="T0" y="T1"/>
                    </a:cxn>
                    <a:cxn ang="T11">
                      <a:pos x="T2" y="T3"/>
                    </a:cxn>
                    <a:cxn ang="T12">
                      <a:pos x="T4" y="T5"/>
                    </a:cxn>
                    <a:cxn ang="T13">
                      <a:pos x="T6" y="T7"/>
                    </a:cxn>
                    <a:cxn ang="T14">
                      <a:pos x="T8" y="T9"/>
                    </a:cxn>
                  </a:cxnLst>
                  <a:rect l="T15" t="T16" r="T17" b="T18"/>
                  <a:pathLst>
                    <a:path w="166" h="17">
                      <a:moveTo>
                        <a:pt x="0" y="16"/>
                      </a:moveTo>
                      <a:lnTo>
                        <a:pt x="19" y="0"/>
                      </a:lnTo>
                      <a:lnTo>
                        <a:pt x="144" y="0"/>
                      </a:lnTo>
                      <a:lnTo>
                        <a:pt x="165" y="16"/>
                      </a:lnTo>
                      <a:lnTo>
                        <a:pt x="0" y="16"/>
                      </a:lnTo>
                    </a:path>
                  </a:pathLst>
                </a:custGeom>
                <a:solidFill>
                  <a:srgbClr val="B7B79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66" name="Freeform 453"/>
                <p:cNvSpPr>
                  <a:spLocks/>
                </p:cNvSpPr>
                <p:nvPr/>
              </p:nvSpPr>
              <p:spPr bwMode="auto">
                <a:xfrm>
                  <a:off x="1676" y="3222"/>
                  <a:ext cx="166" cy="17"/>
                </a:xfrm>
                <a:custGeom>
                  <a:avLst/>
                  <a:gdLst>
                    <a:gd name="T0" fmla="*/ 0 w 166"/>
                    <a:gd name="T1" fmla="*/ 16 h 17"/>
                    <a:gd name="T2" fmla="*/ 19 w 166"/>
                    <a:gd name="T3" fmla="*/ 0 h 17"/>
                    <a:gd name="T4" fmla="*/ 144 w 166"/>
                    <a:gd name="T5" fmla="*/ 0 h 17"/>
                    <a:gd name="T6" fmla="*/ 165 w 166"/>
                    <a:gd name="T7" fmla="*/ 16 h 17"/>
                    <a:gd name="T8" fmla="*/ 0 w 166"/>
                    <a:gd name="T9" fmla="*/ 16 h 17"/>
                    <a:gd name="T10" fmla="*/ 0 60000 65536"/>
                    <a:gd name="T11" fmla="*/ 0 60000 65536"/>
                    <a:gd name="T12" fmla="*/ 0 60000 65536"/>
                    <a:gd name="T13" fmla="*/ 0 60000 65536"/>
                    <a:gd name="T14" fmla="*/ 0 60000 65536"/>
                    <a:gd name="T15" fmla="*/ 0 w 166"/>
                    <a:gd name="T16" fmla="*/ 0 h 17"/>
                    <a:gd name="T17" fmla="*/ 166 w 166"/>
                    <a:gd name="T18" fmla="*/ 17 h 17"/>
                  </a:gdLst>
                  <a:ahLst/>
                  <a:cxnLst>
                    <a:cxn ang="T10">
                      <a:pos x="T0" y="T1"/>
                    </a:cxn>
                    <a:cxn ang="T11">
                      <a:pos x="T2" y="T3"/>
                    </a:cxn>
                    <a:cxn ang="T12">
                      <a:pos x="T4" y="T5"/>
                    </a:cxn>
                    <a:cxn ang="T13">
                      <a:pos x="T6" y="T7"/>
                    </a:cxn>
                    <a:cxn ang="T14">
                      <a:pos x="T8" y="T9"/>
                    </a:cxn>
                  </a:cxnLst>
                  <a:rect l="T15" t="T16" r="T17" b="T18"/>
                  <a:pathLst>
                    <a:path w="166" h="17">
                      <a:moveTo>
                        <a:pt x="0" y="16"/>
                      </a:moveTo>
                      <a:lnTo>
                        <a:pt x="19" y="0"/>
                      </a:lnTo>
                      <a:lnTo>
                        <a:pt x="144" y="0"/>
                      </a:lnTo>
                      <a:lnTo>
                        <a:pt x="165" y="16"/>
                      </a:lnTo>
                      <a:lnTo>
                        <a:pt x="0" y="16"/>
                      </a:lnTo>
                    </a:path>
                  </a:pathLst>
                </a:custGeom>
                <a:solidFill>
                  <a:srgbClr val="B7B79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67" name="Freeform 454"/>
                <p:cNvSpPr>
                  <a:spLocks/>
                </p:cNvSpPr>
                <p:nvPr/>
              </p:nvSpPr>
              <p:spPr bwMode="auto">
                <a:xfrm>
                  <a:off x="1700" y="3141"/>
                  <a:ext cx="118" cy="17"/>
                </a:xfrm>
                <a:custGeom>
                  <a:avLst/>
                  <a:gdLst>
                    <a:gd name="T0" fmla="*/ 0 w 118"/>
                    <a:gd name="T1" fmla="*/ 16 h 17"/>
                    <a:gd name="T2" fmla="*/ 13 w 118"/>
                    <a:gd name="T3" fmla="*/ 0 h 17"/>
                    <a:gd name="T4" fmla="*/ 103 w 118"/>
                    <a:gd name="T5" fmla="*/ 0 h 17"/>
                    <a:gd name="T6" fmla="*/ 117 w 118"/>
                    <a:gd name="T7" fmla="*/ 16 h 17"/>
                    <a:gd name="T8" fmla="*/ 0 w 118"/>
                    <a:gd name="T9" fmla="*/ 16 h 17"/>
                    <a:gd name="T10" fmla="*/ 0 60000 65536"/>
                    <a:gd name="T11" fmla="*/ 0 60000 65536"/>
                    <a:gd name="T12" fmla="*/ 0 60000 65536"/>
                    <a:gd name="T13" fmla="*/ 0 60000 65536"/>
                    <a:gd name="T14" fmla="*/ 0 60000 65536"/>
                    <a:gd name="T15" fmla="*/ 0 w 118"/>
                    <a:gd name="T16" fmla="*/ 0 h 17"/>
                    <a:gd name="T17" fmla="*/ 118 w 118"/>
                    <a:gd name="T18" fmla="*/ 17 h 17"/>
                  </a:gdLst>
                  <a:ahLst/>
                  <a:cxnLst>
                    <a:cxn ang="T10">
                      <a:pos x="T0" y="T1"/>
                    </a:cxn>
                    <a:cxn ang="T11">
                      <a:pos x="T2" y="T3"/>
                    </a:cxn>
                    <a:cxn ang="T12">
                      <a:pos x="T4" y="T5"/>
                    </a:cxn>
                    <a:cxn ang="T13">
                      <a:pos x="T6" y="T7"/>
                    </a:cxn>
                    <a:cxn ang="T14">
                      <a:pos x="T8" y="T9"/>
                    </a:cxn>
                  </a:cxnLst>
                  <a:rect l="T15" t="T16" r="T17" b="T18"/>
                  <a:pathLst>
                    <a:path w="118" h="17">
                      <a:moveTo>
                        <a:pt x="0" y="16"/>
                      </a:moveTo>
                      <a:lnTo>
                        <a:pt x="13" y="0"/>
                      </a:lnTo>
                      <a:lnTo>
                        <a:pt x="103" y="0"/>
                      </a:lnTo>
                      <a:lnTo>
                        <a:pt x="117" y="16"/>
                      </a:lnTo>
                      <a:lnTo>
                        <a:pt x="0" y="16"/>
                      </a:lnTo>
                    </a:path>
                  </a:pathLst>
                </a:custGeom>
                <a:solidFill>
                  <a:srgbClr val="B7B79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68" name="Freeform 455"/>
                <p:cNvSpPr>
                  <a:spLocks/>
                </p:cNvSpPr>
                <p:nvPr/>
              </p:nvSpPr>
              <p:spPr bwMode="auto">
                <a:xfrm>
                  <a:off x="1700" y="3141"/>
                  <a:ext cx="118" cy="17"/>
                </a:xfrm>
                <a:custGeom>
                  <a:avLst/>
                  <a:gdLst>
                    <a:gd name="T0" fmla="*/ 0 w 118"/>
                    <a:gd name="T1" fmla="*/ 16 h 17"/>
                    <a:gd name="T2" fmla="*/ 13 w 118"/>
                    <a:gd name="T3" fmla="*/ 0 h 17"/>
                    <a:gd name="T4" fmla="*/ 103 w 118"/>
                    <a:gd name="T5" fmla="*/ 0 h 17"/>
                    <a:gd name="T6" fmla="*/ 117 w 118"/>
                    <a:gd name="T7" fmla="*/ 16 h 17"/>
                    <a:gd name="T8" fmla="*/ 0 w 118"/>
                    <a:gd name="T9" fmla="*/ 16 h 17"/>
                    <a:gd name="T10" fmla="*/ 0 60000 65536"/>
                    <a:gd name="T11" fmla="*/ 0 60000 65536"/>
                    <a:gd name="T12" fmla="*/ 0 60000 65536"/>
                    <a:gd name="T13" fmla="*/ 0 60000 65536"/>
                    <a:gd name="T14" fmla="*/ 0 60000 65536"/>
                    <a:gd name="T15" fmla="*/ 0 w 118"/>
                    <a:gd name="T16" fmla="*/ 0 h 17"/>
                    <a:gd name="T17" fmla="*/ 118 w 118"/>
                    <a:gd name="T18" fmla="*/ 17 h 17"/>
                  </a:gdLst>
                  <a:ahLst/>
                  <a:cxnLst>
                    <a:cxn ang="T10">
                      <a:pos x="T0" y="T1"/>
                    </a:cxn>
                    <a:cxn ang="T11">
                      <a:pos x="T2" y="T3"/>
                    </a:cxn>
                    <a:cxn ang="T12">
                      <a:pos x="T4" y="T5"/>
                    </a:cxn>
                    <a:cxn ang="T13">
                      <a:pos x="T6" y="T7"/>
                    </a:cxn>
                    <a:cxn ang="T14">
                      <a:pos x="T8" y="T9"/>
                    </a:cxn>
                  </a:cxnLst>
                  <a:rect l="T15" t="T16" r="T17" b="T18"/>
                  <a:pathLst>
                    <a:path w="118" h="17">
                      <a:moveTo>
                        <a:pt x="0" y="16"/>
                      </a:moveTo>
                      <a:lnTo>
                        <a:pt x="13" y="0"/>
                      </a:lnTo>
                      <a:lnTo>
                        <a:pt x="103" y="0"/>
                      </a:lnTo>
                      <a:lnTo>
                        <a:pt x="117" y="16"/>
                      </a:lnTo>
                      <a:lnTo>
                        <a:pt x="0" y="16"/>
                      </a:lnTo>
                    </a:path>
                  </a:pathLst>
                </a:custGeom>
                <a:solidFill>
                  <a:srgbClr val="B7B79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69" name="Freeform 456"/>
                <p:cNvSpPr>
                  <a:spLocks/>
                </p:cNvSpPr>
                <p:nvPr/>
              </p:nvSpPr>
              <p:spPr bwMode="auto">
                <a:xfrm>
                  <a:off x="1701" y="3151"/>
                  <a:ext cx="117" cy="81"/>
                </a:xfrm>
                <a:custGeom>
                  <a:avLst/>
                  <a:gdLst>
                    <a:gd name="T0" fmla="*/ 0 w 117"/>
                    <a:gd name="T1" fmla="*/ 0 h 81"/>
                    <a:gd name="T2" fmla="*/ 116 w 117"/>
                    <a:gd name="T3" fmla="*/ 0 h 81"/>
                    <a:gd name="T4" fmla="*/ 116 w 117"/>
                    <a:gd name="T5" fmla="*/ 80 h 81"/>
                    <a:gd name="T6" fmla="*/ 0 w 117"/>
                    <a:gd name="T7" fmla="*/ 80 h 81"/>
                    <a:gd name="T8" fmla="*/ 0 w 117"/>
                    <a:gd name="T9" fmla="*/ 0 h 81"/>
                    <a:gd name="T10" fmla="*/ 0 60000 65536"/>
                    <a:gd name="T11" fmla="*/ 0 60000 65536"/>
                    <a:gd name="T12" fmla="*/ 0 60000 65536"/>
                    <a:gd name="T13" fmla="*/ 0 60000 65536"/>
                    <a:gd name="T14" fmla="*/ 0 60000 65536"/>
                    <a:gd name="T15" fmla="*/ 0 w 117"/>
                    <a:gd name="T16" fmla="*/ 0 h 81"/>
                    <a:gd name="T17" fmla="*/ 117 w 117"/>
                    <a:gd name="T18" fmla="*/ 81 h 81"/>
                  </a:gdLst>
                  <a:ahLst/>
                  <a:cxnLst>
                    <a:cxn ang="T10">
                      <a:pos x="T0" y="T1"/>
                    </a:cxn>
                    <a:cxn ang="T11">
                      <a:pos x="T2" y="T3"/>
                    </a:cxn>
                    <a:cxn ang="T12">
                      <a:pos x="T4" y="T5"/>
                    </a:cxn>
                    <a:cxn ang="T13">
                      <a:pos x="T6" y="T7"/>
                    </a:cxn>
                    <a:cxn ang="T14">
                      <a:pos x="T8" y="T9"/>
                    </a:cxn>
                  </a:cxnLst>
                  <a:rect l="T15" t="T16" r="T17" b="T18"/>
                  <a:pathLst>
                    <a:path w="117" h="81">
                      <a:moveTo>
                        <a:pt x="0" y="0"/>
                      </a:moveTo>
                      <a:lnTo>
                        <a:pt x="116" y="0"/>
                      </a:lnTo>
                      <a:lnTo>
                        <a:pt x="116" y="80"/>
                      </a:lnTo>
                      <a:lnTo>
                        <a:pt x="0" y="80"/>
                      </a:lnTo>
                      <a:lnTo>
                        <a:pt x="0" y="0"/>
                      </a:lnTo>
                    </a:path>
                  </a:pathLst>
                </a:custGeom>
                <a:solidFill>
                  <a:srgbClr val="A5A58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0" name="Freeform 457"/>
                <p:cNvSpPr>
                  <a:spLocks/>
                </p:cNvSpPr>
                <p:nvPr/>
              </p:nvSpPr>
              <p:spPr bwMode="auto">
                <a:xfrm>
                  <a:off x="1677" y="3237"/>
                  <a:ext cx="165" cy="35"/>
                </a:xfrm>
                <a:custGeom>
                  <a:avLst/>
                  <a:gdLst>
                    <a:gd name="T0" fmla="*/ 0 w 165"/>
                    <a:gd name="T1" fmla="*/ 0 h 35"/>
                    <a:gd name="T2" fmla="*/ 164 w 165"/>
                    <a:gd name="T3" fmla="*/ 0 h 35"/>
                    <a:gd name="T4" fmla="*/ 164 w 165"/>
                    <a:gd name="T5" fmla="*/ 34 h 35"/>
                    <a:gd name="T6" fmla="*/ 0 w 165"/>
                    <a:gd name="T7" fmla="*/ 34 h 35"/>
                    <a:gd name="T8" fmla="*/ 0 w 165"/>
                    <a:gd name="T9" fmla="*/ 0 h 35"/>
                    <a:gd name="T10" fmla="*/ 0 60000 65536"/>
                    <a:gd name="T11" fmla="*/ 0 60000 65536"/>
                    <a:gd name="T12" fmla="*/ 0 60000 65536"/>
                    <a:gd name="T13" fmla="*/ 0 60000 65536"/>
                    <a:gd name="T14" fmla="*/ 0 60000 65536"/>
                    <a:gd name="T15" fmla="*/ 0 w 165"/>
                    <a:gd name="T16" fmla="*/ 0 h 35"/>
                    <a:gd name="T17" fmla="*/ 165 w 165"/>
                    <a:gd name="T18" fmla="*/ 35 h 35"/>
                  </a:gdLst>
                  <a:ahLst/>
                  <a:cxnLst>
                    <a:cxn ang="T10">
                      <a:pos x="T0" y="T1"/>
                    </a:cxn>
                    <a:cxn ang="T11">
                      <a:pos x="T2" y="T3"/>
                    </a:cxn>
                    <a:cxn ang="T12">
                      <a:pos x="T4" y="T5"/>
                    </a:cxn>
                    <a:cxn ang="T13">
                      <a:pos x="T6" y="T7"/>
                    </a:cxn>
                    <a:cxn ang="T14">
                      <a:pos x="T8" y="T9"/>
                    </a:cxn>
                  </a:cxnLst>
                  <a:rect l="T15" t="T16" r="T17" b="T18"/>
                  <a:pathLst>
                    <a:path w="165" h="35">
                      <a:moveTo>
                        <a:pt x="0" y="0"/>
                      </a:moveTo>
                      <a:lnTo>
                        <a:pt x="164" y="0"/>
                      </a:lnTo>
                      <a:lnTo>
                        <a:pt x="164" y="34"/>
                      </a:lnTo>
                      <a:lnTo>
                        <a:pt x="0" y="34"/>
                      </a:lnTo>
                      <a:lnTo>
                        <a:pt x="0" y="0"/>
                      </a:lnTo>
                    </a:path>
                  </a:pathLst>
                </a:custGeom>
                <a:solidFill>
                  <a:srgbClr val="A5A58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1" name="Freeform 458"/>
                <p:cNvSpPr>
                  <a:spLocks/>
                </p:cNvSpPr>
                <p:nvPr/>
              </p:nvSpPr>
              <p:spPr bwMode="auto">
                <a:xfrm>
                  <a:off x="1711" y="3161"/>
                  <a:ext cx="96" cy="63"/>
                </a:xfrm>
                <a:custGeom>
                  <a:avLst/>
                  <a:gdLst>
                    <a:gd name="T0" fmla="*/ 0 w 96"/>
                    <a:gd name="T1" fmla="*/ 0 h 63"/>
                    <a:gd name="T2" fmla="*/ 95 w 96"/>
                    <a:gd name="T3" fmla="*/ 0 h 63"/>
                    <a:gd name="T4" fmla="*/ 95 w 96"/>
                    <a:gd name="T5" fmla="*/ 62 h 63"/>
                    <a:gd name="T6" fmla="*/ 0 w 96"/>
                    <a:gd name="T7" fmla="*/ 62 h 63"/>
                    <a:gd name="T8" fmla="*/ 0 w 96"/>
                    <a:gd name="T9" fmla="*/ 0 h 63"/>
                    <a:gd name="T10" fmla="*/ 0 60000 65536"/>
                    <a:gd name="T11" fmla="*/ 0 60000 65536"/>
                    <a:gd name="T12" fmla="*/ 0 60000 65536"/>
                    <a:gd name="T13" fmla="*/ 0 60000 65536"/>
                    <a:gd name="T14" fmla="*/ 0 60000 65536"/>
                    <a:gd name="T15" fmla="*/ 0 w 96"/>
                    <a:gd name="T16" fmla="*/ 0 h 63"/>
                    <a:gd name="T17" fmla="*/ 96 w 96"/>
                    <a:gd name="T18" fmla="*/ 63 h 63"/>
                  </a:gdLst>
                  <a:ahLst/>
                  <a:cxnLst>
                    <a:cxn ang="T10">
                      <a:pos x="T0" y="T1"/>
                    </a:cxn>
                    <a:cxn ang="T11">
                      <a:pos x="T2" y="T3"/>
                    </a:cxn>
                    <a:cxn ang="T12">
                      <a:pos x="T4" y="T5"/>
                    </a:cxn>
                    <a:cxn ang="T13">
                      <a:pos x="T6" y="T7"/>
                    </a:cxn>
                    <a:cxn ang="T14">
                      <a:pos x="T8" y="T9"/>
                    </a:cxn>
                  </a:cxnLst>
                  <a:rect l="T15" t="T16" r="T17" b="T18"/>
                  <a:pathLst>
                    <a:path w="96" h="63">
                      <a:moveTo>
                        <a:pt x="0" y="0"/>
                      </a:moveTo>
                      <a:lnTo>
                        <a:pt x="95" y="0"/>
                      </a:lnTo>
                      <a:lnTo>
                        <a:pt x="95" y="62"/>
                      </a:lnTo>
                      <a:lnTo>
                        <a:pt x="0" y="62"/>
                      </a:lnTo>
                      <a:lnTo>
                        <a:pt x="0"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2" name="Line 459"/>
                <p:cNvSpPr>
                  <a:spLocks noChangeShapeType="1"/>
                </p:cNvSpPr>
                <p:nvPr/>
              </p:nvSpPr>
              <p:spPr bwMode="auto">
                <a:xfrm flipH="1">
                  <a:off x="1789" y="3250"/>
                  <a:ext cx="3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3" name="Freeform 460"/>
                <p:cNvSpPr>
                  <a:spLocks/>
                </p:cNvSpPr>
                <p:nvPr/>
              </p:nvSpPr>
              <p:spPr bwMode="auto">
                <a:xfrm>
                  <a:off x="1672" y="3275"/>
                  <a:ext cx="176" cy="17"/>
                </a:xfrm>
                <a:custGeom>
                  <a:avLst/>
                  <a:gdLst>
                    <a:gd name="T0" fmla="*/ 0 w 176"/>
                    <a:gd name="T1" fmla="*/ 16 h 17"/>
                    <a:gd name="T2" fmla="*/ 20 w 176"/>
                    <a:gd name="T3" fmla="*/ 0 h 17"/>
                    <a:gd name="T4" fmla="*/ 153 w 176"/>
                    <a:gd name="T5" fmla="*/ 0 h 17"/>
                    <a:gd name="T6" fmla="*/ 175 w 176"/>
                    <a:gd name="T7" fmla="*/ 16 h 17"/>
                    <a:gd name="T8" fmla="*/ 0 w 176"/>
                    <a:gd name="T9" fmla="*/ 16 h 17"/>
                    <a:gd name="T10" fmla="*/ 0 60000 65536"/>
                    <a:gd name="T11" fmla="*/ 0 60000 65536"/>
                    <a:gd name="T12" fmla="*/ 0 60000 65536"/>
                    <a:gd name="T13" fmla="*/ 0 60000 65536"/>
                    <a:gd name="T14" fmla="*/ 0 60000 65536"/>
                    <a:gd name="T15" fmla="*/ 0 w 176"/>
                    <a:gd name="T16" fmla="*/ 0 h 17"/>
                    <a:gd name="T17" fmla="*/ 176 w 176"/>
                    <a:gd name="T18" fmla="*/ 17 h 17"/>
                  </a:gdLst>
                  <a:ahLst/>
                  <a:cxnLst>
                    <a:cxn ang="T10">
                      <a:pos x="T0" y="T1"/>
                    </a:cxn>
                    <a:cxn ang="T11">
                      <a:pos x="T2" y="T3"/>
                    </a:cxn>
                    <a:cxn ang="T12">
                      <a:pos x="T4" y="T5"/>
                    </a:cxn>
                    <a:cxn ang="T13">
                      <a:pos x="T6" y="T7"/>
                    </a:cxn>
                    <a:cxn ang="T14">
                      <a:pos x="T8" y="T9"/>
                    </a:cxn>
                  </a:cxnLst>
                  <a:rect l="T15" t="T16" r="T17" b="T18"/>
                  <a:pathLst>
                    <a:path w="176" h="17">
                      <a:moveTo>
                        <a:pt x="0" y="16"/>
                      </a:moveTo>
                      <a:lnTo>
                        <a:pt x="20" y="0"/>
                      </a:lnTo>
                      <a:lnTo>
                        <a:pt x="153" y="0"/>
                      </a:lnTo>
                      <a:lnTo>
                        <a:pt x="175" y="16"/>
                      </a:lnTo>
                      <a:lnTo>
                        <a:pt x="0" y="16"/>
                      </a:lnTo>
                    </a:path>
                  </a:pathLst>
                </a:custGeom>
                <a:solidFill>
                  <a:srgbClr val="B7B79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4" name="Freeform 461"/>
                <p:cNvSpPr>
                  <a:spLocks/>
                </p:cNvSpPr>
                <p:nvPr/>
              </p:nvSpPr>
              <p:spPr bwMode="auto">
                <a:xfrm>
                  <a:off x="1672" y="3275"/>
                  <a:ext cx="176" cy="17"/>
                </a:xfrm>
                <a:custGeom>
                  <a:avLst/>
                  <a:gdLst>
                    <a:gd name="T0" fmla="*/ 0 w 176"/>
                    <a:gd name="T1" fmla="*/ 16 h 17"/>
                    <a:gd name="T2" fmla="*/ 20 w 176"/>
                    <a:gd name="T3" fmla="*/ 0 h 17"/>
                    <a:gd name="T4" fmla="*/ 153 w 176"/>
                    <a:gd name="T5" fmla="*/ 0 h 17"/>
                    <a:gd name="T6" fmla="*/ 175 w 176"/>
                    <a:gd name="T7" fmla="*/ 16 h 17"/>
                    <a:gd name="T8" fmla="*/ 0 w 176"/>
                    <a:gd name="T9" fmla="*/ 16 h 17"/>
                    <a:gd name="T10" fmla="*/ 0 60000 65536"/>
                    <a:gd name="T11" fmla="*/ 0 60000 65536"/>
                    <a:gd name="T12" fmla="*/ 0 60000 65536"/>
                    <a:gd name="T13" fmla="*/ 0 60000 65536"/>
                    <a:gd name="T14" fmla="*/ 0 60000 65536"/>
                    <a:gd name="T15" fmla="*/ 0 w 176"/>
                    <a:gd name="T16" fmla="*/ 0 h 17"/>
                    <a:gd name="T17" fmla="*/ 176 w 176"/>
                    <a:gd name="T18" fmla="*/ 17 h 17"/>
                  </a:gdLst>
                  <a:ahLst/>
                  <a:cxnLst>
                    <a:cxn ang="T10">
                      <a:pos x="T0" y="T1"/>
                    </a:cxn>
                    <a:cxn ang="T11">
                      <a:pos x="T2" y="T3"/>
                    </a:cxn>
                    <a:cxn ang="T12">
                      <a:pos x="T4" y="T5"/>
                    </a:cxn>
                    <a:cxn ang="T13">
                      <a:pos x="T6" y="T7"/>
                    </a:cxn>
                    <a:cxn ang="T14">
                      <a:pos x="T8" y="T9"/>
                    </a:cxn>
                  </a:cxnLst>
                  <a:rect l="T15" t="T16" r="T17" b="T18"/>
                  <a:pathLst>
                    <a:path w="176" h="17">
                      <a:moveTo>
                        <a:pt x="0" y="16"/>
                      </a:moveTo>
                      <a:lnTo>
                        <a:pt x="20" y="0"/>
                      </a:lnTo>
                      <a:lnTo>
                        <a:pt x="153" y="0"/>
                      </a:lnTo>
                      <a:lnTo>
                        <a:pt x="175" y="16"/>
                      </a:lnTo>
                      <a:lnTo>
                        <a:pt x="0" y="16"/>
                      </a:lnTo>
                    </a:path>
                  </a:pathLst>
                </a:custGeom>
                <a:solidFill>
                  <a:srgbClr val="B7B79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5" name="Freeform 462"/>
                <p:cNvSpPr>
                  <a:spLocks/>
                </p:cNvSpPr>
                <p:nvPr/>
              </p:nvSpPr>
              <p:spPr bwMode="auto">
                <a:xfrm>
                  <a:off x="1673" y="3291"/>
                  <a:ext cx="173" cy="17"/>
                </a:xfrm>
                <a:custGeom>
                  <a:avLst/>
                  <a:gdLst>
                    <a:gd name="T0" fmla="*/ 0 w 173"/>
                    <a:gd name="T1" fmla="*/ 0 h 17"/>
                    <a:gd name="T2" fmla="*/ 172 w 173"/>
                    <a:gd name="T3" fmla="*/ 0 h 17"/>
                    <a:gd name="T4" fmla="*/ 172 w 173"/>
                    <a:gd name="T5" fmla="*/ 16 h 17"/>
                    <a:gd name="T6" fmla="*/ 0 w 173"/>
                    <a:gd name="T7" fmla="*/ 16 h 17"/>
                    <a:gd name="T8" fmla="*/ 0 w 173"/>
                    <a:gd name="T9" fmla="*/ 0 h 17"/>
                    <a:gd name="T10" fmla="*/ 0 60000 65536"/>
                    <a:gd name="T11" fmla="*/ 0 60000 65536"/>
                    <a:gd name="T12" fmla="*/ 0 60000 65536"/>
                    <a:gd name="T13" fmla="*/ 0 60000 65536"/>
                    <a:gd name="T14" fmla="*/ 0 60000 65536"/>
                    <a:gd name="T15" fmla="*/ 0 w 173"/>
                    <a:gd name="T16" fmla="*/ 0 h 17"/>
                    <a:gd name="T17" fmla="*/ 173 w 173"/>
                    <a:gd name="T18" fmla="*/ 17 h 17"/>
                  </a:gdLst>
                  <a:ahLst/>
                  <a:cxnLst>
                    <a:cxn ang="T10">
                      <a:pos x="T0" y="T1"/>
                    </a:cxn>
                    <a:cxn ang="T11">
                      <a:pos x="T2" y="T3"/>
                    </a:cxn>
                    <a:cxn ang="T12">
                      <a:pos x="T4" y="T5"/>
                    </a:cxn>
                    <a:cxn ang="T13">
                      <a:pos x="T6" y="T7"/>
                    </a:cxn>
                    <a:cxn ang="T14">
                      <a:pos x="T8" y="T9"/>
                    </a:cxn>
                  </a:cxnLst>
                  <a:rect l="T15" t="T16" r="T17" b="T18"/>
                  <a:pathLst>
                    <a:path w="173" h="17">
                      <a:moveTo>
                        <a:pt x="0" y="0"/>
                      </a:moveTo>
                      <a:lnTo>
                        <a:pt x="172" y="0"/>
                      </a:lnTo>
                      <a:lnTo>
                        <a:pt x="172" y="16"/>
                      </a:lnTo>
                      <a:lnTo>
                        <a:pt x="0" y="16"/>
                      </a:lnTo>
                      <a:lnTo>
                        <a:pt x="0" y="0"/>
                      </a:lnTo>
                    </a:path>
                  </a:pathLst>
                </a:custGeom>
                <a:solidFill>
                  <a:srgbClr val="A5A58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sp>
          <p:nvSpPr>
            <p:cNvPr id="58" name="Line 463"/>
            <p:cNvSpPr>
              <a:spLocks noChangeShapeType="1"/>
            </p:cNvSpPr>
            <p:nvPr/>
          </p:nvSpPr>
          <p:spPr bwMode="auto">
            <a:xfrm flipH="1">
              <a:off x="838200" y="5562600"/>
              <a:ext cx="685800" cy="152400"/>
            </a:xfrm>
            <a:prstGeom prst="line">
              <a:avLst/>
            </a:prstGeom>
            <a:noFill/>
            <a:ln w="76200">
              <a:solidFill>
                <a:srgbClr val="FF0000"/>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464"/>
            <p:cNvSpPr>
              <a:spLocks noChangeShapeType="1"/>
            </p:cNvSpPr>
            <p:nvPr/>
          </p:nvSpPr>
          <p:spPr bwMode="auto">
            <a:xfrm flipH="1">
              <a:off x="7848600" y="3429000"/>
              <a:ext cx="609600" cy="685800"/>
            </a:xfrm>
            <a:prstGeom prst="line">
              <a:avLst/>
            </a:prstGeom>
            <a:noFill/>
            <a:ln w="76200">
              <a:solidFill>
                <a:srgbClr val="FF0000"/>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sp>
          <p:nvSpPr>
            <p:cNvPr id="60" name="Text Box 465"/>
            <p:cNvSpPr txBox="1">
              <a:spLocks noChangeArrowheads="1"/>
            </p:cNvSpPr>
            <p:nvPr/>
          </p:nvSpPr>
          <p:spPr bwMode="auto">
            <a:xfrm>
              <a:off x="304800" y="6019801"/>
              <a:ext cx="8944503" cy="59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r>
                <a:rPr lang="en-US" altLang="zh-TW" sz="1400">
                  <a:latin typeface="Tahoma" pitchFamily="34" charset="0"/>
                  <a:ea typeface="新細明體" pitchFamily="18" charset="-120"/>
                </a:rPr>
                <a:t>u0123a.dorm.ccu.edu.tw</a:t>
              </a:r>
            </a:p>
          </p:txBody>
        </p:sp>
        <p:sp>
          <p:nvSpPr>
            <p:cNvPr id="61" name="Text Box 466"/>
            <p:cNvSpPr txBox="1">
              <a:spLocks noChangeArrowheads="1"/>
            </p:cNvSpPr>
            <p:nvPr/>
          </p:nvSpPr>
          <p:spPr bwMode="auto">
            <a:xfrm>
              <a:off x="7280274" y="2819400"/>
              <a:ext cx="6252224" cy="59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Arial Narrow" pitchFamily="34" charset="0"/>
                  <a:ea typeface="微軟正黑體" pitchFamily="34" charset="-12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Arial Narrow" pitchFamily="34" charset="0"/>
                  <a:ea typeface="微軟正黑體" pitchFamily="34" charset="-12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Arial Narrow" pitchFamily="34" charset="0"/>
                  <a:ea typeface="微軟正黑體" pitchFamily="34" charset="-12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Arial Narrow" pitchFamily="34" charset="0"/>
                  <a:ea typeface="微軟正黑體" pitchFamily="34" charset="-12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Arial Narrow" pitchFamily="34" charset="0"/>
                  <a:ea typeface="微軟正黑體" pitchFamily="34" charset="-120"/>
                </a:defRPr>
              </a:lvl9pPr>
            </a:lstStyle>
            <a:p>
              <a:pPr eaLnBrk="1" hangingPunct="1">
                <a:spcBef>
                  <a:spcPct val="0"/>
                </a:spcBef>
                <a:buClrTx/>
                <a:buSzTx/>
                <a:buFontTx/>
                <a:buNone/>
              </a:pPr>
              <a:r>
                <a:rPr lang="en-US" altLang="zh-TW" sz="1400">
                  <a:latin typeface="Tahoma" pitchFamily="34" charset="0"/>
                  <a:ea typeface="新細明體" pitchFamily="18" charset="-120"/>
                </a:rPr>
                <a:t>www.yahoo.com</a:t>
              </a:r>
            </a:p>
          </p:txBody>
        </p:sp>
        <p:sp>
          <p:nvSpPr>
            <p:cNvPr id="62" name="Line 467"/>
            <p:cNvSpPr>
              <a:spLocks noChangeShapeType="1"/>
            </p:cNvSpPr>
            <p:nvPr/>
          </p:nvSpPr>
          <p:spPr bwMode="auto">
            <a:xfrm>
              <a:off x="5181600" y="5257800"/>
              <a:ext cx="76200" cy="533400"/>
            </a:xfrm>
            <a:prstGeom prst="line">
              <a:avLst/>
            </a:prstGeom>
            <a:noFill/>
            <a:ln w="28575">
              <a:solidFill>
                <a:srgbClr val="0000FF"/>
              </a:solidFill>
              <a:round/>
              <a:headEnd type="none" w="sm" len="med"/>
              <a:tailEnd type="none" w="sm"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 name="文字方塊 1"/>
          <p:cNvSpPr txBox="1"/>
          <p:nvPr/>
        </p:nvSpPr>
        <p:spPr>
          <a:xfrm>
            <a:off x="4978215" y="3236979"/>
            <a:ext cx="3121857" cy="1446550"/>
          </a:xfrm>
          <a:prstGeom prst="rect">
            <a:avLst/>
          </a:prstGeom>
          <a:noFill/>
        </p:spPr>
        <p:txBody>
          <a:bodyPr wrap="square" rtlCol="0">
            <a:spAutoFit/>
          </a:bodyPr>
          <a:lstStyle/>
          <a:p>
            <a:r>
              <a:rPr lang="zh-TW" altLang="en-US" sz="1100"/>
              <a:t>連結導向</a:t>
            </a:r>
            <a:r>
              <a:rPr lang="en-US" altLang="zh-TW" sz="1100"/>
              <a:t>(Connection-oriented)</a:t>
            </a:r>
          </a:p>
          <a:p>
            <a:r>
              <a:rPr lang="en-US" altLang="zh-TW" sz="1100"/>
              <a:t> </a:t>
            </a:r>
            <a:r>
              <a:rPr lang="zh-TW" altLang="en-US" sz="1100"/>
              <a:t>在發送資料前會建立一個連結，並使用錯誤檢查等方式確保資料能夠正確無誤的傳送，如果發生錯誤會自動嘗試重傳資料</a:t>
            </a:r>
          </a:p>
          <a:p>
            <a:r>
              <a:rPr lang="zh-TW" altLang="en-US" sz="1100"/>
              <a:t> 電話是一種連結導向的通訊方式，使用者必須先確定電話號碼，然後撥電話，若是無人接聽則無法建立連結，若是接聽則發話與受話端可藉由交談來確認資料正確傳遞</a:t>
            </a:r>
            <a:endParaRPr lang="en-US"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a:spcBef>
                <a:spcPts val="0"/>
              </a:spcBef>
              <a:buNone/>
            </a:pPr>
            <a:r>
              <a:rPr lang="en"/>
              <a:t>IP characteristics</a:t>
            </a:r>
          </a:p>
        </p:txBody>
      </p:sp>
      <p:sp>
        <p:nvSpPr>
          <p:cNvPr id="103" name="Shape 103"/>
          <p:cNvSpPr txBox="1">
            <a:spLocks noGrp="1"/>
          </p:cNvSpPr>
          <p:nvPr>
            <p:ph type="body" idx="1"/>
          </p:nvPr>
        </p:nvSpPr>
        <p:spPr>
          <a:xfrm>
            <a:off x="311700" y="1688433"/>
            <a:ext cx="8520600" cy="4403600"/>
          </a:xfrm>
          <a:prstGeom prst="rect">
            <a:avLst/>
          </a:prstGeom>
        </p:spPr>
        <p:txBody>
          <a:bodyPr lIns="91425" tIns="91425" rIns="91425" bIns="91425" anchor="t" anchorCtr="0">
            <a:noAutofit/>
          </a:bodyPr>
          <a:lstStyle/>
          <a:p>
            <a:pPr marL="457200" lvl="0" indent="-228600" rtl="0">
              <a:spcBef>
                <a:spcPts val="0"/>
              </a:spcBef>
            </a:pPr>
            <a:r>
              <a:rPr lang="en"/>
              <a:t>Connectionless protocol</a:t>
            </a:r>
          </a:p>
          <a:p>
            <a:pPr lvl="0">
              <a:spcBef>
                <a:spcPts val="0"/>
              </a:spcBef>
              <a:buNone/>
            </a:pPr>
            <a:endParaRPr/>
          </a:p>
          <a:p>
            <a:pPr marL="457200" lvl="0" indent="-228600">
              <a:spcBef>
                <a:spcPts val="0"/>
              </a:spcBef>
            </a:pPr>
            <a:r>
              <a:rPr lang="en"/>
              <a:t>Unreliable protocol</a:t>
            </a:r>
          </a:p>
          <a:p>
            <a:pPr marL="914400" lvl="1" indent="-342900">
              <a:spcBef>
                <a:spcPts val="0"/>
              </a:spcBef>
              <a:buClr>
                <a:srgbClr val="000000"/>
              </a:buClr>
              <a:buSzPct val="100000"/>
            </a:pPr>
            <a:r>
              <a:rPr lang="en" sz="1800">
                <a:solidFill>
                  <a:srgbClr val="000000"/>
                </a:solidFill>
              </a:rPr>
              <a:t>Cannot tell if packets were lost or out of order</a:t>
            </a:r>
          </a:p>
          <a:p>
            <a:pPr lvl="0">
              <a:spcBef>
                <a:spcPts val="0"/>
              </a:spcBef>
              <a:buNone/>
            </a:pPr>
            <a:endParaRPr>
              <a:solidFill>
                <a:srgbClr val="000000"/>
              </a:solidFill>
            </a:endParaRPr>
          </a:p>
        </p:txBody>
      </p:sp>
      <p:sp>
        <p:nvSpPr>
          <p:cNvPr id="104" name="Shape 104"/>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sp>
        <p:nvSpPr>
          <p:cNvPr id="2" name="文字方塊 1"/>
          <p:cNvSpPr txBox="1"/>
          <p:nvPr/>
        </p:nvSpPr>
        <p:spPr>
          <a:xfrm>
            <a:off x="3839076" y="740702"/>
            <a:ext cx="4045293" cy="1615827"/>
          </a:xfrm>
          <a:prstGeom prst="rect">
            <a:avLst/>
          </a:prstGeom>
          <a:noFill/>
        </p:spPr>
        <p:txBody>
          <a:bodyPr wrap="square" rtlCol="0">
            <a:spAutoFit/>
          </a:bodyPr>
          <a:lstStyle/>
          <a:p>
            <a:r>
              <a:rPr lang="zh-TW" altLang="en-US" sz="1100"/>
              <a:t>無連結導向</a:t>
            </a:r>
            <a:r>
              <a:rPr lang="en-US" altLang="zh-TW" sz="1100"/>
              <a:t>(Connectionless-oriented)</a:t>
            </a:r>
          </a:p>
          <a:p>
            <a:r>
              <a:rPr lang="en-US" altLang="zh-TW" sz="1100"/>
              <a:t> </a:t>
            </a:r>
            <a:r>
              <a:rPr lang="zh-TW" altLang="en-US" sz="1100"/>
              <a:t>在資料傳送前，並不透過事先的連線協調及建立連線才傳送資料；在資料送達對方時亦不送回確認資訊，所以效率較高，但錯誤率相對也較高 廣告郵件是一種無連結傳送，廠商將廣告傳單加上地址交由郵局寄送，但不能確定地址與收件人是否正確，也不能確定收件人是否能正確收到資料。</a:t>
            </a:r>
          </a:p>
          <a:p>
            <a:r>
              <a:rPr lang="zh-TW" altLang="en-US" sz="1100"/>
              <a:t> 無連結傳送也可用來建立連結導向的傳送，在上面廣告郵件的例子中，可使用回函的方式來確認消費者是否接收到廣告郵件</a:t>
            </a:r>
            <a:endParaRPr lang="en-US"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593367"/>
            <a:ext cx="8520600" cy="943200"/>
          </a:xfrm>
          <a:prstGeom prst="rect">
            <a:avLst/>
          </a:prstGeom>
        </p:spPr>
        <p:txBody>
          <a:bodyPr lIns="91425" tIns="91425" rIns="91425" bIns="91425" anchor="t" anchorCtr="0">
            <a:noAutofit/>
          </a:bodyPr>
          <a:lstStyle/>
          <a:p>
            <a:pPr lvl="0">
              <a:spcBef>
                <a:spcPts val="0"/>
              </a:spcBef>
              <a:buNone/>
            </a:pPr>
            <a:r>
              <a:rPr lang="en"/>
              <a:t>TCP/IP key features</a:t>
            </a:r>
          </a:p>
        </p:txBody>
      </p:sp>
      <p:sp>
        <p:nvSpPr>
          <p:cNvPr id="110" name="Shape 110"/>
          <p:cNvSpPr txBox="1">
            <a:spLocks noGrp="1"/>
          </p:cNvSpPr>
          <p:nvPr>
            <p:ph type="body" idx="1"/>
          </p:nvPr>
        </p:nvSpPr>
        <p:spPr>
          <a:xfrm>
            <a:off x="311700" y="1688433"/>
            <a:ext cx="8520600" cy="4403600"/>
          </a:xfrm>
          <a:prstGeom prst="rect">
            <a:avLst/>
          </a:prstGeom>
        </p:spPr>
        <p:txBody>
          <a:bodyPr lIns="91425" tIns="91425" rIns="91425" bIns="91425" anchor="t" anchorCtr="0">
            <a:noAutofit/>
          </a:bodyPr>
          <a:lstStyle/>
          <a:p>
            <a:pPr marL="457200" lvl="0" indent="-228600">
              <a:lnSpc>
                <a:spcPct val="200000"/>
              </a:lnSpc>
              <a:spcBef>
                <a:spcPts val="0"/>
              </a:spcBef>
            </a:pPr>
            <a:r>
              <a:rPr lang="en"/>
              <a:t>Logical addressing</a:t>
            </a:r>
          </a:p>
          <a:p>
            <a:pPr marL="457200" lvl="0" indent="-228600">
              <a:lnSpc>
                <a:spcPct val="200000"/>
              </a:lnSpc>
              <a:spcBef>
                <a:spcPts val="0"/>
              </a:spcBef>
            </a:pPr>
            <a:r>
              <a:rPr lang="en"/>
              <a:t>Routability</a:t>
            </a:r>
          </a:p>
          <a:p>
            <a:pPr marL="457200" lvl="0" indent="-228600">
              <a:lnSpc>
                <a:spcPct val="200000"/>
              </a:lnSpc>
              <a:spcBef>
                <a:spcPts val="0"/>
              </a:spcBef>
            </a:pPr>
            <a:r>
              <a:rPr lang="en"/>
              <a:t>Name resolution</a:t>
            </a:r>
          </a:p>
          <a:p>
            <a:pPr marL="457200" lvl="0" indent="-228600" rtl="0">
              <a:lnSpc>
                <a:spcPct val="200000"/>
              </a:lnSpc>
              <a:spcBef>
                <a:spcPts val="0"/>
              </a:spcBef>
            </a:pPr>
            <a:r>
              <a:rPr lang="en"/>
              <a:t>Multiplexing</a:t>
            </a:r>
          </a:p>
          <a:p>
            <a:pPr marL="457200" lvl="0" indent="-228600">
              <a:lnSpc>
                <a:spcPct val="200000"/>
              </a:lnSpc>
              <a:spcBef>
                <a:spcPts val="0"/>
              </a:spcBef>
            </a:pPr>
            <a:r>
              <a:rPr lang="en"/>
              <a:t>Interoperability</a:t>
            </a:r>
          </a:p>
        </p:txBody>
      </p:sp>
      <p:sp>
        <p:nvSpPr>
          <p:cNvPr id="111" name="Shape 111"/>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1702</Words>
  <Application>Microsoft Office PowerPoint</Application>
  <PresentationFormat>如螢幕大小 (4:3)</PresentationFormat>
  <Paragraphs>179</Paragraphs>
  <Slides>27</Slides>
  <Notes>23</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27</vt:i4>
      </vt:variant>
    </vt:vector>
  </HeadingPairs>
  <TitlesOfParts>
    <vt:vector size="36" baseType="lpstr">
      <vt:lpstr>Open Sans</vt:lpstr>
      <vt:lpstr>PT Sans Narrow</vt:lpstr>
      <vt:lpstr>Times New Roman</vt:lpstr>
      <vt:lpstr>微軟正黑體</vt:lpstr>
      <vt:lpstr>Arial</vt:lpstr>
      <vt:lpstr>Tahoma</vt:lpstr>
      <vt:lpstr>Comic Sans MS</vt:lpstr>
      <vt:lpstr>新細明體</vt:lpstr>
      <vt:lpstr>tropic</vt:lpstr>
      <vt:lpstr>TCP/IP</vt:lpstr>
      <vt:lpstr>PowerPoint 簡報</vt:lpstr>
      <vt:lpstr>What is a network protocol</vt:lpstr>
      <vt:lpstr>Connectionless/Stateless Protocols</vt:lpstr>
      <vt:lpstr>TCP/IP protocol family</vt:lpstr>
      <vt:lpstr>TCP/IP </vt:lpstr>
      <vt:lpstr>TCP characteristics</vt:lpstr>
      <vt:lpstr>IP characteristics</vt:lpstr>
      <vt:lpstr>TCP/IP key features</vt:lpstr>
      <vt:lpstr>PowerPoint 簡報</vt:lpstr>
      <vt:lpstr>PowerPoint 簡報</vt:lpstr>
      <vt:lpstr>TCP packet header</vt:lpstr>
      <vt:lpstr>IP packet header</vt:lpstr>
      <vt:lpstr>What is a port..</vt:lpstr>
      <vt:lpstr>TCP/IP layered architecture</vt:lpstr>
      <vt:lpstr>PowerPoint 簡報</vt:lpstr>
      <vt:lpstr>Network interface layer</vt:lpstr>
      <vt:lpstr>Internet layer</vt:lpstr>
      <vt:lpstr>PowerPoint 簡報</vt:lpstr>
      <vt:lpstr>Transport layer</vt:lpstr>
      <vt:lpstr>Application layer</vt:lpstr>
      <vt:lpstr>TCP/IP protocol Suite</vt:lpstr>
      <vt:lpstr>IP routers</vt:lpstr>
      <vt:lpstr>IP Addresses</vt:lpstr>
      <vt:lpstr>Domain names</vt:lpstr>
      <vt:lpstr>TCP communication</vt:lpstr>
      <vt:lpstr>3 way handshake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dc:title>
  <cp:lastModifiedBy>Windows 使用者</cp:lastModifiedBy>
  <cp:revision>9</cp:revision>
  <cp:lastPrinted>2019-09-25T08:22:47Z</cp:lastPrinted>
  <dcterms:modified xsi:type="dcterms:W3CDTF">2019-09-25T08:24:41Z</dcterms:modified>
</cp:coreProperties>
</file>