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65" r:id="rId2"/>
    <p:sldId id="2442" r:id="rId3"/>
    <p:sldId id="2414" r:id="rId4"/>
    <p:sldId id="2415" r:id="rId5"/>
    <p:sldId id="2416" r:id="rId6"/>
    <p:sldId id="2417" r:id="rId7"/>
    <p:sldId id="2418" r:id="rId8"/>
    <p:sldId id="2419" r:id="rId9"/>
    <p:sldId id="2420" r:id="rId10"/>
    <p:sldId id="2421" r:id="rId11"/>
    <p:sldId id="2422" r:id="rId12"/>
    <p:sldId id="2423" r:id="rId13"/>
    <p:sldId id="2424" r:id="rId14"/>
    <p:sldId id="2425" r:id="rId15"/>
    <p:sldId id="2426" r:id="rId16"/>
    <p:sldId id="1166" r:id="rId17"/>
    <p:sldId id="256" r:id="rId18"/>
    <p:sldId id="280" r:id="rId19"/>
    <p:sldId id="327" r:id="rId20"/>
    <p:sldId id="371" r:id="rId21"/>
    <p:sldId id="372" r:id="rId22"/>
    <p:sldId id="406" r:id="rId23"/>
    <p:sldId id="430" r:id="rId24"/>
    <p:sldId id="505" r:id="rId25"/>
    <p:sldId id="564" r:id="rId26"/>
    <p:sldId id="596" r:id="rId27"/>
    <p:sldId id="610" r:id="rId28"/>
    <p:sldId id="713" r:id="rId29"/>
    <p:sldId id="720" r:id="rId30"/>
    <p:sldId id="795" r:id="rId31"/>
    <p:sldId id="1164" r:id="rId32"/>
    <p:sldId id="832" r:id="rId33"/>
    <p:sldId id="965" r:id="rId34"/>
    <p:sldId id="1007" r:id="rId35"/>
    <p:sldId id="1027" r:id="rId36"/>
    <p:sldId id="1072" r:id="rId37"/>
    <p:sldId id="1078" r:id="rId38"/>
    <p:sldId id="1965" r:id="rId39"/>
    <p:sldId id="1975" r:id="rId40"/>
    <p:sldId id="1980" r:id="rId41"/>
    <p:sldId id="1983" r:id="rId42"/>
    <p:sldId id="2075" r:id="rId43"/>
    <p:sldId id="2139" r:id="rId44"/>
    <p:sldId id="2443" r:id="rId45"/>
    <p:sldId id="2412" r:id="rId46"/>
    <p:sldId id="2141" r:id="rId47"/>
    <p:sldId id="2270" r:id="rId48"/>
    <p:sldId id="2427" r:id="rId49"/>
    <p:sldId id="2428" r:id="rId50"/>
    <p:sldId id="2429" r:id="rId51"/>
    <p:sldId id="2430" r:id="rId52"/>
    <p:sldId id="2431" r:id="rId53"/>
    <p:sldId id="2432" r:id="rId54"/>
    <p:sldId id="2433" r:id="rId55"/>
    <p:sldId id="2434" r:id="rId56"/>
    <p:sldId id="2435" r:id="rId57"/>
    <p:sldId id="2436" r:id="rId58"/>
    <p:sldId id="2437" r:id="rId59"/>
    <p:sldId id="2438" r:id="rId60"/>
    <p:sldId id="2444" r:id="rId61"/>
    <p:sldId id="2445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what-is-php-first-php-program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app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691680" y="515719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0232" y="1340768"/>
            <a:ext cx="1800200" cy="187220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92280" y="2924944"/>
            <a:ext cx="1656184" cy="144016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9752" y="4149080"/>
            <a:ext cx="6336704" cy="220092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9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59832" y="4725144"/>
            <a:ext cx="295786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http transaction</a:t>
            </a:r>
          </a:p>
        </p:txBody>
      </p:sp>
    </p:spTree>
    <p:extLst>
      <p:ext uri="{BB962C8B-B14F-4D97-AF65-F5344CB8AC3E}">
        <p14:creationId xmlns:p14="http://schemas.microsoft.com/office/powerpoint/2010/main" val="387512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/>
              <a:t>本課程的</a:t>
            </a:r>
            <a:r>
              <a:rPr lang="en-US" altLang="zh-TW"/>
              <a:t>javascript </a:t>
            </a:r>
            <a:r>
              <a:rPr lang="zh-TW" altLang="en-US"/>
              <a:t>銜接什麼</a:t>
            </a:r>
            <a:r>
              <a:rPr lang="en-US" altLang="zh-TW"/>
              <a:t>?</a:t>
            </a:r>
          </a:p>
          <a:p>
            <a:r>
              <a:rPr lang="en-US"/>
              <a:t>java bean ? enterprise java bean ? database ?</a:t>
            </a:r>
          </a:p>
          <a:p>
            <a:r>
              <a:rPr lang="zh-TW" altLang="en-US"/>
              <a:t>內容</a:t>
            </a:r>
            <a:endParaRPr lang="en-US" altLang="zh-TW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/>
              <a:t>protocol(request/response)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/>
              <a:t>web app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/>
              <a:t>dynamic page, static page, interaction page </a:t>
            </a:r>
            <a:r>
              <a:rPr lang="zh-TW" altLang="en-US"/>
              <a:t>的不同。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hlinkClick r:id="rId3"/>
            <a:extLst>
              <a:ext uri="{FF2B5EF4-FFF2-40B4-BE49-F238E27FC236}">
                <a16:creationId xmlns:a16="http://schemas.microsoft.com/office/drawing/2014/main" id="{F710B350-D611-4368-B998-C3CD7A753A7F}"/>
              </a:ext>
            </a:extLst>
          </p:cNvPr>
          <p:cNvSpPr/>
          <p:nvPr/>
        </p:nvSpPr>
        <p:spPr>
          <a:xfrm>
            <a:off x="5580112" y="5733256"/>
            <a:ext cx="864096" cy="2160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40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17549670">
            <a:off x="1696482" y="374134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71800" y="1513527"/>
            <a:ext cx="316835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Servlet</a:t>
            </a:r>
            <a:r>
              <a:rPr lang="en-US" sz="2000"/>
              <a:t>（Server Applet），</a:t>
            </a:r>
            <a:r>
              <a:rPr lang="zh-TW" altLang="en-US" sz="2000"/>
              <a:t>全稱</a:t>
            </a:r>
            <a:r>
              <a:rPr lang="en-US" sz="2000"/>
              <a:t>Java </a:t>
            </a:r>
            <a:r>
              <a:rPr lang="en-US" sz="2000" b="1"/>
              <a:t>Servlet</a:t>
            </a:r>
            <a:r>
              <a:rPr lang="en-US" sz="2000"/>
              <a:t>，</a:t>
            </a:r>
            <a:r>
              <a:rPr lang="zh-TW" altLang="en-US" sz="2000"/>
              <a:t>未有中文譯文。 是用</a:t>
            </a:r>
            <a:r>
              <a:rPr lang="en-US" sz="2000"/>
              <a:t>Java</a:t>
            </a:r>
            <a:r>
              <a:rPr lang="zh-TW" altLang="en-US" sz="2000"/>
              <a:t>編寫的伺服器端程序。 其主要功能在於交互式地瀏覽和修改數據，生成動態</a:t>
            </a:r>
            <a:r>
              <a:rPr lang="en-US" sz="2000"/>
              <a:t>Web</a:t>
            </a:r>
            <a:r>
              <a:rPr lang="zh-TW" altLang="en-US" sz="2000"/>
              <a:t>內容</a:t>
            </a:r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00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4653136"/>
            <a:ext cx="35539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office 365</a:t>
            </a:r>
          </a:p>
        </p:txBody>
      </p:sp>
    </p:spTree>
    <p:extLst>
      <p:ext uri="{BB962C8B-B14F-4D97-AF65-F5344CB8AC3E}">
        <p14:creationId xmlns:p14="http://schemas.microsoft.com/office/powerpoint/2010/main" val="31931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協定 </a:t>
            </a:r>
            <a:r>
              <a:rPr lang="en-US"/>
              <a:t>protocol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3617216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3568" y="404664"/>
            <a:ext cx="159024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444208" y="764704"/>
            <a:ext cx="212135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 editor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7632848" cy="46085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3568" y="2132856"/>
            <a:ext cx="7380932" cy="367240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771384"/>
            <a:ext cx="705678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什麼是 Web Application？其實Web Application是一個網路版的應用程式，透過連結Web Server讓使用者能在瀏覽器下執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行該應用程式，最常見的有Web Mail、網路銀行（Online Banking）和線上購物（Online Shopping）等。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46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es.ras.hk/custom/c10/image/webbased-large-diagram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54006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15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2270111" y="47484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51521" y="548680"/>
            <a:ext cx="2016224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即「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Asynchronous JavaScript And XML」（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非同步的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技術），指的是一套綜合了多項技術的瀏覽器端網頁開發技術</a:t>
            </a:r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982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79912" y="6165304"/>
            <a:ext cx="18501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收發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70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15816" y="5085184"/>
            <a:ext cx="22236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668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300192" y="76470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732240" y="980728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6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9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9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1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475656" y="3789040"/>
            <a:ext cx="338437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0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 Beans:</a:t>
            </a:r>
          </a:p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可重覆使用並跨平台的軟體元件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,(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一個包裝起來的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jar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檔，也可以視為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library)</a:t>
            </a:r>
          </a:p>
          <a:p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構成要素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Events &amp; Properties &amp;  Methods</a:t>
            </a:r>
          </a:p>
          <a:p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Events: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動作的發生 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狀態的改變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觸發條件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</a:t>
            </a:r>
          </a:p>
          <a:p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重覆使用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的跨平台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Once,Run Anywhere.)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自省機制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introspection):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自動取得所有傳入的參數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並找尋所有對應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 ( set &lt;---&gt; get )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元件模型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只要按照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 Bean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規格開發出的就是一個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 Bean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可以讓其他使用者只要會使用此元件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只管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&amp; output),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而不用管裡面的操作行為 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EJB(Enterprise Java Beans):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What: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EJB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是一種元件架構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用來開發及配置分散式元件導向的企業應用系統</a:t>
            </a:r>
          </a:p>
          <a:p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EJB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規格的三種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Bean:</a:t>
            </a:r>
          </a:p>
          <a:p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1.Session Bean: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代表某種動作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用它來實現企業流程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可以是任何動作或動作串連</a:t>
            </a: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Bean: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代表資料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可視為資料庫內的資料在記憶體的副本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                      </a:t>
            </a: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Message-Driven Bean: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透過接受訊息來判斷所要執行的工作</a:t>
            </a:r>
          </a:p>
          <a:p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構成要素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應用伺服器之間的協定</a:t>
            </a: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應用伺服器必須使用此統一介面</a:t>
            </a:r>
            <a:endParaRPr 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5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Java Beans:</a:t>
            </a:r>
          </a:p>
          <a:p>
            <a:r>
              <a:rPr lang="zh-TW" altLang="en-US"/>
              <a:t>可重覆使用並跨平台的軟體元件</a:t>
            </a:r>
            <a:r>
              <a:rPr lang="en-US" altLang="zh-TW"/>
              <a:t>,(</a:t>
            </a:r>
            <a:r>
              <a:rPr lang="zh-TW" altLang="en-US"/>
              <a:t>一個包裝起來的</a:t>
            </a:r>
            <a:r>
              <a:rPr lang="en-US"/>
              <a:t>jar</a:t>
            </a:r>
            <a:r>
              <a:rPr lang="zh-TW" altLang="en-US"/>
              <a:t>檔，也可以視為</a:t>
            </a:r>
            <a:r>
              <a:rPr lang="en-US"/>
              <a:t>library)</a:t>
            </a:r>
          </a:p>
          <a:p>
            <a:endParaRPr lang="en-US"/>
          </a:p>
          <a:p>
            <a:r>
              <a:rPr lang="zh-TW" altLang="en-US"/>
              <a:t>構成要素</a:t>
            </a:r>
            <a:r>
              <a:rPr lang="en-US" altLang="zh-TW"/>
              <a:t>: </a:t>
            </a:r>
            <a:r>
              <a:rPr lang="en-US"/>
              <a:t>Events &amp; Properties &amp;  Methods</a:t>
            </a:r>
          </a:p>
          <a:p>
            <a:endParaRPr lang="en-US"/>
          </a:p>
          <a:p>
            <a:r>
              <a:rPr lang="en-US"/>
              <a:t>Events: </a:t>
            </a:r>
            <a:r>
              <a:rPr lang="zh-TW" altLang="en-US"/>
              <a:t>動作的發生 </a:t>
            </a:r>
            <a:r>
              <a:rPr lang="en-US"/>
              <a:t>or </a:t>
            </a:r>
            <a:r>
              <a:rPr lang="zh-TW" altLang="en-US"/>
              <a:t>狀態的改變 </a:t>
            </a:r>
            <a:r>
              <a:rPr lang="en-US" altLang="zh-TW"/>
              <a:t>(</a:t>
            </a:r>
            <a:r>
              <a:rPr lang="zh-TW" altLang="en-US"/>
              <a:t>觸發條件</a:t>
            </a:r>
            <a:r>
              <a:rPr lang="en-US" altLang="zh-TW"/>
              <a:t>)</a:t>
            </a:r>
          </a:p>
          <a:p>
            <a:r>
              <a:rPr lang="en-US"/>
              <a:t>Properties: </a:t>
            </a:r>
            <a:r>
              <a:rPr lang="zh-TW" altLang="en-US"/>
              <a:t>也就是</a:t>
            </a:r>
            <a:r>
              <a:rPr lang="en-US"/>
              <a:t>Attribute</a:t>
            </a:r>
          </a:p>
          <a:p>
            <a:r>
              <a:rPr lang="en-US"/>
              <a:t>Methods: </a:t>
            </a:r>
            <a:r>
              <a:rPr lang="zh-TW" altLang="en-US"/>
              <a:t>存取</a:t>
            </a:r>
            <a:r>
              <a:rPr lang="en-US"/>
              <a:t>Properties</a:t>
            </a:r>
          </a:p>
          <a:p>
            <a:endParaRPr lang="en-US"/>
          </a:p>
          <a:p>
            <a:r>
              <a:rPr lang="en-US"/>
              <a:t>Why:</a:t>
            </a:r>
          </a:p>
          <a:p>
            <a:endParaRPr lang="en-US"/>
          </a:p>
          <a:p>
            <a:r>
              <a:rPr lang="en-US"/>
              <a:t>1.</a:t>
            </a:r>
            <a:r>
              <a:rPr lang="zh-TW" altLang="en-US"/>
              <a:t>重覆使用</a:t>
            </a:r>
            <a:r>
              <a:rPr lang="en-US" altLang="zh-TW"/>
              <a:t>: </a:t>
            </a:r>
            <a:r>
              <a:rPr lang="en-US"/>
              <a:t>Java</a:t>
            </a:r>
            <a:r>
              <a:rPr lang="zh-TW" altLang="en-US"/>
              <a:t>的跨平台 </a:t>
            </a:r>
            <a:r>
              <a:rPr lang="en-US" altLang="zh-TW"/>
              <a:t>(</a:t>
            </a:r>
            <a:r>
              <a:rPr lang="en-US"/>
              <a:t>Write Once,Run Anywhere.)</a:t>
            </a:r>
          </a:p>
          <a:p>
            <a:r>
              <a:rPr lang="en-US"/>
              <a:t>2.</a:t>
            </a:r>
            <a:r>
              <a:rPr lang="zh-TW" altLang="en-US"/>
              <a:t>自省機制</a:t>
            </a:r>
            <a:r>
              <a:rPr lang="en-US" altLang="zh-TW"/>
              <a:t>(</a:t>
            </a:r>
            <a:r>
              <a:rPr lang="en-US"/>
              <a:t>introspection): </a:t>
            </a:r>
            <a:r>
              <a:rPr lang="zh-TW" altLang="en-US"/>
              <a:t>自動取得所有傳入的參數</a:t>
            </a:r>
            <a:r>
              <a:rPr lang="en-US" altLang="zh-TW"/>
              <a:t>,</a:t>
            </a:r>
            <a:r>
              <a:rPr lang="zh-TW" altLang="en-US"/>
              <a:t>並找尋所有對應</a:t>
            </a:r>
            <a:r>
              <a:rPr lang="en-US"/>
              <a:t>Properties</a:t>
            </a:r>
            <a:r>
              <a:rPr lang="zh-TW" altLang="en-US"/>
              <a:t>的</a:t>
            </a:r>
            <a:r>
              <a:rPr lang="en-US"/>
              <a:t>Methods ( set &lt;---&gt; get )</a:t>
            </a:r>
          </a:p>
          <a:p>
            <a:r>
              <a:rPr lang="en-US"/>
              <a:t>3.</a:t>
            </a:r>
            <a:r>
              <a:rPr lang="zh-TW" altLang="en-US"/>
              <a:t>元件模型</a:t>
            </a:r>
            <a:r>
              <a:rPr lang="en-US" altLang="zh-TW"/>
              <a:t>: </a:t>
            </a:r>
            <a:r>
              <a:rPr lang="zh-TW" altLang="en-US"/>
              <a:t>只知</a:t>
            </a:r>
            <a:r>
              <a:rPr lang="en-US" altLang="zh-TW"/>
              <a:t>I/O(</a:t>
            </a:r>
            <a:r>
              <a:rPr lang="en-US"/>
              <a:t>input &amp; output), </a:t>
            </a:r>
            <a:r>
              <a:rPr lang="zh-TW" altLang="en-US"/>
              <a:t>而不用管裡面的操作行為 </a:t>
            </a:r>
          </a:p>
          <a:p>
            <a:endParaRPr lang="zh-TW" altLang="en-US"/>
          </a:p>
          <a:p>
            <a:r>
              <a:rPr lang="zh-TW" altLang="en-US"/>
              <a:t> </a:t>
            </a:r>
          </a:p>
          <a:p>
            <a:endParaRPr lang="zh-TW" altLang="en-US"/>
          </a:p>
          <a:p>
            <a:r>
              <a:rPr lang="en-US"/>
              <a:t>EJB(Enterprise Java Beans):</a:t>
            </a:r>
          </a:p>
          <a:p>
            <a:r>
              <a:rPr lang="en-US"/>
              <a:t>EJB</a:t>
            </a:r>
            <a:r>
              <a:rPr lang="zh-TW" altLang="en-US"/>
              <a:t>是一種元件架構</a:t>
            </a:r>
            <a:r>
              <a:rPr lang="en-US" altLang="zh-TW"/>
              <a:t>,</a:t>
            </a:r>
          </a:p>
          <a:p>
            <a:r>
              <a:rPr lang="zh-TW" altLang="en-US"/>
              <a:t>用來開發及配置分散式元件導向的企業應用系統</a:t>
            </a:r>
          </a:p>
          <a:p>
            <a:endParaRPr lang="zh-TW" altLang="en-US"/>
          </a:p>
          <a:p>
            <a:r>
              <a:rPr lang="en-US"/>
              <a:t>EJB</a:t>
            </a:r>
            <a:r>
              <a:rPr lang="zh-TW" altLang="en-US"/>
              <a:t>規格的三種</a:t>
            </a:r>
            <a:r>
              <a:rPr lang="en-US"/>
              <a:t>Bean:</a:t>
            </a:r>
          </a:p>
          <a:p>
            <a:endParaRPr lang="en-US"/>
          </a:p>
          <a:p>
            <a:r>
              <a:rPr lang="en-US"/>
              <a:t>1.Session Bean: </a:t>
            </a:r>
            <a:r>
              <a:rPr lang="zh-TW" altLang="en-US"/>
              <a:t>代表某種動作</a:t>
            </a:r>
            <a:r>
              <a:rPr lang="en-US" altLang="zh-TW"/>
              <a:t>, </a:t>
            </a:r>
          </a:p>
          <a:p>
            <a:r>
              <a:rPr lang="en-US" altLang="zh-TW"/>
              <a:t>                               </a:t>
            </a:r>
            <a:r>
              <a:rPr lang="zh-TW" altLang="en-US"/>
              <a:t>用它來實現企業流程</a:t>
            </a:r>
            <a:r>
              <a:rPr lang="en-US" altLang="zh-TW"/>
              <a:t>,</a:t>
            </a:r>
          </a:p>
          <a:p>
            <a:r>
              <a:rPr lang="en-US" altLang="zh-TW"/>
              <a:t>                               </a:t>
            </a:r>
            <a:r>
              <a:rPr lang="zh-TW" altLang="en-US"/>
              <a:t>可以是任何動作或動作串連</a:t>
            </a:r>
          </a:p>
          <a:p>
            <a:endParaRPr lang="zh-TW" altLang="en-US"/>
          </a:p>
          <a:p>
            <a:r>
              <a:rPr lang="en-US" altLang="zh-TW"/>
              <a:t>2.</a:t>
            </a:r>
            <a:r>
              <a:rPr lang="en-US"/>
              <a:t>Entity Bean: </a:t>
            </a:r>
            <a:r>
              <a:rPr lang="zh-TW" altLang="en-US"/>
              <a:t>代表資料</a:t>
            </a:r>
            <a:r>
              <a:rPr lang="en-US" altLang="zh-TW"/>
              <a:t>,</a:t>
            </a:r>
            <a:r>
              <a:rPr lang="zh-TW" altLang="en-US"/>
              <a:t>可視為資料庫內的資料在記憶體的副本</a:t>
            </a:r>
            <a:r>
              <a:rPr lang="en-US" altLang="zh-TW"/>
              <a:t>,</a:t>
            </a:r>
          </a:p>
          <a:p>
            <a:r>
              <a:rPr lang="en-US" altLang="zh-TW"/>
              <a:t>                          </a:t>
            </a:r>
          </a:p>
          <a:p>
            <a:r>
              <a:rPr lang="en-US" altLang="zh-TW"/>
              <a:t>3.</a:t>
            </a:r>
            <a:r>
              <a:rPr lang="en-US"/>
              <a:t>Message-Driven Bean: </a:t>
            </a:r>
            <a:r>
              <a:rPr lang="zh-TW" altLang="en-US"/>
              <a:t>透過接受訊息來判斷所要執行的工作</a:t>
            </a:r>
          </a:p>
          <a:p>
            <a:endParaRPr lang="zh-TW" altLang="en-US"/>
          </a:p>
          <a:p>
            <a:r>
              <a:rPr lang="zh-TW" altLang="en-US"/>
              <a:t>構成要素</a:t>
            </a:r>
            <a:r>
              <a:rPr lang="en-US" altLang="zh-TW"/>
              <a:t>:</a:t>
            </a:r>
          </a:p>
          <a:p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規格</a:t>
            </a:r>
            <a:r>
              <a:rPr lang="en-US" altLang="zh-TW"/>
              <a:t>: </a:t>
            </a:r>
            <a:r>
              <a:rPr lang="zh-TW" altLang="en-US"/>
              <a:t>元件 </a:t>
            </a:r>
            <a:r>
              <a:rPr lang="en-US" altLang="zh-TW"/>
              <a:t>&amp; </a:t>
            </a:r>
            <a:r>
              <a:rPr lang="zh-TW" altLang="en-US"/>
              <a:t>應用伺服器之間的協定</a:t>
            </a:r>
          </a:p>
          <a:p>
            <a:r>
              <a:rPr lang="en-US" altLang="zh-TW"/>
              <a:t>2.</a:t>
            </a:r>
            <a:r>
              <a:rPr lang="zh-TW" altLang="en-US"/>
              <a:t>介面 </a:t>
            </a:r>
            <a:r>
              <a:rPr lang="en-US" altLang="zh-TW"/>
              <a:t>: </a:t>
            </a:r>
            <a:r>
              <a:rPr lang="zh-TW" altLang="en-US"/>
              <a:t>元件 </a:t>
            </a:r>
            <a:r>
              <a:rPr lang="en-US" altLang="zh-TW"/>
              <a:t>&amp; </a:t>
            </a:r>
            <a:r>
              <a:rPr lang="zh-TW" altLang="en-US"/>
              <a:t>應用伺服器必須使用此統一介面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1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51720" y="5589240"/>
            <a:ext cx="4608512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3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644008" y="570512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7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380312" y="357301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8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236296" y="227687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2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8184" y="3789040"/>
            <a:ext cx="936104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37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9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9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9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51520" y="620688"/>
            <a:ext cx="3024335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JSP(java server pages)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技術，它幫助軟體開發人員基於 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動態生成的網頁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JSF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則類似提供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標準。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44008" y="3438306"/>
            <a:ext cx="36489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JavaScript </a:t>
            </a:r>
            <a:r>
              <a:rPr lang="zh-TW" altLang="en-US"/>
              <a:t>是</a:t>
            </a:r>
            <a:r>
              <a:rPr lang="en-US"/>
              <a:t>java</a:t>
            </a:r>
            <a:r>
              <a:rPr lang="zh-TW" altLang="en-US"/>
              <a:t>的子集合</a:t>
            </a:r>
            <a:r>
              <a:rPr lang="en-US" altLang="zh-TW"/>
              <a:t>, </a:t>
            </a:r>
            <a:r>
              <a:rPr lang="en-US"/>
              <a:t>JSP Server (Tomcat </a:t>
            </a:r>
            <a:r>
              <a:rPr lang="zh-TW" altLang="en-US"/>
              <a:t>或 </a:t>
            </a:r>
            <a:r>
              <a:rPr lang="en-US"/>
              <a:t>Resin) </a:t>
            </a:r>
            <a:r>
              <a:rPr lang="zh-TW" altLang="en-US"/>
              <a:t>會將之解譯後才執行</a:t>
            </a:r>
            <a:r>
              <a:rPr lang="en-US" altLang="zh-TW"/>
              <a:t>.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438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Apache、Jboss</a:t>
            </a:r>
            <a:r>
              <a:rPr lang="zh-TW" altLang="en-US"/>
              <a:t>和</a:t>
            </a:r>
            <a:r>
              <a:rPr lang="en-US"/>
              <a:t>Tomcat</a:t>
            </a:r>
            <a:r>
              <a:rPr lang="zh-TW" altLang="en-US"/>
              <a:t>是什麼關係 </a:t>
            </a:r>
            <a:r>
              <a:rPr lang="en-US" altLang="zh-TW"/>
              <a:t>?</a:t>
            </a:r>
          </a:p>
          <a:p>
            <a:endParaRPr lang="en-US" altLang="zh-TW"/>
          </a:p>
          <a:p>
            <a:r>
              <a:rPr lang="en-US"/>
              <a:t>Apache : Web </a:t>
            </a:r>
            <a:r>
              <a:rPr lang="zh-TW" altLang="en-US"/>
              <a:t>容器</a:t>
            </a:r>
            <a:r>
              <a:rPr lang="en-US" altLang="zh-TW"/>
              <a:t>/</a:t>
            </a:r>
            <a:r>
              <a:rPr lang="en-US"/>
              <a:t>http</a:t>
            </a:r>
            <a:r>
              <a:rPr lang="zh-TW" altLang="en-US"/>
              <a:t>容器</a:t>
            </a:r>
          </a:p>
          <a:p>
            <a:r>
              <a:rPr lang="en-US"/>
              <a:t>apache、IIS</a:t>
            </a:r>
            <a:r>
              <a:rPr lang="zh-TW" altLang="en-US"/>
              <a:t>等這些不涉及</a:t>
            </a:r>
            <a:r>
              <a:rPr lang="en-US"/>
              <a:t>java</a:t>
            </a:r>
            <a:r>
              <a:rPr lang="zh-TW" altLang="en-US"/>
              <a:t>組件的是</a:t>
            </a:r>
            <a:r>
              <a:rPr lang="en-US"/>
              <a:t>Web</a:t>
            </a:r>
            <a:r>
              <a:rPr lang="zh-TW" altLang="en-US"/>
              <a:t>容器。</a:t>
            </a:r>
            <a:r>
              <a:rPr lang="en-US"/>
              <a:t>Apache</a:t>
            </a:r>
            <a:r>
              <a:rPr lang="zh-TW" altLang="en-US"/>
              <a:t>是全球應用最廣泛的</a:t>
            </a:r>
            <a:r>
              <a:rPr lang="en-US"/>
              <a:t>http</a:t>
            </a:r>
            <a:r>
              <a:rPr lang="zh-TW" altLang="en-US"/>
              <a:t>服務器，免費，出自</a:t>
            </a:r>
            <a:r>
              <a:rPr lang="en-US"/>
              <a:t>apache</a:t>
            </a:r>
            <a:r>
              <a:rPr lang="zh-TW" altLang="en-US"/>
              <a:t>基金組織。</a:t>
            </a:r>
          </a:p>
          <a:p>
            <a:endParaRPr lang="zh-TW" altLang="en-US"/>
          </a:p>
          <a:p>
            <a:r>
              <a:rPr lang="en-US"/>
              <a:t>Tomcat : jsp/servlet</a:t>
            </a:r>
            <a:r>
              <a:rPr lang="zh-TW" altLang="en-US"/>
              <a:t>容器</a:t>
            </a:r>
          </a:p>
          <a:p>
            <a:r>
              <a:rPr lang="zh-TW" altLang="en-US"/>
              <a:t>如</a:t>
            </a:r>
            <a:r>
              <a:rPr lang="en-US"/>
              <a:t>tomcat</a:t>
            </a:r>
            <a:r>
              <a:rPr lang="zh-TW" altLang="en-US"/>
              <a:t>這些可以運行</a:t>
            </a:r>
            <a:r>
              <a:rPr lang="en-US"/>
              <a:t>jsp/Servlet</a:t>
            </a:r>
            <a:r>
              <a:rPr lang="zh-TW" altLang="en-US"/>
              <a:t>組件的容器，</a:t>
            </a:r>
            <a:r>
              <a:rPr lang="en-US"/>
              <a:t>tomcat</a:t>
            </a:r>
            <a:r>
              <a:rPr lang="zh-TW" altLang="en-US"/>
              <a:t>本身也自帶了一個簡易的</a:t>
            </a:r>
            <a:r>
              <a:rPr lang="en-US"/>
              <a:t>http</a:t>
            </a:r>
            <a:r>
              <a:rPr lang="zh-TW" altLang="en-US"/>
              <a:t>容器、性能一般。一般在應用部署的時候會把</a:t>
            </a:r>
            <a:r>
              <a:rPr lang="en-US"/>
              <a:t>apache</a:t>
            </a:r>
            <a:r>
              <a:rPr lang="zh-TW" altLang="en-US"/>
              <a:t>和</a:t>
            </a:r>
            <a:r>
              <a:rPr lang="en-US"/>
              <a:t>tomcat</a:t>
            </a:r>
            <a:r>
              <a:rPr lang="zh-TW" altLang="en-US"/>
              <a:t>集成在一起，使性能提高。</a:t>
            </a:r>
          </a:p>
          <a:p>
            <a:r>
              <a:rPr lang="en-US"/>
              <a:t>Servlet</a:t>
            </a:r>
            <a:r>
              <a:rPr lang="zh-TW" altLang="en-US"/>
              <a:t>其主要功能在於交互式地瀏覽和修改數據，生成動態</a:t>
            </a:r>
            <a:r>
              <a:rPr lang="en-US"/>
              <a:t>Web</a:t>
            </a:r>
            <a:r>
              <a:rPr lang="zh-TW" altLang="en-US"/>
              <a:t>內容。</a:t>
            </a:r>
          </a:p>
          <a:p>
            <a:r>
              <a:rPr lang="en-US"/>
              <a:t>jsp（Java</a:t>
            </a:r>
            <a:r>
              <a:rPr lang="zh-TW" altLang="en-US"/>
              <a:t>伺服器頁面）則是</a:t>
            </a:r>
            <a:r>
              <a:rPr lang="en-US"/>
              <a:t>HttpServlet</a:t>
            </a:r>
            <a:r>
              <a:rPr lang="zh-TW" altLang="en-US"/>
              <a:t>的擴展。</a:t>
            </a:r>
          </a:p>
          <a:p>
            <a:endParaRPr lang="zh-TW" altLang="en-US"/>
          </a:p>
          <a:p>
            <a:r>
              <a:rPr lang="en-US"/>
              <a:t>jboss : EJB</a:t>
            </a:r>
            <a:r>
              <a:rPr lang="zh-TW" altLang="en-US"/>
              <a:t>容器應用服務器</a:t>
            </a:r>
          </a:p>
          <a:p>
            <a:endParaRPr lang="zh-TW" altLang="en-US"/>
          </a:p>
          <a:p>
            <a:r>
              <a:rPr lang="en-US"/>
              <a:t>jboss</a:t>
            </a:r>
            <a:r>
              <a:rPr lang="zh-TW" altLang="en-US"/>
              <a:t>為</a:t>
            </a:r>
            <a:r>
              <a:rPr lang="en-US"/>
              <a:t>EJB</a:t>
            </a:r>
            <a:r>
              <a:rPr lang="zh-TW" altLang="en-US"/>
              <a:t>容器，開源的應用服務器，當然也有集合了</a:t>
            </a:r>
            <a:r>
              <a:rPr lang="en-US"/>
              <a:t>web</a:t>
            </a:r>
            <a:r>
              <a:rPr lang="zh-TW" altLang="en-US"/>
              <a:t>容器、</a:t>
            </a:r>
            <a:r>
              <a:rPr lang="en-US"/>
              <a:t>jsp/servlet</a:t>
            </a:r>
            <a:r>
              <a:rPr lang="zh-TW" altLang="en-US"/>
              <a:t>容器、</a:t>
            </a:r>
            <a:r>
              <a:rPr lang="en-US"/>
              <a:t>EJB</a:t>
            </a:r>
            <a:r>
              <a:rPr lang="zh-TW" altLang="en-US"/>
              <a:t>容器應用服務器，如：</a:t>
            </a:r>
            <a:r>
              <a:rPr lang="en-US"/>
              <a:t>weblogic、websphere</a:t>
            </a:r>
          </a:p>
        </p:txBody>
      </p:sp>
    </p:spTree>
    <p:extLst>
      <p:ext uri="{BB962C8B-B14F-4D97-AF65-F5344CB8AC3E}">
        <p14:creationId xmlns:p14="http://schemas.microsoft.com/office/powerpoint/2010/main" val="3726826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3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67944" y="5589240"/>
            <a:ext cx="430438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/>
              <a:t>JTA:The Java Transaction API</a:t>
            </a:r>
          </a:p>
        </p:txBody>
      </p:sp>
    </p:spTree>
    <p:extLst>
      <p:ext uri="{BB962C8B-B14F-4D97-AF65-F5344CB8AC3E}">
        <p14:creationId xmlns:p14="http://schemas.microsoft.com/office/powerpoint/2010/main" val="4114259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860032" y="3933056"/>
            <a:ext cx="410240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 network application 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lisening on some port</a:t>
            </a:r>
          </a:p>
        </p:txBody>
      </p:sp>
    </p:spTree>
    <p:extLst>
      <p:ext uri="{BB962C8B-B14F-4D97-AF65-F5344CB8AC3E}">
        <p14:creationId xmlns:p14="http://schemas.microsoft.com/office/powerpoint/2010/main" val="2522118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8" y="2492896"/>
            <a:ext cx="7590903" cy="37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</a:t>
            </a:r>
            <a:r>
              <a:rPr lang="zh-TW" altLang="en-US"/>
              <a:t>的架構</a:t>
            </a:r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48064" y="1052736"/>
            <a:ext cx="387317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DI:Dependency Injection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TM: Transaction Management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</a:t>
            </a:r>
          </a:p>
        </p:txBody>
      </p:sp>
      <p:sp>
        <p:nvSpPr>
          <p:cNvPr id="8" name="手繪多邊形 7"/>
          <p:cNvSpPr/>
          <p:nvPr/>
        </p:nvSpPr>
        <p:spPr>
          <a:xfrm>
            <a:off x="4300799" y="1203989"/>
            <a:ext cx="925719" cy="1423708"/>
          </a:xfrm>
          <a:custGeom>
            <a:avLst/>
            <a:gdLst>
              <a:gd name="connsiteX0" fmla="*/ 742839 w 925719"/>
              <a:gd name="connsiteY0" fmla="*/ 105047 h 1423708"/>
              <a:gd name="connsiteX1" fmla="*/ 1694 w 925719"/>
              <a:gd name="connsiteY1" fmla="*/ 133923 h 1423708"/>
              <a:gd name="connsiteX2" fmla="*/ 925719 w 925719"/>
              <a:gd name="connsiteY2" fmla="*/ 1423708 h 142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719" h="1423708">
                <a:moveTo>
                  <a:pt x="742839" y="105047"/>
                </a:moveTo>
                <a:cubicBezTo>
                  <a:pt x="357026" y="9596"/>
                  <a:pt x="-28786" y="-85854"/>
                  <a:pt x="1694" y="133923"/>
                </a:cubicBezTo>
                <a:cubicBezTo>
                  <a:pt x="32174" y="353700"/>
                  <a:pt x="478946" y="888704"/>
                  <a:pt x="925719" y="142370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6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75756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901"/>
            <a:ext cx="3008619" cy="14716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7664" y="116632"/>
            <a:ext cx="1512168" cy="187220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/>
          <p:cNvCxnSpPr>
            <a:endCxn id="1026" idx="0"/>
          </p:cNvCxnSpPr>
          <p:nvPr/>
        </p:nvCxnSpPr>
        <p:spPr>
          <a:xfrm>
            <a:off x="2987824" y="1052736"/>
            <a:ext cx="1718541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3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763688" y="3911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1600" y="3429000"/>
            <a:ext cx="2160240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9912" y="2348880"/>
            <a:ext cx="1008112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918</Words>
  <Application>Microsoft Office PowerPoint</Application>
  <PresentationFormat>如螢幕大小 (4:3)</PresentationFormat>
  <Paragraphs>114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web app</vt:lpstr>
      <vt:lpstr>大綱</vt:lpstr>
      <vt:lpstr>協定 protocol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overview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basic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node 的架構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241</cp:revision>
  <cp:lastPrinted>2019-09-25T08:45:27Z</cp:lastPrinted>
  <dcterms:created xsi:type="dcterms:W3CDTF">2016-05-11T16:34:21Z</dcterms:created>
  <dcterms:modified xsi:type="dcterms:W3CDTF">2021-09-14T03:26:24Z</dcterms:modified>
</cp:coreProperties>
</file>