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217908-CFEA-463E-9B54-8141E420204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60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5D9576-47FE-4BA7-A07A-6CB4A8571A22}" type="slidenum">
              <a:rPr lang="zh-TW" altLang="en-US"/>
              <a:pPr eaLnBrk="1" hangingPunct="1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63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3E0101E-E151-4344-9579-A53B867BFEFA}" type="slidenum">
              <a:rPr lang="zh-TW" altLang="en-US"/>
              <a:pPr eaLnBrk="1" hangingPunct="1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41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9B34ED-C2C7-4F8F-90FF-2A6279AC46BC}" type="slidenum">
              <a:rPr lang="zh-TW" altLang="en-US"/>
              <a:pPr eaLnBrk="1" hangingPunct="1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05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9CB806-4DDF-4FD3-87A9-94E2E50697A8}" type="slidenum">
              <a:rPr lang="zh-TW" altLang="en-US"/>
              <a:pPr eaLnBrk="1" hangingPunct="1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142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F1AACA-5ABD-40AC-9C40-230CAE0C084F}" type="slidenum">
              <a:rPr lang="zh-TW" altLang="en-US"/>
              <a:pPr eaLnBrk="1" hangingPunct="1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713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415AA4-B85B-4086-8EB7-18C52EA0071C}" type="slidenum">
              <a:rPr lang="zh-TW" altLang="en-US"/>
              <a:pPr eaLnBrk="1" hangingPunct="1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878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174320-7E1B-42C4-A293-DA94C5734409}" type="slidenum">
              <a:rPr lang="zh-TW" altLang="en-US"/>
              <a:pPr eaLnBrk="1" hangingPunct="1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789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43826A-FBC5-4565-A90A-E108E37943FA}" type="slidenum">
              <a:rPr lang="zh-TW" altLang="en-US"/>
              <a:pPr eaLnBrk="1" hangingPunct="1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259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06EBCC-D28D-47DF-A61D-B04752459C2A}" type="slidenum">
              <a:rPr lang="zh-TW" altLang="en-US"/>
              <a:pPr eaLnBrk="1" hangingPunct="1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1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B7D9E3-A548-425C-B63A-084500D25A2F}" type="slidenum">
              <a:rPr lang="zh-TW" altLang="en-US"/>
              <a:pPr eaLnBrk="1" hangingPunct="1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03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3E976FC-EF78-46E5-906F-00D54CDBC524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63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C63EAD-98FD-4C17-BB3D-A24BCD074AB7}" type="slidenum">
              <a:rPr lang="zh-TW" altLang="en-US"/>
              <a:pPr eaLnBrk="1" hangingPunct="1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010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9D626A-371B-4668-833C-18115132D570}" type="slidenum">
              <a:rPr lang="zh-TW" altLang="en-US"/>
              <a:pPr eaLnBrk="1" hangingPunct="1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893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7836DC-7D8E-4CFC-B366-B3458C1B7BD5}" type="slidenum">
              <a:rPr lang="zh-TW" altLang="en-US"/>
              <a:pPr eaLnBrk="1" hangingPunct="1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37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3C6F61-E862-4D00-ACEF-82F274085D85}" type="slidenum">
              <a:rPr lang="zh-TW" altLang="en-US"/>
              <a:pPr eaLnBrk="1" hangingPunct="1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76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0"/>
              </a:spcBef>
            </a:pPr>
            <a:r>
              <a:rPr lang="en-US" altLang="zh-TW" sz="2800" smtClean="0"/>
              <a:t>&lt;meta http-equiv="Content-Type" content="text/html; charset=utf-8"&gt; </a:t>
            </a:r>
          </a:p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0A0DEE-CB3C-4D5A-9A57-2C9A376F3902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66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965ED99-E836-4B6D-B5B9-E21DFC84A6F8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A1CE3C-4C38-40A3-8A8D-C841E5A76377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9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396C8CC-B09A-4E79-8363-E86DD9BD632D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4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A17372-3716-48EB-973E-AD39803E06DE}" type="slidenum">
              <a:rPr lang="zh-TW" altLang="en-US"/>
              <a:pPr eaLnBrk="1" hangingPunct="1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B12265-0C52-4EF1-8599-737FC5D583A4}" type="slidenum">
              <a:rPr lang="zh-TW" altLang="en-US"/>
              <a:pPr eaLnBrk="1" hangingPunct="1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2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57DF91C-5667-4A3D-8F31-4CDC581F8AAB}" type="slidenum">
              <a:rPr lang="zh-TW" altLang="en-US"/>
              <a:pPr eaLnBrk="1" hangingPunct="1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4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區段標題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＞形箭號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5" name="＞形箭號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95507-5353-4A61-AC3B-0C4E5C1C76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029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1D6B4-FB51-4712-A487-93A7E35A1F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672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6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7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  <p:sldLayoutId id="2147483665" r:id="rId11"/>
    <p:sldLayoutId id="21474836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4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6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7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HTML &amp; CSS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2263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zh-TW" sz="2000" smtClean="0"/>
              <a:t>&lt;table&gt;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zh-TW" sz="2000" smtClean="0"/>
              <a:t>&lt;tr&gt;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TW" sz="2000" smtClean="0"/>
              <a:t>&lt;td&gt;&lt;/td&gt;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TW" sz="2000" smtClean="0"/>
              <a:t>&lt;td&gt;&lt;/td&gt;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zh-TW" sz="2000" smtClean="0"/>
              <a:t>&lt;/tr&gt;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TW" sz="2000" smtClean="0"/>
              <a:t>&lt;/table&gt;</a:t>
            </a:r>
          </a:p>
          <a:p>
            <a:r>
              <a:rPr lang="zh-TW" altLang="en-US" sz="2400" smtClean="0"/>
              <a:t>標題儲存格用</a:t>
            </a:r>
            <a:r>
              <a:rPr lang="en-US" altLang="zh-TW" sz="2400" smtClean="0"/>
              <a:t>&lt;th&gt;</a:t>
            </a:r>
            <a:r>
              <a:rPr lang="zh-TW" altLang="en-US" sz="2400" smtClean="0"/>
              <a:t>取代</a:t>
            </a:r>
            <a:r>
              <a:rPr lang="en-US" altLang="zh-TW" sz="2400" smtClean="0"/>
              <a:t>&lt;td&gt;</a:t>
            </a:r>
          </a:p>
          <a:p>
            <a:r>
              <a:rPr lang="zh-TW" altLang="en-US" sz="2400" smtClean="0"/>
              <a:t>合併兩欄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&lt;tr&gt;&lt;td colspan=“2”&gt;&lt;/td&gt;&lt;/tr&gt;</a:t>
            </a:r>
          </a:p>
          <a:p>
            <a:r>
              <a:rPr lang="zh-TW" altLang="en-US" sz="2400" smtClean="0"/>
              <a:t>分割儲存格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&lt;tr&gt;&lt;td rowspan=“2”&gt;&lt;/td&gt;&lt;/tr&gt;</a:t>
            </a:r>
          </a:p>
          <a:p>
            <a:pPr lvl="1"/>
            <a:endParaRPr lang="zh-TW" altLang="en-US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 </a:t>
            </a:r>
            <a:r>
              <a:rPr lang="zh-TW" altLang="en-US" dirty="0" smtClean="0"/>
              <a:t>表格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9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smtClean="0"/>
              <a:t>有序</a:t>
            </a:r>
            <a:endParaRPr lang="en-US" altLang="zh-TW" sz="2400" smtClean="0"/>
          </a:p>
          <a:p>
            <a:pPr lvl="1">
              <a:buFont typeface="Verdana" panose="020B0604030504040204" pitchFamily="34" charset="0"/>
              <a:buNone/>
            </a:pPr>
            <a:r>
              <a:rPr lang="en-US" altLang="zh-TW" sz="2000" smtClean="0"/>
              <a:t>&lt;ol type=“</a:t>
            </a:r>
            <a:r>
              <a:rPr lang="zh-TW" altLang="en-US" sz="2000" smtClean="0"/>
              <a:t>樣式</a:t>
            </a:r>
            <a:r>
              <a:rPr lang="en-US" altLang="zh-TW" sz="2000" smtClean="0"/>
              <a:t>”  start=“1”&gt; 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TW" sz="2000" smtClean="0"/>
              <a:t>&lt;li&gt;</a:t>
            </a:r>
            <a:r>
              <a:rPr lang="zh-TW" altLang="en-US" sz="2000" smtClean="0"/>
              <a:t>項目一</a:t>
            </a:r>
            <a:r>
              <a:rPr lang="en-US" altLang="zh-TW" sz="2000" smtClean="0"/>
              <a:t>&lt;/li&gt;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TW" sz="2000" smtClean="0"/>
              <a:t>&lt;li&gt;</a:t>
            </a:r>
            <a:r>
              <a:rPr lang="zh-TW" altLang="en-US" sz="2000" smtClean="0"/>
              <a:t>項目二</a:t>
            </a:r>
            <a:r>
              <a:rPr lang="en-US" altLang="zh-TW" sz="2000" smtClean="0"/>
              <a:t>&lt;/li&gt;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zh-TW" sz="2000" smtClean="0"/>
              <a:t>&lt;/ol&gt;</a:t>
            </a:r>
          </a:p>
          <a:p>
            <a:r>
              <a:rPr lang="zh-TW" altLang="en-US" sz="2400" smtClean="0"/>
              <a:t>無序</a:t>
            </a:r>
            <a:endParaRPr lang="en-US" altLang="zh-TW" sz="2400" smtClean="0"/>
          </a:p>
          <a:p>
            <a:pPr lvl="1">
              <a:buFont typeface="Verdana" panose="020B0604030504040204" pitchFamily="34" charset="0"/>
              <a:buNone/>
            </a:pPr>
            <a:r>
              <a:rPr lang="en-US" altLang="zh-TW" sz="2400" smtClean="0"/>
              <a:t>&lt;ul&gt;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TW" smtClean="0"/>
              <a:t>&lt;li&gt;</a:t>
            </a:r>
            <a:r>
              <a:rPr lang="zh-TW" altLang="en-US" smtClean="0"/>
              <a:t>項目一</a:t>
            </a:r>
            <a:r>
              <a:rPr lang="en-US" altLang="zh-TW" smtClean="0"/>
              <a:t>&lt;/li&gt;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TW" smtClean="0"/>
              <a:t>&lt;li&gt;</a:t>
            </a:r>
            <a:r>
              <a:rPr lang="zh-TW" altLang="en-US" smtClean="0"/>
              <a:t>項目二</a:t>
            </a:r>
            <a:r>
              <a:rPr lang="en-US" altLang="zh-TW" smtClean="0"/>
              <a:t>&lt;/li&gt;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zh-TW" sz="2400" smtClean="0"/>
              <a:t>&lt;/ul&gt;</a:t>
            </a:r>
            <a:endParaRPr lang="zh-TW" altLang="zh-TW" sz="240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 </a:t>
            </a:r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9460" name="文字方塊 5"/>
          <p:cNvSpPr txBox="1">
            <a:spLocks noChangeArrowheads="1"/>
          </p:cNvSpPr>
          <p:nvPr/>
        </p:nvSpPr>
        <p:spPr bwMode="auto">
          <a:xfrm>
            <a:off x="5072063" y="1928813"/>
            <a:ext cx="2428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Type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/>
              <a:t> 1: </a:t>
            </a:r>
            <a:r>
              <a:rPr lang="zh-TW" altLang="en-US"/>
              <a:t>阿拉伯數字</a:t>
            </a:r>
            <a:endParaRPr lang="en-US" altLang="zh-TW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/>
              <a:t> A or a : </a:t>
            </a:r>
            <a:r>
              <a:rPr lang="zh-TW" altLang="en-US"/>
              <a:t>英文字母</a:t>
            </a:r>
            <a:endParaRPr lang="en-US" altLang="zh-TW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/>
              <a:t> I or i : </a:t>
            </a:r>
            <a:r>
              <a:rPr lang="zh-TW" altLang="en-US"/>
              <a:t>羅馬數字</a:t>
            </a:r>
          </a:p>
        </p:txBody>
      </p:sp>
    </p:spTree>
    <p:extLst>
      <p:ext uri="{BB962C8B-B14F-4D97-AF65-F5344CB8AC3E}">
        <p14:creationId xmlns:p14="http://schemas.microsoft.com/office/powerpoint/2010/main" val="66182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mtClean="0"/>
              <a:t>CSS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20483" name="文字版面配置區 5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1960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屬性</a:t>
            </a:r>
            <a:r>
              <a:rPr lang="en-US" altLang="zh-TW" smtClean="0"/>
              <a:t>: </a:t>
            </a:r>
            <a:r>
              <a:rPr lang="zh-TW" altLang="en-US" smtClean="0"/>
              <a:t>值</a:t>
            </a:r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r>
              <a:rPr lang="en-US" altLang="zh-TW" smtClean="0"/>
              <a:t>Ex.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zh-TW" smtClean="0"/>
              <a:t>color: red;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zh-TW" smtClean="0"/>
              <a:t>font-size: 14pt;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表示方式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7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000" dirty="0" smtClean="0"/>
              <a:t>Inline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TW" sz="2000" dirty="0" smtClean="0"/>
              <a:t>&lt;span style=“color:#ff0000;”&gt;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000" dirty="0" smtClean="0"/>
              <a:t>Embed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TW" sz="2000" dirty="0" smtClean="0"/>
              <a:t>&lt;head&gt;</a:t>
            </a:r>
          </a:p>
          <a:p>
            <a:pPr marL="859536" lvl="2" indent="-42703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000" dirty="0" smtClean="0"/>
              <a:t>&lt;style type=“text/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”&gt;</a:t>
            </a:r>
          </a:p>
          <a:p>
            <a:pPr marL="1163638" lvl="3" indent="-269875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 smtClean="0"/>
              <a:t>div{</a:t>
            </a:r>
          </a:p>
          <a:p>
            <a:pPr lvl="4" indent="-893763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 smtClean="0"/>
              <a:t>background-color: #ff0000;</a:t>
            </a:r>
          </a:p>
          <a:p>
            <a:pPr lvl="3" indent="-70643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/>
              <a:t>}</a:t>
            </a:r>
            <a:endParaRPr lang="en-US" altLang="zh-TW" dirty="0" smtClean="0"/>
          </a:p>
          <a:p>
            <a:pPr marL="859536" lvl="2" indent="-42703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000" dirty="0" smtClean="0"/>
              <a:t>&lt;/style&gt;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TW" sz="2000" dirty="0" smtClean="0"/>
              <a:t>&lt;/head&gt;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000" dirty="0" smtClean="0"/>
              <a:t>External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TW" sz="2000" dirty="0" smtClean="0"/>
              <a:t>&lt;link </a:t>
            </a:r>
            <a:r>
              <a:rPr lang="en-US" altLang="zh-TW" sz="2000" dirty="0" err="1" smtClean="0"/>
              <a:t>rel</a:t>
            </a:r>
            <a:r>
              <a:rPr lang="en-US" altLang="zh-TW" sz="2000" dirty="0" smtClean="0"/>
              <a:t>=“</a:t>
            </a:r>
            <a:r>
              <a:rPr lang="en-US" altLang="zh-TW" sz="2000" dirty="0" err="1" smtClean="0"/>
              <a:t>stylesheet</a:t>
            </a:r>
            <a:r>
              <a:rPr lang="en-US" altLang="zh-TW" sz="2000" dirty="0" smtClean="0"/>
              <a:t>” type=“text/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” </a:t>
            </a:r>
            <a:r>
              <a:rPr lang="en-US" altLang="zh-TW" sz="2000" dirty="0" err="1" smtClean="0"/>
              <a:t>href</a:t>
            </a:r>
            <a:r>
              <a:rPr lang="en-US" altLang="zh-TW" sz="2000" dirty="0" smtClean="0"/>
              <a:t>=“</a:t>
            </a:r>
            <a:r>
              <a:rPr lang="zh-TW" altLang="en-US" sz="2000" dirty="0" smtClean="0"/>
              <a:t>外部</a:t>
            </a:r>
            <a:r>
              <a:rPr lang="en-US" altLang="zh-TW" sz="2000" dirty="0" err="1" smtClean="0"/>
              <a:t>css</a:t>
            </a:r>
            <a:r>
              <a:rPr lang="zh-TW" altLang="en-US" sz="2000" dirty="0" smtClean="0"/>
              <a:t>檔路徑</a:t>
            </a:r>
            <a:r>
              <a:rPr lang="en-US" altLang="zh-TW" sz="2000" dirty="0" smtClean="0"/>
              <a:t>”&gt;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zh-TW" altLang="en-US" sz="20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fontAlgn="auto">
              <a:spcAft>
                <a:spcPts val="0"/>
              </a:spcAft>
              <a:defRPr/>
            </a:pPr>
            <a:r>
              <a:rPr lang="zh-TW" altLang="en-US" dirty="0" smtClean="0"/>
              <a:t>套用方式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4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dirty="0" smtClean="0"/>
              <a:t>配合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TW" dirty="0" smtClean="0"/>
              <a:t>p b{ color:#ff0000;}</a:t>
            </a:r>
          </a:p>
          <a:p>
            <a:pPr marL="342900" lvl="1" indent="-342900" fontAlgn="auto">
              <a:spcBef>
                <a:spcPts val="324"/>
              </a:spcBef>
              <a:spcAft>
                <a:spcPts val="0"/>
              </a:spcAft>
              <a:buFontTx/>
              <a:buChar char="•"/>
              <a:defRPr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class:  &lt;div class=“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”&gt;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TW" dirty="0" smtClean="0"/>
              <a:t>.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{color:#ff0000;}	</a:t>
            </a:r>
          </a:p>
          <a:p>
            <a:pPr marL="342900" lvl="1" indent="-342900" fontAlgn="auto">
              <a:spcBef>
                <a:spcPts val="324"/>
              </a:spcBef>
              <a:spcAft>
                <a:spcPts val="0"/>
              </a:spcAft>
              <a:buFontTx/>
              <a:buChar char="•"/>
              <a:defRPr/>
            </a:pPr>
            <a:r>
              <a:rPr lang="zh-TW" altLang="en-US" dirty="0" smtClean="0"/>
              <a:t>配合</a:t>
            </a:r>
            <a:r>
              <a:rPr lang="en-US" altLang="zh-TW" dirty="0" smtClean="0"/>
              <a:t>ID: &lt;div id=“footer”&gt;&lt;/div&gt;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TW" dirty="0" smtClean="0"/>
              <a:t>#footer{color:#ff0000;}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選擇器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139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表示色彩 </a:t>
            </a:r>
            <a:r>
              <a:rPr lang="en-US" altLang="zh-TW" smtClean="0"/>
              <a:t>– RGB   </a:t>
            </a:r>
          </a:p>
          <a:p>
            <a:pPr lvl="1"/>
            <a:r>
              <a:rPr lang="en-US" altLang="zh-TW" smtClean="0"/>
              <a:t>16</a:t>
            </a:r>
            <a:r>
              <a:rPr lang="zh-TW" altLang="en-US" smtClean="0"/>
              <a:t>進位</a:t>
            </a:r>
            <a:r>
              <a:rPr lang="en-US" altLang="zh-TW" smtClean="0"/>
              <a:t>: #ff0000</a:t>
            </a:r>
          </a:p>
          <a:p>
            <a:pPr lvl="1"/>
            <a:r>
              <a:rPr lang="en-US" altLang="zh-TW" smtClean="0"/>
              <a:t>10</a:t>
            </a:r>
            <a:r>
              <a:rPr lang="zh-TW" altLang="en-US" smtClean="0"/>
              <a:t>進位：</a:t>
            </a:r>
            <a:r>
              <a:rPr lang="en-US" altLang="zh-TW" smtClean="0"/>
              <a:t>rgb(255,0,0)</a:t>
            </a:r>
          </a:p>
          <a:p>
            <a:pPr lvl="1"/>
            <a:r>
              <a:rPr lang="zh-TW" altLang="en-US" smtClean="0"/>
              <a:t>文字：</a:t>
            </a:r>
            <a:r>
              <a:rPr lang="en-US" altLang="zh-TW" smtClean="0"/>
              <a:t>red</a:t>
            </a:r>
          </a:p>
          <a:p>
            <a:r>
              <a:rPr lang="zh-TW" altLang="en-US" smtClean="0"/>
              <a:t>範例：</a:t>
            </a:r>
            <a:endParaRPr lang="en-US" altLang="zh-TW" smtClean="0"/>
          </a:p>
          <a:p>
            <a:pPr lvl="1"/>
            <a:r>
              <a:rPr lang="zh-TW" altLang="en-US" sz="2000" smtClean="0"/>
              <a:t>這是</a:t>
            </a:r>
            <a:r>
              <a:rPr lang="en-US" altLang="zh-TW" sz="2000" smtClean="0"/>
              <a:t>&lt;span style=“color: #ff0000”&gt;</a:t>
            </a:r>
            <a:r>
              <a:rPr lang="zh-TW" altLang="en-US" sz="2000" smtClean="0"/>
              <a:t>紅色的字</a:t>
            </a:r>
            <a:r>
              <a:rPr lang="en-US" altLang="zh-TW" sz="2000" smtClean="0"/>
              <a:t>&lt;/span&gt;</a:t>
            </a:r>
          </a:p>
          <a:p>
            <a:pPr lvl="1"/>
            <a:r>
              <a:rPr lang="en-US" altLang="zh-TW" sz="2000" smtClean="0"/>
              <a:t>&lt;div style=“background-color: rgb(255,0,0);”&gt;</a:t>
            </a:r>
            <a:r>
              <a:rPr lang="zh-TW" altLang="en-US" sz="2000" smtClean="0"/>
              <a:t>紅色背景</a:t>
            </a:r>
            <a:r>
              <a:rPr lang="en-US" altLang="zh-TW" sz="2000" smtClean="0"/>
              <a:t>&lt;/div&gt;</a:t>
            </a:r>
          </a:p>
          <a:p>
            <a:pPr lvl="1"/>
            <a:endParaRPr lang="en-US" altLang="zh-TW" smtClean="0"/>
          </a:p>
          <a:p>
            <a:pPr lvl="1"/>
            <a:endParaRPr lang="zh-TW" altLang="zh-TW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色彩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51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smtClean="0"/>
              <a:t>字型：</a:t>
            </a:r>
            <a:r>
              <a:rPr lang="en-US" altLang="zh-TW" sz="2000" smtClean="0"/>
              <a:t>font-family</a:t>
            </a:r>
          </a:p>
          <a:p>
            <a:pPr lvl="1"/>
            <a:r>
              <a:rPr lang="en-US" altLang="zh-TW" sz="2000" smtClean="0"/>
              <a:t>style=“font-family: arial;”</a:t>
            </a:r>
          </a:p>
          <a:p>
            <a:r>
              <a:rPr lang="zh-TW" altLang="en-US" sz="2000" smtClean="0"/>
              <a:t>大小：</a:t>
            </a:r>
            <a:r>
              <a:rPr lang="en-US" altLang="zh-TW" sz="2000" smtClean="0"/>
              <a:t>font-size</a:t>
            </a:r>
          </a:p>
          <a:p>
            <a:pPr lvl="1"/>
            <a:r>
              <a:rPr lang="zh-TW" altLang="en-US" sz="2000" smtClean="0"/>
              <a:t>文字：</a:t>
            </a:r>
            <a:r>
              <a:rPr lang="en-US" altLang="zh-TW" sz="2000" smtClean="0"/>
              <a:t>”xx-large” “x-large” “large” “medium” “small” “x-small” “xx-small”</a:t>
            </a:r>
          </a:p>
          <a:p>
            <a:pPr lvl="1"/>
            <a:r>
              <a:rPr lang="zh-TW" altLang="en-US" sz="2000" smtClean="0"/>
              <a:t>數值：</a:t>
            </a:r>
            <a:r>
              <a:rPr lang="en-US" altLang="zh-TW" sz="2000" smtClean="0"/>
              <a:t>9px</a:t>
            </a:r>
          </a:p>
          <a:p>
            <a:r>
              <a:rPr lang="zh-TW" altLang="en-US" sz="2000" smtClean="0"/>
              <a:t>粗體：</a:t>
            </a:r>
            <a:r>
              <a:rPr lang="en-US" altLang="zh-TW" sz="2000" smtClean="0"/>
              <a:t>font-weight</a:t>
            </a:r>
          </a:p>
          <a:p>
            <a:pPr lvl="1"/>
            <a:r>
              <a:rPr lang="zh-TW" altLang="en-US" sz="2000" smtClean="0"/>
              <a:t>文字：</a:t>
            </a:r>
            <a:r>
              <a:rPr lang="en-US" altLang="zh-TW" sz="2000" smtClean="0"/>
              <a:t>”normal”  ”bold”  “bolder”</a:t>
            </a:r>
          </a:p>
          <a:p>
            <a:pPr lvl="1"/>
            <a:r>
              <a:rPr lang="zh-TW" altLang="en-US" sz="2000" smtClean="0"/>
              <a:t>數值</a:t>
            </a:r>
            <a:r>
              <a:rPr lang="en-US" altLang="zh-TW" sz="2000" smtClean="0"/>
              <a:t>(</a:t>
            </a:r>
            <a:r>
              <a:rPr lang="zh-TW" altLang="en-US" sz="2000" smtClean="0"/>
              <a:t>無單位</a:t>
            </a:r>
            <a:r>
              <a:rPr lang="en-US" altLang="zh-TW" sz="2000" smtClean="0"/>
              <a:t>)</a:t>
            </a:r>
            <a:r>
              <a:rPr lang="zh-TW" altLang="en-US" sz="2000" smtClean="0"/>
              <a:t>：</a:t>
            </a:r>
            <a:r>
              <a:rPr lang="en-US" altLang="zh-TW" sz="2000" smtClean="0"/>
              <a:t>100</a:t>
            </a:r>
          </a:p>
          <a:p>
            <a:r>
              <a:rPr lang="zh-TW" altLang="en-US" sz="2000" smtClean="0"/>
              <a:t>斜體：</a:t>
            </a:r>
            <a:r>
              <a:rPr lang="en-US" altLang="zh-TW" sz="2000" smtClean="0"/>
              <a:t>font-style</a:t>
            </a:r>
          </a:p>
          <a:p>
            <a:pPr lvl="1"/>
            <a:r>
              <a:rPr lang="zh-TW" altLang="en-US" sz="1600" smtClean="0"/>
              <a:t>文字：</a:t>
            </a:r>
            <a:r>
              <a:rPr lang="en-US" altLang="zh-TW" sz="1600" smtClean="0"/>
              <a:t>”italic”</a:t>
            </a:r>
            <a:endParaRPr lang="en-US" altLang="zh-TW" sz="2000" smtClean="0"/>
          </a:p>
          <a:p>
            <a:pPr lvl="1"/>
            <a:endParaRPr lang="zh-TW" altLang="en-US" sz="200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14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a:link: </a:t>
            </a:r>
            <a:r>
              <a:rPr lang="zh-TW" altLang="en-US" smtClean="0"/>
              <a:t>一般時候</a:t>
            </a:r>
            <a:endParaRPr lang="en-US" altLang="zh-TW" smtClean="0"/>
          </a:p>
          <a:p>
            <a:r>
              <a:rPr lang="en-US" altLang="zh-TW" smtClean="0"/>
              <a:t>a:visited: </a:t>
            </a:r>
            <a:r>
              <a:rPr lang="zh-TW" altLang="en-US" smtClean="0"/>
              <a:t>已經看過的網頁</a:t>
            </a:r>
            <a:endParaRPr lang="en-US" altLang="zh-TW" smtClean="0"/>
          </a:p>
          <a:p>
            <a:r>
              <a:rPr lang="en-US" altLang="zh-TW" smtClean="0"/>
              <a:t>a:hover: </a:t>
            </a:r>
            <a:r>
              <a:rPr lang="zh-TW" altLang="en-US" smtClean="0"/>
              <a:t>滑鼠移過</a:t>
            </a:r>
            <a:endParaRPr lang="en-US" altLang="zh-TW" smtClean="0"/>
          </a:p>
          <a:p>
            <a:r>
              <a:rPr lang="en-US" altLang="zh-TW" smtClean="0"/>
              <a:t>a:active: </a:t>
            </a:r>
            <a:r>
              <a:rPr lang="zh-TW" altLang="en-US" smtClean="0"/>
              <a:t>按下去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超連結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76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表格線範圍</a:t>
            </a:r>
            <a:endParaRPr lang="en-US" altLang="zh-TW" smtClean="0"/>
          </a:p>
          <a:p>
            <a:pPr lvl="1"/>
            <a:r>
              <a:rPr lang="en-US" altLang="zh-TW" smtClean="0"/>
              <a:t>border  </a:t>
            </a:r>
            <a:r>
              <a:rPr lang="zh-TW" altLang="en-US" smtClean="0"/>
              <a:t>四邊</a:t>
            </a:r>
            <a:endParaRPr lang="en-US" altLang="zh-TW" smtClean="0"/>
          </a:p>
          <a:p>
            <a:pPr lvl="1"/>
            <a:r>
              <a:rPr lang="en-US" altLang="zh-TW" smtClean="0"/>
              <a:t>“border-top” “border-bottom” “border-left” “border-right”</a:t>
            </a:r>
          </a:p>
          <a:p>
            <a:r>
              <a:rPr lang="zh-TW" altLang="en-US" smtClean="0"/>
              <a:t>樣式 </a:t>
            </a:r>
            <a:r>
              <a:rPr lang="en-US" altLang="zh-TW" smtClean="0"/>
              <a:t>border-style</a:t>
            </a:r>
          </a:p>
          <a:p>
            <a:pPr lvl="1"/>
            <a:r>
              <a:rPr lang="en-US" altLang="zh-TW" smtClean="0"/>
              <a:t>solid(</a:t>
            </a:r>
            <a:r>
              <a:rPr lang="zh-TW" altLang="en-US" smtClean="0"/>
              <a:t>實線</a:t>
            </a:r>
            <a:r>
              <a:rPr lang="en-US" altLang="zh-TW" smtClean="0"/>
              <a:t>)  dashed(</a:t>
            </a:r>
            <a:r>
              <a:rPr lang="zh-TW" altLang="en-US" smtClean="0"/>
              <a:t>虛線</a:t>
            </a:r>
            <a:r>
              <a:rPr lang="en-US" altLang="zh-TW" smtClean="0"/>
              <a:t>)   double(</a:t>
            </a:r>
            <a:r>
              <a:rPr lang="zh-TW" altLang="en-US" smtClean="0"/>
              <a:t>雙線</a:t>
            </a:r>
            <a:r>
              <a:rPr lang="en-US" altLang="zh-TW" smtClean="0"/>
              <a:t>) </a:t>
            </a:r>
          </a:p>
          <a:p>
            <a:pPr lvl="1"/>
            <a:r>
              <a:rPr lang="en-US" altLang="zh-TW" smtClean="0"/>
              <a:t>dotted(</a:t>
            </a:r>
            <a:r>
              <a:rPr lang="zh-TW" altLang="en-US" smtClean="0"/>
              <a:t>點點線</a:t>
            </a:r>
            <a:r>
              <a:rPr lang="en-US" altLang="zh-TW" smtClean="0"/>
              <a:t>)  groove(</a:t>
            </a:r>
            <a:r>
              <a:rPr lang="zh-TW" altLang="en-US" smtClean="0"/>
              <a:t>凹線</a:t>
            </a:r>
            <a:r>
              <a:rPr lang="en-US" altLang="zh-TW" smtClean="0"/>
              <a:t>) ridge(</a:t>
            </a:r>
            <a:r>
              <a:rPr lang="zh-TW" altLang="en-US" smtClean="0"/>
              <a:t>凸線</a:t>
            </a:r>
            <a:r>
              <a:rPr lang="en-US" altLang="zh-TW" smtClean="0"/>
              <a:t>)</a:t>
            </a:r>
          </a:p>
          <a:p>
            <a:pPr lvl="1"/>
            <a:r>
              <a:rPr lang="en-US" altLang="zh-TW" smtClean="0"/>
              <a:t>Inset(</a:t>
            </a:r>
            <a:r>
              <a:rPr lang="zh-TW" altLang="en-US" smtClean="0"/>
              <a:t>下嵌</a:t>
            </a:r>
            <a:r>
              <a:rPr lang="en-US" altLang="zh-TW" smtClean="0"/>
              <a:t>) outset(</a:t>
            </a:r>
            <a:r>
              <a:rPr lang="zh-TW" altLang="en-US" smtClean="0"/>
              <a:t>上浮</a:t>
            </a:r>
            <a:r>
              <a:rPr lang="en-US" altLang="zh-TW" smtClean="0"/>
              <a:t>)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pPr lvl="1"/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/>
              <a:t>表格  </a:t>
            </a:r>
          </a:p>
        </p:txBody>
      </p:sp>
    </p:spTree>
    <p:extLst>
      <p:ext uri="{BB962C8B-B14F-4D97-AF65-F5344CB8AC3E}">
        <p14:creationId xmlns:p14="http://schemas.microsoft.com/office/powerpoint/2010/main" val="43001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HTML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4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框線寬度 </a:t>
            </a:r>
            <a:r>
              <a:rPr lang="en-US" altLang="zh-TW" smtClean="0"/>
              <a:t>border-width</a:t>
            </a:r>
          </a:p>
          <a:p>
            <a:pPr lvl="1"/>
            <a:r>
              <a:rPr lang="zh-TW" altLang="en-US" smtClean="0"/>
              <a:t>數值： </a:t>
            </a:r>
            <a:r>
              <a:rPr lang="en-US" altLang="zh-TW" smtClean="0"/>
              <a:t>9px  </a:t>
            </a:r>
          </a:p>
          <a:p>
            <a:r>
              <a:rPr lang="zh-TW" altLang="en-US" smtClean="0"/>
              <a:t>框線色彩 </a:t>
            </a:r>
            <a:r>
              <a:rPr lang="en-US" altLang="zh-TW" smtClean="0"/>
              <a:t>border-color</a:t>
            </a:r>
          </a:p>
          <a:p>
            <a:r>
              <a:rPr lang="zh-TW" altLang="en-US" smtClean="0"/>
              <a:t>摺疊框線 </a:t>
            </a:r>
            <a:r>
              <a:rPr lang="en-US" altLang="zh-TW" smtClean="0"/>
              <a:t>border-collapse: collapse;</a:t>
            </a:r>
          </a:p>
          <a:p>
            <a:endParaRPr lang="en-US" altLang="zh-TW" smtClean="0"/>
          </a:p>
          <a:p>
            <a:r>
              <a:rPr lang="zh-TW" altLang="en-US" smtClean="0"/>
              <a:t>整合：色彩 寬度 樣式</a:t>
            </a:r>
            <a:endParaRPr lang="en-US" altLang="zh-TW" smtClean="0"/>
          </a:p>
          <a:p>
            <a:pPr lvl="1"/>
            <a:r>
              <a:rPr lang="en-US" altLang="zh-TW" smtClean="0"/>
              <a:t>border-top: #00ff00 3px dashed;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pPr lvl="1"/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表格</a:t>
            </a:r>
            <a:r>
              <a:rPr lang="en-US" altLang="zh-TW" dirty="0" smtClean="0"/>
              <a:t>(Count.)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09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sz="2000" dirty="0" smtClean="0"/>
              <a:t>樣式 </a:t>
            </a:r>
            <a:r>
              <a:rPr lang="en-US" altLang="zh-TW" sz="2000" dirty="0" smtClean="0"/>
              <a:t>list-style-type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TW" altLang="en-US" sz="2000" dirty="0" smtClean="0"/>
              <a:t>圖標：</a:t>
            </a:r>
            <a:r>
              <a:rPr lang="en-US" altLang="zh-TW" sz="2000" dirty="0" smtClean="0"/>
              <a:t>“none” “disc” “circle” “square”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TW" altLang="en-US" sz="2000" dirty="0" smtClean="0"/>
              <a:t>文字： </a:t>
            </a:r>
            <a:r>
              <a:rPr lang="en-US" altLang="zh-TW" sz="2000" dirty="0" smtClean="0"/>
              <a:t>“upper-”(</a:t>
            </a:r>
            <a:r>
              <a:rPr lang="zh-TW" altLang="en-US" sz="2000" dirty="0" smtClean="0"/>
              <a:t>大寫</a:t>
            </a:r>
            <a:r>
              <a:rPr lang="en-US" altLang="zh-TW" sz="2000" dirty="0" smtClean="0"/>
              <a:t>) | “lower-”(</a:t>
            </a:r>
            <a:r>
              <a:rPr lang="zh-TW" altLang="en-US" sz="2000" dirty="0" smtClean="0"/>
              <a:t>小寫</a:t>
            </a:r>
            <a:r>
              <a:rPr lang="en-US" altLang="zh-TW" sz="2000" dirty="0" smtClean="0"/>
              <a:t>)  +  “</a:t>
            </a:r>
            <a:r>
              <a:rPr lang="en-US" altLang="zh-TW" sz="2000" dirty="0" err="1" smtClean="0"/>
              <a:t>latin</a:t>
            </a:r>
            <a:r>
              <a:rPr lang="en-US" altLang="zh-TW" sz="2000" dirty="0" smtClean="0"/>
              <a:t>”(</a:t>
            </a:r>
            <a:r>
              <a:rPr lang="zh-TW" altLang="en-US" sz="2000" dirty="0" smtClean="0"/>
              <a:t>拉丁文</a:t>
            </a:r>
            <a:r>
              <a:rPr lang="en-US" altLang="zh-TW" sz="2000" dirty="0" smtClean="0"/>
              <a:t>)| “roman”(</a:t>
            </a:r>
            <a:r>
              <a:rPr lang="zh-TW" altLang="en-US" sz="2000" dirty="0" smtClean="0"/>
              <a:t>羅馬文</a:t>
            </a:r>
            <a:r>
              <a:rPr lang="en-US" altLang="zh-TW" sz="2000" dirty="0" smtClean="0"/>
              <a:t>)|”alpha”(</a:t>
            </a:r>
            <a:r>
              <a:rPr lang="zh-TW" altLang="en-US" sz="2000" dirty="0" smtClean="0"/>
              <a:t>希臘文</a:t>
            </a:r>
            <a:r>
              <a:rPr lang="en-US" altLang="zh-TW" sz="2000" dirty="0" smtClean="0"/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sz="2400" dirty="0" smtClean="0"/>
              <a:t>圖片：</a:t>
            </a:r>
            <a:r>
              <a:rPr lang="en-US" altLang="zh-TW" sz="2400" dirty="0" smtClean="0"/>
              <a:t>list-style-image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 smtClean="0"/>
              <a:t>list-style-image: </a:t>
            </a:r>
            <a:r>
              <a:rPr lang="en-US" altLang="zh-TW" sz="2000" dirty="0" err="1" smtClean="0"/>
              <a:t>url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圖片路徑</a:t>
            </a:r>
            <a:r>
              <a:rPr lang="en-US" altLang="zh-TW" sz="2000" dirty="0" smtClean="0"/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sz="2400" dirty="0" smtClean="0"/>
              <a:t>記號與文字：</a:t>
            </a:r>
            <a:r>
              <a:rPr lang="en-US" altLang="zh-TW" sz="2400" dirty="0" smtClean="0"/>
              <a:t>list-style-position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 smtClean="0"/>
              <a:t>“inside” :  </a:t>
            </a:r>
            <a:r>
              <a:rPr lang="zh-TW" altLang="en-US" sz="2000" dirty="0" smtClean="0"/>
              <a:t>記號與文字視為一組</a:t>
            </a:r>
            <a:endParaRPr lang="en-US" altLang="zh-TW" sz="20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 smtClean="0"/>
              <a:t>“outside”: </a:t>
            </a:r>
            <a:r>
              <a:rPr lang="zh-TW" altLang="en-US" sz="2000" dirty="0" smtClean="0"/>
              <a:t>記號與文字不同一組</a:t>
            </a:r>
            <a:endParaRPr lang="en-US" altLang="zh-TW" sz="20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sz="2400" dirty="0" smtClean="0"/>
              <a:t>整合： </a:t>
            </a:r>
            <a:r>
              <a:rPr lang="en-US" altLang="zh-TW" sz="2400" dirty="0" smtClean="0"/>
              <a:t>list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2000" dirty="0" err="1"/>
              <a:t>ul</a:t>
            </a:r>
            <a:r>
              <a:rPr lang="en-US" sz="2000" dirty="0"/>
              <a:t> { </a:t>
            </a:r>
            <a:br>
              <a:rPr lang="en-US" sz="2000" dirty="0"/>
            </a:br>
            <a:r>
              <a:rPr lang="en-US" sz="2000" dirty="0"/>
              <a:t>  list-style: </a:t>
            </a:r>
            <a:r>
              <a:rPr lang="en-US" sz="2000" dirty="0" err="1"/>
              <a:t>url</a:t>
            </a:r>
            <a:r>
              <a:rPr lang="en-US" sz="2000" dirty="0" smtClean="0"/>
              <a:t>(“</a:t>
            </a:r>
            <a:r>
              <a:rPr lang="zh-TW" altLang="en-US" sz="2000" dirty="0" smtClean="0"/>
              <a:t>路徑</a:t>
            </a:r>
            <a:r>
              <a:rPr lang="en-US" sz="2000" dirty="0" smtClean="0"/>
              <a:t>") </a:t>
            </a:r>
            <a:r>
              <a:rPr lang="en-US" sz="2000" dirty="0"/>
              <a:t>none inside; </a:t>
            </a:r>
            <a:br>
              <a:rPr lang="en-US" sz="2000" dirty="0"/>
            </a:br>
            <a:r>
              <a:rPr lang="en-US" sz="2000" dirty="0"/>
              <a:t>}</a:t>
            </a:r>
            <a:endParaRPr lang="en-US" altLang="zh-TW" sz="20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altLang="zh-TW" sz="24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TW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zh-TW" altLang="zh-TW" sz="20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/>
              <a:t>清單 </a:t>
            </a:r>
          </a:p>
        </p:txBody>
      </p:sp>
    </p:spTree>
    <p:extLst>
      <p:ext uri="{BB962C8B-B14F-4D97-AF65-F5344CB8AC3E}">
        <p14:creationId xmlns:p14="http://schemas.microsoft.com/office/powerpoint/2010/main" val="1824347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smtClean="0"/>
              <a:t>位置：</a:t>
            </a:r>
            <a:r>
              <a:rPr lang="en-US" altLang="zh-TW" sz="2000" smtClean="0"/>
              <a:t>position</a:t>
            </a:r>
          </a:p>
          <a:p>
            <a:pPr lvl="1"/>
            <a:r>
              <a:rPr lang="en-US" altLang="zh-TW" sz="2000" smtClean="0"/>
              <a:t>“static”  </a:t>
            </a:r>
          </a:p>
          <a:p>
            <a:pPr lvl="1"/>
            <a:r>
              <a:rPr lang="en-US" altLang="zh-TW" sz="2000" smtClean="0"/>
              <a:t>“absolute” “relative” “fixed”</a:t>
            </a:r>
          </a:p>
          <a:p>
            <a:pPr lvl="2"/>
            <a:r>
              <a:rPr lang="en-US" altLang="zh-TW" sz="2000" smtClean="0"/>
              <a:t>“top“ “right” “bottom” “left”</a:t>
            </a:r>
          </a:p>
          <a:p>
            <a:pPr lvl="2"/>
            <a:r>
              <a:rPr lang="en-US" altLang="zh-TW" sz="2000" smtClean="0"/>
              <a:t>“z-index” (</a:t>
            </a:r>
            <a:r>
              <a:rPr lang="zh-TW" altLang="en-US" sz="2000" smtClean="0"/>
              <a:t>值越大越上面</a:t>
            </a:r>
            <a:r>
              <a:rPr lang="en-US" altLang="zh-TW" sz="2000" smtClean="0"/>
              <a:t>)</a:t>
            </a:r>
          </a:p>
          <a:p>
            <a:r>
              <a:rPr lang="zh-TW" altLang="en-US" sz="2000" smtClean="0"/>
              <a:t>邊界</a:t>
            </a:r>
            <a:endParaRPr lang="en-US" altLang="zh-TW" sz="2000" smtClean="0"/>
          </a:p>
          <a:p>
            <a:pPr lvl="1"/>
            <a:r>
              <a:rPr lang="en-US" altLang="zh-TW" sz="2000" smtClean="0"/>
              <a:t>“margin-top” “margin-bottom” “margin-left” “margin-right”</a:t>
            </a:r>
          </a:p>
          <a:p>
            <a:pPr lvl="1"/>
            <a:r>
              <a:rPr lang="zh-TW" altLang="en-US" sz="2000" smtClean="0"/>
              <a:t>整合 </a:t>
            </a:r>
            <a:r>
              <a:rPr lang="en-US" altLang="zh-TW" sz="2000" smtClean="0"/>
              <a:t>margin: </a:t>
            </a:r>
            <a:r>
              <a:rPr lang="zh-TW" altLang="en-US" sz="2000" smtClean="0"/>
              <a:t>上 右 下 左　</a:t>
            </a:r>
            <a:endParaRPr lang="en-US" altLang="zh-TW" sz="2000" smtClean="0"/>
          </a:p>
          <a:p>
            <a:pPr lvl="1"/>
            <a:r>
              <a:rPr lang="en-US" altLang="zh-TW" sz="2000" smtClean="0"/>
              <a:t>padding </a:t>
            </a:r>
            <a:r>
              <a:rPr lang="zh-TW" altLang="en-US" sz="2000" smtClean="0"/>
              <a:t>跟</a:t>
            </a:r>
            <a:r>
              <a:rPr lang="en-US" altLang="zh-TW" sz="2000" smtClean="0"/>
              <a:t>margin</a:t>
            </a:r>
            <a:r>
              <a:rPr lang="zh-TW" altLang="en-US" sz="2000" smtClean="0"/>
              <a:t>一樣</a:t>
            </a:r>
            <a:endParaRPr lang="en-US" altLang="zh-TW" sz="200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排版</a:t>
            </a:r>
            <a:endParaRPr lang="zh-TW" altLang="en-US" dirty="0"/>
          </a:p>
        </p:txBody>
      </p:sp>
      <p:pic>
        <p:nvPicPr>
          <p:cNvPr id="30724" name="圖片 3" descr="box-model-tw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429125"/>
            <a:ext cx="23145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65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背景顏色</a:t>
            </a:r>
            <a:endParaRPr lang="en-US" altLang="zh-TW" smtClean="0"/>
          </a:p>
          <a:p>
            <a:pPr lvl="1"/>
            <a:r>
              <a:rPr lang="en-US" altLang="zh-TW" smtClean="0"/>
              <a:t>background-color: #ff0000</a:t>
            </a:r>
          </a:p>
          <a:p>
            <a:r>
              <a:rPr lang="zh-TW" altLang="en-US" smtClean="0"/>
              <a:t>背景圖片</a:t>
            </a:r>
            <a:endParaRPr lang="en-US" altLang="zh-TW" smtClean="0"/>
          </a:p>
          <a:p>
            <a:pPr lvl="1"/>
            <a:r>
              <a:rPr lang="en-US" altLang="zh-TW" smtClean="0"/>
              <a:t>background-image: url(</a:t>
            </a:r>
            <a:r>
              <a:rPr lang="zh-TW" altLang="en-US" smtClean="0"/>
              <a:t>圖片路徑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浮水印 </a:t>
            </a:r>
            <a:r>
              <a:rPr lang="en-US" altLang="zh-TW" smtClean="0"/>
              <a:t>background-attachment</a:t>
            </a:r>
          </a:p>
          <a:p>
            <a:pPr lvl="1"/>
            <a:r>
              <a:rPr lang="en-US" altLang="zh-TW" smtClean="0"/>
              <a:t>“fixed” “scroll”</a:t>
            </a:r>
          </a:p>
          <a:p>
            <a:r>
              <a:rPr lang="zh-TW" altLang="en-US" smtClean="0"/>
              <a:t>背景重複 </a:t>
            </a:r>
            <a:r>
              <a:rPr lang="en-US" altLang="zh-TW" smtClean="0"/>
              <a:t>background-repeat</a:t>
            </a:r>
          </a:p>
          <a:p>
            <a:pPr lvl="1"/>
            <a:r>
              <a:rPr lang="en-US" altLang="zh-TW" smtClean="0"/>
              <a:t>“no-repeat”  “repeat” “repeat-x”  “repeat-y”</a:t>
            </a:r>
          </a:p>
          <a:p>
            <a:endParaRPr lang="en-US" altLang="zh-TW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/>
              <a:t>背景</a:t>
            </a:r>
            <a:r>
              <a:rPr lang="en-US" altLang="zh-TW"/>
              <a:t>repeat </a:t>
            </a:r>
          </a:p>
        </p:txBody>
      </p:sp>
    </p:spTree>
    <p:extLst>
      <p:ext uri="{BB962C8B-B14F-4D97-AF65-F5344CB8AC3E}">
        <p14:creationId xmlns:p14="http://schemas.microsoft.com/office/powerpoint/2010/main" val="16297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TW" sz="2800" smtClean="0"/>
              <a:t>&lt;html  xmlns="http://www.w3.org/1999/xhtml"&gt;</a:t>
            </a:r>
          </a:p>
          <a:p>
            <a:pPr lvl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zh-TW" smtClean="0"/>
              <a:t>&lt;head&gt;</a:t>
            </a:r>
          </a:p>
          <a:p>
            <a:pPr lvl="2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800" smtClean="0"/>
              <a:t>&lt;title&gt;</a:t>
            </a:r>
            <a:r>
              <a:rPr lang="zh-TW" altLang="en-US" sz="2800" smtClean="0"/>
              <a:t>標題</a:t>
            </a:r>
            <a:r>
              <a:rPr lang="en-US" altLang="zh-TW" sz="2800" smtClean="0"/>
              <a:t>&lt;/title&gt;</a:t>
            </a:r>
          </a:p>
          <a:p>
            <a:pPr lvl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zh-TW" smtClean="0"/>
              <a:t>&lt;/head&gt;</a:t>
            </a:r>
          </a:p>
          <a:p>
            <a:pPr lvl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zh-TW" smtClean="0"/>
              <a:t>&lt;body&gt;</a:t>
            </a:r>
          </a:p>
          <a:p>
            <a:pPr lvl="2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TW" altLang="en-US" sz="2800" smtClean="0"/>
              <a:t>內文</a:t>
            </a:r>
          </a:p>
          <a:p>
            <a:pPr lvl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zh-TW" smtClean="0"/>
              <a:t>&lt;/body&gt;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TW" sz="2800" smtClean="0"/>
              <a:t>&lt;/html&gt;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/>
              <a:t>基本</a:t>
            </a:r>
            <a:r>
              <a:rPr lang="en-US" altLang="zh-TW"/>
              <a:t>html</a:t>
            </a:r>
            <a:r>
              <a:rPr lang="zh-TW" altLang="en-US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58996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 </a:t>
            </a:r>
            <a:r>
              <a:rPr lang="zh-TW" altLang="en-US" dirty="0"/>
              <a:t>常見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zh-TW" sz="2000" b="1" smtClean="0"/>
              <a:t>&lt;a href=“http://www.yahoo.com.tw” target =“_blank”&gt;Yahoo&lt;/a&gt;</a:t>
            </a:r>
          </a:p>
          <a:p>
            <a:endParaRPr lang="en-US" altLang="zh-TW" sz="2400" smtClean="0"/>
          </a:p>
          <a:p>
            <a:r>
              <a:rPr lang="en-US" altLang="zh-TW" sz="2400" smtClean="0"/>
              <a:t>href=“xxx”  </a:t>
            </a:r>
            <a:r>
              <a:rPr lang="zh-TW" altLang="en-US" sz="2400" smtClean="0"/>
              <a:t>：連接的網址</a:t>
            </a:r>
            <a:endParaRPr lang="en-US" altLang="zh-TW" sz="2400" smtClean="0"/>
          </a:p>
          <a:p>
            <a:r>
              <a:rPr lang="en-US" altLang="zh-TW" sz="2400" smtClean="0"/>
              <a:t>target=“xxx”: </a:t>
            </a:r>
            <a:r>
              <a:rPr lang="zh-TW" altLang="en-US" sz="2400" smtClean="0"/>
              <a:t>開啟方式</a:t>
            </a:r>
            <a:endParaRPr lang="en-US" altLang="zh-TW" sz="2400" smtClean="0"/>
          </a:p>
          <a:p>
            <a:pPr lvl="1"/>
            <a:r>
              <a:rPr lang="en-US" altLang="zh-TW" sz="2000" smtClean="0"/>
              <a:t>“_self” :</a:t>
            </a:r>
            <a:r>
              <a:rPr lang="zh-TW" altLang="en-US" sz="2000" smtClean="0"/>
              <a:t>自己</a:t>
            </a:r>
            <a:r>
              <a:rPr lang="en-US" altLang="zh-TW" sz="2000" smtClean="0"/>
              <a:t>      “_blank”: </a:t>
            </a:r>
            <a:r>
              <a:rPr lang="zh-TW" altLang="en-US" sz="2000" smtClean="0"/>
              <a:t>開新視窗</a:t>
            </a:r>
            <a:endParaRPr lang="en-US" altLang="zh-TW" sz="2000" smtClean="0"/>
          </a:p>
          <a:p>
            <a:pPr lvl="1"/>
            <a:r>
              <a:rPr lang="en-US" altLang="zh-TW" sz="2000" smtClean="0"/>
              <a:t>“_top”:</a:t>
            </a:r>
            <a:r>
              <a:rPr lang="zh-TW" altLang="en-US" sz="2000" smtClean="0"/>
              <a:t>最頂端框架</a:t>
            </a:r>
            <a:r>
              <a:rPr lang="en-US" altLang="zh-TW" sz="2000" smtClean="0"/>
              <a:t>     “_parent”: </a:t>
            </a:r>
            <a:r>
              <a:rPr lang="zh-TW" altLang="en-US" sz="2000" smtClean="0"/>
              <a:t>父框架</a:t>
            </a:r>
            <a:endParaRPr lang="en-US" altLang="zh-TW" sz="2000" smtClean="0"/>
          </a:p>
          <a:p>
            <a:endParaRPr lang="en-US" altLang="zh-TW" sz="2400" smtClean="0"/>
          </a:p>
          <a:p>
            <a:r>
              <a:rPr lang="zh-TW" altLang="en-US" sz="2400" smtClean="0"/>
              <a:t>寄信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&lt;a href=“mailto:xxx@gmail.com”&gt;</a:t>
            </a:r>
            <a:r>
              <a:rPr lang="zh-TW" altLang="en-US" sz="2400" smtClean="0"/>
              <a:t>寄信給我</a:t>
            </a:r>
            <a:r>
              <a:rPr lang="en-US" altLang="zh-TW" sz="2400" smtClean="0"/>
              <a:t>&lt;/a&gt;</a:t>
            </a:r>
          </a:p>
          <a:p>
            <a:endParaRPr lang="zh-TW" altLang="zh-TW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 </a:t>
            </a:r>
            <a:r>
              <a:rPr lang="zh-TW" altLang="en-US" dirty="0" smtClean="0"/>
              <a:t>超連結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2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smtClean="0"/>
              <a:t>錨點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定位：</a:t>
            </a:r>
            <a:endParaRPr lang="en-US" altLang="zh-TW" sz="2400" smtClean="0"/>
          </a:p>
          <a:p>
            <a:pPr lvl="2"/>
            <a:r>
              <a:rPr lang="en-US" altLang="zh-TW" smtClean="0"/>
              <a:t>&lt;a name=“hello”&gt;xxxxxxx&lt;/a&gt;  </a:t>
            </a:r>
          </a:p>
          <a:p>
            <a:pPr lvl="2"/>
            <a:r>
              <a:rPr lang="en-US" altLang="zh-TW" smtClean="0"/>
              <a:t>&lt;a id=“hello”&gt;xxxxxx&lt;/a&gt;</a:t>
            </a:r>
          </a:p>
          <a:p>
            <a:pPr lvl="1"/>
            <a:r>
              <a:rPr lang="zh-TW" altLang="en-US" sz="2400" smtClean="0"/>
              <a:t>移動：</a:t>
            </a:r>
            <a:r>
              <a:rPr lang="en-US" altLang="zh-TW" sz="2400" smtClean="0"/>
              <a:t>&lt;a href=“#hello”&gt;</a:t>
            </a:r>
            <a:r>
              <a:rPr lang="zh-TW" altLang="en-US" sz="2400" smtClean="0"/>
              <a:t>移到</a:t>
            </a:r>
            <a:r>
              <a:rPr lang="en-US" altLang="zh-TW" sz="2400" smtClean="0"/>
              <a:t>hello</a:t>
            </a:r>
            <a:r>
              <a:rPr lang="zh-TW" altLang="en-US" sz="2400" smtClean="0"/>
              <a:t>處</a:t>
            </a:r>
            <a:r>
              <a:rPr lang="en-US" altLang="zh-TW" sz="2400" smtClean="0"/>
              <a:t>&lt;/a&gt;</a:t>
            </a:r>
            <a:endParaRPr lang="zh-TW" altLang="en-US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超連結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42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&lt;img src=“xxx.jpg” title=“</a:t>
            </a:r>
            <a:r>
              <a:rPr lang="zh-TW" altLang="en-US" smtClean="0"/>
              <a:t>快顯視窗</a:t>
            </a:r>
            <a:r>
              <a:rPr lang="en-US" altLang="zh-TW" smtClean="0"/>
              <a:t>” width=“</a:t>
            </a:r>
            <a:r>
              <a:rPr lang="zh-TW" altLang="en-US" smtClean="0"/>
              <a:t>寬度</a:t>
            </a:r>
            <a:r>
              <a:rPr lang="en-US" altLang="zh-TW" smtClean="0"/>
              <a:t>px” height=“</a:t>
            </a:r>
            <a:r>
              <a:rPr lang="zh-TW" altLang="en-US" smtClean="0"/>
              <a:t>高度</a:t>
            </a:r>
            <a:r>
              <a:rPr lang="en-US" altLang="zh-TW" smtClean="0"/>
              <a:t>px”/&gt;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zh-TW" smtClean="0"/>
          </a:p>
          <a:p>
            <a:r>
              <a:rPr lang="zh-TW" altLang="en-US" smtClean="0"/>
              <a:t>單寫寬度或高度可等比例調整圖片大小</a:t>
            </a:r>
            <a:endParaRPr lang="en-US" altLang="zh-TW" smtClean="0"/>
          </a:p>
          <a:p>
            <a:r>
              <a:rPr lang="en-US" altLang="zh-TW" smtClean="0"/>
              <a:t>px </a:t>
            </a:r>
            <a:r>
              <a:rPr lang="zh-TW" altLang="en-US" smtClean="0"/>
              <a:t>也可以換成</a:t>
            </a:r>
            <a:r>
              <a:rPr lang="zh-TW" altLang="en-US" smtClean="0"/>
              <a:t>百分比</a:t>
            </a:r>
            <a:r>
              <a:rPr lang="zh-TW" altLang="en-US" smtClean="0"/>
              <a:t>表示 </a:t>
            </a:r>
            <a:endParaRPr lang="en-US" altLang="zh-TW" smtClean="0"/>
          </a:p>
          <a:p>
            <a:r>
              <a:rPr lang="en-US" altLang="zh-TW" smtClean="0"/>
              <a:t>alt</a:t>
            </a:r>
            <a:r>
              <a:rPr lang="zh-TW" altLang="en-US" smtClean="0"/>
              <a:t>屬性表示圖片無法讀取時所顯示的文字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 </a:t>
            </a:r>
            <a:r>
              <a:rPr lang="zh-TW" altLang="en-US" dirty="0" smtClean="0"/>
              <a:t>插入</a:t>
            </a:r>
            <a:r>
              <a:rPr lang="zh-TW" altLang="en-US" dirty="0"/>
              <a:t>圖片</a:t>
            </a:r>
          </a:p>
        </p:txBody>
      </p:sp>
    </p:spTree>
    <p:extLst>
      <p:ext uri="{BB962C8B-B14F-4D97-AF65-F5344CB8AC3E}">
        <p14:creationId xmlns:p14="http://schemas.microsoft.com/office/powerpoint/2010/main" val="129655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&lt;div&gt;</a:t>
            </a:r>
            <a:r>
              <a:rPr lang="zh-TW" altLang="en-US" smtClean="0"/>
              <a:t>這是一個段落</a:t>
            </a:r>
            <a:r>
              <a:rPr lang="en-US" altLang="zh-TW" smtClean="0"/>
              <a:t>&lt;/div&gt;</a:t>
            </a:r>
          </a:p>
          <a:p>
            <a:r>
              <a:rPr lang="en-US" altLang="zh-TW" smtClean="0"/>
              <a:t>&lt;span&gt;</a:t>
            </a:r>
            <a:r>
              <a:rPr lang="zh-TW" altLang="en-US" smtClean="0"/>
              <a:t>這是一個區塊</a:t>
            </a:r>
            <a:r>
              <a:rPr lang="en-US" altLang="zh-TW" smtClean="0"/>
              <a:t>&lt;/span&gt;</a:t>
            </a:r>
          </a:p>
          <a:p>
            <a:endParaRPr lang="en-US" altLang="zh-TW" smtClean="0"/>
          </a:p>
          <a:p>
            <a:r>
              <a:rPr lang="en-US" altLang="zh-TW" smtClean="0"/>
              <a:t>div </a:t>
            </a:r>
            <a:r>
              <a:rPr lang="zh-TW" altLang="en-US" smtClean="0"/>
              <a:t>通常用來排版</a:t>
            </a:r>
            <a:endParaRPr lang="en-US" altLang="zh-TW" smtClean="0"/>
          </a:p>
          <a:p>
            <a:r>
              <a:rPr lang="en-US" altLang="zh-TW" smtClean="0"/>
              <a:t>span </a:t>
            </a:r>
            <a:r>
              <a:rPr lang="zh-TW" altLang="en-US" smtClean="0"/>
              <a:t>通常用來改變文字樣式</a:t>
            </a:r>
            <a:endParaRPr lang="en-US" altLang="zh-TW" smtClean="0"/>
          </a:p>
          <a:p>
            <a:pPr lvl="1"/>
            <a:r>
              <a:rPr lang="zh-TW" altLang="en-US" smtClean="0"/>
              <a:t>取代早期的</a:t>
            </a:r>
            <a:r>
              <a:rPr lang="en-US" altLang="zh-TW" smtClean="0"/>
              <a:t>font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 </a:t>
            </a:r>
            <a:r>
              <a:rPr lang="zh-TW" altLang="en-US" dirty="0" smtClean="0"/>
              <a:t>排版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98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斷行</a:t>
            </a:r>
            <a:endParaRPr lang="en-US" altLang="zh-TW" smtClean="0"/>
          </a:p>
          <a:p>
            <a:pPr lvl="1"/>
            <a:r>
              <a:rPr lang="en-US" altLang="zh-TW" smtClean="0"/>
              <a:t>&lt;P&gt;AAA&lt;/P&gt;  &lt;p&gt;BBB&lt;/p&gt;</a:t>
            </a:r>
          </a:p>
          <a:p>
            <a:pPr lvl="1"/>
            <a:r>
              <a:rPr lang="en-US" altLang="zh-TW" smtClean="0"/>
              <a:t>AAA&lt;p&gt;BBB</a:t>
            </a:r>
          </a:p>
          <a:p>
            <a:pPr lvl="1"/>
            <a:r>
              <a:rPr lang="en-US" altLang="zh-TW" smtClean="0"/>
              <a:t>AAA&lt;br/&gt; &lt;br/&gt;BBB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排版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05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63449</TotalTime>
  <Words>925</Words>
  <Application>Microsoft Office PowerPoint</Application>
  <PresentationFormat>如螢幕大小 (4:3)</PresentationFormat>
  <Paragraphs>209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Cambria Math</vt:lpstr>
      <vt:lpstr>Verdana</vt:lpstr>
      <vt:lpstr>Wingdings</vt:lpstr>
      <vt:lpstr>Wingdings 2</vt:lpstr>
      <vt:lpstr>Wingdings 3</vt:lpstr>
      <vt:lpstr>Office 佈景主題</vt:lpstr>
      <vt:lpstr>HTML &amp; CSS</vt:lpstr>
      <vt:lpstr>HTML</vt:lpstr>
      <vt:lpstr>基本html架構</vt:lpstr>
      <vt:lpstr> 常見HTML標籤</vt:lpstr>
      <vt:lpstr> 超連結</vt:lpstr>
      <vt:lpstr>超連結(Cont.)</vt:lpstr>
      <vt:lpstr> 插入圖片</vt:lpstr>
      <vt:lpstr> 排版</vt:lpstr>
      <vt:lpstr>排版(Cont.)</vt:lpstr>
      <vt:lpstr> 表格</vt:lpstr>
      <vt:lpstr> 清單</vt:lpstr>
      <vt:lpstr>CSS教學</vt:lpstr>
      <vt:lpstr>表示方式</vt:lpstr>
      <vt:lpstr>套用方式</vt:lpstr>
      <vt:lpstr>選擇器</vt:lpstr>
      <vt:lpstr>色彩</vt:lpstr>
      <vt:lpstr>文字</vt:lpstr>
      <vt:lpstr>超連結</vt:lpstr>
      <vt:lpstr>表格  </vt:lpstr>
      <vt:lpstr>表格(Count.)  </vt:lpstr>
      <vt:lpstr>清單 </vt:lpstr>
      <vt:lpstr>排版</vt:lpstr>
      <vt:lpstr>背景repeat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850</cp:revision>
  <dcterms:created xsi:type="dcterms:W3CDTF">2016-05-11T16:34:21Z</dcterms:created>
  <dcterms:modified xsi:type="dcterms:W3CDTF">2018-10-23T06:58:18Z</dcterms:modified>
</cp:coreProperties>
</file>