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96" r:id="rId9"/>
    <p:sldId id="337" r:id="rId10"/>
    <p:sldId id="339" r:id="rId11"/>
    <p:sldId id="341" r:id="rId12"/>
    <p:sldId id="340" r:id="rId13"/>
    <p:sldId id="342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7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38200" y="1125538"/>
            <a:ext cx="7772400" cy="1846262"/>
          </a:xfrm>
          <a:ln>
            <a:solidFill>
              <a:srgbClr val="000080"/>
            </a:solidFill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TW" altLang="en-GB" noProof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213100"/>
            <a:ext cx="5943600" cy="2425700"/>
          </a:xfrm>
        </p:spPr>
        <p:txBody>
          <a:bodyPr/>
          <a:lstStyle>
            <a:lvl1pPr marL="0" indent="0">
              <a:defRPr/>
            </a:lvl1pPr>
            <a:lvl2pPr marL="457200" lvl="1" indent="0">
              <a:defRPr/>
            </a:lvl2pPr>
            <a:lvl3pPr marL="914400" lvl="2" indent="0">
              <a:defRPr/>
            </a:lvl3pPr>
            <a:lvl4pPr marL="1371600" lvl="3" indent="0">
              <a:defRPr/>
            </a:lvl4pPr>
          </a:lstStyle>
          <a:p>
            <a:pPr lvl="0"/>
            <a:r>
              <a:rPr lang="zh-TW" altLang="en-GB" noProof="0"/>
              <a:t>第二層</a:t>
            </a:r>
          </a:p>
          <a:p>
            <a:pPr lvl="1"/>
            <a:r>
              <a:rPr lang="zh-TW" altLang="en-GB" noProof="0"/>
              <a:t>第三層</a:t>
            </a:r>
          </a:p>
          <a:p>
            <a:pPr lvl="2"/>
            <a:r>
              <a:rPr lang="zh-TW" altLang="en-GB" noProof="0"/>
              <a:t>第四層</a:t>
            </a:r>
          </a:p>
          <a:p>
            <a:pPr lvl="3"/>
            <a:r>
              <a:rPr lang="zh-TW" altLang="en-GB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2206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>
          <a:xfrm>
            <a:off x="395288" y="1268761"/>
            <a:ext cx="8353425" cy="5256584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4291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49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99665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2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/>
          </a:p>
        </p:txBody>
      </p:sp>
      <p:cxnSp>
        <p:nvCxnSpPr>
          <p:cNvPr id="3" name="直線接點 2"/>
          <p:cNvCxnSpPr>
            <a:stCxn id="7" idx="0"/>
            <a:endCxn id="7" idx="2"/>
          </p:cNvCxnSpPr>
          <p:nvPr userDrawn="1"/>
        </p:nvCxnSpPr>
        <p:spPr>
          <a:xfrm>
            <a:off x="4499769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1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3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/>
          </a:p>
        </p:txBody>
      </p:sp>
      <p:cxnSp>
        <p:nvCxnSpPr>
          <p:cNvPr id="3" name="直線接點 2"/>
          <p:cNvCxnSpPr/>
          <p:nvPr userDrawn="1"/>
        </p:nvCxnSpPr>
        <p:spPr>
          <a:xfrm>
            <a:off x="305983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 userDrawn="1"/>
        </p:nvCxnSpPr>
        <p:spPr>
          <a:xfrm>
            <a:off x="594015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02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718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圖片版面配置區 5"/>
          <p:cNvSpPr>
            <a:spLocks noGrp="1"/>
          </p:cNvSpPr>
          <p:nvPr>
            <p:ph type="pic" idx="13"/>
          </p:nvPr>
        </p:nvSpPr>
        <p:spPr>
          <a:xfrm>
            <a:off x="381000" y="507999"/>
            <a:ext cx="8128000" cy="58420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94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66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21C2D-D537-4C31-81D4-DEFCF47D152F}" type="datetimeFigureOut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28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5" r:id="rId2"/>
    <p:sldLayoutId id="2147483654" r:id="rId3"/>
    <p:sldLayoutId id="2147483658" r:id="rId4"/>
    <p:sldLayoutId id="2147483662" r:id="rId5"/>
    <p:sldLayoutId id="2147483663" r:id="rId6"/>
    <p:sldLayoutId id="2147483656" r:id="rId7"/>
    <p:sldLayoutId id="2147483659" r:id="rId8"/>
    <p:sldLayoutId id="2147483660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Cambria Math"/>
          <a:ea typeface="微軟正黑體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000000"/>
          </a:solidFill>
          <a:latin typeface="Cambria Math"/>
          <a:ea typeface="微軟正黑體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000000"/>
          </a:solidFill>
          <a:latin typeface="Cambria Math"/>
          <a:ea typeface="微軟正黑體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Cambria Math"/>
          <a:ea typeface="微軟正黑體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F9BDEC2-882D-4DDD-B1D1-7E6DB42C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Hoisting</a:t>
            </a:r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0B16EA0-9DEF-4800-8492-ECE0161AF5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console.log(a)</a:t>
            </a:r>
          </a:p>
          <a:p>
            <a:r>
              <a:rPr lang="en-US" altLang="zh-TW"/>
              <a:t>var a = 10</a:t>
            </a:r>
          </a:p>
          <a:p>
            <a:r>
              <a:rPr lang="zh-TW" altLang="en-US"/>
              <a:t>會輸出</a:t>
            </a:r>
            <a:r>
              <a:rPr lang="en-US" altLang="zh-TW"/>
              <a:t>undefined</a:t>
            </a:r>
            <a:r>
              <a:rPr lang="zh-TW" altLang="en-US"/>
              <a:t>而不是</a:t>
            </a:r>
            <a:r>
              <a:rPr lang="en-US" altLang="zh-TW"/>
              <a:t>ReferenceError: a is not defined</a:t>
            </a:r>
            <a:r>
              <a:rPr lang="zh-TW" altLang="en-US"/>
              <a:t>，這種現象就叫做 </a:t>
            </a:r>
            <a:r>
              <a:rPr lang="en-US" altLang="zh-TW"/>
              <a:t>Hoisting</a:t>
            </a:r>
            <a:r>
              <a:rPr lang="zh-TW" altLang="en-US"/>
              <a:t>，變數的宣告被「提升」到最上面去了。</a:t>
            </a:r>
          </a:p>
        </p:txBody>
      </p:sp>
    </p:spTree>
    <p:extLst>
      <p:ext uri="{BB962C8B-B14F-4D97-AF65-F5344CB8AC3E}">
        <p14:creationId xmlns:p14="http://schemas.microsoft.com/office/powerpoint/2010/main" val="662094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5EA1F3-1C25-4B85-9324-37029EFF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closure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9AE6DC-46B7-4C56-A750-37CF4460F3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192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86C3452-E571-424B-B706-171D62F2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Closure in JavaScript through examples</a:t>
            </a:r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72B7FA9-6F2D-4973-BA6E-8E8C16962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/>
              <a:t>javascript closureWhat is Closure?</a:t>
            </a:r>
          </a:p>
          <a:p>
            <a:endParaRPr lang="en-US" altLang="zh-TW"/>
          </a:p>
          <a:p>
            <a:r>
              <a:rPr lang="en-US" altLang="zh-TW"/>
              <a:t>A Closure is a named or anonymous function defined within the context of an object or any other function, which preserves and access to the context where it was declared.</a:t>
            </a:r>
          </a:p>
          <a:p>
            <a:endParaRPr lang="en-US" altLang="zh-TW"/>
          </a:p>
          <a:p>
            <a:r>
              <a:rPr lang="en-US" altLang="zh-TW"/>
              <a:t>To understand closure, it requires you to be familiar with basic JavaScript concepts, such as scope of variables and functions.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387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D8C9F2E-E766-46EB-8916-C8CEE8744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7117"/>
            <a:ext cx="9144000" cy="412376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F831636-709B-406E-8B31-F83ADB420DB9}"/>
              </a:ext>
            </a:extLst>
          </p:cNvPr>
          <p:cNvSpPr/>
          <p:nvPr/>
        </p:nvSpPr>
        <p:spPr>
          <a:xfrm>
            <a:off x="107504" y="1268760"/>
            <a:ext cx="6336704" cy="720080"/>
          </a:xfrm>
          <a:prstGeom prst="rect">
            <a:avLst/>
          </a:prstGeom>
          <a:gradFill>
            <a:gsLst>
              <a:gs pos="0">
                <a:schemeClr val="accent3">
                  <a:shade val="51000"/>
                  <a:satMod val="130000"/>
                  <a:alpha val="17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>
            <a:tailEnd type="triangle" w="lg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111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BD298B68-A897-44E6-923F-C63929E8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not closure</a:t>
            </a:r>
            <a:endParaRPr lang="zh-TW" altLang="en-US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C04067A1-16DD-4CDA-998B-732FB03F04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/>
              <a:t>//Named function</a:t>
            </a:r>
          </a:p>
          <a:p>
            <a:r>
              <a:rPr lang="en-US" altLang="zh-TW"/>
              <a:t>function greetings() { //this is not a closure function.</a:t>
            </a:r>
          </a:p>
          <a:p>
            <a:r>
              <a:rPr lang="en-US" altLang="zh-TW"/>
              <a:t>    return ‘Howdy’;</a:t>
            </a:r>
          </a:p>
          <a:p>
            <a:r>
              <a:rPr lang="en-US" altLang="zh-TW"/>
              <a:t>}</a:t>
            </a:r>
          </a:p>
          <a:p>
            <a:r>
              <a:rPr lang="en-US" altLang="zh-TW"/>
              <a:t> </a:t>
            </a:r>
          </a:p>
          <a:p>
            <a:r>
              <a:rPr lang="en-US" altLang="zh-TW"/>
              <a:t>//anonimous function</a:t>
            </a:r>
          </a:p>
          <a:p>
            <a:r>
              <a:rPr lang="en-US" altLang="zh-TW"/>
              <a:t>var greetings2 = function () { //this is not a closure function.</a:t>
            </a:r>
          </a:p>
          <a:p>
            <a:r>
              <a:rPr lang="en-US" altLang="zh-TW"/>
              <a:t>    return ‘Hello’;</a:t>
            </a:r>
          </a:p>
          <a:p>
            <a:r>
              <a:rPr lang="en-US" altLang="zh-TW"/>
              <a:t>}</a:t>
            </a:r>
          </a:p>
          <a:p>
            <a:r>
              <a:rPr lang="en-US" altLang="zh-TW"/>
              <a:t> </a:t>
            </a:r>
          </a:p>
          <a:p>
            <a:r>
              <a:rPr lang="en-US" altLang="zh-TW"/>
              <a:t>greetings(); //Shows Howdy.</a:t>
            </a:r>
          </a:p>
          <a:p>
            <a:r>
              <a:rPr lang="en-US" altLang="zh-TW"/>
              <a:t>greetings2(); //Shows Hello.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70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1810A70-AD77-42CA-8403-235810929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04557"/>
            <a:ext cx="7851315" cy="3648885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04325CD-1C9C-4D32-90C3-9F74722AB9A3}"/>
              </a:ext>
            </a:extLst>
          </p:cNvPr>
          <p:cNvCxnSpPr>
            <a:cxnSpLocks/>
          </p:cNvCxnSpPr>
          <p:nvPr/>
        </p:nvCxnSpPr>
        <p:spPr>
          <a:xfrm flipH="1" flipV="1">
            <a:off x="2699792" y="2852936"/>
            <a:ext cx="936104" cy="100811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27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4858D4D-4C59-4E91-936A-5570CF357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2328862"/>
            <a:ext cx="8772525" cy="2200275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EDE6DED5-E30C-41BC-B02D-5439ECF85CD1}"/>
              </a:ext>
            </a:extLst>
          </p:cNvPr>
          <p:cNvCxnSpPr/>
          <p:nvPr/>
        </p:nvCxnSpPr>
        <p:spPr>
          <a:xfrm flipH="1" flipV="1">
            <a:off x="2843808" y="2780928"/>
            <a:ext cx="4392488" cy="144016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5DEAB2D7-E334-49E3-AFD5-058E3B7F3C8D}"/>
              </a:ext>
            </a:extLst>
          </p:cNvPr>
          <p:cNvSpPr txBox="1"/>
          <p:nvPr/>
        </p:nvSpPr>
        <p:spPr>
          <a:xfrm>
            <a:off x="467544" y="1052736"/>
            <a:ext cx="7646645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也可以說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compiler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知道後面會宣告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pp,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已經自行宣告了一個變數位置</a:t>
            </a:r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2-phase compiling</a:t>
            </a:r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54C3D2-0ED8-496E-BCB4-2F8578592EF9}"/>
              </a:ext>
            </a:extLst>
          </p:cNvPr>
          <p:cNvSpPr/>
          <p:nvPr/>
        </p:nvSpPr>
        <p:spPr>
          <a:xfrm>
            <a:off x="539552" y="4149080"/>
            <a:ext cx="8064896" cy="380057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36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4E7F955-04B2-42E9-B294-A05E858B121B}"/>
              </a:ext>
            </a:extLst>
          </p:cNvPr>
          <p:cNvSpPr/>
          <p:nvPr/>
        </p:nvSpPr>
        <p:spPr>
          <a:xfrm>
            <a:off x="683568" y="335846"/>
            <a:ext cx="617443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/>
              <a:t>function varvslet() {</a:t>
            </a:r>
          </a:p>
          <a:p>
            <a:r>
              <a:rPr lang="en-US" altLang="zh-TW"/>
              <a:t>  console.log(i); // i </a:t>
            </a:r>
            <a:r>
              <a:rPr lang="zh-TW" altLang="en-US"/>
              <a:t>是 </a:t>
            </a:r>
            <a:r>
              <a:rPr lang="en-US" altLang="zh-TW"/>
              <a:t>undefined </a:t>
            </a:r>
            <a:r>
              <a:rPr lang="zh-TW" altLang="en-US"/>
              <a:t>的，因為 </a:t>
            </a:r>
            <a:r>
              <a:rPr lang="en-US" altLang="zh-TW"/>
              <a:t>hositing</a:t>
            </a:r>
          </a:p>
          <a:p>
            <a:r>
              <a:rPr lang="en-US" altLang="zh-TW"/>
              <a:t>  // console.log(j); // ReferenceError: j </a:t>
            </a:r>
            <a:r>
              <a:rPr lang="zh-TW" altLang="en-US"/>
              <a:t>沒有被定義</a:t>
            </a:r>
          </a:p>
          <a:p>
            <a:endParaRPr lang="zh-TW" altLang="en-US"/>
          </a:p>
          <a:p>
            <a:r>
              <a:rPr lang="zh-TW" altLang="en-US"/>
              <a:t>  </a:t>
            </a:r>
            <a:r>
              <a:rPr lang="en-US" altLang="zh-TW"/>
              <a:t>for( var i = 0; i &lt; 3; i++ ) {</a:t>
            </a:r>
          </a:p>
          <a:p>
            <a:r>
              <a:rPr lang="en-US" altLang="zh-TW"/>
              <a:t>    console.log(i); // 0, 1, 2</a:t>
            </a:r>
          </a:p>
          <a:p>
            <a:r>
              <a:rPr lang="en-US" altLang="zh-TW"/>
              <a:t>  };</a:t>
            </a:r>
          </a:p>
          <a:p>
            <a:endParaRPr lang="en-US" altLang="zh-TW"/>
          </a:p>
          <a:p>
            <a:r>
              <a:rPr lang="en-US" altLang="zh-TW"/>
              <a:t>  console.log(i); // 3</a:t>
            </a:r>
          </a:p>
          <a:p>
            <a:r>
              <a:rPr lang="en-US" altLang="zh-TW"/>
              <a:t>  // console.log(j); // ReferenceError: j </a:t>
            </a:r>
            <a:r>
              <a:rPr lang="zh-TW" altLang="en-US"/>
              <a:t>沒有被定義</a:t>
            </a:r>
          </a:p>
          <a:p>
            <a:endParaRPr lang="zh-TW" altLang="en-US"/>
          </a:p>
          <a:p>
            <a:r>
              <a:rPr lang="zh-TW" altLang="en-US"/>
              <a:t>  </a:t>
            </a:r>
            <a:r>
              <a:rPr lang="en-US" altLang="zh-TW"/>
              <a:t>for( let j = 0; j &lt; 3; j++ ) {</a:t>
            </a:r>
          </a:p>
          <a:p>
            <a:r>
              <a:rPr lang="en-US" altLang="zh-TW"/>
              <a:t>    console.log(j);</a:t>
            </a:r>
          </a:p>
          <a:p>
            <a:r>
              <a:rPr lang="en-US" altLang="zh-TW"/>
              <a:t>  };</a:t>
            </a:r>
          </a:p>
          <a:p>
            <a:endParaRPr lang="en-US" altLang="zh-TW"/>
          </a:p>
          <a:p>
            <a:r>
              <a:rPr lang="en-US" altLang="zh-TW"/>
              <a:t>  console.log(i); // 3</a:t>
            </a:r>
          </a:p>
          <a:p>
            <a:r>
              <a:rPr lang="en-US" altLang="zh-TW"/>
              <a:t>  // console.log(j); // ReferenceError: j </a:t>
            </a:r>
            <a:r>
              <a:rPr lang="zh-TW" altLang="en-US"/>
              <a:t>沒有被定義</a:t>
            </a:r>
          </a:p>
          <a:p>
            <a:r>
              <a:rPr lang="en-US" altLang="zh-TW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0737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4026E08-74EF-4F46-9AB3-873760571749}"/>
              </a:ext>
            </a:extLst>
          </p:cNvPr>
          <p:cNvSpPr/>
          <p:nvPr/>
        </p:nvSpPr>
        <p:spPr>
          <a:xfrm>
            <a:off x="359532" y="612844"/>
            <a:ext cx="84249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" indent="-125730">
              <a:spcBef>
                <a:spcPts val="600"/>
              </a:spcBef>
              <a:spcAft>
                <a:spcPts val="0"/>
              </a:spcAft>
            </a:pPr>
            <a:r>
              <a:rPr lang="en-US" altLang="zh-TW" sz="2000" b="1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function</a:t>
            </a:r>
            <a:r>
              <a:rPr lang="en-US" altLang="zh-TW" sz="200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 test</a:t>
            </a:r>
            <a:r>
              <a:rPr lang="en-US" altLang="zh-TW" sz="200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()</a:t>
            </a:r>
            <a:r>
              <a:rPr lang="en-US" altLang="zh-TW" sz="200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 </a:t>
            </a:r>
            <a:r>
              <a:rPr lang="en-US" altLang="zh-TW" sz="200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{</a:t>
            </a:r>
            <a:endParaRPr lang="zh-TW" altLang="zh-TW" sz="200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Consolas" panose="020B0609020204030204" pitchFamily="49" charset="0"/>
            </a:endParaRPr>
          </a:p>
          <a:p>
            <a:pPr marL="125730" indent="-125730">
              <a:spcAft>
                <a:spcPts val="0"/>
              </a:spcAft>
            </a:pPr>
            <a:r>
              <a:rPr lang="en-US" altLang="zh-TW" sz="200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  console</a:t>
            </a:r>
            <a:r>
              <a:rPr lang="en-US" altLang="zh-TW" sz="200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.</a:t>
            </a:r>
            <a:r>
              <a:rPr lang="en-US" altLang="zh-TW" sz="200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log</a:t>
            </a:r>
            <a:r>
              <a:rPr lang="en-US" altLang="zh-TW" sz="200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(</a:t>
            </a:r>
            <a:r>
              <a:rPr lang="en-US" altLang="zh-TW" sz="200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i</a:t>
            </a:r>
            <a:r>
              <a:rPr lang="en-US" altLang="zh-TW" sz="200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);</a:t>
            </a:r>
            <a:r>
              <a:rPr lang="en-US" altLang="zh-TW" sz="200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 </a:t>
            </a:r>
            <a:r>
              <a:rPr lang="en-US" altLang="zh-TW" sz="200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// i </a:t>
            </a:r>
            <a:r>
              <a:rPr lang="zh-TW" altLang="zh-TW" sz="200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是</a:t>
            </a:r>
            <a:r>
              <a:rPr lang="en-US" altLang="zh-TW" sz="200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 undefined </a:t>
            </a:r>
            <a:r>
              <a:rPr lang="zh-TW" altLang="zh-TW" sz="200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的，因為</a:t>
            </a:r>
            <a:r>
              <a:rPr lang="en-US" altLang="zh-TW" sz="200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 hositing</a:t>
            </a:r>
            <a:endParaRPr lang="zh-TW" altLang="zh-TW" sz="200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Consolas" panose="020B0609020204030204" pitchFamily="49" charset="0"/>
            </a:endParaRPr>
          </a:p>
          <a:p>
            <a:pPr marL="125730" indent="-125730">
              <a:spcAft>
                <a:spcPts val="0"/>
              </a:spcAft>
            </a:pPr>
            <a:r>
              <a:rPr lang="en-US" altLang="zh-TW" sz="200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  </a:t>
            </a:r>
            <a:r>
              <a:rPr lang="en-US" altLang="zh-TW" sz="200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// console.log(j); // ReferenceError: j </a:t>
            </a:r>
            <a:r>
              <a:rPr lang="zh-TW" altLang="zh-TW" sz="200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沒有被定義</a:t>
            </a:r>
            <a:endParaRPr lang="zh-TW" altLang="zh-TW" sz="200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Consolas" panose="020B0609020204030204" pitchFamily="49" charset="0"/>
            </a:endParaRPr>
          </a:p>
          <a:p>
            <a:pPr marL="125730" indent="-125730">
              <a:spcAft>
                <a:spcPts val="0"/>
              </a:spcAft>
            </a:pPr>
            <a:r>
              <a:rPr lang="en-US" altLang="zh-TW" sz="200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 </a:t>
            </a:r>
            <a:endParaRPr lang="zh-TW" altLang="zh-TW" sz="200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Consolas" panose="020B0609020204030204" pitchFamily="49" charset="0"/>
            </a:endParaRPr>
          </a:p>
          <a:p>
            <a:pPr marL="125730" indent="-125730">
              <a:spcAft>
                <a:spcPts val="0"/>
              </a:spcAft>
            </a:pPr>
            <a:r>
              <a:rPr lang="en-US" altLang="zh-TW" sz="200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  </a:t>
            </a:r>
            <a:r>
              <a:rPr lang="en-US" altLang="zh-TW" sz="2000" b="1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for</a:t>
            </a:r>
            <a:r>
              <a:rPr lang="en-US" altLang="zh-TW" sz="200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(</a:t>
            </a:r>
            <a:r>
              <a:rPr lang="en-US" altLang="zh-TW" sz="200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 </a:t>
            </a:r>
            <a:r>
              <a:rPr lang="en-US" altLang="zh-TW" sz="2000" b="1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var</a:t>
            </a:r>
            <a:r>
              <a:rPr lang="en-US" altLang="zh-TW" sz="200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 i </a:t>
            </a:r>
            <a:r>
              <a:rPr lang="en-US" altLang="zh-TW" sz="2000" b="1">
                <a:solidFill>
                  <a:srgbClr val="00008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=</a:t>
            </a:r>
            <a:r>
              <a:rPr lang="en-US" altLang="zh-TW" sz="200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 </a:t>
            </a:r>
            <a:r>
              <a:rPr lang="en-US" altLang="zh-TW" sz="2000">
                <a:solidFill>
                  <a:srgbClr val="8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0</a:t>
            </a:r>
            <a:r>
              <a:rPr lang="en-US" altLang="zh-TW" sz="200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;</a:t>
            </a:r>
            <a:r>
              <a:rPr lang="en-US" altLang="zh-TW" sz="200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 i &lt; </a:t>
            </a:r>
            <a:r>
              <a:rPr lang="en-US" altLang="zh-TW" sz="2000">
                <a:solidFill>
                  <a:srgbClr val="8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3</a:t>
            </a:r>
            <a:r>
              <a:rPr lang="en-US" altLang="zh-TW" sz="200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;</a:t>
            </a:r>
            <a:r>
              <a:rPr lang="en-US" altLang="zh-TW" sz="200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 i</a:t>
            </a:r>
            <a:r>
              <a:rPr lang="en-US" altLang="zh-TW" sz="2000" b="1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++</a:t>
            </a:r>
            <a:r>
              <a:rPr lang="en-US" altLang="zh-TW" sz="200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 </a:t>
            </a:r>
            <a:r>
              <a:rPr lang="en-US" altLang="zh-TW" sz="200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)</a:t>
            </a:r>
            <a:r>
              <a:rPr lang="en-US" altLang="zh-TW" sz="200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 </a:t>
            </a:r>
            <a:r>
              <a:rPr lang="en-US" altLang="zh-TW" sz="200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{</a:t>
            </a:r>
            <a:endParaRPr lang="zh-TW" altLang="zh-TW" sz="200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Consolas" panose="020B0609020204030204" pitchFamily="49" charset="0"/>
            </a:endParaRPr>
          </a:p>
          <a:p>
            <a:pPr marL="125730" indent="-125730">
              <a:spcAft>
                <a:spcPts val="0"/>
              </a:spcAft>
            </a:pPr>
            <a:r>
              <a:rPr lang="en-US" altLang="zh-TW" sz="200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    console</a:t>
            </a:r>
            <a:r>
              <a:rPr lang="en-US" altLang="zh-TW" sz="200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.</a:t>
            </a:r>
            <a:r>
              <a:rPr lang="en-US" altLang="zh-TW" sz="200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log</a:t>
            </a:r>
            <a:r>
              <a:rPr lang="en-US" altLang="zh-TW" sz="200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(</a:t>
            </a:r>
            <a:r>
              <a:rPr lang="en-US" altLang="zh-TW" sz="200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i</a:t>
            </a:r>
            <a:r>
              <a:rPr lang="en-US" altLang="zh-TW" sz="200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);</a:t>
            </a:r>
            <a:r>
              <a:rPr lang="en-US" altLang="zh-TW" sz="200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 </a:t>
            </a:r>
            <a:r>
              <a:rPr lang="en-US" altLang="zh-TW" sz="200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// 0, 1, 2</a:t>
            </a:r>
            <a:endParaRPr lang="zh-TW" altLang="zh-TW" sz="200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Consolas" panose="020B0609020204030204" pitchFamily="49" charset="0"/>
            </a:endParaRPr>
          </a:p>
          <a:p>
            <a:pPr marL="125730" indent="-125730">
              <a:spcAft>
                <a:spcPts val="0"/>
              </a:spcAft>
            </a:pPr>
            <a:r>
              <a:rPr lang="en-US" altLang="zh-TW" sz="200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  </a:t>
            </a:r>
            <a:r>
              <a:rPr lang="en-US" altLang="zh-TW" sz="200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};</a:t>
            </a:r>
            <a:endParaRPr lang="zh-TW" altLang="zh-TW" sz="200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Consolas" panose="020B0609020204030204" pitchFamily="49" charset="0"/>
            </a:endParaRPr>
          </a:p>
          <a:p>
            <a:pPr marL="125730" indent="-125730">
              <a:spcAft>
                <a:spcPts val="0"/>
              </a:spcAft>
            </a:pPr>
            <a:r>
              <a:rPr lang="en-US" altLang="zh-TW" sz="200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 </a:t>
            </a:r>
            <a:endParaRPr lang="zh-TW" altLang="zh-TW" sz="200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Consolas" panose="020B0609020204030204" pitchFamily="49" charset="0"/>
            </a:endParaRPr>
          </a:p>
          <a:p>
            <a:pPr marL="125730" indent="-125730">
              <a:spcAft>
                <a:spcPts val="0"/>
              </a:spcAft>
            </a:pPr>
            <a:r>
              <a:rPr lang="en-US" altLang="zh-TW" sz="200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  console</a:t>
            </a:r>
            <a:r>
              <a:rPr lang="en-US" altLang="zh-TW" sz="200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.</a:t>
            </a:r>
            <a:r>
              <a:rPr lang="en-US" altLang="zh-TW" sz="200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log</a:t>
            </a:r>
            <a:r>
              <a:rPr lang="en-US" altLang="zh-TW" sz="200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(</a:t>
            </a:r>
            <a:r>
              <a:rPr lang="en-US" altLang="zh-TW" sz="200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i</a:t>
            </a:r>
            <a:r>
              <a:rPr lang="en-US" altLang="zh-TW" sz="200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);</a:t>
            </a:r>
            <a:r>
              <a:rPr lang="en-US" altLang="zh-TW" sz="200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 </a:t>
            </a:r>
            <a:r>
              <a:rPr lang="en-US" altLang="zh-TW" sz="200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// 3</a:t>
            </a:r>
            <a:endParaRPr lang="zh-TW" altLang="zh-TW" sz="200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Consolas" panose="020B0609020204030204" pitchFamily="49" charset="0"/>
            </a:endParaRPr>
          </a:p>
          <a:p>
            <a:pPr marL="125730" indent="-125730">
              <a:spcAft>
                <a:spcPts val="0"/>
              </a:spcAft>
            </a:pPr>
            <a:r>
              <a:rPr lang="en-US" altLang="zh-TW" sz="200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  </a:t>
            </a:r>
            <a:r>
              <a:rPr lang="en-US" altLang="zh-TW" sz="200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// console.log(j); // ReferenceError: j </a:t>
            </a:r>
            <a:r>
              <a:rPr lang="zh-TW" altLang="zh-TW" sz="200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沒有被定義</a:t>
            </a:r>
            <a:endParaRPr lang="zh-TW" altLang="zh-TW" sz="200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Consolas" panose="020B0609020204030204" pitchFamily="49" charset="0"/>
            </a:endParaRPr>
          </a:p>
          <a:p>
            <a:pPr marL="125730" indent="-125730">
              <a:spcAft>
                <a:spcPts val="0"/>
              </a:spcAft>
            </a:pPr>
            <a:r>
              <a:rPr lang="en-US" altLang="zh-TW" sz="200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 </a:t>
            </a:r>
            <a:endParaRPr lang="zh-TW" altLang="zh-TW" sz="200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Consolas" panose="020B0609020204030204" pitchFamily="49" charset="0"/>
            </a:endParaRPr>
          </a:p>
          <a:p>
            <a:pPr marL="125730" indent="-125730">
              <a:spcAft>
                <a:spcPts val="0"/>
              </a:spcAft>
            </a:pPr>
            <a:r>
              <a:rPr lang="en-US" altLang="zh-TW" sz="200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  </a:t>
            </a:r>
            <a:r>
              <a:rPr lang="en-US" altLang="zh-TW" sz="2000" b="1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for</a:t>
            </a:r>
            <a:r>
              <a:rPr lang="en-US" altLang="zh-TW" sz="200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(</a:t>
            </a:r>
            <a:r>
              <a:rPr lang="en-US" altLang="zh-TW" sz="200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 let j </a:t>
            </a:r>
            <a:r>
              <a:rPr lang="en-US" altLang="zh-TW" sz="2000" b="1">
                <a:solidFill>
                  <a:srgbClr val="00008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=</a:t>
            </a:r>
            <a:r>
              <a:rPr lang="en-US" altLang="zh-TW" sz="200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 </a:t>
            </a:r>
            <a:r>
              <a:rPr lang="en-US" altLang="zh-TW" sz="2000">
                <a:solidFill>
                  <a:srgbClr val="8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0</a:t>
            </a:r>
            <a:r>
              <a:rPr lang="en-US" altLang="zh-TW" sz="200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;</a:t>
            </a:r>
            <a:r>
              <a:rPr lang="en-US" altLang="zh-TW" sz="200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 j &lt; </a:t>
            </a:r>
            <a:r>
              <a:rPr lang="en-US" altLang="zh-TW" sz="2000">
                <a:solidFill>
                  <a:srgbClr val="8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3</a:t>
            </a:r>
            <a:r>
              <a:rPr lang="en-US" altLang="zh-TW" sz="200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;</a:t>
            </a:r>
            <a:r>
              <a:rPr lang="en-US" altLang="zh-TW" sz="200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 j</a:t>
            </a:r>
            <a:r>
              <a:rPr lang="en-US" altLang="zh-TW" sz="2000" b="1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++</a:t>
            </a:r>
            <a:r>
              <a:rPr lang="en-US" altLang="zh-TW" sz="200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 </a:t>
            </a:r>
            <a:r>
              <a:rPr lang="en-US" altLang="zh-TW" sz="200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)</a:t>
            </a:r>
            <a:r>
              <a:rPr lang="en-US" altLang="zh-TW" sz="200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 </a:t>
            </a:r>
            <a:r>
              <a:rPr lang="en-US" altLang="zh-TW" sz="200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{</a:t>
            </a:r>
            <a:endParaRPr lang="zh-TW" altLang="zh-TW" sz="200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Consolas" panose="020B0609020204030204" pitchFamily="49" charset="0"/>
            </a:endParaRPr>
          </a:p>
          <a:p>
            <a:pPr marL="125730" indent="-125730">
              <a:spcAft>
                <a:spcPts val="0"/>
              </a:spcAft>
            </a:pPr>
            <a:r>
              <a:rPr lang="en-US" altLang="zh-TW" sz="200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    console</a:t>
            </a:r>
            <a:r>
              <a:rPr lang="en-US" altLang="zh-TW" sz="200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.</a:t>
            </a:r>
            <a:r>
              <a:rPr lang="en-US" altLang="zh-TW" sz="200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log</a:t>
            </a:r>
            <a:r>
              <a:rPr lang="en-US" altLang="zh-TW" sz="200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(</a:t>
            </a:r>
            <a:r>
              <a:rPr lang="en-US" altLang="zh-TW" sz="200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j</a:t>
            </a:r>
            <a:r>
              <a:rPr lang="en-US" altLang="zh-TW" sz="200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);</a:t>
            </a:r>
            <a:endParaRPr lang="zh-TW" altLang="zh-TW" sz="200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Consolas" panose="020B0609020204030204" pitchFamily="49" charset="0"/>
            </a:endParaRPr>
          </a:p>
          <a:p>
            <a:pPr marL="125730" indent="-125730">
              <a:spcAft>
                <a:spcPts val="0"/>
              </a:spcAft>
            </a:pPr>
            <a:r>
              <a:rPr lang="en-US" altLang="zh-TW" sz="200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  </a:t>
            </a:r>
            <a:r>
              <a:rPr lang="en-US" altLang="zh-TW" sz="200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};</a:t>
            </a:r>
            <a:endParaRPr lang="zh-TW" altLang="zh-TW" sz="200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Consolas" panose="020B0609020204030204" pitchFamily="49" charset="0"/>
            </a:endParaRPr>
          </a:p>
          <a:p>
            <a:pPr marL="125730" indent="-125730">
              <a:spcAft>
                <a:spcPts val="0"/>
              </a:spcAft>
            </a:pPr>
            <a:r>
              <a:rPr lang="en-US" altLang="zh-TW" sz="200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 </a:t>
            </a:r>
            <a:endParaRPr lang="zh-TW" altLang="zh-TW" sz="200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Consolas" panose="020B0609020204030204" pitchFamily="49" charset="0"/>
            </a:endParaRPr>
          </a:p>
          <a:p>
            <a:pPr marL="125730" indent="-125730">
              <a:spcAft>
                <a:spcPts val="0"/>
              </a:spcAft>
            </a:pPr>
            <a:r>
              <a:rPr lang="en-US" altLang="zh-TW" sz="200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  console</a:t>
            </a:r>
            <a:r>
              <a:rPr lang="en-US" altLang="zh-TW" sz="200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.</a:t>
            </a:r>
            <a:r>
              <a:rPr lang="en-US" altLang="zh-TW" sz="200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log</a:t>
            </a:r>
            <a:r>
              <a:rPr lang="en-US" altLang="zh-TW" sz="200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(</a:t>
            </a:r>
            <a:r>
              <a:rPr lang="en-US" altLang="zh-TW" sz="200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i</a:t>
            </a:r>
            <a:r>
              <a:rPr lang="en-US" altLang="zh-TW" sz="200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);</a:t>
            </a:r>
            <a:r>
              <a:rPr lang="en-US" altLang="zh-TW" sz="200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 </a:t>
            </a:r>
            <a:r>
              <a:rPr lang="en-US" altLang="zh-TW" sz="200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// 3</a:t>
            </a:r>
            <a:endParaRPr lang="zh-TW" altLang="zh-TW" sz="200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Consolas" panose="020B0609020204030204" pitchFamily="49" charset="0"/>
            </a:endParaRPr>
          </a:p>
          <a:p>
            <a:pPr marL="125730" indent="-125730">
              <a:spcAft>
                <a:spcPts val="0"/>
              </a:spcAft>
            </a:pPr>
            <a:r>
              <a:rPr lang="en-US" altLang="zh-TW" sz="200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  </a:t>
            </a:r>
            <a:r>
              <a:rPr lang="en-US" altLang="zh-TW" sz="200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// console.log(j); // ReferenceError: j </a:t>
            </a:r>
            <a:r>
              <a:rPr lang="zh-TW" altLang="zh-TW" sz="200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沒有被定義</a:t>
            </a:r>
            <a:endParaRPr lang="zh-TW" altLang="zh-TW" sz="200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Consolas" panose="020B0609020204030204" pitchFamily="49" charset="0"/>
            </a:endParaRPr>
          </a:p>
          <a:p>
            <a:pPr marL="125730" indent="-125730">
              <a:spcAft>
                <a:spcPts val="600"/>
              </a:spcAft>
            </a:pPr>
            <a:r>
              <a:rPr lang="en-US" altLang="zh-TW" sz="2000">
                <a:solidFill>
                  <a:srgbClr val="00808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Consolas" panose="020B0609020204030204" pitchFamily="49" charset="0"/>
              </a:rPr>
              <a:t>}</a:t>
            </a:r>
            <a:endParaRPr lang="zh-TW" altLang="zh-TW" sz="200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65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06C3B46E-8C12-4D7B-B8D3-24EB31DB4E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/>
              <a:t>function x1(){</a:t>
            </a:r>
          </a:p>
          <a:p>
            <a:r>
              <a:rPr lang="en-US" altLang="zh-TW"/>
              <a:t>console.log(i);</a:t>
            </a:r>
          </a:p>
          <a:p>
            <a:r>
              <a:rPr lang="en-US" altLang="zh-TW"/>
              <a:t>console.log(j);</a:t>
            </a:r>
          </a:p>
          <a:p>
            <a:endParaRPr lang="en-US" altLang="zh-TW"/>
          </a:p>
          <a:p>
            <a:r>
              <a:rPr lang="en-US" altLang="zh-TW"/>
              <a:t>for(var i=0;i&lt;2;i++){</a:t>
            </a:r>
          </a:p>
          <a:p>
            <a:r>
              <a:rPr lang="en-US" altLang="zh-TW"/>
              <a:t> var j=2;</a:t>
            </a:r>
          </a:p>
          <a:p>
            <a:r>
              <a:rPr lang="en-US" altLang="zh-TW"/>
              <a:t>  console.log(j);</a:t>
            </a:r>
          </a:p>
          <a:p>
            <a:r>
              <a:rPr lang="en-US" altLang="zh-TW"/>
              <a:t>}</a:t>
            </a:r>
          </a:p>
          <a:p>
            <a:r>
              <a:rPr lang="en-US" altLang="zh-TW"/>
              <a:t>}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27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06C3B46E-8C12-4D7B-B8D3-24EB31DB4E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/>
              <a:t>function x1(){</a:t>
            </a:r>
          </a:p>
          <a:p>
            <a:r>
              <a:rPr lang="en-US" altLang="zh-TW"/>
              <a:t>console.log(i);</a:t>
            </a:r>
          </a:p>
          <a:p>
            <a:r>
              <a:rPr lang="en-US" altLang="zh-TW"/>
              <a:t>console.log(j);</a:t>
            </a:r>
          </a:p>
          <a:p>
            <a:endParaRPr lang="en-US" altLang="zh-TW"/>
          </a:p>
          <a:p>
            <a:r>
              <a:rPr lang="en-US" altLang="zh-TW"/>
              <a:t>for(var i=0;i&lt;2;i++){</a:t>
            </a:r>
          </a:p>
          <a:p>
            <a:r>
              <a:rPr lang="en-US" altLang="zh-TW"/>
              <a:t> var j=2;</a:t>
            </a:r>
          </a:p>
          <a:p>
            <a:r>
              <a:rPr lang="en-US" altLang="zh-TW"/>
              <a:t>  console.log(j);</a:t>
            </a:r>
          </a:p>
          <a:p>
            <a:r>
              <a:rPr lang="en-US" altLang="zh-TW"/>
              <a:t>}</a:t>
            </a:r>
          </a:p>
          <a:p>
            <a:r>
              <a:rPr lang="en-US" altLang="zh-TW"/>
              <a:t>console.log(j);</a:t>
            </a:r>
          </a:p>
          <a:p>
            <a:r>
              <a:rPr lang="en-US" altLang="zh-TW"/>
              <a:t>}</a:t>
            </a:r>
          </a:p>
          <a:p>
            <a:r>
              <a:rPr lang="en-US" altLang="zh-TW"/>
              <a:t>console.log(j)</a:t>
            </a:r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8DB566-6DBD-45A2-8228-40B8FBA39520}"/>
              </a:ext>
            </a:extLst>
          </p:cNvPr>
          <p:cNvSpPr/>
          <p:nvPr/>
        </p:nvSpPr>
        <p:spPr>
          <a:xfrm>
            <a:off x="24746" y="4725144"/>
            <a:ext cx="3096344" cy="576064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134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6B44A5E-75C0-47DF-9D3C-85A261641B1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7999"/>
            <a:ext cx="8128000" cy="5842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D88E0F5-5BF5-44EE-8B3D-D14FF7F6F3A3}"/>
              </a:ext>
            </a:extLst>
          </p:cNvPr>
          <p:cNvSpPr/>
          <p:nvPr/>
        </p:nvSpPr>
        <p:spPr>
          <a:xfrm>
            <a:off x="3923928" y="1700808"/>
            <a:ext cx="4392488" cy="2016224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B3F08F-BDB8-4EA8-9992-B9E842EF55CE}"/>
              </a:ext>
            </a:extLst>
          </p:cNvPr>
          <p:cNvSpPr/>
          <p:nvPr/>
        </p:nvSpPr>
        <p:spPr>
          <a:xfrm>
            <a:off x="3995936" y="4149080"/>
            <a:ext cx="1008112" cy="360040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770760-A4D4-4982-94F8-7F012AEE7D93}"/>
              </a:ext>
            </a:extLst>
          </p:cNvPr>
          <p:cNvSpPr/>
          <p:nvPr/>
        </p:nvSpPr>
        <p:spPr>
          <a:xfrm>
            <a:off x="3995936" y="4509120"/>
            <a:ext cx="1152128" cy="216024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842ED47C-85A1-4256-B4E8-05EA3A093656}"/>
              </a:ext>
            </a:extLst>
          </p:cNvPr>
          <p:cNvCxnSpPr>
            <a:cxnSpLocks/>
            <a:stCxn id="5" idx="1"/>
            <a:endCxn id="10" idx="1"/>
          </p:cNvCxnSpPr>
          <p:nvPr/>
        </p:nvCxnSpPr>
        <p:spPr>
          <a:xfrm rot="10800000" flipH="1">
            <a:off x="3995935" y="2042846"/>
            <a:ext cx="72007" cy="2286254"/>
          </a:xfrm>
          <a:prstGeom prst="bentConnector3">
            <a:avLst>
              <a:gd name="adj1" fmla="val -317469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8EBD8F7-6278-4D4A-96E3-DAE435852695}"/>
              </a:ext>
            </a:extLst>
          </p:cNvPr>
          <p:cNvSpPr/>
          <p:nvPr/>
        </p:nvSpPr>
        <p:spPr>
          <a:xfrm>
            <a:off x="4067943" y="1952836"/>
            <a:ext cx="1080121" cy="180020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B8A740F-C49E-4C30-BA5D-E71510ECC784}"/>
              </a:ext>
            </a:extLst>
          </p:cNvPr>
          <p:cNvSpPr/>
          <p:nvPr/>
        </p:nvSpPr>
        <p:spPr>
          <a:xfrm>
            <a:off x="3923928" y="4941168"/>
            <a:ext cx="1152128" cy="360040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5C89285-3F90-46F6-BE4A-80E2C7D16506}"/>
              </a:ext>
            </a:extLst>
          </p:cNvPr>
          <p:cNvSpPr txBox="1"/>
          <p:nvPr/>
        </p:nvSpPr>
        <p:spPr>
          <a:xfrm>
            <a:off x="664525" y="4782248"/>
            <a:ext cx="1980029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沒有返回值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C049BFC-B11F-43A0-9270-6998D6628207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 flipV="1">
            <a:off x="2644554" y="5043858"/>
            <a:ext cx="1279374" cy="7733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92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8BCE463-28E7-4B97-9310-5555C909D65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7999"/>
            <a:ext cx="8128000" cy="5842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3B78594-F5D2-40CA-9850-F27442CFC6CA}"/>
              </a:ext>
            </a:extLst>
          </p:cNvPr>
          <p:cNvSpPr/>
          <p:nvPr/>
        </p:nvSpPr>
        <p:spPr>
          <a:xfrm>
            <a:off x="3923928" y="1772816"/>
            <a:ext cx="4585072" cy="1656184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2D30007-49B3-4BC5-A035-50F0D8C1A278}"/>
              </a:ext>
            </a:extLst>
          </p:cNvPr>
          <p:cNvSpPr txBox="1"/>
          <p:nvPr/>
        </p:nvSpPr>
        <p:spPr>
          <a:xfrm>
            <a:off x="323528" y="1844824"/>
            <a:ext cx="2668616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x1(){</a:t>
            </a:r>
          </a:p>
          <a:p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var i,j;</a:t>
            </a:r>
          </a:p>
          <a:p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console.log(i);</a:t>
            </a:r>
          </a:p>
          <a:p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console.log(j);</a:t>
            </a:r>
          </a:p>
          <a:p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for(</a:t>
            </a:r>
            <a:r>
              <a:rPr lang="en-US" altLang="zh-TW" sz="2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 i</a:t>
            </a:r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;....){</a:t>
            </a:r>
          </a:p>
          <a:p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...</a:t>
            </a:r>
          </a:p>
          <a:p>
            <a:r>
              <a:rPr lang="en-US" altLang="zh-TW" sz="2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 j</a:t>
            </a:r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=3;</a:t>
            </a:r>
          </a:p>
          <a:p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...</a:t>
            </a:r>
          </a:p>
          <a:p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zh-TW" altLang="en-US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756380-313E-4A29-BE72-6C077FB04B8A}"/>
              </a:ext>
            </a:extLst>
          </p:cNvPr>
          <p:cNvSpPr/>
          <p:nvPr/>
        </p:nvSpPr>
        <p:spPr>
          <a:xfrm>
            <a:off x="179512" y="2348880"/>
            <a:ext cx="1800200" cy="432048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6D0DAE3-8349-4FC5-9319-9D760D701707}"/>
              </a:ext>
            </a:extLst>
          </p:cNvPr>
          <p:cNvSpPr txBox="1"/>
          <p:nvPr/>
        </p:nvSpPr>
        <p:spPr>
          <a:xfrm>
            <a:off x="971600" y="601524"/>
            <a:ext cx="2701381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i,j </a:t>
            </a:r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都被</a:t>
            </a:r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hoisting</a:t>
            </a:r>
            <a:endParaRPr lang="zh-TW" altLang="en-US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F655EB-DCD5-4CE5-BB26-049C383E4037}"/>
              </a:ext>
            </a:extLst>
          </p:cNvPr>
          <p:cNvCxnSpPr>
            <a:stCxn id="7" idx="2"/>
          </p:cNvCxnSpPr>
          <p:nvPr/>
        </p:nvCxnSpPr>
        <p:spPr>
          <a:xfrm flipH="1">
            <a:off x="1475656" y="1124744"/>
            <a:ext cx="846635" cy="122413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A92CEC6-402F-4742-9005-35CA19910FBB}"/>
              </a:ext>
            </a:extLst>
          </p:cNvPr>
          <p:cNvSpPr/>
          <p:nvPr/>
        </p:nvSpPr>
        <p:spPr>
          <a:xfrm>
            <a:off x="3923928" y="5085184"/>
            <a:ext cx="3600400" cy="792088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0BACEEE-67A1-442D-9008-CD61EF0F4422}"/>
              </a:ext>
            </a:extLst>
          </p:cNvPr>
          <p:cNvSpPr txBox="1"/>
          <p:nvPr/>
        </p:nvSpPr>
        <p:spPr>
          <a:xfrm>
            <a:off x="3672981" y="6246029"/>
            <a:ext cx="3164649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只限於</a:t>
            </a:r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</a:t>
            </a:r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內</a:t>
            </a:r>
          </a:p>
        </p:txBody>
      </p:sp>
    </p:spTree>
    <p:extLst>
      <p:ext uri="{BB962C8B-B14F-4D97-AF65-F5344CB8AC3E}">
        <p14:creationId xmlns:p14="http://schemas.microsoft.com/office/powerpoint/2010/main" val="625310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FF0000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rgbClr val="C00000"/>
          </a:solidFill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>
            <a:lumMod val="85000"/>
          </a:schemeClr>
        </a:solidFill>
        <a:ln w="12700">
          <a:noFill/>
        </a:ln>
      </a:spPr>
      <a:bodyPr wrap="none" rtlCol="0">
        <a:spAutoFit/>
      </a:bodyPr>
      <a:lstStyle>
        <a:defPPr>
          <a:defRPr sz="2800" b="1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508</Words>
  <Application>Microsoft Office PowerPoint</Application>
  <PresentationFormat>如螢幕大小 (4:3)</PresentationFormat>
  <Paragraphs>95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細明體</vt:lpstr>
      <vt:lpstr>微軟正黑體</vt:lpstr>
      <vt:lpstr>新細明體</vt:lpstr>
      <vt:lpstr>Arial</vt:lpstr>
      <vt:lpstr>Calibri</vt:lpstr>
      <vt:lpstr>Cambria Math</vt:lpstr>
      <vt:lpstr>Consolas</vt:lpstr>
      <vt:lpstr>Office 佈景主題</vt:lpstr>
      <vt:lpstr>Hoisting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closure</vt:lpstr>
      <vt:lpstr>Closure in JavaScript through examples</vt:lpstr>
      <vt:lpstr>PowerPoint 簡報</vt:lpstr>
      <vt:lpstr>not closure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linchao</dc:creator>
  <cp:lastModifiedBy>Windows 使用者</cp:lastModifiedBy>
  <cp:revision>230</cp:revision>
  <dcterms:created xsi:type="dcterms:W3CDTF">2016-05-11T16:34:21Z</dcterms:created>
  <dcterms:modified xsi:type="dcterms:W3CDTF">2019-10-30T10:41:45Z</dcterms:modified>
</cp:coreProperties>
</file>