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handoutMasterIdLst>
    <p:handoutMasterId r:id="rId17"/>
  </p:handoutMasterIdLst>
  <p:sldIdLst>
    <p:sldId id="275" r:id="rId2"/>
    <p:sldId id="276" r:id="rId3"/>
    <p:sldId id="277" r:id="rId4"/>
    <p:sldId id="263" r:id="rId5"/>
    <p:sldId id="265" r:id="rId6"/>
    <p:sldId id="266" r:id="rId7"/>
    <p:sldId id="267" r:id="rId8"/>
    <p:sldId id="268" r:id="rId9"/>
    <p:sldId id="270" r:id="rId10"/>
    <p:sldId id="271" r:id="rId11"/>
    <p:sldId id="272" r:id="rId12"/>
    <p:sldId id="274" r:id="rId13"/>
    <p:sldId id="264" r:id="rId14"/>
    <p:sldId id="273" r:id="rId15"/>
  </p:sldIdLst>
  <p:sldSz cx="9144000" cy="6858000" type="screen4x3"/>
  <p:notesSz cx="6845300" cy="9196388"/>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3300"/>
    <a:srgbClr val="FF9900"/>
    <a:srgbClr val="009966"/>
    <a:srgbClr val="009999"/>
    <a:srgbClr val="B2B2B2"/>
    <a:srgbClr val="00FFCC"/>
    <a:srgbClr val="008080"/>
    <a:srgbClr val="00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8" d="100"/>
          <a:sy n="108" d="100"/>
        </p:scale>
        <p:origin x="-4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22" y="-72"/>
      </p:cViewPr>
      <p:guideLst>
        <p:guide orient="horz" pos="2896"/>
        <p:guide pos="215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4340" name="Rectangle 4"/>
          <p:cNvSpPr>
            <a:spLocks noGrp="1" noChangeArrowheads="1"/>
          </p:cNvSpPr>
          <p:nvPr>
            <p:ph type="ftr" sz="quarter" idx="2"/>
          </p:nvPr>
        </p:nvSpPr>
        <p:spPr bwMode="auto">
          <a:xfrm>
            <a:off x="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4341" name="Rectangle 5"/>
          <p:cNvSpPr>
            <a:spLocks noGrp="1" noChangeArrowheads="1"/>
          </p:cNvSpPr>
          <p:nvPr>
            <p:ph type="sldNum" sz="quarter" idx="3"/>
          </p:nvPr>
        </p:nvSpPr>
        <p:spPr bwMode="auto">
          <a:xfrm>
            <a:off x="388620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3A5FF0C6-CD99-473F-A480-F84F3079BD6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050"/>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2291" name="Rectangle 2051"/>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2292" name="Rectangle 2052"/>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2053"/>
          <p:cNvSpPr>
            <a:spLocks noGrp="1" noChangeArrowheads="1"/>
          </p:cNvSpPr>
          <p:nvPr>
            <p:ph type="body" sz="quarter" idx="3"/>
          </p:nvPr>
        </p:nvSpPr>
        <p:spPr bwMode="auto">
          <a:xfrm>
            <a:off x="914400" y="4343400"/>
            <a:ext cx="5029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2054"/>
          <p:cNvSpPr>
            <a:spLocks noGrp="1" noChangeArrowheads="1"/>
          </p:cNvSpPr>
          <p:nvPr>
            <p:ph type="ftr" sz="quarter" idx="4"/>
          </p:nvPr>
        </p:nvSpPr>
        <p:spPr bwMode="auto">
          <a:xfrm>
            <a:off x="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2295" name="Rectangle 2055"/>
          <p:cNvSpPr>
            <a:spLocks noGrp="1" noChangeArrowheads="1"/>
          </p:cNvSpPr>
          <p:nvPr>
            <p:ph type="sldNum" sz="quarter" idx="5"/>
          </p:nvPr>
        </p:nvSpPr>
        <p:spPr bwMode="auto">
          <a:xfrm>
            <a:off x="388620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9EB64BED-0C0D-4DDA-8B6C-EDE26E525909}"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5613"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2813"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68425"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5625"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defRPr/>
            </a:pPr>
            <a:r>
              <a:rPr lang="en-CA" dirty="0" smtClean="0"/>
              <a:t>The chart classifies programming paradigms according to their kernel languages (the small core language in which all the paradigm’s abstractions can be defined). Kernel languages are ordered according to the creative extension principle: a new concept is added when it cannot be encoded with only local transformations. </a:t>
            </a:r>
          </a:p>
          <a:p>
            <a:pPr>
              <a:defRPr/>
            </a:pPr>
            <a:r>
              <a:rPr lang="en-CA" dirty="0" smtClean="0"/>
              <a:t>Two languages that implement the same paradigm can nevertheless have very different "</a:t>
            </a:r>
            <a:r>
              <a:rPr lang="en-CA" dirty="0" err="1" smtClean="0"/>
              <a:t>flavors</a:t>
            </a:r>
            <a:r>
              <a:rPr lang="en-CA" dirty="0" smtClean="0"/>
              <a:t>" for the programmer, because they make different choices about what programming techniques and styles to facilitate.</a:t>
            </a:r>
          </a:p>
          <a:p>
            <a:pPr>
              <a:defRPr/>
            </a:pPr>
            <a:endParaRPr lang="en-CA" dirty="0" smtClean="0"/>
          </a:p>
          <a:p>
            <a:pPr>
              <a:defRPr/>
            </a:pPr>
            <a:r>
              <a:rPr lang="en-CA" dirty="0" smtClean="0"/>
              <a:t>When a language is mentioned under a paradigm, it means that part of the language is intended (by its designers) to support the paradigm without interference from other paradigms. </a:t>
            </a:r>
          </a:p>
          <a:p>
            <a:pPr>
              <a:defRPr/>
            </a:pPr>
            <a:r>
              <a:rPr lang="en-CA" dirty="0" smtClean="0"/>
              <a:t>It does not mean that there is a perfect fit between the language and the paradigm. It is not enough that libraries have been written in the language to support the paradigm.</a:t>
            </a:r>
          </a:p>
          <a:p>
            <a:pPr>
              <a:defRPr/>
            </a:pPr>
            <a:r>
              <a:rPr lang="en-CA" dirty="0" smtClean="0"/>
              <a:t>The language’s kernel language should support the paradigm. </a:t>
            </a:r>
          </a:p>
          <a:p>
            <a:pPr>
              <a:defRPr/>
            </a:pPr>
            <a:r>
              <a:rPr lang="en-CA" dirty="0" smtClean="0"/>
              <a:t>When there is a family of related languages, usually only one member of the family is mentioned to avoid clutter. </a:t>
            </a:r>
          </a:p>
          <a:p>
            <a:pPr>
              <a:defRPr/>
            </a:pPr>
            <a:r>
              <a:rPr lang="en-CA" dirty="0" smtClean="0"/>
              <a:t>The absence of a language does not imply any kind of value judgment.</a:t>
            </a:r>
          </a:p>
          <a:p>
            <a:pPr>
              <a:defRPr/>
            </a:pPr>
            <a:endParaRPr lang="en-CA" dirty="0" smtClean="0"/>
          </a:p>
          <a:p>
            <a:pPr>
              <a:defRPr/>
            </a:pPr>
            <a:r>
              <a:rPr lang="en-CA" dirty="0" smtClean="0"/>
              <a:t>State is the ability to remember information, or more precisely, to store a sequence of values in time. </a:t>
            </a:r>
          </a:p>
          <a:p>
            <a:pPr>
              <a:defRPr/>
            </a:pPr>
            <a:r>
              <a:rPr lang="en-CA" dirty="0" smtClean="0"/>
              <a:t>Its expressive power is strongly influenced by the paradigm that contains it. </a:t>
            </a:r>
          </a:p>
          <a:p>
            <a:pPr>
              <a:defRPr/>
            </a:pPr>
            <a:r>
              <a:rPr lang="en-CA" dirty="0" smtClean="0"/>
              <a:t>We distinguish four levels of expressiveness, which differ in whether the state is unnamed or named, deterministic or nondeterministic, and sequential or concurrent. </a:t>
            </a:r>
          </a:p>
          <a:p>
            <a:pPr>
              <a:defRPr/>
            </a:pPr>
            <a:r>
              <a:rPr lang="en-CA" dirty="0" smtClean="0"/>
              <a:t>The least expressive is functional programming (threaded state, e.g., DCGs and </a:t>
            </a:r>
            <a:r>
              <a:rPr lang="en-CA" dirty="0" err="1" smtClean="0"/>
              <a:t>monads:unnamed</a:t>
            </a:r>
            <a:r>
              <a:rPr lang="en-CA" dirty="0" smtClean="0"/>
              <a:t>, deterministic, and sequential). </a:t>
            </a:r>
          </a:p>
          <a:p>
            <a:pPr>
              <a:defRPr/>
            </a:pPr>
            <a:r>
              <a:rPr lang="en-CA" dirty="0" smtClean="0"/>
              <a:t>Adding concurrency gives declarative concurrent programming (e.g., </a:t>
            </a:r>
            <a:r>
              <a:rPr lang="en-CA" dirty="0" err="1" smtClean="0"/>
              <a:t>synchrocells</a:t>
            </a:r>
            <a:r>
              <a:rPr lang="en-CA" dirty="0" smtClean="0"/>
              <a:t>: unnamed, deterministic, and concurrent). Adding nondeterministic choice gives concurrent logic programming (which uses stream mergers: unnamed, nondeterministic, and concurrent). </a:t>
            </a:r>
          </a:p>
          <a:p>
            <a:pPr>
              <a:defRPr/>
            </a:pPr>
            <a:r>
              <a:rPr lang="en-CA" dirty="0" smtClean="0"/>
              <a:t>Adding ports or cells, respectively, gives message passing or shared state (both are named, nondeterministic, and concurrent). </a:t>
            </a:r>
          </a:p>
          <a:p>
            <a:pPr>
              <a:defRPr/>
            </a:pPr>
            <a:r>
              <a:rPr lang="en-CA" dirty="0" err="1" smtClean="0"/>
              <a:t>Nondeterminism</a:t>
            </a:r>
            <a:r>
              <a:rPr lang="en-CA" dirty="0" smtClean="0"/>
              <a:t> is important for real−world interaction (e.g., client/server). </a:t>
            </a:r>
          </a:p>
          <a:p>
            <a:pPr>
              <a:defRPr/>
            </a:pPr>
            <a:r>
              <a:rPr lang="en-CA" dirty="0" smtClean="0"/>
              <a:t>Named state is important for modularity.</a:t>
            </a:r>
          </a:p>
          <a:p>
            <a:pPr>
              <a:defRPr/>
            </a:pPr>
            <a:endParaRPr lang="en-CA" dirty="0" smtClean="0"/>
          </a:p>
          <a:p>
            <a:pPr>
              <a:defRPr/>
            </a:pPr>
            <a:endParaRPr lang="en-CA" dirty="0" smtClean="0"/>
          </a:p>
          <a:p>
            <a:pPr>
              <a:defRPr/>
            </a:pPr>
            <a:r>
              <a:rPr lang="en-CA" dirty="0" smtClean="0"/>
              <a:t>Axes orthogonal to this chart are typing, aspects, and domain−specificity. </a:t>
            </a:r>
          </a:p>
          <a:p>
            <a:pPr>
              <a:defRPr/>
            </a:pPr>
            <a:r>
              <a:rPr lang="en-CA" dirty="0" smtClean="0"/>
              <a:t>Typing is not completely orthogonal: it has some effect on expressiveness. </a:t>
            </a:r>
          </a:p>
          <a:p>
            <a:pPr>
              <a:defRPr/>
            </a:pPr>
            <a:r>
              <a:rPr lang="en-CA" dirty="0" smtClean="0"/>
              <a:t>Aspects should be completely orthogonal, since they are part of a program’s specification. </a:t>
            </a:r>
          </a:p>
          <a:p>
            <a:pPr>
              <a:defRPr/>
            </a:pPr>
            <a:r>
              <a:rPr lang="en-CA" dirty="0" smtClean="0"/>
              <a:t>A domain−specific language should be definable in any paradigm (except when the domain needs a particular concept).</a:t>
            </a:r>
          </a:p>
          <a:p>
            <a:pPr>
              <a:defRPr/>
            </a:pPr>
            <a:endParaRPr lang="en-CA" dirty="0" smtClean="0"/>
          </a:p>
          <a:p>
            <a:pPr>
              <a:defRPr/>
            </a:pPr>
            <a:r>
              <a:rPr lang="en-CA" dirty="0" err="1" smtClean="0"/>
              <a:t>Metaprogramming</a:t>
            </a:r>
            <a:r>
              <a:rPr lang="en-CA" dirty="0" smtClean="0"/>
              <a:t> is another way to increase the expressiveness of a language. </a:t>
            </a:r>
          </a:p>
          <a:p>
            <a:pPr>
              <a:defRPr/>
            </a:pPr>
            <a:r>
              <a:rPr lang="en-CA" dirty="0" smtClean="0"/>
              <a:t>The term covers many different approaches, from higher−order programming, syntactic extensibility (e.g., macros), to higher−order programming combined with syntactic support (e.g., meta−object protocols and generics), to full−fledged tinkering with the kernel language (introspection and reflection). </a:t>
            </a:r>
          </a:p>
          <a:p>
            <a:pPr>
              <a:defRPr/>
            </a:pPr>
            <a:r>
              <a:rPr lang="en-CA" dirty="0" smtClean="0"/>
              <a:t>Syntactic extensibility and kernel language tinkering in particular are orthogonal to this chart. </a:t>
            </a:r>
          </a:p>
          <a:p>
            <a:pPr>
              <a:defRPr/>
            </a:pPr>
            <a:r>
              <a:rPr lang="en-CA" dirty="0" smtClean="0"/>
              <a:t>Some languages, such as Scheme, are flexible enough to implement many paradigms in almost native fashion. </a:t>
            </a:r>
          </a:p>
          <a:p>
            <a:pPr>
              <a:defRPr/>
            </a:pPr>
            <a:r>
              <a:rPr lang="en-CA" dirty="0" smtClean="0"/>
              <a:t>This flexibility is not shown in the chart.</a:t>
            </a:r>
          </a:p>
          <a:p>
            <a:pPr>
              <a:defRPr/>
            </a:pPr>
            <a:endParaRPr lang="en-CA" dirty="0"/>
          </a:p>
        </p:txBody>
      </p:sp>
      <p:sp>
        <p:nvSpPr>
          <p:cNvPr id="20484" name="Slide Number Placeholder 3"/>
          <p:cNvSpPr>
            <a:spLocks noGrp="1"/>
          </p:cNvSpPr>
          <p:nvPr>
            <p:ph type="sldNum" sz="quarter" idx="5"/>
          </p:nvPr>
        </p:nvSpPr>
        <p:spPr>
          <a:noFill/>
        </p:spPr>
        <p:txBody>
          <a:bodyPr/>
          <a:lstStyle/>
          <a:p>
            <a:fld id="{6D11CE67-090C-4944-91BC-85AC64D99B78}"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A06D92C-FD35-4C68-95AC-2C4DABB67183}" type="slidenum">
              <a:rPr lang="en-US"/>
              <a:pPr/>
              <a:t>11</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49F8AA0B-65E2-40C4-98C8-F3A15EC5DBA5}" type="slidenum">
              <a:rPr lang="en-US"/>
              <a:pPr/>
              <a:t>12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63B8CA17-07CE-4C1D-BC43-35DD488BC5E9}" type="slidenum">
              <a:rPr lang="en-US"/>
              <a:pPr/>
              <a:t>13</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B51DCE53-0A53-4E25-8019-2AD4016A4F04}" type="slidenum">
              <a:rPr lang="en-US"/>
              <a:pPr/>
              <a:t>14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F549EBE-82D1-4D3A-B2DE-D3F010BE583C}" type="slidenum">
              <a:rPr lang="en-US" smtClean="0"/>
              <a:pPr/>
              <a:t>3</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632A6947-28CE-43E1-9165-3918B79EB969}" type="slidenum">
              <a:rPr lang="en-US"/>
              <a:pPr/>
              <a:t>4</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C1C27C6-EB53-4D7C-B825-F0A48AACAD30}" type="slidenum">
              <a:rPr lang="en-US"/>
              <a:pPr/>
              <a:t>5</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ADC313F1-E2A3-437F-A1CC-B1BBADEA83C0}" type="slidenum">
              <a:rPr lang="en-US"/>
              <a:pPr/>
              <a:t>6</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A4CE3C8B-7858-4B7A-86F4-6898B70A35D7}" type="slidenum">
              <a:rPr lang="en-US"/>
              <a:pPr/>
              <a:t>7</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4E78290F-DEE1-46D2-8176-FBF818CC0292}" type="slidenum">
              <a:rPr lang="en-US"/>
              <a:pPr/>
              <a:t>8</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C78A4AC1-9E86-4F37-8B27-4693A4293E20}" type="slidenum">
              <a:rPr lang="en-US"/>
              <a:pPr/>
              <a:t>9</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118993D-3404-4DCD-AD67-02747E7CBA35}" type="slidenum">
              <a:rPr lang="en-US"/>
              <a:pPr/>
              <a:t>10</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Fresh title.png"/>
          <p:cNvPicPr>
            <a:picLocks noChangeAspect="1"/>
          </p:cNvPicPr>
          <p:nvPr/>
        </p:nvPicPr>
        <p:blipFill>
          <a:blip r:embed="rId2" cstate="print"/>
          <a:srcRect b="39770"/>
          <a:stretch>
            <a:fillRect/>
          </a:stretch>
        </p:blipFill>
        <p:spPr>
          <a:xfrm>
            <a:off x="377" y="1566826"/>
            <a:ext cx="9143245" cy="2243174"/>
          </a:xfrm>
          <a:prstGeom prst="rect">
            <a:avLst/>
          </a:prstGeom>
        </p:spPr>
      </p:pic>
      <p:sp>
        <p:nvSpPr>
          <p:cNvPr id="2" name="Title 1"/>
          <p:cNvSpPr>
            <a:spLocks noGrp="1"/>
          </p:cNvSpPr>
          <p:nvPr>
            <p:ph type="ctrTitle"/>
          </p:nvPr>
        </p:nvSpPr>
        <p:spPr>
          <a:xfrm>
            <a:off x="685800" y="1134035"/>
            <a:ext cx="7772400" cy="1470025"/>
          </a:xfrm>
        </p:spPr>
        <p:txBody>
          <a:bodyPr anchor="b" anchorCtr="0">
            <a:noAutofit/>
          </a:bodyPr>
          <a:lstStyle>
            <a:lvl1pPr>
              <a:defRPr sz="6000"/>
            </a:lvl1pPr>
          </a:lstStyle>
          <a:p>
            <a:r>
              <a:rPr lang="en-US" smtClean="0"/>
              <a:t>Click to edit Master title style</a:t>
            </a:r>
            <a:endParaRPr/>
          </a:p>
        </p:txBody>
      </p:sp>
      <p:sp>
        <p:nvSpPr>
          <p:cNvPr id="3" name="Subtitle 2"/>
          <p:cNvSpPr>
            <a:spLocks noGrp="1"/>
          </p:cNvSpPr>
          <p:nvPr>
            <p:ph type="subTitle" idx="1"/>
          </p:nvPr>
        </p:nvSpPr>
        <p:spPr>
          <a:xfrm>
            <a:off x="685800" y="4114800"/>
            <a:ext cx="5257800" cy="1371600"/>
          </a:xfrm>
        </p:spPr>
        <p:txBody>
          <a:bodyPr anchor="t" anchorCtr="0">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324600" y="6288741"/>
            <a:ext cx="1981200" cy="365125"/>
          </a:xfrm>
        </p:spPr>
        <p:txBody>
          <a:bodyPr/>
          <a:lstStyle>
            <a:lvl1pPr algn="r">
              <a:defRPr/>
            </a:lvl1pPr>
          </a:lstStyle>
          <a:p>
            <a:endParaRPr lang="en-US"/>
          </a:p>
        </p:txBody>
      </p:sp>
      <p:sp>
        <p:nvSpPr>
          <p:cNvPr id="5" name="Footer Placeholder 4"/>
          <p:cNvSpPr>
            <a:spLocks noGrp="1"/>
          </p:cNvSpPr>
          <p:nvPr>
            <p:ph type="ftr" sz="quarter" idx="11"/>
          </p:nvPr>
        </p:nvSpPr>
        <p:spPr>
          <a:xfrm>
            <a:off x="685800" y="6288741"/>
            <a:ext cx="2895600" cy="365125"/>
          </a:xfrm>
        </p:spPr>
        <p:txBody>
          <a:bodyPr/>
          <a:lstStyle>
            <a:lvl1pPr algn="l">
              <a:defRPr/>
            </a:lvl1pPr>
          </a:lstStyle>
          <a:p>
            <a:endParaRPr lang="en-US"/>
          </a:p>
        </p:txBody>
      </p:sp>
      <p:sp>
        <p:nvSpPr>
          <p:cNvPr id="6" name="Slide Number Placeholder 5"/>
          <p:cNvSpPr>
            <a:spLocks noGrp="1"/>
          </p:cNvSpPr>
          <p:nvPr>
            <p:ph type="sldNum" sz="quarter" idx="12"/>
          </p:nvPr>
        </p:nvSpPr>
        <p:spPr>
          <a:xfrm>
            <a:off x="8382000" y="6288741"/>
            <a:ext cx="685800" cy="365125"/>
          </a:xfrm>
        </p:spPr>
        <p:txBody>
          <a:bodyPr/>
          <a:lstStyle>
            <a:lvl1pPr>
              <a:defRPr sz="1100" b="1" kern="1200">
                <a:solidFill>
                  <a:schemeClr val="tx1">
                    <a:tint val="75000"/>
                  </a:schemeClr>
                </a:solidFill>
                <a:latin typeface="+mn-lt"/>
                <a:ea typeface="+mn-ea"/>
                <a:cs typeface="+mn-cs"/>
              </a:defRPr>
            </a:lvl1pPr>
          </a:lstStyle>
          <a:p>
            <a:fld id="{634AC108-FE90-4142-83A6-97640209C45E}" type="slidenum">
              <a:rPr lang="en-US" smtClean="0"/>
              <a:pPr/>
              <a:t>‹#›</a:t>
            </a:fld>
            <a:endParaRPr lang="en-US"/>
          </a:p>
        </p:txBody>
      </p:sp>
      <p:pic>
        <p:nvPicPr>
          <p:cNvPr id="10" name="Picture 9" descr="Fresh title.png"/>
          <p:cNvPicPr>
            <a:picLocks noChangeAspect="1"/>
          </p:cNvPicPr>
          <p:nvPr/>
        </p:nvPicPr>
        <p:blipFill>
          <a:blip r:embed="rId2" cstate="print"/>
          <a:srcRect t="33632" b="59388"/>
          <a:stretch>
            <a:fillRect/>
          </a:stretch>
        </p:blipFill>
        <p:spPr>
          <a:xfrm>
            <a:off x="0" y="6598024"/>
            <a:ext cx="9143245" cy="25997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0" y="4495800"/>
            <a:ext cx="7219950" cy="871538"/>
          </a:xfrm>
        </p:spPr>
        <p:txBody>
          <a:bodyPr vert="horz" lIns="91440" tIns="45720" rIns="91440" bIns="45720" rtlCol="0" anchor="b" anchorCtr="0">
            <a:noAutofit/>
          </a:bodyPr>
          <a:lstStyle>
            <a:lvl1pPr algn="l" defTabSz="914400" rtl="0" eaLnBrk="1" latinLnBrk="0" hangingPunct="1">
              <a:spcBef>
                <a:spcPct val="0"/>
              </a:spcBef>
              <a:buNone/>
              <a:defRPr sz="44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952500" y="1676400"/>
            <a:ext cx="7219950" cy="2590800"/>
          </a:xfrm>
          <a:ln w="127000">
            <a:solidFill>
              <a:srgbClr val="FFFFFF">
                <a:alpha val="10000"/>
              </a:srgbClr>
            </a:solidFill>
            <a:miter lim="800000"/>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52500" y="5367338"/>
            <a:ext cx="722376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52500" y="6553200"/>
            <a:ext cx="1828800" cy="22860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5F06-6B77-43A8-BADB-8A63D26785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C379C-8900-4E8A-8A07-5F6E8248967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600200"/>
            <a:ext cx="1752600" cy="45259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90600" y="1600200"/>
            <a:ext cx="52578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E2C1-4A3B-4A90-8FF9-7AC37A032EF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Comparison">
    <p:spTree>
      <p:nvGrpSpPr>
        <p:cNvPr id="1" name=""/>
        <p:cNvGrpSpPr/>
        <p:nvPr/>
      </p:nvGrpSpPr>
      <p:grpSpPr>
        <a:xfrm>
          <a:off x="0" y="0"/>
          <a:ext cx="0" cy="0"/>
          <a:chOff x="0" y="0"/>
          <a:chExt cx="0" cy="0"/>
        </a:xfrm>
      </p:grpSpPr>
      <p:sp>
        <p:nvSpPr>
          <p:cNvPr id="4" name="Pie 3"/>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Oval 4"/>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Donut 5"/>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Title 13"/>
          <p:cNvSpPr>
            <a:spLocks noGrp="1"/>
          </p:cNvSpPr>
          <p:nvPr>
            <p:ph type="ctrTitle"/>
          </p:nvPr>
        </p:nvSpPr>
        <p:spPr>
          <a:xfrm>
            <a:off x="1447800" y="838200"/>
            <a:ext cx="7406640" cy="1472184"/>
          </a:xfrm>
        </p:spPr>
        <p:txBody>
          <a:bodyPr anchor="b"/>
          <a:lstStyle>
            <a:lvl1pPr algn="l">
              <a:defRPr/>
            </a:lvl1pPr>
            <a:extLst/>
          </a:lstStyle>
          <a:p>
            <a:r>
              <a:rPr lang="en-US" smtClean="0"/>
              <a:t>Click to edit Master title style</a:t>
            </a:r>
            <a:endParaRPr lang="en-US" dirty="0"/>
          </a:p>
        </p:txBody>
      </p:sp>
      <p:sp>
        <p:nvSpPr>
          <p:cNvPr id="11" name="Subtitle 21"/>
          <p:cNvSpPr>
            <a:spLocks noGrp="1"/>
          </p:cNvSpPr>
          <p:nvPr>
            <p:ph type="subTitle" idx="1"/>
          </p:nvPr>
        </p:nvSpPr>
        <p:spPr>
          <a:xfrm>
            <a:off x="1447800" y="2362200"/>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lvl1pPr>
            <a:extLst/>
          </a:lstStyle>
          <a:p>
            <a:endParaRPr lang="en-US"/>
          </a:p>
        </p:txBody>
      </p:sp>
      <p:sp>
        <p:nvSpPr>
          <p:cNvPr id="8" name="Footer Placeholder 19"/>
          <p:cNvSpPr>
            <a:spLocks noGrp="1"/>
          </p:cNvSpPr>
          <p:nvPr>
            <p:ph type="ftr" sz="quarter" idx="11"/>
          </p:nvPr>
        </p:nvSpPr>
        <p:spPr/>
        <p:txBody>
          <a:bodyPr/>
          <a:lstStyle>
            <a:lvl1pPr>
              <a:defRPr/>
            </a:lvl1pPr>
            <a:extLst/>
          </a:lstStyle>
          <a:p>
            <a:endParaRPr lang="en-US"/>
          </a:p>
        </p:txBody>
      </p:sp>
      <p:sp>
        <p:nvSpPr>
          <p:cNvPr id="9" name="Slide Number Placeholder 9"/>
          <p:cNvSpPr>
            <a:spLocks noGrp="1"/>
          </p:cNvSpPr>
          <p:nvPr>
            <p:ph type="sldNum" sz="quarter" idx="12"/>
          </p:nvPr>
        </p:nvSpPr>
        <p:spPr/>
        <p:txBody>
          <a:bodyPr/>
          <a:lstStyle>
            <a:lvl1pPr>
              <a:defRPr/>
            </a:lvl1pPr>
            <a:extLst/>
          </a:lstStyle>
          <a:p>
            <a:fld id="{47F76B2D-9B31-4795-81D0-3431281F259F}" type="slidenum">
              <a:rPr lang="en-US" smtClean="0"/>
              <a:pPr/>
              <a:t>‹#›</a:t>
            </a:fld>
            <a:endParaRPr lang="en-US"/>
          </a:p>
        </p:txBody>
      </p:sp>
      <p:sp>
        <p:nvSpPr>
          <p:cNvPr id="12" name="Pie 11"/>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Oval 12"/>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Donut 13"/>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6002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a:xfrm>
            <a:off x="7162800" y="6397625"/>
            <a:ext cx="1905000" cy="457200"/>
          </a:xfrm>
        </p:spPr>
        <p:txBody>
          <a:bodyPr/>
          <a:lstStyle>
            <a:lvl1pPr>
              <a:defRPr/>
            </a:lvl1pPr>
          </a:lstStyle>
          <a:p>
            <a:fld id="{47F76B2D-9B31-4795-81D0-3431281F259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47F76B2D-9B31-4795-81D0-3431281F259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_Comparison">
    <p:spTree>
      <p:nvGrpSpPr>
        <p:cNvPr id="1" name=""/>
        <p:cNvGrpSpPr/>
        <p:nvPr/>
      </p:nvGrpSpPr>
      <p:grpSpPr>
        <a:xfrm>
          <a:off x="0" y="0"/>
          <a:ext cx="0" cy="0"/>
          <a:chOff x="0" y="0"/>
          <a:chExt cx="0" cy="0"/>
        </a:xfrm>
      </p:grpSpPr>
      <p:sp>
        <p:nvSpPr>
          <p:cNvPr id="4" name="Pie 3"/>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Oval 4"/>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Donut 5"/>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Title 13"/>
          <p:cNvSpPr>
            <a:spLocks noGrp="1"/>
          </p:cNvSpPr>
          <p:nvPr>
            <p:ph type="ctrTitle"/>
          </p:nvPr>
        </p:nvSpPr>
        <p:spPr>
          <a:xfrm>
            <a:off x="1447800" y="838200"/>
            <a:ext cx="7406640" cy="1472184"/>
          </a:xfrm>
        </p:spPr>
        <p:txBody>
          <a:bodyPr anchor="b"/>
          <a:lstStyle>
            <a:lvl1pPr algn="l">
              <a:defRPr/>
            </a:lvl1pPr>
            <a:extLst/>
          </a:lstStyle>
          <a:p>
            <a:r>
              <a:rPr lang="en-US" smtClean="0"/>
              <a:t>Click to edit Master title style</a:t>
            </a:r>
            <a:endParaRPr lang="en-US" dirty="0"/>
          </a:p>
        </p:txBody>
      </p:sp>
      <p:sp>
        <p:nvSpPr>
          <p:cNvPr id="11" name="Subtitle 21"/>
          <p:cNvSpPr>
            <a:spLocks noGrp="1"/>
          </p:cNvSpPr>
          <p:nvPr>
            <p:ph type="subTitle" idx="1"/>
          </p:nvPr>
        </p:nvSpPr>
        <p:spPr>
          <a:xfrm>
            <a:off x="1447800" y="2362200"/>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lvl1pPr>
            <a:extLst/>
          </a:lstStyle>
          <a:p>
            <a:endParaRPr lang="en-US"/>
          </a:p>
        </p:txBody>
      </p:sp>
      <p:sp>
        <p:nvSpPr>
          <p:cNvPr id="8" name="Footer Placeholder 19"/>
          <p:cNvSpPr>
            <a:spLocks noGrp="1"/>
          </p:cNvSpPr>
          <p:nvPr>
            <p:ph type="ftr" sz="quarter" idx="11"/>
          </p:nvPr>
        </p:nvSpPr>
        <p:spPr/>
        <p:txBody>
          <a:bodyPr/>
          <a:lstStyle>
            <a:lvl1pPr>
              <a:defRPr/>
            </a:lvl1pPr>
            <a:extLst/>
          </a:lstStyle>
          <a:p>
            <a:endParaRPr lang="en-US"/>
          </a:p>
        </p:txBody>
      </p:sp>
      <p:sp>
        <p:nvSpPr>
          <p:cNvPr id="9" name="Slide Number Placeholder 9"/>
          <p:cNvSpPr>
            <a:spLocks noGrp="1"/>
          </p:cNvSpPr>
          <p:nvPr>
            <p:ph type="sldNum" sz="quarter" idx="12"/>
          </p:nvPr>
        </p:nvSpPr>
        <p:spPr/>
        <p:txBody>
          <a:bodyPr/>
          <a:lstStyle>
            <a:lvl1pPr>
              <a:defRPr/>
            </a:lvl1pPr>
            <a:extLst/>
          </a:lstStyle>
          <a:p>
            <a:fld id="{47F76B2D-9B31-4795-81D0-3431281F25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188259"/>
            <a:ext cx="7772401" cy="1461247"/>
          </a:xfrm>
        </p:spPr>
        <p:txBody>
          <a:bodyPr/>
          <a:lstStyle>
            <a:lvl1pPr>
              <a:defRPr baseline="0">
                <a:solidFill>
                  <a:srgbClr val="FF0000"/>
                </a:solidFill>
                <a:latin typeface="Comic Sans MS" pitchFamily="66" charset="0"/>
              </a:defRPr>
            </a:lvl1pPr>
          </a:lstStyle>
          <a:p>
            <a:r>
              <a:rPr lang="en-US" smtClean="0"/>
              <a:t>Click to edit Master title style</a:t>
            </a:r>
            <a:endParaRPr dirty="0"/>
          </a:p>
        </p:txBody>
      </p:sp>
      <p:sp>
        <p:nvSpPr>
          <p:cNvPr id="3" name="Content Placeholder 2"/>
          <p:cNvSpPr>
            <a:spLocks noGrp="1"/>
          </p:cNvSpPr>
          <p:nvPr>
            <p:ph idx="1"/>
          </p:nvPr>
        </p:nvSpPr>
        <p:spPr>
          <a:xfrm>
            <a:off x="1066800" y="2057401"/>
            <a:ext cx="7848600" cy="3733800"/>
          </a:xfrm>
        </p:spPr>
        <p:txBody>
          <a:bodyPr/>
          <a:lstStyle>
            <a:lvl1pPr>
              <a:defRPr baseline="0">
                <a:solidFill>
                  <a:schemeClr val="bg1"/>
                </a:solidFill>
                <a:latin typeface="Comic Sans MS" pitchFamily="66" charset="0"/>
              </a:defRPr>
            </a:lvl1pPr>
            <a:lvl2pPr>
              <a:defRPr baseline="0">
                <a:solidFill>
                  <a:schemeClr val="bg1"/>
                </a:solidFill>
                <a:latin typeface="Comic Sans MS" pitchFamily="66" charset="0"/>
              </a:defRPr>
            </a:lvl2pPr>
            <a:lvl3pPr>
              <a:defRPr baseline="0">
                <a:solidFill>
                  <a:schemeClr val="bg1"/>
                </a:solidFill>
                <a:latin typeface="Comic Sans MS" pitchFamily="66" charset="0"/>
              </a:defRPr>
            </a:lvl3pPr>
            <a:lvl4pPr>
              <a:defRPr baseline="0">
                <a:solidFill>
                  <a:schemeClr val="bg1"/>
                </a:solidFill>
                <a:latin typeface="Comic Sans MS" pitchFamily="66" charset="0"/>
              </a:defRPr>
            </a:lvl4pPr>
            <a:lvl5pPr>
              <a:defRPr baseline="0">
                <a:solidFill>
                  <a:schemeClr val="bg1"/>
                </a:solidFill>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83A30E1-7616-48DB-A915-10C4B019FC96}"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slide(fromBottom)">
                                      <p:cBhvr>
                                        <p:cTn id="20" dur="500"/>
                                        <p:tgtEl>
                                          <p:spTgt spid="3">
                                            <p:txEl>
                                              <p:pRg st="1" end="1"/>
                                            </p:txEl>
                                          </p:spTgt>
                                        </p:tgtEl>
                                      </p:cBhvr>
                                    </p:animEffect>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slide(fromBottom)">
                                      <p:cBhvr>
                                        <p:cTn id="24" dur="500"/>
                                        <p:tgtEl>
                                          <p:spTgt spid="3">
                                            <p:txEl>
                                              <p:pRg st="2" end="2"/>
                                            </p:txEl>
                                          </p:spTgt>
                                        </p:tgtEl>
                                      </p:cBhvr>
                                    </p:animEffect>
                                  </p:childTnLst>
                                </p:cTn>
                              </p:par>
                            </p:childTnLst>
                          </p:cTn>
                        </p:par>
                        <p:par>
                          <p:cTn id="25" fill="hold">
                            <p:stCondLst>
                              <p:cond delay="1000"/>
                            </p:stCondLst>
                            <p:childTnLst>
                              <p:par>
                                <p:cTn id="26" presetID="12" presetClass="entr" presetSubtype="4"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lide(fromBottom)">
                                      <p:cBhvr>
                                        <p:cTn id="28" dur="500"/>
                                        <p:tgtEl>
                                          <p:spTgt spid="3">
                                            <p:txEl>
                                              <p:pRg st="3" end="3"/>
                                            </p:txEl>
                                          </p:spTgt>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lide(fromBottom)">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tgtEl>
                          <p:spTgt spid="3"/>
                        </p:tgtEl>
                      </p:cBhvr>
                    </p:animEffect>
                  </p:childTnLst>
                </p:cTn>
              </p:par>
            </p:tnLst>
          </p:tmpl>
          <p:tmpl lvl="2">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tgtEl>
                          <p:spTgt spid="3"/>
                        </p:tgtEl>
                      </p:cBhvr>
                    </p:animEffect>
                  </p:childTnLst>
                </p:cTn>
              </p:par>
            </p:tnLst>
          </p:tmpl>
          <p:tmpl lvl="3">
            <p:tnLst>
              <p:par>
                <p:cTn presetID="1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tgtEl>
                          <p:spTgt spid="3"/>
                        </p:tgtEl>
                      </p:cBhvr>
                    </p:animEffect>
                  </p:childTnLst>
                </p:cTn>
              </p:par>
            </p:tnLst>
          </p:tmpl>
          <p:tmpl lvl="4">
            <p:tnLst>
              <p:par>
                <p:cTn presetID="1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tgtEl>
                          <p:spTgt spid="3"/>
                        </p:tgtEl>
                      </p:cBhvr>
                    </p:animEffect>
                  </p:childTnLst>
                </p:cTn>
              </p:par>
            </p:tnLst>
          </p:tmpl>
          <p:tmpl lvl="5">
            <p:tnLst>
              <p:par>
                <p:cTn presetID="1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188259"/>
            <a:ext cx="7772401" cy="1461247"/>
          </a:xfrm>
        </p:spPr>
        <p:txBody>
          <a:bodyPr/>
          <a:lstStyle>
            <a:lvl1pPr>
              <a:defRPr baseline="0">
                <a:solidFill>
                  <a:srgbClr val="FF0000"/>
                </a:solidFill>
                <a:latin typeface="Comic Sans MS" pitchFamily="66" charset="0"/>
              </a:defRPr>
            </a:lvl1pPr>
          </a:lstStyle>
          <a:p>
            <a:r>
              <a:rPr lang="en-US" smtClean="0"/>
              <a:t>Click to edit Master title style</a:t>
            </a:r>
            <a:endParaRPr dirty="0"/>
          </a:p>
        </p:txBody>
      </p:sp>
      <p:sp>
        <p:nvSpPr>
          <p:cNvPr id="3" name="Content Placeholder 2"/>
          <p:cNvSpPr>
            <a:spLocks noGrp="1"/>
          </p:cNvSpPr>
          <p:nvPr>
            <p:ph idx="1"/>
          </p:nvPr>
        </p:nvSpPr>
        <p:spPr>
          <a:xfrm>
            <a:off x="1066800" y="2057401"/>
            <a:ext cx="7848600" cy="3733800"/>
          </a:xfrm>
        </p:spPr>
        <p:txBody>
          <a:bodyPr/>
          <a:lstStyle>
            <a:lvl1pPr>
              <a:defRPr baseline="0">
                <a:solidFill>
                  <a:schemeClr val="bg1"/>
                </a:solidFill>
                <a:latin typeface="Comic Sans MS" pitchFamily="66" charset="0"/>
              </a:defRPr>
            </a:lvl1pPr>
            <a:lvl2pPr>
              <a:defRPr baseline="0">
                <a:solidFill>
                  <a:schemeClr val="bg1"/>
                </a:solidFill>
                <a:latin typeface="Comic Sans MS" pitchFamily="66" charset="0"/>
              </a:defRPr>
            </a:lvl2pPr>
            <a:lvl3pPr>
              <a:defRPr baseline="0">
                <a:solidFill>
                  <a:schemeClr val="bg1"/>
                </a:solidFill>
                <a:latin typeface="Comic Sans MS" pitchFamily="66" charset="0"/>
              </a:defRPr>
            </a:lvl3pPr>
            <a:lvl4pPr>
              <a:defRPr baseline="0">
                <a:solidFill>
                  <a:schemeClr val="bg1"/>
                </a:solidFill>
                <a:latin typeface="Comic Sans MS" pitchFamily="66" charset="0"/>
              </a:defRPr>
            </a:lvl4pPr>
            <a:lvl5pPr>
              <a:defRPr baseline="0">
                <a:solidFill>
                  <a:schemeClr val="bg1"/>
                </a:solidFill>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7F76B2D-9B31-4795-81D0-3431281F259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Fresh section.png"/>
          <p:cNvPicPr>
            <a:picLocks noChangeAspect="1"/>
          </p:cNvPicPr>
          <p:nvPr/>
        </p:nvPicPr>
        <p:blipFill>
          <a:blip r:embed="rId2" cstate="print"/>
          <a:stretch>
            <a:fillRect/>
          </a:stretch>
        </p:blipFill>
        <p:spPr>
          <a:xfrm>
            <a:off x="755" y="3767583"/>
            <a:ext cx="9143245" cy="3090417"/>
          </a:xfrm>
          <a:prstGeom prst="rect">
            <a:avLst/>
          </a:prstGeom>
        </p:spPr>
      </p:pic>
      <p:sp>
        <p:nvSpPr>
          <p:cNvPr id="2" name="Title 1"/>
          <p:cNvSpPr>
            <a:spLocks noGrp="1"/>
          </p:cNvSpPr>
          <p:nvPr>
            <p:ph type="title"/>
          </p:nvPr>
        </p:nvSpPr>
        <p:spPr>
          <a:xfrm>
            <a:off x="672353" y="2819400"/>
            <a:ext cx="7772400" cy="1828800"/>
          </a:xfrm>
        </p:spPr>
        <p:txBody>
          <a:bodyPr vert="horz" lIns="91440" tIns="45720" rIns="91440" bIns="45720" rtlCol="0" anchor="b" anchorCtr="0">
            <a:noAutofit/>
          </a:bodyPr>
          <a:lstStyle>
            <a:lvl1pPr algn="l" defTabSz="914400" rtl="0" eaLnBrk="1" latinLnBrk="0" hangingPunct="1">
              <a:spcBef>
                <a:spcPct val="0"/>
              </a:spcBef>
              <a:buNone/>
              <a:defRPr sz="60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72353" y="5257800"/>
            <a:ext cx="7772400" cy="685800"/>
          </a:xfrm>
        </p:spPr>
        <p:txBody>
          <a:bodyPr vert="horz" lIns="91440" tIns="45720" rIns="91440" bIns="45720" rtlCol="0" anchor="t" anchorCtr="0">
            <a:normAutofit/>
          </a:bodyPr>
          <a:lstStyle>
            <a:lvl1pPr marL="0" indent="0" algn="l" defTabSz="914400" rtl="0" eaLnBrk="1" latinLnBrk="0" hangingPunct="1">
              <a:spcBef>
                <a:spcPts val="0"/>
              </a:spcBef>
              <a:buFont typeface="Wingdings" pitchFamily="2" charset="2"/>
              <a:buNone/>
              <a:defRPr sz="1600" b="0" kern="1200">
                <a:solidFill>
                  <a:schemeClr val="tx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72353" y="6553200"/>
            <a:ext cx="1981200" cy="231013"/>
          </a:xfrm>
        </p:spPr>
        <p:txBody>
          <a:bodyPr/>
          <a:lstStyle/>
          <a:p>
            <a:endParaRPr lang="en-US"/>
          </a:p>
        </p:txBody>
      </p:sp>
      <p:sp>
        <p:nvSpPr>
          <p:cNvPr id="5" name="Footer Placeholder 4"/>
          <p:cNvSpPr>
            <a:spLocks noGrp="1"/>
          </p:cNvSpPr>
          <p:nvPr>
            <p:ph type="ftr" sz="quarter" idx="11"/>
          </p:nvPr>
        </p:nvSpPr>
        <p:spPr>
          <a:xfrm>
            <a:off x="3621024" y="6553200"/>
            <a:ext cx="2895600" cy="231013"/>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758953" y="6553200"/>
            <a:ext cx="685800" cy="231013"/>
          </a:xfrm>
        </p:spPr>
        <p:txBody>
          <a:bodyPr/>
          <a:lstStyle/>
          <a:p>
            <a:fld id="{EE744EA8-83E7-4DA3-A719-1F186FBD94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63706" y="2070100"/>
            <a:ext cx="3429000" cy="37385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0259" y="2070100"/>
            <a:ext cx="3429000" cy="37385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33434-C70E-43C3-929F-AEB7A38CF2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p:nvSpPr>
        <p:spPr>
          <a:xfrm>
            <a:off x="4675094" y="1842247"/>
            <a:ext cx="3505200" cy="3962400"/>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 Placeholder 4"/>
          <p:cNvSpPr>
            <a:spLocks noGrp="1"/>
          </p:cNvSpPr>
          <p:nvPr>
            <p:ph type="body" sz="quarter" idx="3"/>
          </p:nvPr>
        </p:nvSpPr>
        <p:spPr>
          <a:xfrm>
            <a:off x="4715435" y="1809750"/>
            <a:ext cx="3429000" cy="639762"/>
          </a:xfrm>
          <a:noFill/>
        </p:spPr>
        <p:txBody>
          <a:bodyPr vert="horz" lIns="91440" tIns="91440" rIns="91440" bIns="91440" rtlCol="0" anchor="ctr" anchorCtr="0">
            <a:noAutofit/>
          </a:bodyPr>
          <a:lstStyle>
            <a:lvl1pPr marL="0" indent="0" algn="l" defTabSz="914400" rtl="0" eaLnBrk="1" latinLnBrk="0" hangingPunct="1">
              <a:spcBef>
                <a:spcPct val="0"/>
              </a:spcBef>
              <a:buNone/>
              <a:defRPr sz="2200" b="1" kern="1200">
                <a:solidFill>
                  <a:schemeClr val="tx1">
                    <a:alpha val="90000"/>
                  </a:schemeClr>
                </a:solidFill>
                <a:effectLst>
                  <a:innerShdw blurRad="38100">
                    <a:schemeClr val="tx1">
                      <a:lumMod val="85000"/>
                    </a:schemeClr>
                  </a:innerShdw>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Rectangle 9"/>
          <p:cNvSpPr/>
          <p:nvPr/>
        </p:nvSpPr>
        <p:spPr>
          <a:xfrm>
            <a:off x="990600" y="1842247"/>
            <a:ext cx="3505200" cy="3962400"/>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17494" y="1809750"/>
            <a:ext cx="3429000" cy="639762"/>
          </a:xfrm>
          <a:noFill/>
        </p:spPr>
        <p:txBody>
          <a:bodyPr vert="horz" lIns="91440" tIns="91440" rIns="91440" bIns="91440" rtlCol="0" anchor="ctr" anchorCtr="0">
            <a:noAutofit/>
          </a:bodyPr>
          <a:lstStyle>
            <a:lvl1pPr marL="0" indent="0" algn="l" defTabSz="914400" rtl="0" eaLnBrk="1" latinLnBrk="0" hangingPunct="1">
              <a:spcBef>
                <a:spcPct val="0"/>
              </a:spcBef>
              <a:buNone/>
              <a:defRPr sz="2200" b="1" kern="1200">
                <a:solidFill>
                  <a:schemeClr val="tx1">
                    <a:alpha val="90000"/>
                  </a:schemeClr>
                </a:solidFill>
                <a:effectLst>
                  <a:innerShdw blurRad="38100">
                    <a:schemeClr val="tx1">
                      <a:lumMod val="85000"/>
                    </a:schemeClr>
                  </a:innerShdw>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0"/>
              </a:spcBef>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1017494" y="2590800"/>
            <a:ext cx="3429000" cy="321786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715435" y="2590800"/>
            <a:ext cx="3429000" cy="321786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E8130-F05C-4F96-83C0-08E01CC193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08448-18F1-4DC1-824E-F8325630BC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72BEC-884F-46E6-AC5D-F908F99AD4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0" y="4498848"/>
            <a:ext cx="7223760" cy="868680"/>
          </a:xfrm>
        </p:spPr>
        <p:txBody>
          <a:bodyPr vert="horz" lIns="91440" tIns="45720" rIns="91440" bIns="45720" rtlCol="0" anchor="b" anchorCtr="0">
            <a:noAutofit/>
          </a:bodyPr>
          <a:lstStyle>
            <a:lvl1pPr algn="l" defTabSz="914400" rtl="0" eaLnBrk="1" latinLnBrk="0" hangingPunct="1">
              <a:spcBef>
                <a:spcPct val="0"/>
              </a:spcBef>
              <a:buNone/>
              <a:defRPr sz="44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952500" y="1673352"/>
            <a:ext cx="7223760" cy="2587752"/>
          </a:xfrm>
        </p:spPr>
        <p:txBody>
          <a:bodyPr>
            <a:normAutofit/>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52500" y="5367528"/>
            <a:ext cx="7223760" cy="804672"/>
          </a:xfrm>
        </p:spPr>
        <p:txBody>
          <a:bodyPr vert="horz" lIns="91440" tIns="45720" rIns="91440" bIns="45720" rtlCol="0">
            <a:normAutofit/>
          </a:bodyPr>
          <a:lstStyle>
            <a:lvl1pPr marL="0" indent="0">
              <a:buNone/>
              <a:defRPr sz="1600" b="0" kern="1200">
                <a:solidFill>
                  <a:schemeClr val="tx1"/>
                </a:solidFill>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18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a:xfrm>
            <a:off x="952500" y="6553200"/>
            <a:ext cx="1828800" cy="22860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1409D-F0A3-48EC-99A3-E4A940BDAD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descr="Fresh Master.png"/>
          <p:cNvPicPr>
            <a:picLocks noChangeAspect="1"/>
          </p:cNvPicPr>
          <p:nvPr/>
        </p:nvPicPr>
        <p:blipFill>
          <a:blip r:embed="rId18" cstate="print"/>
          <a:stretch>
            <a:fillRect/>
          </a:stretch>
        </p:blipFill>
        <p:spPr>
          <a:xfrm>
            <a:off x="377" y="283"/>
            <a:ext cx="9143245" cy="6857434"/>
          </a:xfrm>
          <a:prstGeom prst="rect">
            <a:avLst/>
          </a:prstGeom>
        </p:spPr>
      </p:pic>
      <p:sp>
        <p:nvSpPr>
          <p:cNvPr id="2" name="Title Placeholder 1"/>
          <p:cNvSpPr>
            <a:spLocks noGrp="1"/>
          </p:cNvSpPr>
          <p:nvPr>
            <p:ph type="title"/>
          </p:nvPr>
        </p:nvSpPr>
        <p:spPr>
          <a:xfrm>
            <a:off x="672353" y="188259"/>
            <a:ext cx="7799294" cy="1461247"/>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952500" y="2057401"/>
            <a:ext cx="7239000" cy="3733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2500" y="6553200"/>
            <a:ext cx="1828800" cy="228600"/>
          </a:xfrm>
          <a:prstGeom prst="rect">
            <a:avLst/>
          </a:prstGeom>
        </p:spPr>
        <p:txBody>
          <a:bodyPr vert="horz" lIns="91440" tIns="45720" rIns="91440" bIns="45720" rtlCol="0" anchor="ctr"/>
          <a:lstStyle>
            <a:lvl1pPr algn="l">
              <a:defRPr sz="1100" b="1">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553200"/>
            <a:ext cx="2895600" cy="228600"/>
          </a:xfrm>
          <a:prstGeom prst="rect">
            <a:avLst/>
          </a:prstGeom>
        </p:spPr>
        <p:txBody>
          <a:bodyPr vert="horz" lIns="91440" tIns="45720" rIns="91440" bIns="45720" rtlCol="0" anchor="ctr"/>
          <a:lstStyle>
            <a:lvl1pPr algn="ctr">
              <a:defRPr sz="1100" b="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77100" y="6553200"/>
            <a:ext cx="914400" cy="228600"/>
          </a:xfrm>
          <a:prstGeom prst="rect">
            <a:avLst/>
          </a:prstGeom>
        </p:spPr>
        <p:txBody>
          <a:bodyPr vert="horz" lIns="91440" tIns="45720" rIns="91440" bIns="45720" rtlCol="0" anchor="ctr"/>
          <a:lstStyle>
            <a:lvl1pPr algn="r">
              <a:defRPr sz="1100" b="1">
                <a:solidFill>
                  <a:schemeClr val="tx1">
                    <a:tint val="75000"/>
                  </a:schemeClr>
                </a:solidFill>
              </a:defRPr>
            </a:lvl1pPr>
          </a:lstStyle>
          <a:p>
            <a:fld id="{47F76B2D-9B31-4795-81D0-3431281F259F}" type="slidenum">
              <a:rPr lang="en-US" smtClean="0"/>
              <a:pPr/>
              <a:t>‹#›</a:t>
            </a:fld>
            <a:endParaRPr lang="en-US"/>
          </a:p>
        </p:txBody>
      </p:sp>
      <p:sp>
        <p:nvSpPr>
          <p:cNvPr id="9" name="Rectangle 8"/>
          <p:cNvSpPr/>
          <p:nvPr/>
        </p:nvSpPr>
        <p:spPr>
          <a:xfrm>
            <a:off x="1012825" y="0"/>
            <a:ext cx="8131175" cy="6858000"/>
          </a:xfrm>
          <a:prstGeom prst="rect">
            <a:avLst/>
          </a:prstGeom>
          <a:solidFill>
            <a:schemeClr val="bg2">
              <a:lumMod val="40000"/>
              <a:lumOff val="6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bwMode="invGray">
          <a:xfrm>
            <a:off x="1014413" y="0"/>
            <a:ext cx="73025" cy="6858000"/>
          </a:xfrm>
          <a:prstGeom prst="rect">
            <a:avLst/>
          </a:prstGeom>
          <a:solidFill>
            <a:schemeClr val="bg2">
              <a:lumMod val="40000"/>
              <a:lumOff val="6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timing>
    <p:tnLst>
      <p:par>
        <p:cTn id="1" dur="indefinite" restart="never" nodeType="tmRoot"/>
      </p:par>
    </p:tnLst>
  </p:timing>
  <p:txStyles>
    <p:titleStyle>
      <a:lvl1pPr algn="l" defTabSz="914400" rtl="0" eaLnBrk="1" latinLnBrk="0" hangingPunct="1">
        <a:spcBef>
          <a:spcPct val="0"/>
        </a:spcBef>
        <a:buNone/>
        <a:defRPr sz="5400" b="1" kern="1200">
          <a:solidFill>
            <a:schemeClr val="tx1">
              <a:alpha val="90000"/>
            </a:schemeClr>
          </a:solidFill>
          <a:effectLst>
            <a:innerShdw blurRad="38100">
              <a:schemeClr val="tx1">
                <a:lumMod val="85000"/>
              </a:schemeClr>
            </a:innerShdw>
          </a:effectLst>
          <a:latin typeface="+mj-lt"/>
          <a:ea typeface="+mj-ea"/>
          <a:cs typeface="+mj-cs"/>
        </a:defRPr>
      </a:lvl1pPr>
    </p:titleStyle>
    <p:bodyStyle>
      <a:lvl1pPr marL="342900" indent="-342900" algn="l" defTabSz="914400" rtl="0" eaLnBrk="1" latinLnBrk="0" hangingPunct="1">
        <a:spcBef>
          <a:spcPts val="1800"/>
        </a:spcBef>
        <a:buFont typeface="Wingdings" pitchFamily="2" charset="2"/>
        <a:buChar char=""/>
        <a:defRPr sz="2000" b="0" kern="1200">
          <a:solidFill>
            <a:schemeClr val="tx1"/>
          </a:solidFill>
          <a:effectLst/>
          <a:latin typeface="+mn-lt"/>
          <a:ea typeface="+mn-ea"/>
          <a:cs typeface="+mn-cs"/>
        </a:defRPr>
      </a:lvl1pPr>
      <a:lvl2pPr marL="742950" indent="-285750" algn="l" defTabSz="914400" rtl="0" eaLnBrk="1" latinLnBrk="0" hangingPunct="1">
        <a:spcBef>
          <a:spcPts val="1800"/>
        </a:spcBef>
        <a:buFont typeface="Wingdings" pitchFamily="2" charset="2"/>
        <a:buChar char=""/>
        <a:defRPr sz="1800" b="0" kern="1200">
          <a:solidFill>
            <a:schemeClr val="tx1"/>
          </a:solidFill>
          <a:effectLst/>
          <a:latin typeface="+mn-lt"/>
          <a:ea typeface="+mn-ea"/>
          <a:cs typeface="+mn-cs"/>
        </a:defRPr>
      </a:lvl2pPr>
      <a:lvl3pPr marL="1143000" indent="-228600" algn="l" defTabSz="914400" rtl="0" eaLnBrk="1" latinLnBrk="0" hangingPunct="1">
        <a:spcBef>
          <a:spcPts val="1800"/>
        </a:spcBef>
        <a:buFont typeface="Wingdings" pitchFamily="2" charset="2"/>
        <a:buChar char=""/>
        <a:defRPr sz="1600" b="0" kern="1200">
          <a:solidFill>
            <a:schemeClr val="tx1"/>
          </a:solidFill>
          <a:effectLst/>
          <a:latin typeface="+mn-lt"/>
          <a:ea typeface="+mn-ea"/>
          <a:cs typeface="+mn-cs"/>
        </a:defRPr>
      </a:lvl3pPr>
      <a:lvl4pPr marL="1600200" indent="-228600" algn="l" defTabSz="914400" rtl="0" eaLnBrk="1" latinLnBrk="0" hangingPunct="1">
        <a:spcBef>
          <a:spcPts val="1800"/>
        </a:spcBef>
        <a:buFont typeface="Wingdings" pitchFamily="2" charset="2"/>
        <a:buChar char=""/>
        <a:defRPr sz="1600" b="0" kern="1200">
          <a:solidFill>
            <a:schemeClr val="tx1"/>
          </a:solidFill>
          <a:effectLst/>
          <a:latin typeface="+mn-lt"/>
          <a:ea typeface="+mn-ea"/>
          <a:cs typeface="+mn-cs"/>
        </a:defRPr>
      </a:lvl4pPr>
      <a:lvl5pPr marL="2057400" indent="-228600" algn="l" defTabSz="914400" rtl="0" eaLnBrk="1" latinLnBrk="0" hangingPunct="1">
        <a:spcBef>
          <a:spcPts val="1800"/>
        </a:spcBef>
        <a:buFont typeface="Wingdings" pitchFamily="2" charset="2"/>
        <a:buChar char="R"/>
        <a:defRPr sz="1600" b="0" kern="1200">
          <a:solidFill>
            <a:schemeClr val="tx1"/>
          </a:solidFill>
          <a:effectLst/>
          <a:latin typeface="+mn-lt"/>
          <a:ea typeface="+mn-ea"/>
          <a:cs typeface="+mn-cs"/>
        </a:defRPr>
      </a:lvl5pPr>
      <a:lvl6pPr marL="25146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6pPr>
      <a:lvl7pPr marL="29718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7pPr>
      <a:lvl8pPr marL="34290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8pPr>
      <a:lvl9pPr marL="38862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800" y="914400"/>
            <a:ext cx="8305800" cy="2451661"/>
          </a:xfrm>
        </p:spPr>
        <p:txBody>
          <a:bodyPr lIns="82945" tIns="41473" rIns="82945" bIns="41473">
            <a:normAutofit fontScale="90000"/>
          </a:bodyPr>
          <a:lstStyle/>
          <a:p>
            <a:pPr fontAlgn="auto">
              <a:spcAft>
                <a:spcPts val="0"/>
              </a:spcAft>
              <a:defRPr/>
            </a:pPr>
            <a:r>
              <a:rPr lang="en-CA" dirty="0" smtClean="0">
                <a:solidFill>
                  <a:srgbClr val="FF0000"/>
                </a:solidFill>
              </a:rPr>
              <a:t>CSCI 162</a:t>
            </a:r>
            <a:br>
              <a:rPr lang="en-CA" dirty="0" smtClean="0">
                <a:solidFill>
                  <a:srgbClr val="FF0000"/>
                </a:solidFill>
              </a:rPr>
            </a:br>
            <a:r>
              <a:rPr lang="en-CA" dirty="0" smtClean="0">
                <a:solidFill>
                  <a:srgbClr val="FF0000"/>
                </a:solidFill>
              </a:rPr>
              <a:t>Topics in Computing Science</a:t>
            </a:r>
            <a:br>
              <a:rPr lang="en-CA" dirty="0" smtClean="0">
                <a:solidFill>
                  <a:srgbClr val="FF0000"/>
                </a:solidFill>
              </a:rPr>
            </a:br>
            <a:r>
              <a:rPr lang="en-GB" dirty="0" err="1" smtClean="0">
                <a:solidFill>
                  <a:schemeClr val="bg1"/>
                </a:solidFill>
              </a:rPr>
              <a:t>Prolog</a:t>
            </a:r>
            <a:endParaRPr lang="en-CA" dirty="0">
              <a:solidFill>
                <a:schemeClr val="bg1"/>
              </a:solidFill>
            </a:endParaRPr>
          </a:p>
        </p:txBody>
      </p:sp>
      <p:sp>
        <p:nvSpPr>
          <p:cNvPr id="4" name="Slide Number Placeholder 3"/>
          <p:cNvSpPr>
            <a:spLocks noGrp="1"/>
          </p:cNvSpPr>
          <p:nvPr>
            <p:ph type="sldNum" sz="quarter" idx="12"/>
          </p:nvPr>
        </p:nvSpPr>
        <p:spPr/>
        <p:txBody>
          <a:bodyPr lIns="82945" tIns="41473" rIns="82945" bIns="41473"/>
          <a:lstStyle/>
          <a:p>
            <a:pPr>
              <a:defRPr/>
            </a:pPr>
            <a:fld id="{322DDE06-0A90-4B76-B998-98950F465519}" type="slidenum">
              <a:rPr lang="en-US"/>
              <a:pPr>
                <a:defRPr/>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Backtracking</a:t>
            </a:r>
          </a:p>
        </p:txBody>
      </p:sp>
      <p:sp>
        <p:nvSpPr>
          <p:cNvPr id="25603" name="Rectangle 3" descr="Rectangle: Click to edit Master text styles&#10;Second level&#10;Third level&#10;Fourth level&#10;Fifth level"/>
          <p:cNvSpPr>
            <a:spLocks noGrp="1" noChangeArrowheads="1"/>
          </p:cNvSpPr>
          <p:nvPr>
            <p:ph idx="1"/>
          </p:nvPr>
        </p:nvSpPr>
        <p:spPr/>
        <p:txBody>
          <a:bodyPr/>
          <a:lstStyle/>
          <a:p>
            <a:r>
              <a:rPr lang="en-US"/>
              <a:t>How are questions resolved?</a:t>
            </a:r>
          </a:p>
          <a:p>
            <a:pPr>
              <a:buFont typeface="Wingdings" pitchFamily="2" charset="2"/>
              <a:buNone/>
            </a:pPr>
            <a:r>
              <a:rPr lang="en-US"/>
              <a:t>?- son(X,harry).</a:t>
            </a:r>
          </a:p>
          <a:p>
            <a:pPr>
              <a:buFont typeface="Wingdings" pitchFamily="2" charset="2"/>
              <a:buNone/>
            </a:pPr>
            <a:endParaRPr lang="en-US"/>
          </a:p>
          <a:p>
            <a:r>
              <a:rPr lang="en-US"/>
              <a:t>Recall the rule:</a:t>
            </a:r>
          </a:p>
          <a:p>
            <a:pPr>
              <a:buFont typeface="Wingdings" pitchFamily="2" charset="2"/>
              <a:buNone/>
            </a:pPr>
            <a:r>
              <a:rPr lang="en-US" sz="2800">
                <a:latin typeface="Courier New" pitchFamily="49" charset="0"/>
              </a:rPr>
              <a:t>son(X,Y):-</a:t>
            </a:r>
          </a:p>
          <a:p>
            <a:pPr>
              <a:buFont typeface="Wingdings" pitchFamily="2" charset="2"/>
              <a:buNone/>
            </a:pPr>
            <a:r>
              <a:rPr lang="en-US" sz="2800">
                <a:latin typeface="Courier New" pitchFamily="49" charset="0"/>
              </a:rPr>
              <a:t>		male(X),child(X,Y).</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Backtracking [cont’d]</a:t>
            </a:r>
          </a:p>
        </p:txBody>
      </p:sp>
      <p:sp>
        <p:nvSpPr>
          <p:cNvPr id="26627" name="Rectangle 3" descr="Rectangle: Click to edit Master text styles&#10;Second level&#10;Third level&#10;Fourth level&#10;Fifth level"/>
          <p:cNvSpPr>
            <a:spLocks noGrp="1" noChangeArrowheads="1"/>
          </p:cNvSpPr>
          <p:nvPr>
            <p:ph idx="1"/>
          </p:nvPr>
        </p:nvSpPr>
        <p:spPr/>
        <p:txBody>
          <a:bodyPr/>
          <a:lstStyle/>
          <a:p>
            <a:r>
              <a:rPr lang="en-US"/>
              <a:t>Y is bound to the atom “harry” by the question.</a:t>
            </a:r>
          </a:p>
          <a:p>
            <a:pPr>
              <a:buFont typeface="Wingdings" pitchFamily="2" charset="2"/>
              <a:buNone/>
            </a:pPr>
            <a:endParaRPr lang="en-US"/>
          </a:p>
          <a:p>
            <a:pPr>
              <a:buFont typeface="Wingdings" pitchFamily="2" charset="2"/>
              <a:buNone/>
            </a:pPr>
            <a:r>
              <a:rPr lang="en-US"/>
              <a:t>male(X)		child(X,Y)</a:t>
            </a:r>
          </a:p>
          <a:p>
            <a:pPr>
              <a:buFont typeface="Wingdings" pitchFamily="2" charset="2"/>
              <a:buNone/>
            </a:pPr>
            <a:endParaRPr lang="en-US"/>
          </a:p>
        </p:txBody>
      </p:sp>
      <p:sp>
        <p:nvSpPr>
          <p:cNvPr id="26628" name="Text Box 4"/>
          <p:cNvSpPr txBox="1">
            <a:spLocks noChangeArrowheads="1"/>
          </p:cNvSpPr>
          <p:nvPr/>
        </p:nvSpPr>
        <p:spPr bwMode="auto">
          <a:xfrm>
            <a:off x="1066800" y="4419600"/>
            <a:ext cx="1295547" cy="830997"/>
          </a:xfrm>
          <a:prstGeom prst="rect">
            <a:avLst/>
          </a:prstGeom>
          <a:noFill/>
          <a:ln w="9525">
            <a:noFill/>
            <a:miter lim="800000"/>
            <a:headEnd/>
            <a:tailEnd/>
          </a:ln>
          <a:effectLst/>
        </p:spPr>
        <p:txBody>
          <a:bodyPr wrap="none">
            <a:spAutoFit/>
          </a:bodyPr>
          <a:lstStyle/>
          <a:p>
            <a:r>
              <a:rPr lang="en-US" dirty="0">
                <a:solidFill>
                  <a:schemeClr val="bg1"/>
                </a:solidFill>
              </a:rPr>
              <a:t>X=harry</a:t>
            </a:r>
          </a:p>
          <a:p>
            <a:r>
              <a:rPr lang="en-US" dirty="0">
                <a:solidFill>
                  <a:schemeClr val="bg1"/>
                </a:solidFill>
              </a:rPr>
              <a:t>Y=harry</a:t>
            </a:r>
          </a:p>
        </p:txBody>
      </p:sp>
      <p:grpSp>
        <p:nvGrpSpPr>
          <p:cNvPr id="26635" name="Group 11"/>
          <p:cNvGrpSpPr>
            <a:grpSpLocks/>
          </p:cNvGrpSpPr>
          <p:nvPr/>
        </p:nvGrpSpPr>
        <p:grpSpPr bwMode="auto">
          <a:xfrm>
            <a:off x="2286000" y="4452938"/>
            <a:ext cx="4262438" cy="457200"/>
            <a:chOff x="1440" y="2805"/>
            <a:chExt cx="2685" cy="288"/>
          </a:xfrm>
        </p:grpSpPr>
        <p:sp>
          <p:nvSpPr>
            <p:cNvPr id="26629" name="Text Box 5"/>
            <p:cNvSpPr txBox="1">
              <a:spLocks noChangeArrowheads="1"/>
            </p:cNvSpPr>
            <p:nvPr/>
          </p:nvSpPr>
          <p:spPr bwMode="auto">
            <a:xfrm>
              <a:off x="2438" y="2805"/>
              <a:ext cx="1687" cy="288"/>
            </a:xfrm>
            <a:prstGeom prst="rect">
              <a:avLst/>
            </a:prstGeom>
            <a:noFill/>
            <a:ln w="9525">
              <a:noFill/>
              <a:miter lim="800000"/>
              <a:headEnd/>
              <a:tailEnd/>
            </a:ln>
            <a:effectLst/>
          </p:spPr>
          <p:txBody>
            <a:bodyPr wrap="none">
              <a:spAutoFit/>
            </a:bodyPr>
            <a:lstStyle/>
            <a:p>
              <a:r>
                <a:rPr lang="en-US" dirty="0">
                  <a:solidFill>
                    <a:schemeClr val="bg1"/>
                  </a:solidFill>
                </a:rPr>
                <a:t>child(</a:t>
              </a:r>
              <a:r>
                <a:rPr lang="en-US" dirty="0" err="1">
                  <a:solidFill>
                    <a:schemeClr val="bg1"/>
                  </a:solidFill>
                </a:rPr>
                <a:t>harry,harry</a:t>
              </a:r>
              <a:r>
                <a:rPr lang="en-US" dirty="0">
                  <a:solidFill>
                    <a:schemeClr val="bg1"/>
                  </a:solidFill>
                </a:rPr>
                <a:t>)?</a:t>
              </a:r>
            </a:p>
          </p:txBody>
        </p:sp>
        <p:sp>
          <p:nvSpPr>
            <p:cNvPr id="26632" name="Line 8"/>
            <p:cNvSpPr>
              <a:spLocks noChangeShapeType="1"/>
            </p:cNvSpPr>
            <p:nvPr/>
          </p:nvSpPr>
          <p:spPr bwMode="auto">
            <a:xfrm flipV="1">
              <a:off x="1440" y="2976"/>
              <a:ext cx="1008" cy="96"/>
            </a:xfrm>
            <a:prstGeom prst="line">
              <a:avLst/>
            </a:prstGeom>
            <a:noFill/>
            <a:ln w="25400">
              <a:solidFill>
                <a:schemeClr val="bg1"/>
              </a:solidFill>
              <a:round/>
              <a:headEnd/>
              <a:tailEnd type="triangle" w="med" len="med"/>
            </a:ln>
            <a:effectLst/>
          </p:spPr>
          <p:txBody>
            <a:bodyPr wrap="none"/>
            <a:lstStyle/>
            <a:p>
              <a:endParaRPr lang="en-CA"/>
            </a:p>
          </p:txBody>
        </p:sp>
      </p:grpSp>
      <p:grpSp>
        <p:nvGrpSpPr>
          <p:cNvPr id="26637" name="Group 13"/>
          <p:cNvGrpSpPr>
            <a:grpSpLocks/>
          </p:cNvGrpSpPr>
          <p:nvPr/>
        </p:nvGrpSpPr>
        <p:grpSpPr bwMode="auto">
          <a:xfrm>
            <a:off x="2133600" y="5638800"/>
            <a:ext cx="4383088" cy="457200"/>
            <a:chOff x="1344" y="3552"/>
            <a:chExt cx="2761" cy="288"/>
          </a:xfrm>
        </p:grpSpPr>
        <p:sp>
          <p:nvSpPr>
            <p:cNvPr id="26631" name="Text Box 7"/>
            <p:cNvSpPr txBox="1">
              <a:spLocks noChangeArrowheads="1"/>
            </p:cNvSpPr>
            <p:nvPr/>
          </p:nvSpPr>
          <p:spPr bwMode="auto">
            <a:xfrm>
              <a:off x="2544" y="3552"/>
              <a:ext cx="1561" cy="288"/>
            </a:xfrm>
            <a:prstGeom prst="rect">
              <a:avLst/>
            </a:prstGeom>
            <a:noFill/>
            <a:ln w="9525">
              <a:noFill/>
              <a:miter lim="800000"/>
              <a:headEnd/>
              <a:tailEnd/>
            </a:ln>
            <a:effectLst/>
          </p:spPr>
          <p:txBody>
            <a:bodyPr wrap="none">
              <a:spAutoFit/>
            </a:bodyPr>
            <a:lstStyle/>
            <a:p>
              <a:r>
                <a:rPr lang="en-US" dirty="0">
                  <a:solidFill>
                    <a:schemeClr val="bg1"/>
                  </a:solidFill>
                </a:rPr>
                <a:t>child(</a:t>
              </a:r>
              <a:r>
                <a:rPr lang="en-US" dirty="0" err="1">
                  <a:solidFill>
                    <a:schemeClr val="bg1"/>
                  </a:solidFill>
                </a:rPr>
                <a:t>bob,harry</a:t>
              </a:r>
              <a:r>
                <a:rPr lang="en-US" dirty="0">
                  <a:solidFill>
                    <a:schemeClr val="bg1"/>
                  </a:solidFill>
                </a:rPr>
                <a:t>)?</a:t>
              </a:r>
            </a:p>
          </p:txBody>
        </p:sp>
        <p:sp>
          <p:nvSpPr>
            <p:cNvPr id="26634" name="Line 10"/>
            <p:cNvSpPr>
              <a:spLocks noChangeShapeType="1"/>
            </p:cNvSpPr>
            <p:nvPr/>
          </p:nvSpPr>
          <p:spPr bwMode="auto">
            <a:xfrm>
              <a:off x="1344" y="3600"/>
              <a:ext cx="1248" cy="96"/>
            </a:xfrm>
            <a:prstGeom prst="line">
              <a:avLst/>
            </a:prstGeom>
            <a:noFill/>
            <a:ln w="25400">
              <a:solidFill>
                <a:schemeClr val="bg1"/>
              </a:solidFill>
              <a:round/>
              <a:headEnd/>
              <a:tailEnd type="triangle" w="med" len="med"/>
            </a:ln>
            <a:effectLst/>
          </p:spPr>
          <p:txBody>
            <a:bodyPr wrap="none"/>
            <a:lstStyle/>
            <a:p>
              <a:endParaRPr lang="en-CA"/>
            </a:p>
          </p:txBody>
        </p:sp>
      </p:grpSp>
      <p:grpSp>
        <p:nvGrpSpPr>
          <p:cNvPr id="26641" name="Group 17"/>
          <p:cNvGrpSpPr>
            <a:grpSpLocks/>
          </p:cNvGrpSpPr>
          <p:nvPr/>
        </p:nvGrpSpPr>
        <p:grpSpPr bwMode="auto">
          <a:xfrm>
            <a:off x="1066800" y="4648201"/>
            <a:ext cx="5929313" cy="1592263"/>
            <a:chOff x="672" y="2928"/>
            <a:chExt cx="3735" cy="1003"/>
          </a:xfrm>
        </p:grpSpPr>
        <p:grpSp>
          <p:nvGrpSpPr>
            <p:cNvPr id="26636" name="Group 12"/>
            <p:cNvGrpSpPr>
              <a:grpSpLocks/>
            </p:cNvGrpSpPr>
            <p:nvPr/>
          </p:nvGrpSpPr>
          <p:grpSpPr bwMode="auto">
            <a:xfrm>
              <a:off x="672" y="3072"/>
              <a:ext cx="1824" cy="859"/>
              <a:chOff x="672" y="3072"/>
              <a:chExt cx="1824" cy="859"/>
            </a:xfrm>
          </p:grpSpPr>
          <p:sp>
            <p:nvSpPr>
              <p:cNvPr id="26630" name="Text Box 6"/>
              <p:cNvSpPr txBox="1">
                <a:spLocks noChangeArrowheads="1"/>
              </p:cNvSpPr>
              <p:nvPr/>
            </p:nvSpPr>
            <p:spPr bwMode="auto">
              <a:xfrm>
                <a:off x="672" y="3408"/>
                <a:ext cx="816" cy="523"/>
              </a:xfrm>
              <a:prstGeom prst="rect">
                <a:avLst/>
              </a:prstGeom>
              <a:noFill/>
              <a:ln w="9525">
                <a:noFill/>
                <a:miter lim="800000"/>
                <a:headEnd/>
                <a:tailEnd/>
              </a:ln>
              <a:effectLst/>
            </p:spPr>
            <p:txBody>
              <a:bodyPr wrap="none">
                <a:spAutoFit/>
              </a:bodyPr>
              <a:lstStyle/>
              <a:p>
                <a:r>
                  <a:rPr lang="en-US" dirty="0">
                    <a:solidFill>
                      <a:schemeClr val="bg1"/>
                    </a:solidFill>
                  </a:rPr>
                  <a:t>X=bob</a:t>
                </a:r>
              </a:p>
              <a:p>
                <a:r>
                  <a:rPr lang="en-US" dirty="0">
                    <a:solidFill>
                      <a:schemeClr val="bg1"/>
                    </a:solidFill>
                  </a:rPr>
                  <a:t>Y=harry</a:t>
                </a:r>
              </a:p>
            </p:txBody>
          </p:sp>
          <p:sp>
            <p:nvSpPr>
              <p:cNvPr id="26633" name="Line 9"/>
              <p:cNvSpPr>
                <a:spLocks noChangeShapeType="1"/>
              </p:cNvSpPr>
              <p:nvPr/>
            </p:nvSpPr>
            <p:spPr bwMode="auto">
              <a:xfrm flipH="1">
                <a:off x="1296" y="3072"/>
                <a:ext cx="1200" cy="384"/>
              </a:xfrm>
              <a:prstGeom prst="line">
                <a:avLst/>
              </a:prstGeom>
              <a:noFill/>
              <a:ln w="25400">
                <a:solidFill>
                  <a:schemeClr val="bg1"/>
                </a:solidFill>
                <a:round/>
                <a:headEnd/>
                <a:tailEnd type="triangle" w="med" len="med"/>
              </a:ln>
              <a:effectLst/>
            </p:spPr>
            <p:txBody>
              <a:bodyPr wrap="none"/>
              <a:lstStyle/>
              <a:p>
                <a:endParaRPr lang="en-CA"/>
              </a:p>
            </p:txBody>
          </p:sp>
        </p:grpSp>
        <p:sp>
          <p:nvSpPr>
            <p:cNvPr id="26639" name="Text Box 15"/>
            <p:cNvSpPr txBox="1">
              <a:spLocks noChangeArrowheads="1"/>
            </p:cNvSpPr>
            <p:nvPr/>
          </p:nvSpPr>
          <p:spPr bwMode="auto">
            <a:xfrm>
              <a:off x="4080" y="2928"/>
              <a:ext cx="327" cy="288"/>
            </a:xfrm>
            <a:prstGeom prst="rect">
              <a:avLst/>
            </a:prstGeom>
            <a:noFill/>
            <a:ln w="9525">
              <a:noFill/>
              <a:miter lim="800000"/>
              <a:headEnd/>
              <a:tailEnd/>
            </a:ln>
            <a:effectLst/>
          </p:spPr>
          <p:txBody>
            <a:bodyPr wrap="none">
              <a:spAutoFit/>
            </a:bodyPr>
            <a:lstStyle/>
            <a:p>
              <a:r>
                <a:rPr lang="en-US" dirty="0">
                  <a:solidFill>
                    <a:schemeClr val="bg1"/>
                  </a:solidFill>
                </a:rPr>
                <a:t>no</a:t>
              </a:r>
            </a:p>
          </p:txBody>
        </p:sp>
      </p:grpSp>
      <p:sp>
        <p:nvSpPr>
          <p:cNvPr id="26640" name="Text Box 16"/>
          <p:cNvSpPr txBox="1">
            <a:spLocks noChangeArrowheads="1"/>
          </p:cNvSpPr>
          <p:nvPr/>
        </p:nvSpPr>
        <p:spPr bwMode="auto">
          <a:xfrm>
            <a:off x="6477000" y="5867400"/>
            <a:ext cx="2149475" cy="457200"/>
          </a:xfrm>
          <a:prstGeom prst="rect">
            <a:avLst/>
          </a:prstGeom>
          <a:noFill/>
          <a:ln w="9525">
            <a:noFill/>
            <a:miter lim="800000"/>
            <a:headEnd/>
            <a:tailEnd/>
          </a:ln>
          <a:effectLst/>
        </p:spPr>
        <p:txBody>
          <a:bodyPr wrap="none">
            <a:spAutoFit/>
          </a:bodyPr>
          <a:lstStyle/>
          <a:p>
            <a:r>
              <a:rPr lang="en-US" dirty="0">
                <a:solidFill>
                  <a:schemeClr val="bg1"/>
                </a:solidFill>
              </a:rPr>
              <a:t>yes - succeeds</a:t>
            </a:r>
          </a:p>
        </p:txBody>
      </p:sp>
      <p:sp>
        <p:nvSpPr>
          <p:cNvPr id="26642" name="Line 18"/>
          <p:cNvSpPr>
            <a:spLocks noChangeShapeType="1"/>
          </p:cNvSpPr>
          <p:nvPr/>
        </p:nvSpPr>
        <p:spPr bwMode="auto">
          <a:xfrm>
            <a:off x="3048000" y="3429000"/>
            <a:ext cx="0" cy="2971800"/>
          </a:xfrm>
          <a:prstGeom prst="line">
            <a:avLst/>
          </a:prstGeom>
          <a:noFill/>
          <a:ln w="25400">
            <a:solidFill>
              <a:schemeClr val="bg1"/>
            </a:solidFill>
            <a:prstDash val="dash"/>
            <a:round/>
            <a:headEnd/>
            <a:tailEnd/>
          </a:ln>
          <a:effectLst/>
        </p:spPr>
        <p:txBody>
          <a:bodyPr wrap="none"/>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635"/>
                                        </p:tgtEl>
                                        <p:attrNameLst>
                                          <p:attrName>style.visibility</p:attrName>
                                        </p:attrNameLst>
                                      </p:cBhvr>
                                      <p:to>
                                        <p:strVal val="visible"/>
                                      </p:to>
                                    </p:set>
                                    <p:anim calcmode="lin" valueType="num">
                                      <p:cBhvr additive="base">
                                        <p:cTn id="7" dur="500" fill="hold"/>
                                        <p:tgtEl>
                                          <p:spTgt spid="26635"/>
                                        </p:tgtEl>
                                        <p:attrNameLst>
                                          <p:attrName>ppt_x</p:attrName>
                                        </p:attrNameLst>
                                      </p:cBhvr>
                                      <p:tavLst>
                                        <p:tav tm="0">
                                          <p:val>
                                            <p:strVal val="1+#ppt_w/2"/>
                                          </p:val>
                                        </p:tav>
                                        <p:tav tm="100000">
                                          <p:val>
                                            <p:strVal val="#ppt_x"/>
                                          </p:val>
                                        </p:tav>
                                      </p:tavLst>
                                    </p:anim>
                                    <p:anim calcmode="lin" valueType="num">
                                      <p:cBhvr additive="base">
                                        <p:cTn id="8"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41"/>
                                        </p:tgtEl>
                                        <p:attrNameLst>
                                          <p:attrName>style.visibility</p:attrName>
                                        </p:attrNameLst>
                                      </p:cBhvr>
                                      <p:to>
                                        <p:strVal val="visible"/>
                                      </p:to>
                                    </p:set>
                                    <p:anim calcmode="lin" valueType="num">
                                      <p:cBhvr additive="base">
                                        <p:cTn id="13" dur="500" fill="hold"/>
                                        <p:tgtEl>
                                          <p:spTgt spid="26641"/>
                                        </p:tgtEl>
                                        <p:attrNameLst>
                                          <p:attrName>ppt_x</p:attrName>
                                        </p:attrNameLst>
                                      </p:cBhvr>
                                      <p:tavLst>
                                        <p:tav tm="0">
                                          <p:val>
                                            <p:strVal val="0-#ppt_w/2"/>
                                          </p:val>
                                        </p:tav>
                                        <p:tav tm="100000">
                                          <p:val>
                                            <p:strVal val="#ppt_x"/>
                                          </p:val>
                                        </p:tav>
                                      </p:tavLst>
                                    </p:anim>
                                    <p:anim calcmode="lin" valueType="num">
                                      <p:cBhvr additive="base">
                                        <p:cTn id="14" dur="500" fill="hold"/>
                                        <p:tgtEl>
                                          <p:spTgt spid="266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6637"/>
                                        </p:tgtEl>
                                        <p:attrNameLst>
                                          <p:attrName>style.visibility</p:attrName>
                                        </p:attrNameLst>
                                      </p:cBhvr>
                                      <p:to>
                                        <p:strVal val="visible"/>
                                      </p:to>
                                    </p:set>
                                    <p:anim calcmode="lin" valueType="num">
                                      <p:cBhvr additive="base">
                                        <p:cTn id="19" dur="500" fill="hold"/>
                                        <p:tgtEl>
                                          <p:spTgt spid="26637"/>
                                        </p:tgtEl>
                                        <p:attrNameLst>
                                          <p:attrName>ppt_x</p:attrName>
                                        </p:attrNameLst>
                                      </p:cBhvr>
                                      <p:tavLst>
                                        <p:tav tm="0">
                                          <p:val>
                                            <p:strVal val="1+#ppt_w/2"/>
                                          </p:val>
                                        </p:tav>
                                        <p:tav tm="100000">
                                          <p:val>
                                            <p:strVal val="#ppt_x"/>
                                          </p:val>
                                        </p:tav>
                                      </p:tavLst>
                                    </p:anim>
                                    <p:anim calcmode="lin" valueType="num">
                                      <p:cBhvr additive="base">
                                        <p:cTn id="20" dur="500" fill="hold"/>
                                        <p:tgtEl>
                                          <p:spTgt spid="266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640"/>
                                        </p:tgtEl>
                                        <p:attrNameLst>
                                          <p:attrName>style.visibility</p:attrName>
                                        </p:attrNameLst>
                                      </p:cBhvr>
                                      <p:to>
                                        <p:strVal val="visible"/>
                                      </p:to>
                                    </p:set>
                                    <p:anim calcmode="lin" valueType="num">
                                      <p:cBhvr additive="base">
                                        <p:cTn id="25" dur="500" fill="hold"/>
                                        <p:tgtEl>
                                          <p:spTgt spid="26640"/>
                                        </p:tgtEl>
                                        <p:attrNameLst>
                                          <p:attrName>ppt_x</p:attrName>
                                        </p:attrNameLst>
                                      </p:cBhvr>
                                      <p:tavLst>
                                        <p:tav tm="0">
                                          <p:val>
                                            <p:strVal val="1+#ppt_w/2"/>
                                          </p:val>
                                        </p:tav>
                                        <p:tav tm="100000">
                                          <p:val>
                                            <p:strVal val="#ppt_x"/>
                                          </p:val>
                                        </p:tav>
                                      </p:tavLst>
                                    </p:anim>
                                    <p:anim calcmode="lin" valueType="num">
                                      <p:cBhvr additive="base">
                                        <p:cTn id="26" dur="500" fill="hold"/>
                                        <p:tgtEl>
                                          <p:spTgt spid="266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Applications</a:t>
            </a:r>
          </a:p>
        </p:txBody>
      </p:sp>
      <p:sp>
        <p:nvSpPr>
          <p:cNvPr id="28675" name="Rectangle 3" descr="Rectangle: Click to edit Master text styles&#10;Second level&#10;Third level&#10;Fourth level&#10;Fifth level"/>
          <p:cNvSpPr>
            <a:spLocks noGrp="1" noChangeArrowheads="1"/>
          </p:cNvSpPr>
          <p:nvPr>
            <p:ph idx="1"/>
          </p:nvPr>
        </p:nvSpPr>
        <p:spPr/>
        <p:txBody>
          <a:bodyPr/>
          <a:lstStyle/>
          <a:p>
            <a:r>
              <a:rPr lang="en-US"/>
              <a:t>Intelligent systems</a:t>
            </a:r>
          </a:p>
          <a:p>
            <a:r>
              <a:rPr lang="en-US"/>
              <a:t>Complicated knowledge databases</a:t>
            </a:r>
          </a:p>
          <a:p>
            <a:r>
              <a:rPr lang="en-US"/>
              <a:t>Natural language processing</a:t>
            </a:r>
          </a:p>
          <a:p>
            <a:r>
              <a:rPr lang="en-US"/>
              <a:t>Logic data analysis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Conclusions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fontScale="77500" lnSpcReduction="20000"/>
          </a:bodyPr>
          <a:lstStyle/>
          <a:p>
            <a:pPr>
              <a:buFont typeface="Wingdings" pitchFamily="2" charset="2"/>
              <a:buNone/>
            </a:pPr>
            <a:r>
              <a:rPr lang="en-US" sz="2800"/>
              <a:t>Strengths:</a:t>
            </a:r>
          </a:p>
          <a:p>
            <a:r>
              <a:rPr lang="en-US" sz="2800"/>
              <a:t>Strong ties to formal logic</a:t>
            </a:r>
          </a:p>
          <a:p>
            <a:r>
              <a:rPr lang="en-US" sz="2800"/>
              <a:t>Many algorithms become trivially simple to implement</a:t>
            </a:r>
          </a:p>
          <a:p>
            <a:endParaRPr lang="en-US" sz="2800"/>
          </a:p>
          <a:p>
            <a:pPr>
              <a:buFont typeface="Wingdings" pitchFamily="2" charset="2"/>
              <a:buNone/>
            </a:pPr>
            <a:r>
              <a:rPr lang="en-US" sz="2800"/>
              <a:t>Weaknesses:</a:t>
            </a:r>
          </a:p>
          <a:p>
            <a:r>
              <a:rPr lang="en-US" sz="2800"/>
              <a:t>Complicated syntax</a:t>
            </a:r>
          </a:p>
          <a:p>
            <a:r>
              <a:rPr lang="en-US" sz="2800"/>
              <a:t>Difficult to understand programs at first sight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Issues</a:t>
            </a:r>
          </a:p>
        </p:txBody>
      </p:sp>
      <p:sp>
        <p:nvSpPr>
          <p:cNvPr id="27651" name="Rectangle 3" descr="Rectangle: Click to edit Master text styles&#10;Second level&#10;Third level&#10;Fourth level&#10;Fifth level"/>
          <p:cNvSpPr>
            <a:spLocks noGrp="1" noChangeArrowheads="1"/>
          </p:cNvSpPr>
          <p:nvPr>
            <p:ph idx="1"/>
          </p:nvPr>
        </p:nvSpPr>
        <p:spPr/>
        <p:txBody>
          <a:bodyPr/>
          <a:lstStyle/>
          <a:p>
            <a:r>
              <a:rPr lang="en-US"/>
              <a:t>What applications can Prolog excel at?</a:t>
            </a:r>
          </a:p>
          <a:p>
            <a:r>
              <a:rPr lang="en-US"/>
              <a:t>Is Prolog suited for large applications?</a:t>
            </a:r>
          </a:p>
          <a:p>
            <a:r>
              <a:rPr lang="en-US"/>
              <a:t>Would binding the Prolog engine to another language be a good idea?</a:t>
            </a:r>
          </a:p>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1A329BE-DDA1-4EB9-8479-C338215582D6}" type="slidenum">
              <a:rPr lang="de-CH" smtClean="0"/>
              <a:pPr>
                <a:defRPr/>
              </a:pPr>
              <a:t>2</a:t>
            </a:fld>
            <a:endParaRPr lang="de-CH" sz="1400">
              <a:solidFill>
                <a:srgbClr val="7E7E7E"/>
              </a:solidFill>
              <a:latin typeface="Times" charset="0"/>
            </a:endParaRPr>
          </a:p>
        </p:txBody>
      </p:sp>
      <p:pic>
        <p:nvPicPr>
          <p:cNvPr id="7171" name="Picture 2"/>
          <p:cNvPicPr>
            <a:picLocks noChangeAspect="1" noChangeArrowheads="1"/>
          </p:cNvPicPr>
          <p:nvPr/>
        </p:nvPicPr>
        <p:blipFill>
          <a:blip r:embed="rId3" cstate="print"/>
          <a:srcRect/>
          <a:stretch>
            <a:fillRect/>
          </a:stretch>
        </p:blipFill>
        <p:spPr bwMode="auto">
          <a:xfrm>
            <a:off x="34925" y="-4763"/>
            <a:ext cx="9055100" cy="681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4813"/>
            <a:ext cx="8229600" cy="1143000"/>
          </a:xfrm>
        </p:spPr>
        <p:txBody>
          <a:bodyPr/>
          <a:lstStyle/>
          <a:p>
            <a:pPr eaLnBrk="1" hangingPunct="1"/>
            <a:r>
              <a:rPr lang="en-US" smtClean="0">
                <a:solidFill>
                  <a:srgbClr val="C00000"/>
                </a:solidFill>
              </a:rPr>
              <a:t>Logic Programming</a:t>
            </a:r>
          </a:p>
        </p:txBody>
      </p:sp>
      <p:sp>
        <p:nvSpPr>
          <p:cNvPr id="25606" name="Rectangle 3"/>
          <p:cNvSpPr>
            <a:spLocks noGrp="1" noChangeArrowheads="1"/>
          </p:cNvSpPr>
          <p:nvPr>
            <p:ph idx="1"/>
          </p:nvPr>
        </p:nvSpPr>
        <p:spPr>
          <a:xfrm>
            <a:off x="457200" y="1635125"/>
            <a:ext cx="5699125" cy="5033963"/>
          </a:xfrm>
        </p:spPr>
        <p:txBody>
          <a:bodyPr>
            <a:normAutofit/>
          </a:bodyPr>
          <a:lstStyle/>
          <a:p>
            <a:pPr marL="274320" indent="-274320" eaLnBrk="1" fontAlgn="auto" hangingPunct="1">
              <a:spcAft>
                <a:spcPts val="0"/>
              </a:spcAft>
              <a:buClr>
                <a:schemeClr val="accent3"/>
              </a:buClr>
              <a:buFont typeface="Helvetica CE" charset="0"/>
              <a:buNone/>
              <a:defRPr/>
            </a:pPr>
            <a:r>
              <a:rPr lang="en-US" b="1" i="1" dirty="0" smtClean="0"/>
              <a:t>Good for:</a:t>
            </a:r>
            <a:endParaRPr lang="en-US" dirty="0" smtClean="0"/>
          </a:p>
          <a:p>
            <a:pPr marL="274320" indent="-274320" eaLnBrk="1" fontAlgn="auto" hangingPunct="1">
              <a:spcAft>
                <a:spcPts val="0"/>
              </a:spcAft>
              <a:buClr>
                <a:schemeClr val="accent3"/>
              </a:buClr>
              <a:buFont typeface="Wingdings 2"/>
              <a:buChar char=""/>
              <a:defRPr/>
            </a:pPr>
            <a:r>
              <a:rPr lang="en-US" dirty="0" smtClean="0"/>
              <a:t>searching (expert systems, graph &amp; tree searching ...)</a:t>
            </a:r>
          </a:p>
          <a:p>
            <a:pPr marL="274320" indent="-274320" eaLnBrk="1" fontAlgn="auto" hangingPunct="1">
              <a:spcAft>
                <a:spcPts val="0"/>
              </a:spcAft>
              <a:buClr>
                <a:schemeClr val="accent3"/>
              </a:buClr>
              <a:buFont typeface="Wingdings 2"/>
              <a:buChar char=""/>
              <a:defRPr/>
            </a:pPr>
            <a:r>
              <a:rPr lang="en-US" dirty="0" smtClean="0"/>
              <a:t>symbolic interpretation</a:t>
            </a:r>
          </a:p>
          <a:p>
            <a:pPr marL="274320" indent="-274320" eaLnBrk="1" fontAlgn="auto" hangingPunct="1">
              <a:spcAft>
                <a:spcPts val="0"/>
              </a:spcAft>
              <a:buClr>
                <a:schemeClr val="accent3"/>
              </a:buClr>
              <a:buFont typeface="Helvetica CE" charset="0"/>
              <a:buNone/>
              <a:defRPr/>
            </a:pPr>
            <a:r>
              <a:rPr lang="en-US" b="1" i="1" dirty="0" smtClean="0"/>
              <a:t>Bad for:</a:t>
            </a:r>
          </a:p>
          <a:p>
            <a:pPr marL="274320" indent="-274320" eaLnBrk="1" fontAlgn="auto" hangingPunct="1">
              <a:spcAft>
                <a:spcPts val="0"/>
              </a:spcAft>
              <a:buClr>
                <a:schemeClr val="accent3"/>
              </a:buClr>
              <a:buFont typeface="Wingdings 2"/>
              <a:buChar char=""/>
              <a:defRPr/>
            </a:pPr>
            <a:r>
              <a:rPr lang="en-US" dirty="0" smtClean="0"/>
              <a:t>debugging</a:t>
            </a:r>
          </a:p>
          <a:p>
            <a:pPr marL="274320" indent="-274320" eaLnBrk="1" fontAlgn="auto" hangingPunct="1">
              <a:spcAft>
                <a:spcPts val="0"/>
              </a:spcAft>
              <a:buClr>
                <a:schemeClr val="accent3"/>
              </a:buClr>
              <a:buFont typeface="Wingdings 2"/>
              <a:buChar char=""/>
              <a:defRPr/>
            </a:pPr>
            <a:r>
              <a:rPr lang="en-US" dirty="0" smtClean="0"/>
              <a:t>modularity</a:t>
            </a:r>
          </a:p>
          <a:p>
            <a:pPr marL="274320" indent="-274320" eaLnBrk="1" fontAlgn="auto" hangingPunct="1">
              <a:spcAft>
                <a:spcPts val="0"/>
              </a:spcAft>
              <a:buClr>
                <a:schemeClr val="accent3"/>
              </a:buClr>
              <a:buFont typeface="Helvetica CE" charset="0"/>
              <a:buNone/>
              <a:defRPr/>
            </a:pPr>
            <a:endParaRPr lang="en-US" dirty="0" smtClean="0"/>
          </a:p>
        </p:txBody>
      </p:sp>
      <p:sp>
        <p:nvSpPr>
          <p:cNvPr id="25604" name="Slide Number Placeholder 5"/>
          <p:cNvSpPr>
            <a:spLocks noGrp="1"/>
          </p:cNvSpPr>
          <p:nvPr>
            <p:ph type="sldNum" sz="quarter" idx="12"/>
          </p:nvPr>
        </p:nvSpPr>
        <p:spPr/>
        <p:txBody>
          <a:bodyPr/>
          <a:lstStyle/>
          <a:p>
            <a:pPr>
              <a:defRPr/>
            </a:pPr>
            <a:r>
              <a:rPr lang="de-CH"/>
              <a:t>13.</a:t>
            </a:r>
            <a:fld id="{FA84B3DA-5DAA-4F92-A34E-8C03B8863182}" type="slidenum">
              <a:rPr lang="de-CH"/>
              <a:pPr>
                <a:defRPr/>
              </a:pPr>
              <a:t>3</a:t>
            </a:fld>
            <a:endParaRPr lang="de-CH" sz="1400">
              <a:solidFill>
                <a:srgbClr val="7E7E7E"/>
              </a:solidFill>
              <a:latin typeface="Times" charset="0"/>
            </a:endParaRPr>
          </a:p>
        </p:txBody>
      </p:sp>
      <p:pic>
        <p:nvPicPr>
          <p:cNvPr id="14341" name="Picture 5"/>
          <p:cNvPicPr>
            <a:picLocks noChangeAspect="1" noChangeArrowheads="1"/>
          </p:cNvPicPr>
          <p:nvPr/>
        </p:nvPicPr>
        <p:blipFill>
          <a:blip r:embed="rId3" cstate="print"/>
          <a:srcRect/>
          <a:stretch>
            <a:fillRect/>
          </a:stretch>
        </p:blipFill>
        <p:spPr bwMode="auto">
          <a:xfrm>
            <a:off x="6444208" y="1556792"/>
            <a:ext cx="2238375"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Outline</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r>
              <a:rPr lang="en-US"/>
              <a:t>What is Prolog?</a:t>
            </a:r>
          </a:p>
          <a:p>
            <a:r>
              <a:rPr lang="en-US"/>
              <a:t>Language syntax</a:t>
            </a:r>
          </a:p>
          <a:p>
            <a:r>
              <a:rPr lang="en-US"/>
              <a:t>Rules</a:t>
            </a:r>
          </a:p>
          <a:p>
            <a:r>
              <a:rPr lang="en-US"/>
              <a:t>Questions</a:t>
            </a:r>
          </a:p>
          <a:p>
            <a:r>
              <a:rPr lang="en-US"/>
              <a:t>Backtracking</a:t>
            </a:r>
          </a:p>
          <a:p>
            <a:r>
              <a:rPr lang="en-US"/>
              <a:t>Conclusions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What Is Prolog?</a:t>
            </a:r>
          </a:p>
        </p:txBody>
      </p:sp>
      <p:sp>
        <p:nvSpPr>
          <p:cNvPr id="20483" name="Rectangle 3" descr="Rectangle: Click to edit Master text styles&#10;Second level&#10;Third level&#10;Fourth level&#10;Fifth level"/>
          <p:cNvSpPr>
            <a:spLocks noGrp="1" noChangeArrowheads="1"/>
          </p:cNvSpPr>
          <p:nvPr>
            <p:ph idx="1"/>
          </p:nvPr>
        </p:nvSpPr>
        <p:spPr>
          <a:xfrm>
            <a:off x="1066800" y="2057400"/>
            <a:ext cx="7848600" cy="4323927"/>
          </a:xfrm>
        </p:spPr>
        <p:txBody>
          <a:bodyPr>
            <a:normAutofit fontScale="92500"/>
          </a:bodyPr>
          <a:lstStyle/>
          <a:p>
            <a:r>
              <a:rPr lang="en-CA" sz="2400" dirty="0" err="1" smtClean="0"/>
              <a:t>Prolog</a:t>
            </a:r>
            <a:r>
              <a:rPr lang="en-CA" sz="2400" dirty="0" smtClean="0"/>
              <a:t> is a logic language that is particularly suited to programs that involve symbolic or non-numeric computation. </a:t>
            </a:r>
          </a:p>
          <a:p>
            <a:pPr lvl="1"/>
            <a:r>
              <a:rPr lang="en-CA" sz="2400" dirty="0" smtClean="0"/>
              <a:t>For this reason it is a frequently used language in Artificial Intelligence where manipulation of symbols and inference about them is a common task. </a:t>
            </a:r>
          </a:p>
          <a:p>
            <a:r>
              <a:rPr lang="en-CA" sz="2400" dirty="0" err="1" smtClean="0"/>
              <a:t>Prolog</a:t>
            </a:r>
            <a:r>
              <a:rPr lang="en-CA" sz="2400" dirty="0" smtClean="0"/>
              <a:t> consists of a series of rules and facts. </a:t>
            </a:r>
          </a:p>
          <a:p>
            <a:pPr lvl="1"/>
            <a:r>
              <a:rPr lang="en-CA" sz="2400" dirty="0" smtClean="0"/>
              <a:t>A program is run by presenting some query and seeing if this can be proved against these known rules and facts.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Syntax</a:t>
            </a:r>
          </a:p>
        </p:txBody>
      </p:sp>
      <p:sp>
        <p:nvSpPr>
          <p:cNvPr id="21507" name="Rectangle 3" descr="Rectangle: Click to edit Master text styles&#10;Second level&#10;Third level&#10;Fourth level&#10;Fifth level"/>
          <p:cNvSpPr>
            <a:spLocks noGrp="1" noChangeArrowheads="1"/>
          </p:cNvSpPr>
          <p:nvPr>
            <p:ph idx="1"/>
          </p:nvPr>
        </p:nvSpPr>
        <p:spPr/>
        <p:txBody>
          <a:bodyPr>
            <a:normAutofit fontScale="70000" lnSpcReduction="20000"/>
          </a:bodyPr>
          <a:lstStyle/>
          <a:p>
            <a:pPr>
              <a:lnSpc>
                <a:spcPct val="90000"/>
              </a:lnSpc>
            </a:pPr>
            <a:r>
              <a:rPr lang="en-US" sz="2800"/>
              <a:t>.pl files contain lists of clauses</a:t>
            </a:r>
          </a:p>
          <a:p>
            <a:pPr>
              <a:lnSpc>
                <a:spcPct val="90000"/>
              </a:lnSpc>
            </a:pPr>
            <a:r>
              <a:rPr lang="en-US" sz="2800"/>
              <a:t>Clauses can be either facts or rules</a:t>
            </a:r>
          </a:p>
          <a:p>
            <a:pPr>
              <a:lnSpc>
                <a:spcPct val="90000"/>
              </a:lnSpc>
            </a:pPr>
            <a:endParaRPr lang="en-US" sz="2800"/>
          </a:p>
          <a:p>
            <a:pPr>
              <a:lnSpc>
                <a:spcPct val="90000"/>
              </a:lnSpc>
              <a:buFont typeface="Wingdings" pitchFamily="2" charset="2"/>
              <a:buNone/>
            </a:pPr>
            <a:endParaRPr lang="en-US" sz="2400">
              <a:latin typeface="Courier New" pitchFamily="49" charset="0"/>
            </a:endParaRPr>
          </a:p>
          <a:p>
            <a:pPr>
              <a:lnSpc>
                <a:spcPct val="90000"/>
              </a:lnSpc>
              <a:buFont typeface="Wingdings" pitchFamily="2" charset="2"/>
              <a:buNone/>
            </a:pPr>
            <a:r>
              <a:rPr lang="en-US" sz="2400">
                <a:latin typeface="Courier New" pitchFamily="49" charset="0"/>
              </a:rPr>
              <a:t>male(bob).</a:t>
            </a:r>
          </a:p>
          <a:p>
            <a:pPr>
              <a:lnSpc>
                <a:spcPct val="90000"/>
              </a:lnSpc>
              <a:buFont typeface="Wingdings" pitchFamily="2" charset="2"/>
              <a:buNone/>
            </a:pPr>
            <a:r>
              <a:rPr lang="en-US" sz="2400">
                <a:latin typeface="Courier New" pitchFamily="49" charset="0"/>
              </a:rPr>
              <a:t>male(harry).</a:t>
            </a:r>
          </a:p>
          <a:p>
            <a:pPr>
              <a:lnSpc>
                <a:spcPct val="90000"/>
              </a:lnSpc>
              <a:buFont typeface="Wingdings" pitchFamily="2" charset="2"/>
              <a:buNone/>
            </a:pPr>
            <a:r>
              <a:rPr lang="en-US" sz="2400">
                <a:latin typeface="Courier New" pitchFamily="49" charset="0"/>
              </a:rPr>
              <a:t>child(bob,harry).</a:t>
            </a:r>
          </a:p>
          <a:p>
            <a:pPr>
              <a:lnSpc>
                <a:spcPct val="90000"/>
              </a:lnSpc>
              <a:buFont typeface="Wingdings" pitchFamily="2" charset="2"/>
              <a:buNone/>
            </a:pPr>
            <a:r>
              <a:rPr lang="en-US" sz="2400">
                <a:latin typeface="Courier New" pitchFamily="49" charset="0"/>
              </a:rPr>
              <a:t>son(X,Y):-</a:t>
            </a:r>
          </a:p>
          <a:p>
            <a:pPr>
              <a:lnSpc>
                <a:spcPct val="90000"/>
              </a:lnSpc>
              <a:buFont typeface="Wingdings" pitchFamily="2" charset="2"/>
              <a:buNone/>
            </a:pPr>
            <a:r>
              <a:rPr lang="en-US" sz="2400">
                <a:latin typeface="Courier New" pitchFamily="49" charset="0"/>
              </a:rPr>
              <a:t>		male(X),child(X,Y).</a:t>
            </a:r>
            <a:endParaRPr lang="en-US" sz="2800"/>
          </a:p>
        </p:txBody>
      </p:sp>
      <p:grpSp>
        <p:nvGrpSpPr>
          <p:cNvPr id="21530" name="Group 26"/>
          <p:cNvGrpSpPr>
            <a:grpSpLocks/>
          </p:cNvGrpSpPr>
          <p:nvPr/>
        </p:nvGrpSpPr>
        <p:grpSpPr bwMode="auto">
          <a:xfrm>
            <a:off x="914400" y="3124200"/>
            <a:ext cx="4945063" cy="609600"/>
            <a:chOff x="576" y="1824"/>
            <a:chExt cx="3115" cy="384"/>
          </a:xfrm>
        </p:grpSpPr>
        <p:sp>
          <p:nvSpPr>
            <p:cNvPr id="21519" name="AutoShape 15"/>
            <p:cNvSpPr>
              <a:spLocks/>
            </p:cNvSpPr>
            <p:nvPr/>
          </p:nvSpPr>
          <p:spPr bwMode="auto">
            <a:xfrm rot="5400000">
              <a:off x="816" y="1920"/>
              <a:ext cx="48" cy="528"/>
            </a:xfrm>
            <a:prstGeom prst="leftBrace">
              <a:avLst>
                <a:gd name="adj1" fmla="val 91667"/>
                <a:gd name="adj2" fmla="val 50000"/>
              </a:avLst>
            </a:prstGeom>
            <a:noFill/>
            <a:ln w="9525">
              <a:solidFill>
                <a:schemeClr val="tx1"/>
              </a:solidFill>
              <a:round/>
              <a:headEnd/>
              <a:tailEnd/>
            </a:ln>
            <a:effectLst/>
          </p:spPr>
          <p:txBody>
            <a:bodyPr wrap="none" anchor="ctr"/>
            <a:lstStyle/>
            <a:p>
              <a:endParaRPr lang="en-CA"/>
            </a:p>
          </p:txBody>
        </p:sp>
        <p:sp>
          <p:nvSpPr>
            <p:cNvPr id="21520" name="Line 16"/>
            <p:cNvSpPr>
              <a:spLocks noChangeShapeType="1"/>
            </p:cNvSpPr>
            <p:nvPr/>
          </p:nvSpPr>
          <p:spPr bwMode="auto">
            <a:xfrm flipH="1">
              <a:off x="816" y="2016"/>
              <a:ext cx="528" cy="144"/>
            </a:xfrm>
            <a:prstGeom prst="line">
              <a:avLst/>
            </a:prstGeom>
            <a:noFill/>
            <a:ln w="9525">
              <a:solidFill>
                <a:schemeClr val="tx1"/>
              </a:solidFill>
              <a:round/>
              <a:headEnd/>
              <a:tailEnd type="triangle" w="med" len="med"/>
            </a:ln>
            <a:effectLst/>
          </p:spPr>
          <p:txBody>
            <a:bodyPr wrap="none"/>
            <a:lstStyle/>
            <a:p>
              <a:endParaRPr lang="en-CA"/>
            </a:p>
          </p:txBody>
        </p:sp>
        <p:sp>
          <p:nvSpPr>
            <p:cNvPr id="21521" name="Text Box 17"/>
            <p:cNvSpPr txBox="1">
              <a:spLocks noChangeArrowheads="1"/>
            </p:cNvSpPr>
            <p:nvPr/>
          </p:nvSpPr>
          <p:spPr bwMode="auto">
            <a:xfrm>
              <a:off x="1344" y="1824"/>
              <a:ext cx="2347" cy="288"/>
            </a:xfrm>
            <a:prstGeom prst="rect">
              <a:avLst/>
            </a:prstGeom>
            <a:noFill/>
            <a:ln w="9525">
              <a:noFill/>
              <a:miter lim="800000"/>
              <a:headEnd/>
              <a:tailEnd/>
            </a:ln>
            <a:effectLst/>
          </p:spPr>
          <p:txBody>
            <a:bodyPr wrap="none">
              <a:spAutoFit/>
            </a:bodyPr>
            <a:lstStyle/>
            <a:p>
              <a:r>
                <a:rPr lang="en-US">
                  <a:solidFill>
                    <a:srgbClr val="FF3300"/>
                  </a:solidFill>
                </a:rPr>
                <a:t>Predicate, arity 1 (male/1)</a:t>
              </a:r>
            </a:p>
          </p:txBody>
        </p:sp>
      </p:grpSp>
      <p:grpSp>
        <p:nvGrpSpPr>
          <p:cNvPr id="21531" name="Group 27"/>
          <p:cNvGrpSpPr>
            <a:grpSpLocks/>
          </p:cNvGrpSpPr>
          <p:nvPr/>
        </p:nvGrpSpPr>
        <p:grpSpPr bwMode="auto">
          <a:xfrm>
            <a:off x="2743200" y="3581400"/>
            <a:ext cx="3636963" cy="457200"/>
            <a:chOff x="1920" y="2160"/>
            <a:chExt cx="2291" cy="288"/>
          </a:xfrm>
        </p:grpSpPr>
        <p:sp>
          <p:nvSpPr>
            <p:cNvPr id="21522" name="Line 18"/>
            <p:cNvSpPr>
              <a:spLocks noChangeShapeType="1"/>
            </p:cNvSpPr>
            <p:nvPr/>
          </p:nvSpPr>
          <p:spPr bwMode="auto">
            <a:xfrm flipH="1">
              <a:off x="1920" y="2304"/>
              <a:ext cx="528" cy="48"/>
            </a:xfrm>
            <a:prstGeom prst="line">
              <a:avLst/>
            </a:prstGeom>
            <a:noFill/>
            <a:ln w="9525">
              <a:solidFill>
                <a:schemeClr val="tx1"/>
              </a:solidFill>
              <a:round/>
              <a:headEnd/>
              <a:tailEnd type="triangle" w="med" len="med"/>
            </a:ln>
            <a:effectLst/>
          </p:spPr>
          <p:txBody>
            <a:bodyPr wrap="none"/>
            <a:lstStyle/>
            <a:p>
              <a:endParaRPr lang="en-CA"/>
            </a:p>
          </p:txBody>
        </p:sp>
        <p:sp>
          <p:nvSpPr>
            <p:cNvPr id="21523" name="Text Box 19"/>
            <p:cNvSpPr txBox="1">
              <a:spLocks noChangeArrowheads="1"/>
            </p:cNvSpPr>
            <p:nvPr/>
          </p:nvSpPr>
          <p:spPr bwMode="auto">
            <a:xfrm>
              <a:off x="2400" y="2160"/>
              <a:ext cx="1811" cy="288"/>
            </a:xfrm>
            <a:prstGeom prst="rect">
              <a:avLst/>
            </a:prstGeom>
            <a:noFill/>
            <a:ln w="9525">
              <a:noFill/>
              <a:miter lim="800000"/>
              <a:headEnd/>
              <a:tailEnd/>
            </a:ln>
            <a:effectLst/>
          </p:spPr>
          <p:txBody>
            <a:bodyPr wrap="none">
              <a:spAutoFit/>
            </a:bodyPr>
            <a:lstStyle/>
            <a:p>
              <a:r>
                <a:rPr lang="en-US">
                  <a:solidFill>
                    <a:srgbClr val="FF3300"/>
                  </a:solidFill>
                </a:rPr>
                <a:t>Terminates a clause</a:t>
              </a:r>
            </a:p>
          </p:txBody>
        </p:sp>
      </p:grpSp>
      <p:grpSp>
        <p:nvGrpSpPr>
          <p:cNvPr id="21533" name="Group 29"/>
          <p:cNvGrpSpPr>
            <a:grpSpLocks/>
          </p:cNvGrpSpPr>
          <p:nvPr/>
        </p:nvGrpSpPr>
        <p:grpSpPr bwMode="auto">
          <a:xfrm>
            <a:off x="3124200" y="4876800"/>
            <a:ext cx="3181350" cy="457200"/>
            <a:chOff x="1968" y="3072"/>
            <a:chExt cx="2004" cy="288"/>
          </a:xfrm>
        </p:grpSpPr>
        <p:sp>
          <p:nvSpPr>
            <p:cNvPr id="21524" name="Line 20"/>
            <p:cNvSpPr>
              <a:spLocks noChangeShapeType="1"/>
            </p:cNvSpPr>
            <p:nvPr/>
          </p:nvSpPr>
          <p:spPr bwMode="auto">
            <a:xfrm flipH="1" flipV="1">
              <a:off x="1968" y="3216"/>
              <a:ext cx="576" cy="0"/>
            </a:xfrm>
            <a:prstGeom prst="line">
              <a:avLst/>
            </a:prstGeom>
            <a:noFill/>
            <a:ln w="9525">
              <a:solidFill>
                <a:schemeClr val="tx1"/>
              </a:solidFill>
              <a:round/>
              <a:headEnd/>
              <a:tailEnd type="triangle" w="med" len="med"/>
            </a:ln>
            <a:effectLst/>
          </p:spPr>
          <p:txBody>
            <a:bodyPr wrap="none"/>
            <a:lstStyle/>
            <a:p>
              <a:endParaRPr lang="en-CA"/>
            </a:p>
          </p:txBody>
        </p:sp>
        <p:sp>
          <p:nvSpPr>
            <p:cNvPr id="21525" name="Text Box 21"/>
            <p:cNvSpPr txBox="1">
              <a:spLocks noChangeArrowheads="1"/>
            </p:cNvSpPr>
            <p:nvPr/>
          </p:nvSpPr>
          <p:spPr bwMode="auto">
            <a:xfrm>
              <a:off x="2544" y="3072"/>
              <a:ext cx="1428" cy="288"/>
            </a:xfrm>
            <a:prstGeom prst="rect">
              <a:avLst/>
            </a:prstGeom>
            <a:noFill/>
            <a:ln w="9525">
              <a:noFill/>
              <a:miter lim="800000"/>
              <a:headEnd/>
              <a:tailEnd/>
            </a:ln>
            <a:effectLst/>
          </p:spPr>
          <p:txBody>
            <a:bodyPr wrap="none">
              <a:spAutoFit/>
            </a:bodyPr>
            <a:lstStyle/>
            <a:p>
              <a:r>
                <a:rPr lang="en-US">
                  <a:solidFill>
                    <a:srgbClr val="FF3300"/>
                  </a:solidFill>
                </a:rPr>
                <a:t>Indicates a rule</a:t>
              </a:r>
            </a:p>
          </p:txBody>
        </p:sp>
      </p:grpSp>
      <p:grpSp>
        <p:nvGrpSpPr>
          <p:cNvPr id="21534" name="Group 30"/>
          <p:cNvGrpSpPr>
            <a:grpSpLocks/>
          </p:cNvGrpSpPr>
          <p:nvPr/>
        </p:nvGrpSpPr>
        <p:grpSpPr bwMode="auto">
          <a:xfrm>
            <a:off x="3200400" y="5715000"/>
            <a:ext cx="1384300" cy="685800"/>
            <a:chOff x="2208" y="3600"/>
            <a:chExt cx="872" cy="432"/>
          </a:xfrm>
        </p:grpSpPr>
        <p:sp>
          <p:nvSpPr>
            <p:cNvPr id="21526" name="Line 22"/>
            <p:cNvSpPr>
              <a:spLocks noChangeShapeType="1"/>
            </p:cNvSpPr>
            <p:nvPr/>
          </p:nvSpPr>
          <p:spPr bwMode="auto">
            <a:xfrm flipH="1" flipV="1">
              <a:off x="2208" y="3600"/>
              <a:ext cx="288" cy="288"/>
            </a:xfrm>
            <a:prstGeom prst="line">
              <a:avLst/>
            </a:prstGeom>
            <a:noFill/>
            <a:ln w="9525">
              <a:solidFill>
                <a:schemeClr val="tx1"/>
              </a:solidFill>
              <a:round/>
              <a:headEnd/>
              <a:tailEnd type="triangle" w="med" len="med"/>
            </a:ln>
            <a:effectLst/>
          </p:spPr>
          <p:txBody>
            <a:bodyPr wrap="none"/>
            <a:lstStyle/>
            <a:p>
              <a:endParaRPr lang="en-CA"/>
            </a:p>
          </p:txBody>
        </p:sp>
        <p:sp>
          <p:nvSpPr>
            <p:cNvPr id="21527" name="Text Box 23"/>
            <p:cNvSpPr txBox="1">
              <a:spLocks noChangeArrowheads="1"/>
            </p:cNvSpPr>
            <p:nvPr/>
          </p:nvSpPr>
          <p:spPr bwMode="auto">
            <a:xfrm>
              <a:off x="2496" y="3744"/>
              <a:ext cx="584" cy="288"/>
            </a:xfrm>
            <a:prstGeom prst="rect">
              <a:avLst/>
            </a:prstGeom>
            <a:noFill/>
            <a:ln w="9525">
              <a:noFill/>
              <a:miter lim="800000"/>
              <a:headEnd/>
              <a:tailEnd/>
            </a:ln>
            <a:effectLst/>
          </p:spPr>
          <p:txBody>
            <a:bodyPr wrap="none">
              <a:spAutoFit/>
            </a:bodyPr>
            <a:lstStyle/>
            <a:p>
              <a:r>
                <a:rPr lang="en-US">
                  <a:solidFill>
                    <a:srgbClr val="FF3300"/>
                  </a:solidFill>
                </a:rPr>
                <a:t>“and”</a:t>
              </a:r>
            </a:p>
          </p:txBody>
        </p:sp>
      </p:grpSp>
      <p:grpSp>
        <p:nvGrpSpPr>
          <p:cNvPr id="21532" name="Group 28"/>
          <p:cNvGrpSpPr>
            <a:grpSpLocks/>
          </p:cNvGrpSpPr>
          <p:nvPr/>
        </p:nvGrpSpPr>
        <p:grpSpPr bwMode="auto">
          <a:xfrm>
            <a:off x="3429000" y="3962400"/>
            <a:ext cx="4037013" cy="609600"/>
            <a:chOff x="2352" y="2448"/>
            <a:chExt cx="2543" cy="384"/>
          </a:xfrm>
        </p:grpSpPr>
        <p:sp>
          <p:nvSpPr>
            <p:cNvPr id="21528" name="Line 24"/>
            <p:cNvSpPr>
              <a:spLocks noChangeShapeType="1"/>
            </p:cNvSpPr>
            <p:nvPr/>
          </p:nvSpPr>
          <p:spPr bwMode="auto">
            <a:xfrm flipH="1">
              <a:off x="2352" y="2592"/>
              <a:ext cx="480" cy="240"/>
            </a:xfrm>
            <a:prstGeom prst="line">
              <a:avLst/>
            </a:prstGeom>
            <a:noFill/>
            <a:ln w="9525">
              <a:solidFill>
                <a:schemeClr val="tx1"/>
              </a:solidFill>
              <a:round/>
              <a:headEnd/>
              <a:tailEnd type="triangle" w="med" len="med"/>
            </a:ln>
            <a:effectLst/>
          </p:spPr>
          <p:txBody>
            <a:bodyPr wrap="none"/>
            <a:lstStyle/>
            <a:p>
              <a:endParaRPr lang="en-CA"/>
            </a:p>
          </p:txBody>
        </p:sp>
        <p:sp>
          <p:nvSpPr>
            <p:cNvPr id="21529" name="Text Box 25"/>
            <p:cNvSpPr txBox="1">
              <a:spLocks noChangeArrowheads="1"/>
            </p:cNvSpPr>
            <p:nvPr/>
          </p:nvSpPr>
          <p:spPr bwMode="auto">
            <a:xfrm>
              <a:off x="2880" y="2448"/>
              <a:ext cx="2015" cy="288"/>
            </a:xfrm>
            <a:prstGeom prst="rect">
              <a:avLst/>
            </a:prstGeom>
            <a:noFill/>
            <a:ln w="9525">
              <a:noFill/>
              <a:miter lim="800000"/>
              <a:headEnd/>
              <a:tailEnd/>
            </a:ln>
            <a:effectLst/>
          </p:spPr>
          <p:txBody>
            <a:bodyPr wrap="none">
              <a:spAutoFit/>
            </a:bodyPr>
            <a:lstStyle/>
            <a:p>
              <a:r>
                <a:rPr lang="en-US">
                  <a:solidFill>
                    <a:srgbClr val="FF3300"/>
                  </a:solidFill>
                </a:rPr>
                <a:t>Argument to predicate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30"/>
                                        </p:tgtEl>
                                        <p:attrNameLst>
                                          <p:attrName>style.visibility</p:attrName>
                                        </p:attrNameLst>
                                      </p:cBhvr>
                                      <p:to>
                                        <p:strVal val="visible"/>
                                      </p:to>
                                    </p:set>
                                    <p:animEffect transition="in" filter="dissolve">
                                      <p:cBhvr>
                                        <p:cTn id="7" dur="500"/>
                                        <p:tgtEl>
                                          <p:spTgt spid="215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31"/>
                                        </p:tgtEl>
                                        <p:attrNameLst>
                                          <p:attrName>style.visibility</p:attrName>
                                        </p:attrNameLst>
                                      </p:cBhvr>
                                      <p:to>
                                        <p:strVal val="visible"/>
                                      </p:to>
                                    </p:set>
                                    <p:animEffect transition="in" filter="dissolve">
                                      <p:cBhvr>
                                        <p:cTn id="12" dur="500"/>
                                        <p:tgtEl>
                                          <p:spTgt spid="215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533"/>
                                        </p:tgtEl>
                                        <p:attrNameLst>
                                          <p:attrName>style.visibility</p:attrName>
                                        </p:attrNameLst>
                                      </p:cBhvr>
                                      <p:to>
                                        <p:strVal val="visible"/>
                                      </p:to>
                                    </p:set>
                                    <p:animEffect transition="in" filter="dissolve">
                                      <p:cBhvr>
                                        <p:cTn id="17" dur="500"/>
                                        <p:tgtEl>
                                          <p:spTgt spid="215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532"/>
                                        </p:tgtEl>
                                        <p:attrNameLst>
                                          <p:attrName>style.visibility</p:attrName>
                                        </p:attrNameLst>
                                      </p:cBhvr>
                                      <p:to>
                                        <p:strVal val="visible"/>
                                      </p:to>
                                    </p:set>
                                    <p:animEffect transition="in" filter="dissolve">
                                      <p:cBhvr>
                                        <p:cTn id="22" dur="500"/>
                                        <p:tgtEl>
                                          <p:spTgt spid="215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1534"/>
                                        </p:tgtEl>
                                        <p:attrNameLst>
                                          <p:attrName>style.visibility</p:attrName>
                                        </p:attrNameLst>
                                      </p:cBhvr>
                                      <p:to>
                                        <p:strVal val="visible"/>
                                      </p:to>
                                    </p:set>
                                    <p:animEffect transition="in" filter="dissolve">
                                      <p:cBhvr>
                                        <p:cTn id="27" dur="500"/>
                                        <p:tgtEl>
                                          <p:spTgt spid="2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Rules</a:t>
            </a:r>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n-US"/>
              <a:t>Rules combine facts to increase knowledge of the system</a:t>
            </a:r>
          </a:p>
          <a:p>
            <a:pPr>
              <a:lnSpc>
                <a:spcPct val="90000"/>
              </a:lnSpc>
            </a:pPr>
            <a:endParaRPr lang="en-US"/>
          </a:p>
          <a:p>
            <a:pPr>
              <a:lnSpc>
                <a:spcPct val="90000"/>
              </a:lnSpc>
              <a:buFont typeface="Wingdings" pitchFamily="2" charset="2"/>
              <a:buNone/>
            </a:pPr>
            <a:r>
              <a:rPr lang="en-US" sz="2800">
                <a:latin typeface="Courier New" pitchFamily="49" charset="0"/>
              </a:rPr>
              <a:t>son(X,Y):-</a:t>
            </a:r>
          </a:p>
          <a:p>
            <a:pPr>
              <a:lnSpc>
                <a:spcPct val="90000"/>
              </a:lnSpc>
              <a:buFont typeface="Wingdings" pitchFamily="2" charset="2"/>
              <a:buNone/>
            </a:pPr>
            <a:r>
              <a:rPr lang="en-US" sz="2800">
                <a:latin typeface="Courier New" pitchFamily="49" charset="0"/>
              </a:rPr>
              <a:t>		male(X),child(X,Y).</a:t>
            </a:r>
          </a:p>
          <a:p>
            <a:pPr>
              <a:lnSpc>
                <a:spcPct val="90000"/>
              </a:lnSpc>
              <a:buFont typeface="Wingdings" pitchFamily="2" charset="2"/>
              <a:buNone/>
            </a:pPr>
            <a:endParaRPr lang="en-US" sz="2800">
              <a:latin typeface="Courier New" pitchFamily="49" charset="0"/>
            </a:endParaRPr>
          </a:p>
          <a:p>
            <a:pPr>
              <a:lnSpc>
                <a:spcPct val="90000"/>
              </a:lnSpc>
            </a:pPr>
            <a:r>
              <a:rPr lang="en-US"/>
              <a:t>X is a son of Y if X is male and X is a child of 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Questions</a:t>
            </a:r>
          </a:p>
        </p:txBody>
      </p:sp>
      <p:sp>
        <p:nvSpPr>
          <p:cNvPr id="23555" name="Rectangle 3" descr="Rectangle: Click to edit Master text styles&#10;Second level&#10;Third level&#10;Fourth level&#10;Fifth level"/>
          <p:cNvSpPr>
            <a:spLocks noGrp="1" noChangeArrowheads="1"/>
          </p:cNvSpPr>
          <p:nvPr>
            <p:ph idx="1"/>
          </p:nvPr>
        </p:nvSpPr>
        <p:spPr/>
        <p:txBody>
          <a:bodyPr>
            <a:normAutofit fontScale="77500" lnSpcReduction="20000"/>
          </a:bodyPr>
          <a:lstStyle/>
          <a:p>
            <a:pPr>
              <a:lnSpc>
                <a:spcPct val="90000"/>
              </a:lnSpc>
            </a:pPr>
            <a:r>
              <a:rPr lang="en-US" sz="2800"/>
              <a:t>Ask the Prolog virtual machine questions</a:t>
            </a:r>
          </a:p>
          <a:p>
            <a:pPr>
              <a:lnSpc>
                <a:spcPct val="90000"/>
              </a:lnSpc>
            </a:pPr>
            <a:r>
              <a:rPr lang="en-US" sz="2800"/>
              <a:t>Composed at the ?- prompt</a:t>
            </a:r>
          </a:p>
          <a:p>
            <a:pPr>
              <a:lnSpc>
                <a:spcPct val="90000"/>
              </a:lnSpc>
            </a:pPr>
            <a:r>
              <a:rPr lang="en-US" sz="2800"/>
              <a:t>Returns values of bound variables and yes or no</a:t>
            </a:r>
          </a:p>
          <a:p>
            <a:pPr>
              <a:lnSpc>
                <a:spcPct val="90000"/>
              </a:lnSpc>
              <a:buFont typeface="Wingdings" pitchFamily="2" charset="2"/>
              <a:buNone/>
            </a:pPr>
            <a:endParaRPr lang="en-US" sz="2800"/>
          </a:p>
          <a:p>
            <a:pPr>
              <a:lnSpc>
                <a:spcPct val="90000"/>
              </a:lnSpc>
              <a:buFont typeface="Wingdings" pitchFamily="2" charset="2"/>
              <a:buNone/>
            </a:pPr>
            <a:r>
              <a:rPr lang="en-US" sz="2800">
                <a:latin typeface="Courier New" pitchFamily="49" charset="0"/>
              </a:rPr>
              <a:t>?- son(bob, harry).</a:t>
            </a:r>
          </a:p>
          <a:p>
            <a:pPr>
              <a:lnSpc>
                <a:spcPct val="90000"/>
              </a:lnSpc>
              <a:buFont typeface="Wingdings" pitchFamily="2" charset="2"/>
              <a:buNone/>
            </a:pPr>
            <a:r>
              <a:rPr lang="en-US" sz="2800">
                <a:latin typeface="Courier New" pitchFamily="49" charset="0"/>
              </a:rPr>
              <a:t>yes</a:t>
            </a:r>
          </a:p>
          <a:p>
            <a:pPr>
              <a:lnSpc>
                <a:spcPct val="90000"/>
              </a:lnSpc>
              <a:buFont typeface="Wingdings" pitchFamily="2" charset="2"/>
              <a:buNone/>
            </a:pPr>
            <a:r>
              <a:rPr lang="en-US" sz="2800">
                <a:latin typeface="Courier New" pitchFamily="49" charset="0"/>
              </a:rPr>
              <a:t>?- king(bob, france).</a:t>
            </a:r>
          </a:p>
          <a:p>
            <a:pPr>
              <a:lnSpc>
                <a:spcPct val="90000"/>
              </a:lnSpc>
              <a:buFont typeface="Wingdings" pitchFamily="2" charset="2"/>
              <a:buNone/>
            </a:pPr>
            <a:r>
              <a:rPr lang="en-US" sz="2800">
                <a:latin typeface="Courier New" pitchFamily="49" charset="0"/>
              </a:rPr>
              <a:t>no</a:t>
            </a:r>
            <a:endParaRPr 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Questions [cont’d]</a:t>
            </a:r>
          </a:p>
        </p:txBody>
      </p:sp>
      <p:sp>
        <p:nvSpPr>
          <p:cNvPr id="24579" name="Rectangle 3" descr="Rectangle: Click to edit Master text styles&#10;Second level&#10;Third level&#10;Fourth level&#10;Fifth level"/>
          <p:cNvSpPr>
            <a:spLocks noGrp="1" noChangeArrowheads="1"/>
          </p:cNvSpPr>
          <p:nvPr>
            <p:ph idx="1"/>
          </p:nvPr>
        </p:nvSpPr>
        <p:spPr/>
        <p:txBody>
          <a:bodyPr>
            <a:normAutofit fontScale="70000" lnSpcReduction="20000"/>
          </a:bodyPr>
          <a:lstStyle/>
          <a:p>
            <a:r>
              <a:rPr lang="en-US" sz="2800"/>
              <a:t>Can bind answers to questions to variables</a:t>
            </a:r>
          </a:p>
          <a:p>
            <a:r>
              <a:rPr lang="en-US" sz="2800"/>
              <a:t>Who is bob the son of? (X=harry)</a:t>
            </a:r>
          </a:p>
          <a:p>
            <a:pPr>
              <a:buFont typeface="Wingdings" pitchFamily="2" charset="2"/>
              <a:buNone/>
            </a:pPr>
            <a:r>
              <a:rPr lang="en-US" sz="2800">
                <a:latin typeface="Courier New" pitchFamily="49" charset="0"/>
              </a:rPr>
              <a:t>?- son(bob, X).</a:t>
            </a:r>
          </a:p>
          <a:p>
            <a:r>
              <a:rPr lang="en-US" sz="2800"/>
              <a:t>Who is male? (X=bob, harry)</a:t>
            </a:r>
          </a:p>
          <a:p>
            <a:pPr>
              <a:buFont typeface="Wingdings" pitchFamily="2" charset="2"/>
              <a:buNone/>
            </a:pPr>
            <a:r>
              <a:rPr lang="en-US" sz="2800">
                <a:latin typeface="Courier New" pitchFamily="49" charset="0"/>
              </a:rPr>
              <a:t>?- male(X).</a:t>
            </a:r>
          </a:p>
          <a:p>
            <a:r>
              <a:rPr lang="en-US" sz="2800"/>
              <a:t>Is bob the son of someone? (yes)</a:t>
            </a:r>
          </a:p>
          <a:p>
            <a:pPr>
              <a:buFont typeface="Wingdings" pitchFamily="2" charset="2"/>
              <a:buNone/>
            </a:pPr>
            <a:r>
              <a:rPr lang="en-US" sz="2800">
                <a:latin typeface="Courier New" pitchFamily="49" charset="0"/>
              </a:rPr>
              <a:t>?- son(bob, _).</a:t>
            </a:r>
          </a:p>
          <a:p>
            <a:r>
              <a:rPr lang="en-US" sz="2800"/>
              <a:t>No variables bound in this case!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CI162">
  <a:themeElements>
    <a:clrScheme name="Fresh">
      <a:dk1>
        <a:sysClr val="windowText" lastClr="000000"/>
      </a:dk1>
      <a:lt1>
        <a:sysClr val="window" lastClr="FFFFFF"/>
      </a:lt1>
      <a:dk2>
        <a:srgbClr val="89C540"/>
      </a:dk2>
      <a:lt2>
        <a:srgbClr val="F0E5B6"/>
      </a:lt2>
      <a:accent1>
        <a:srgbClr val="3B4F18"/>
      </a:accent1>
      <a:accent2>
        <a:srgbClr val="CCC834"/>
      </a:accent2>
      <a:accent3>
        <a:srgbClr val="F49AE1"/>
      </a:accent3>
      <a:accent4>
        <a:srgbClr val="2AC9DE"/>
      </a:accent4>
      <a:accent5>
        <a:srgbClr val="927B74"/>
      </a:accent5>
      <a:accent6>
        <a:srgbClr val="769F11"/>
      </a:accent6>
      <a:hlink>
        <a:srgbClr val="0A6A21"/>
      </a:hlink>
      <a:folHlink>
        <a:srgbClr val="406EA5"/>
      </a:folHlink>
    </a:clrScheme>
    <a:fontScheme name="Fresh">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resh">
      <a:fillStyleLst>
        <a:solidFill>
          <a:schemeClr val="phClr"/>
        </a:solidFill>
        <a:solidFill>
          <a:schemeClr val="phClr">
            <a:tint val="70000"/>
            <a:satMod val="115000"/>
          </a:schemeClr>
        </a:solidFill>
        <a:solidFill>
          <a:schemeClr val="phClr">
            <a:shade val="80000"/>
            <a:satMod val="115000"/>
          </a:schemeClr>
        </a:solidFill>
      </a:fillStyleLst>
      <a:lnStyleLst>
        <a:ln w="25400" cap="flat" cmpd="sng" algn="ctr">
          <a:solidFill>
            <a:schemeClr val="phClr">
              <a:shade val="95000"/>
              <a:satMod val="105000"/>
            </a:schemeClr>
          </a:solidFill>
          <a:prstDash val="solid"/>
          <a:miter/>
        </a:ln>
        <a:ln w="50800" cap="flat" cmpd="sng" algn="ctr">
          <a:solidFill>
            <a:schemeClr val="phClr"/>
          </a:solidFill>
          <a:prstDash val="solid"/>
          <a:miter/>
        </a:ln>
        <a:ln w="76200" cap="flat" cmpd="thickThin" algn="ctr">
          <a:solidFill>
            <a:schemeClr val="phClr">
              <a:alpha val="80000"/>
            </a:schemeClr>
          </a:solidFill>
          <a:prstDash val="solid"/>
          <a:miter/>
        </a:ln>
      </a:lnStyleLst>
      <a:effectStyleLst>
        <a:effectStyle>
          <a:effectLst/>
        </a:effectStyle>
        <a:effectStyle>
          <a:effectLst>
            <a:outerShdw blurRad="63500" sx="101000" sy="101000" rotWithShape="0">
              <a:srgbClr val="FFFFFF">
                <a:alpha val="50000"/>
              </a:srgbClr>
            </a:outerShdw>
          </a:effectLst>
        </a:effectStyle>
        <a:effectStyle>
          <a:effectLst>
            <a:innerShdw blurRad="101600">
              <a:srgbClr val="FFFFFF">
                <a:alpha val="75000"/>
              </a:srgbClr>
            </a:innerShdw>
            <a:outerShdw blurRad="63500" sx="101000" sy="101000" rotWithShape="0">
              <a:srgbClr val="FFFFFF">
                <a:alpha val="50000"/>
              </a:srgbClr>
            </a:outerShdw>
            <a:reflection blurRad="12700" stA="30000" endPos="35000" dist="38100" dir="5400000" sy="-100000" rotWithShape="0"/>
          </a:effectLst>
          <a:scene3d>
            <a:camera prst="orthographicFront">
              <a:rot lat="0" lon="0" rev="0"/>
            </a:camera>
            <a:lightRig rig="balanced" dir="t">
              <a:rot lat="0" lon="0" rev="30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CSCI162</Template>
  <TotalTime>170</TotalTime>
  <Words>918</Words>
  <Application>Microsoft Office PowerPoint</Application>
  <PresentationFormat>On-screen Show (4:3)</PresentationFormat>
  <Paragraphs>141</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CSCI162</vt:lpstr>
      <vt:lpstr>CSCI 162 Topics in Computing Science Prolog</vt:lpstr>
      <vt:lpstr>Slide 2</vt:lpstr>
      <vt:lpstr>Logic Programming</vt:lpstr>
      <vt:lpstr>Outline</vt:lpstr>
      <vt:lpstr>What Is Prolog?</vt:lpstr>
      <vt:lpstr>Syntax</vt:lpstr>
      <vt:lpstr>Rules</vt:lpstr>
      <vt:lpstr>Questions</vt:lpstr>
      <vt:lpstr>Questions [cont’d]</vt:lpstr>
      <vt:lpstr>Backtracking</vt:lpstr>
      <vt:lpstr>Backtracking [cont’d]</vt:lpstr>
      <vt:lpstr>Applications</vt:lpstr>
      <vt:lpstr>Conclusions</vt:lpstr>
      <vt:lpstr>Issues</vt:lpstr>
    </vt:vector>
  </TitlesOfParts>
  <Company>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Prolog</dc:title>
  <dc:creator>Matthew Mastracci</dc:creator>
  <cp:lastModifiedBy>beest</cp:lastModifiedBy>
  <cp:revision>10</cp:revision>
  <cp:lastPrinted>1601-01-01T00:00:00Z</cp:lastPrinted>
  <dcterms:created xsi:type="dcterms:W3CDTF">1999-10-31T18:38:44Z</dcterms:created>
  <dcterms:modified xsi:type="dcterms:W3CDTF">2012-03-10T16:32:17Z</dcterms:modified>
</cp:coreProperties>
</file>