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37"/>
  </p:notesMasterIdLst>
  <p:sldIdLst>
    <p:sldId id="313" r:id="rId2"/>
    <p:sldId id="314" r:id="rId3"/>
    <p:sldId id="332" r:id="rId4"/>
    <p:sldId id="315" r:id="rId5"/>
    <p:sldId id="316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3" r:id="rId14"/>
    <p:sldId id="334" r:id="rId15"/>
    <p:sldId id="350" r:id="rId16"/>
    <p:sldId id="336" r:id="rId17"/>
    <p:sldId id="337" r:id="rId18"/>
    <p:sldId id="338" r:id="rId19"/>
    <p:sldId id="351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2" r:id="rId32"/>
    <p:sldId id="355" r:id="rId33"/>
    <p:sldId id="357" r:id="rId34"/>
    <p:sldId id="361" r:id="rId35"/>
    <p:sldId id="365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009900"/>
    <a:srgbClr val="FF0000"/>
    <a:srgbClr val="FF6600"/>
    <a:srgbClr val="00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85761" autoAdjust="0"/>
  </p:normalViewPr>
  <p:slideViewPr>
    <p:cSldViewPr>
      <p:cViewPr varScale="1">
        <p:scale>
          <a:sx n="100" d="100"/>
          <a:sy n="100" d="100"/>
        </p:scale>
        <p:origin x="-90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14346A8-CCB9-492D-BB15-492CAFC86E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resh title.png"/>
          <p:cNvPicPr>
            <a:picLocks noChangeAspect="1"/>
          </p:cNvPicPr>
          <p:nvPr/>
        </p:nvPicPr>
        <p:blipFill>
          <a:blip r:embed="rId2" cstate="print"/>
          <a:srcRect b="39770"/>
          <a:stretch>
            <a:fillRect/>
          </a:stretch>
        </p:blipFill>
        <p:spPr>
          <a:xfrm>
            <a:off x="377" y="1566826"/>
            <a:ext cx="9143245" cy="2243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4035"/>
            <a:ext cx="7772400" cy="1470025"/>
          </a:xfrm>
        </p:spPr>
        <p:txBody>
          <a:bodyPr anchor="b" anchorCtr="0">
            <a:no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14800"/>
            <a:ext cx="5257800" cy="1371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24600" y="6288741"/>
            <a:ext cx="1981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288741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CSCI 162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288741"/>
            <a:ext cx="685800" cy="365125"/>
          </a:xfrm>
        </p:spPr>
        <p:txBody>
          <a:bodyPr/>
          <a:lstStyle>
            <a:lvl1pPr>
              <a:defRPr sz="11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41E1934-9FEF-4FB5-83D6-E6B361A56A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 descr="Fresh title.png"/>
          <p:cNvPicPr>
            <a:picLocks noChangeAspect="1"/>
          </p:cNvPicPr>
          <p:nvPr/>
        </p:nvPicPr>
        <p:blipFill>
          <a:blip r:embed="rId2" cstate="print"/>
          <a:srcRect t="33632" b="59388"/>
          <a:stretch>
            <a:fillRect/>
          </a:stretch>
        </p:blipFill>
        <p:spPr>
          <a:xfrm>
            <a:off x="0" y="6598024"/>
            <a:ext cx="9143245" cy="259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CSCI 162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91CDC-0558-4E3A-916D-992E012FF6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600200"/>
            <a:ext cx="17526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600200"/>
            <a:ext cx="5257800" cy="4525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CSCI 162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138B4B-69FA-46E4-8F78-81B7FE78CC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ctrTitle"/>
          </p:nvPr>
        </p:nvSpPr>
        <p:spPr>
          <a:xfrm>
            <a:off x="1447800" y="838200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1"/>
          <p:cNvSpPr>
            <a:spLocks noGrp="1"/>
          </p:cNvSpPr>
          <p:nvPr>
            <p:ph type="subTitle" idx="1"/>
          </p:nvPr>
        </p:nvSpPr>
        <p:spPr>
          <a:xfrm>
            <a:off x="1447800" y="2362200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CSCI 162</a:t>
            </a:r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12D7D48-79F7-42EB-AF88-F06B531DE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Pie 14"/>
          <p:cNvSpPr/>
          <p:nvPr userDrawn="1"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7" name="Donut 16"/>
          <p:cNvSpPr/>
          <p:nvPr userDrawn="1"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e 3"/>
          <p:cNvSpPr/>
          <p:nvPr userDrawn="1"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Donut 5"/>
          <p:cNvSpPr/>
          <p:nvPr userDrawn="1"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0" name="Title 13"/>
          <p:cNvSpPr>
            <a:spLocks noGrp="1"/>
          </p:cNvSpPr>
          <p:nvPr>
            <p:ph type="ctrTitle"/>
          </p:nvPr>
        </p:nvSpPr>
        <p:spPr>
          <a:xfrm>
            <a:off x="1447800" y="838200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1"/>
          <p:cNvSpPr>
            <a:spLocks noGrp="1"/>
          </p:cNvSpPr>
          <p:nvPr>
            <p:ph type="subTitle" idx="1"/>
          </p:nvPr>
        </p:nvSpPr>
        <p:spPr>
          <a:xfrm>
            <a:off x="1447800" y="2362200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CSCI 162</a:t>
            </a:r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12D7D48-79F7-42EB-AF88-F06B531DE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859"/>
            <a:ext cx="8610599" cy="954741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CSCI 162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17E24-3A9B-4A42-9592-979B8177BB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resh sec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" y="3767583"/>
            <a:ext cx="9143245" cy="30904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353" y="2819400"/>
            <a:ext cx="7772400" cy="18288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tx1">
                    <a:alpha val="90000"/>
                  </a:schemeClr>
                </a:solidFill>
                <a:effectLst>
                  <a:innerShdw blurRad="38100">
                    <a:schemeClr val="tx1">
                      <a:lumMod val="85000"/>
                    </a:scheme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353" y="5257800"/>
            <a:ext cx="7772400" cy="68580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Wingdings" pitchFamily="2" charset="2"/>
              <a:buNone/>
              <a:defRPr sz="16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353" y="6553200"/>
            <a:ext cx="1981200" cy="231013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1024" y="6553200"/>
            <a:ext cx="2895600" cy="231013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CSCI 162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58953" y="6553200"/>
            <a:ext cx="685800" cy="231013"/>
          </a:xfrm>
        </p:spPr>
        <p:txBody>
          <a:bodyPr/>
          <a:lstStyle/>
          <a:p>
            <a:pPr>
              <a:defRPr/>
            </a:pPr>
            <a:fld id="{103C7F66-18B6-4C36-A2DF-A2F60FA79D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3706" y="2070100"/>
            <a:ext cx="3429000" cy="37385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259" y="2070100"/>
            <a:ext cx="3429000" cy="37385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CSCI 162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134E62-88C5-4B47-8744-4ABA65904C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75094" y="1842247"/>
            <a:ext cx="3505200" cy="3962400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435" y="1809750"/>
            <a:ext cx="3429000" cy="639762"/>
          </a:xfrm>
          <a:noFill/>
        </p:spPr>
        <p:txBody>
          <a:bodyPr vert="horz" lIns="91440" tIns="91440" rIns="91440" bIns="9144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tx1">
                    <a:alpha val="90000"/>
                  </a:schemeClr>
                </a:solidFill>
                <a:effectLst>
                  <a:innerShdw blurRad="38100">
                    <a:schemeClr val="tx1">
                      <a:lumMod val="85000"/>
                    </a:schemeClr>
                  </a:inn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1842247"/>
            <a:ext cx="3505200" cy="3962400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7494" y="1809750"/>
            <a:ext cx="3429000" cy="639762"/>
          </a:xfrm>
          <a:noFill/>
        </p:spPr>
        <p:txBody>
          <a:bodyPr vert="horz" lIns="91440" tIns="91440" rIns="91440" bIns="9144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tx1">
                    <a:alpha val="90000"/>
                  </a:schemeClr>
                </a:solidFill>
                <a:effectLst>
                  <a:innerShdw blurRad="38100">
                    <a:schemeClr val="tx1">
                      <a:lumMod val="85000"/>
                    </a:schemeClr>
                  </a:inn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7494" y="2590800"/>
            <a:ext cx="3429000" cy="32178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5435" y="2590800"/>
            <a:ext cx="3429000" cy="32178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CSCI 162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13FD6-8074-472F-B4FC-E05E2319A5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CSCI 162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5A285-BE20-498F-B60C-6497DD7DAA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CSCI 162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58A8B-F85B-4710-920B-94F37C7A7C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98848"/>
            <a:ext cx="7223760" cy="86868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alpha val="90000"/>
                  </a:schemeClr>
                </a:solidFill>
                <a:effectLst>
                  <a:innerShdw blurRad="38100">
                    <a:schemeClr val="tx1">
                      <a:lumMod val="85000"/>
                    </a:scheme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673352"/>
            <a:ext cx="7223760" cy="25877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500" y="5367528"/>
            <a:ext cx="7223760" cy="80467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6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52500" y="6553200"/>
            <a:ext cx="1828800" cy="2286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CSCI 162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96BFD2-40F1-447B-9832-38F6CEB5C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95800"/>
            <a:ext cx="7219950" cy="87153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alpha val="90000"/>
                  </a:schemeClr>
                </a:solidFill>
                <a:effectLst>
                  <a:innerShdw blurRad="38100">
                    <a:schemeClr val="tx1">
                      <a:lumMod val="85000"/>
                    </a:scheme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52500" y="1676400"/>
            <a:ext cx="7219950" cy="2590800"/>
          </a:xfrm>
          <a:ln w="127000">
            <a:solidFill>
              <a:srgbClr val="FFFFFF">
                <a:alpha val="10000"/>
              </a:srgb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500" y="5367338"/>
            <a:ext cx="7223760" cy="8048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52500" y="6553200"/>
            <a:ext cx="1828800" cy="2286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CSCI 162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12A3F-C9EE-4CC7-8D96-EB48E096AA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resh Master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353" y="188259"/>
            <a:ext cx="7799294" cy="146124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057401"/>
            <a:ext cx="72390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00" y="6553200"/>
            <a:ext cx="1828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CSCI 162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77100" y="6553200"/>
            <a:ext cx="914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E6C23CF-7127-49CC-8E77-FDD3C0E6588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47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5400" b="1" kern="1200">
          <a:solidFill>
            <a:srgbClr val="FF0000"/>
          </a:solidFill>
          <a:effectLst>
            <a:innerShdw blurRad="38100">
              <a:schemeClr val="tx1">
                <a:lumMod val="85000"/>
              </a:schemeClr>
            </a:inn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Wingdings" pitchFamily="2" charset="2"/>
        <a:buChar char=""/>
        <a:defRPr sz="2000" b="0" kern="1200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1800"/>
        </a:spcBef>
        <a:buFont typeface="Wingdings" pitchFamily="2" charset="2"/>
        <a:buChar char=""/>
        <a:defRPr sz="1800" b="0" kern="1200">
          <a:solidFill>
            <a:schemeClr val="bg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1800"/>
        </a:spcBef>
        <a:buFont typeface="Wingdings" pitchFamily="2" charset="2"/>
        <a:buChar char=""/>
        <a:defRPr sz="1600" b="0" kern="1200">
          <a:solidFill>
            <a:schemeClr val="bg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1800"/>
        </a:spcBef>
        <a:buFont typeface="Wingdings" pitchFamily="2" charset="2"/>
        <a:buChar char=""/>
        <a:defRPr sz="1600" b="0" kern="1200">
          <a:solidFill>
            <a:schemeClr val="bg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1800"/>
        </a:spcBef>
        <a:buFont typeface="Wingdings" pitchFamily="2" charset="2"/>
        <a:buChar char="R"/>
        <a:defRPr sz="1600" b="0" kern="1200">
          <a:solidFill>
            <a:schemeClr val="bg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1800"/>
        </a:spcBef>
        <a:buFont typeface="Wingdings" pitchFamily="2" charset="2"/>
        <a:buChar char="R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1800"/>
        </a:spcBef>
        <a:buFont typeface="Wingdings" pitchFamily="2" charset="2"/>
        <a:buChar char="R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1800"/>
        </a:spcBef>
        <a:buFont typeface="Wingdings" pitchFamily="2" charset="2"/>
        <a:buChar char="R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1800"/>
        </a:spcBef>
        <a:buFont typeface="Wingdings" pitchFamily="2" charset="2"/>
        <a:buChar char="R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hyperlink" Target="http://id.mind.net/~zona/mmts/geometrySection/fractals/tree/treeFractal.html" TargetMode="Externa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hyperlink" Target="http://mossie.cs.und.ac.za/~murrellh/javademos/queens/queens.html" TargetMode="External"/><Relationship Id="rId4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7800" y="2133600"/>
            <a:ext cx="7407275" cy="1471613"/>
          </a:xfrm>
        </p:spPr>
        <p:txBody>
          <a:bodyPr lIns="82945" tIns="41473" rIns="82945" bIns="41473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/>
              <a:t>CSCI 162</a:t>
            </a:r>
            <a:br>
              <a:rPr lang="en-CA" dirty="0" smtClean="0"/>
            </a:br>
            <a:r>
              <a:rPr lang="en-CA" dirty="0" smtClean="0"/>
              <a:t>Abstract Data Types</a:t>
            </a:r>
            <a:endParaRPr lang="en-CA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7800" y="3962400"/>
            <a:ext cx="7407275" cy="1752600"/>
          </a:xfrm>
        </p:spPr>
        <p:txBody>
          <a:bodyPr lIns="82945" rIns="82945" bIns="41473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CA" dirty="0" smtClean="0">
                <a:solidFill>
                  <a:schemeClr val="bg1"/>
                </a:solidFill>
              </a:rPr>
              <a:t>A quick introduction to abstract data types and recursion.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CA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CSCI 162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859"/>
            <a:ext cx="8610599" cy="878541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Stack.h</a:t>
            </a:r>
            <a:r>
              <a:rPr lang="en-US" sz="4400" dirty="0" smtClean="0"/>
              <a:t> in C++ (Using </a:t>
            </a:r>
            <a:r>
              <a:rPr lang="en-US" sz="4400" dirty="0" err="1" smtClean="0"/>
              <a:t>MyLinkedList</a:t>
            </a:r>
            <a:r>
              <a:rPr lang="en-US" sz="4400" dirty="0" smtClean="0"/>
              <a:t>)</a:t>
            </a:r>
            <a:endParaRPr lang="en-CA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856357"/>
            <a:ext cx="72122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 </a:t>
            </a:r>
            <a:r>
              <a:rPr lang="en-US" dirty="0" err="1" smtClean="0"/>
              <a:t>MyLinkedList.h</a:t>
            </a:r>
            <a:endParaRPr lang="en-US" dirty="0" smtClean="0"/>
          </a:p>
          <a:p>
            <a:r>
              <a:rPr lang="en-US" dirty="0" smtClean="0"/>
              <a:t>// Author: Sheldon Cooper</a:t>
            </a:r>
          </a:p>
          <a:p>
            <a:r>
              <a:rPr lang="en-US" dirty="0" smtClean="0"/>
              <a:t>// This file implements a linked list.</a:t>
            </a:r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MY_STACK_H</a:t>
            </a:r>
          </a:p>
          <a:p>
            <a:r>
              <a:rPr lang="en-US" dirty="0" smtClean="0"/>
              <a:t>#define MY_STACK_H</a:t>
            </a:r>
          </a:p>
          <a:p>
            <a:r>
              <a:rPr lang="en-CA" dirty="0" smtClean="0"/>
              <a:t>#include "</a:t>
            </a:r>
            <a:r>
              <a:rPr lang="en-CA" dirty="0" err="1" smtClean="0"/>
              <a:t>MyLinkedList.h</a:t>
            </a:r>
            <a:r>
              <a:rPr lang="en-CA" dirty="0" smtClean="0"/>
              <a:t>"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CA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endif</a:t>
            </a:r>
            <a:r>
              <a:rPr lang="en-US" dirty="0" smtClean="0"/>
              <a:t> // MY_STACK_H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4495800"/>
            <a:ext cx="6629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Next slide goes here.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CSCI 162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C230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C230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MyStack.h</a:t>
            </a:r>
            <a:r>
              <a:rPr lang="en-US" dirty="0" smtClean="0"/>
              <a:t> in C++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43000"/>
            <a:ext cx="72122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MyStack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private: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LinkedList</a:t>
            </a:r>
            <a:r>
              <a:rPr lang="en-US" dirty="0" smtClean="0"/>
              <a:t> </a:t>
            </a:r>
            <a:r>
              <a:rPr lang="en-US" dirty="0" err="1" smtClean="0"/>
              <a:t>myData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public: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MyStack</a:t>
            </a:r>
            <a:r>
              <a:rPr lang="en-US" dirty="0" smtClean="0"/>
              <a:t>(); // Constructor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void Push(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Pop();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CSCI 162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MyStack.cpp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447800"/>
            <a:ext cx="7467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#include "</a:t>
            </a:r>
            <a:r>
              <a:rPr lang="en-CA" dirty="0" err="1" smtClean="0"/>
              <a:t>MyStack.h</a:t>
            </a:r>
            <a:r>
              <a:rPr lang="en-CA" dirty="0" smtClean="0"/>
              <a:t>"</a:t>
            </a:r>
          </a:p>
          <a:p>
            <a:r>
              <a:rPr lang="en-CA" dirty="0" smtClean="0"/>
              <a:t>using namespace std;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MyStack</a:t>
            </a:r>
            <a:r>
              <a:rPr lang="en-US" dirty="0" smtClean="0"/>
              <a:t>::Push(</a:t>
            </a:r>
            <a:r>
              <a:rPr lang="en-US" dirty="0" err="1" smtClean="0"/>
              <a:t>int</a:t>
            </a:r>
            <a:r>
              <a:rPr lang="en-US" dirty="0" smtClean="0"/>
              <a:t> data)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en-US" dirty="0" err="1" smtClean="0">
                <a:solidFill>
                  <a:srgbClr val="FF0000"/>
                </a:solidFill>
              </a:rPr>
              <a:t>myData.insertAt</a:t>
            </a:r>
            <a:r>
              <a:rPr lang="en-US" dirty="0" smtClean="0">
                <a:solidFill>
                  <a:srgbClr val="FF0000"/>
                </a:solidFill>
              </a:rPr>
              <a:t>(data,0);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MyStack</a:t>
            </a:r>
            <a:r>
              <a:rPr lang="en-US" dirty="0" smtClean="0"/>
              <a:t>::Pop()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en-US" dirty="0" err="1" smtClean="0">
                <a:solidFill>
                  <a:srgbClr val="FF0000"/>
                </a:solidFill>
              </a:rPr>
              <a:t>myData.getItem</a:t>
            </a:r>
            <a:r>
              <a:rPr lang="en-US" dirty="0" smtClean="0">
                <a:solidFill>
                  <a:srgbClr val="FF0000"/>
                </a:solidFill>
              </a:rPr>
              <a:t>(0);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en-US" dirty="0" err="1" smtClean="0">
                <a:solidFill>
                  <a:srgbClr val="FF0000"/>
                </a:solidFill>
              </a:rPr>
              <a:t>myData.deleteItem</a:t>
            </a:r>
            <a:r>
              <a:rPr lang="en-US" dirty="0" smtClean="0">
                <a:solidFill>
                  <a:srgbClr val="FF0000"/>
                </a:solidFill>
              </a:rPr>
              <a:t>(0);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152400"/>
            <a:ext cx="4343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FFFFFF"/>
                </a:solidFill>
              </a:rPr>
              <a:t>LinkedList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myData</a:t>
            </a:r>
            <a:r>
              <a:rPr lang="en-US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dirty="0" err="1" smtClean="0">
                <a:solidFill>
                  <a:srgbClr val="FFFFFF"/>
                </a:solidFill>
              </a:rPr>
              <a:t>int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getItem</a:t>
            </a:r>
            <a:r>
              <a:rPr lang="en-US" dirty="0" smtClean="0">
                <a:solidFill>
                  <a:srgbClr val="FFFFFF"/>
                </a:solidFill>
              </a:rPr>
              <a:t>(</a:t>
            </a:r>
            <a:r>
              <a:rPr lang="en-CA" dirty="0" err="1" smtClean="0">
                <a:solidFill>
                  <a:srgbClr val="FFFFFF"/>
                </a:solidFill>
              </a:rPr>
              <a:t>int</a:t>
            </a:r>
            <a:r>
              <a:rPr lang="en-CA" dirty="0" smtClean="0">
                <a:solidFill>
                  <a:srgbClr val="FFFFFF"/>
                </a:solidFill>
              </a:rPr>
              <a:t> where</a:t>
            </a:r>
            <a:r>
              <a:rPr lang="en-US" dirty="0" smtClean="0">
                <a:solidFill>
                  <a:srgbClr val="FFFFFF"/>
                </a:solidFill>
              </a:rPr>
              <a:t>);</a:t>
            </a:r>
          </a:p>
          <a:p>
            <a:r>
              <a:rPr lang="en-CA" dirty="0" smtClean="0">
                <a:solidFill>
                  <a:srgbClr val="FFFFFF"/>
                </a:solidFill>
              </a:rPr>
              <a:t> void </a:t>
            </a:r>
            <a:r>
              <a:rPr lang="en-CA" dirty="0" err="1" smtClean="0">
                <a:solidFill>
                  <a:srgbClr val="FFFFFF"/>
                </a:solidFill>
              </a:rPr>
              <a:t>insertAt</a:t>
            </a:r>
            <a:r>
              <a:rPr lang="en-CA" dirty="0" smtClean="0">
                <a:solidFill>
                  <a:srgbClr val="FFFFFF"/>
                </a:solidFill>
              </a:rPr>
              <a:t> (</a:t>
            </a:r>
            <a:r>
              <a:rPr lang="en-CA" dirty="0" err="1" smtClean="0">
                <a:solidFill>
                  <a:srgbClr val="FFFFFF"/>
                </a:solidFill>
              </a:rPr>
              <a:t>int</a:t>
            </a:r>
            <a:r>
              <a:rPr lang="en-CA" dirty="0" smtClean="0">
                <a:solidFill>
                  <a:srgbClr val="FFFFFF"/>
                </a:solidFill>
              </a:rPr>
              <a:t> item, </a:t>
            </a:r>
            <a:r>
              <a:rPr lang="en-CA" dirty="0" err="1" smtClean="0">
                <a:solidFill>
                  <a:srgbClr val="FFFFFF"/>
                </a:solidFill>
              </a:rPr>
              <a:t>int</a:t>
            </a:r>
            <a:r>
              <a:rPr lang="en-CA" dirty="0" smtClean="0">
                <a:solidFill>
                  <a:srgbClr val="FFFFFF"/>
                </a:solidFill>
              </a:rPr>
              <a:t> where);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void </a:t>
            </a:r>
            <a:r>
              <a:rPr lang="en-US" dirty="0" err="1" smtClean="0">
                <a:solidFill>
                  <a:srgbClr val="FFFFFF"/>
                </a:solidFill>
              </a:rPr>
              <a:t>deleteItem</a:t>
            </a:r>
            <a:r>
              <a:rPr lang="en-US" dirty="0" smtClean="0">
                <a:solidFill>
                  <a:srgbClr val="FFFFFF"/>
                </a:solidFill>
              </a:rPr>
              <a:t> (</a:t>
            </a:r>
            <a:r>
              <a:rPr lang="en-US" dirty="0" err="1" smtClean="0">
                <a:solidFill>
                  <a:srgbClr val="FFFFFF"/>
                </a:solidFill>
              </a:rPr>
              <a:t>int</a:t>
            </a:r>
            <a:r>
              <a:rPr lang="en-US" dirty="0" smtClean="0">
                <a:solidFill>
                  <a:srgbClr val="FFFFFF"/>
                </a:solidFill>
              </a:rPr>
              <a:t> where);</a:t>
            </a:r>
            <a:endParaRPr lang="en-CA" dirty="0" smtClean="0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CSCI 162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CSCI 162</a:t>
            </a:r>
            <a:endParaRPr lang="de-DE" dirty="0"/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457200" y="1524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de-DE" sz="5400" b="1" dirty="0">
                <a:latin typeface="Calibri" pitchFamily="34" charset="0"/>
                <a:cs typeface="Calibri" pitchFamily="34" charset="0"/>
              </a:rPr>
              <a:t>Recursion</a:t>
            </a: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533400" y="914400"/>
            <a:ext cx="8458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/>
            <a:endParaRPr lang="de-DE" sz="2000">
              <a:solidFill>
                <a:schemeClr val="tx1"/>
              </a:solidFill>
            </a:endParaRPr>
          </a:p>
          <a:p>
            <a:pPr marL="685800" indent="-685800"/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1" y="76200"/>
            <a:ext cx="8610599" cy="954741"/>
          </a:xfrm>
        </p:spPr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685800" y="1066800"/>
            <a:ext cx="8229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3657600" y="2514600"/>
            <a:ext cx="1752600" cy="2209800"/>
          </a:xfrm>
          <a:prstGeom prst="rect">
            <a:avLst/>
          </a:prstGeom>
          <a:solidFill>
            <a:srgbClr val="FF0066"/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CA" dirty="0"/>
          </a:p>
        </p:txBody>
      </p:sp>
      <p:cxnSp>
        <p:nvCxnSpPr>
          <p:cNvPr id="205834" name="AutoShape 10"/>
          <p:cNvCxnSpPr>
            <a:cxnSpLocks noChangeShapeType="1"/>
            <a:stCxn id="205832" idx="2"/>
            <a:endCxn id="205832" idx="0"/>
          </p:cNvCxnSpPr>
          <p:nvPr/>
        </p:nvCxnSpPr>
        <p:spPr bwMode="auto">
          <a:xfrm rot="5400000" flipH="1" flipV="1">
            <a:off x="3429794" y="3618706"/>
            <a:ext cx="2209800" cy="1588"/>
          </a:xfrm>
          <a:prstGeom prst="bentConnector5">
            <a:avLst>
              <a:gd name="adj1" fmla="val -36782"/>
              <a:gd name="adj2" fmla="val 93499995"/>
              <a:gd name="adj3" fmla="val 134051"/>
            </a:avLst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CSCI 162</a:t>
            </a:r>
            <a:endParaRPr lang="de-DE"/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533400" y="914400"/>
            <a:ext cx="8458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/>
            <a:endParaRPr lang="de-DE" sz="2000">
              <a:solidFill>
                <a:schemeClr val="tx1"/>
              </a:solidFill>
            </a:endParaRPr>
          </a:p>
          <a:p>
            <a:pPr marL="685800" indent="-685800"/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533400" y="9906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  <a:buFontTx/>
              <a:buChar char="•"/>
            </a:pPr>
            <a:r>
              <a:rPr lang="en-US" sz="2800" dirty="0">
                <a:solidFill>
                  <a:schemeClr val="tx1"/>
                </a:solidFill>
                <a:cs typeface="Times New Roman" charset="0"/>
              </a:rPr>
              <a:t>Sometimes, the best way to solve a problem is by solving a </a:t>
            </a:r>
            <a:r>
              <a:rPr lang="en-US" sz="2800" dirty="0">
                <a:solidFill>
                  <a:schemeClr val="hlink"/>
                </a:solidFill>
                <a:cs typeface="Times New Roman" charset="0"/>
              </a:rPr>
              <a:t>smaller version</a:t>
            </a:r>
            <a:r>
              <a:rPr lang="en-US" sz="2800" dirty="0">
                <a:solidFill>
                  <a:schemeClr val="tx1"/>
                </a:solidFill>
                <a:cs typeface="Times New Roman" charset="0"/>
              </a:rPr>
              <a:t> of the exact same problem </a:t>
            </a:r>
            <a:r>
              <a:rPr lang="en-US" sz="2800" dirty="0" smtClean="0">
                <a:solidFill>
                  <a:schemeClr val="tx1"/>
                </a:solidFill>
                <a:cs typeface="Times New Roman" charset="0"/>
              </a:rPr>
              <a:t>first</a:t>
            </a:r>
            <a:endParaRPr lang="en-US" sz="2800" dirty="0">
              <a:solidFill>
                <a:schemeClr val="tx1"/>
              </a:solidFill>
              <a:cs typeface="Times New Roman" charset="0"/>
            </a:endParaRP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  <a:buFontTx/>
              <a:buChar char="•"/>
            </a:pPr>
            <a:r>
              <a:rPr lang="en-US" sz="2800" dirty="0">
                <a:solidFill>
                  <a:schemeClr val="tx1"/>
                </a:solidFill>
                <a:cs typeface="Times New Roman" charset="0"/>
              </a:rPr>
              <a:t>Recursion is a technique that solves a problem by solving a </a:t>
            </a:r>
            <a:r>
              <a:rPr lang="en-US" sz="2800" dirty="0">
                <a:solidFill>
                  <a:schemeClr val="hlink"/>
                </a:solidFill>
                <a:cs typeface="Times New Roman" charset="0"/>
              </a:rPr>
              <a:t>smaller problem of the same type</a:t>
            </a:r>
            <a:r>
              <a:rPr lang="en-US" sz="2800" dirty="0">
                <a:solidFill>
                  <a:schemeClr val="tx1"/>
                </a:solidFill>
                <a:latin typeface="Tahoma" pitchFamily="34" charset="0"/>
              </a:rPr>
              <a:t> </a:t>
            </a: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endParaRPr lang="en-US" sz="2800" dirty="0">
              <a:solidFill>
                <a:schemeClr val="tx1"/>
              </a:solidFill>
              <a:latin typeface="Tahoma" pitchFamily="34" charset="0"/>
            </a:endParaRP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  <a:buFontTx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 procedure that is defined in terms of itself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" y="4876800"/>
            <a:ext cx="8770651" cy="1840504"/>
          </a:xfrm>
          <a:prstGeom prst="rect">
            <a:avLst/>
          </a:prstGeom>
          <a:solidFill>
            <a:schemeClr val="tx1">
              <a:lumMod val="50000"/>
            </a:schemeClr>
          </a:solidFill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685800" indent="-6858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en-US" dirty="0" smtClean="0">
                <a:solidFill>
                  <a:srgbClr val="FFFFFF"/>
                </a:solidFill>
                <a:ea typeface="MS Mincho" charset="-128"/>
              </a:rPr>
              <a:t>When you turn that into a program, you end up with functions that</a:t>
            </a:r>
            <a:r>
              <a:rPr lang="en-US" dirty="0" smtClean="0">
                <a:solidFill>
                  <a:srgbClr val="FFFFFF"/>
                </a:solidFill>
                <a:latin typeface="Times New Roman" charset="0"/>
                <a:ea typeface="MS Mincho" charset="-128"/>
              </a:rPr>
              <a:t> </a:t>
            </a:r>
            <a:r>
              <a:rPr lang="en-US" dirty="0" smtClean="0">
                <a:solidFill>
                  <a:srgbClr val="FFFFFF"/>
                </a:solidFill>
                <a:ea typeface="MS Mincho" charset="-128"/>
              </a:rPr>
              <a:t>call themselves:</a:t>
            </a:r>
          </a:p>
          <a:p>
            <a:pPr marL="685800" indent="-6858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endParaRPr lang="en-US" dirty="0" smtClean="0">
              <a:solidFill>
                <a:srgbClr val="FFFFFF"/>
              </a:solidFill>
              <a:ea typeface="MS Mincho" charset="-128"/>
            </a:endParaRPr>
          </a:p>
          <a:p>
            <a:pPr marL="685800" indent="-6858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en-US" sz="4000" dirty="0" smtClean="0">
                <a:solidFill>
                  <a:srgbClr val="FFFFFF"/>
                </a:solidFill>
                <a:ea typeface="MS Mincho" charset="-128"/>
              </a:rPr>
              <a:t>Recursive Functions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57200" y="1524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de-DE" sz="5400" b="1" dirty="0">
                <a:latin typeface="Calibri" pitchFamily="34" charset="0"/>
                <a:cs typeface="Calibri" pitchFamily="34" charset="0"/>
              </a:rPr>
              <a:t>Recursion</a:t>
            </a: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>
          <a:xfrm>
            <a:off x="533401" y="76200"/>
            <a:ext cx="8610599" cy="95474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innerShdw blurRad="38100">
                    <a:schemeClr val="tx1">
                      <a:lumMod val="85000"/>
                    </a:scheme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Recursion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innerShdw blurRad="38100">
                  <a:schemeClr val="tx1">
                    <a:lumMod val="85000"/>
                  </a:scheme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6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6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6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Mystery Function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239000" cy="1066800"/>
          </a:xfrm>
        </p:spPr>
        <p:txBody>
          <a:bodyPr/>
          <a:lstStyle/>
          <a:p>
            <a:r>
              <a:rPr lang="en-US" dirty="0" smtClean="0"/>
              <a:t>What does this function return?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CSCI 162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1676400"/>
            <a:ext cx="51054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>
                <a:solidFill>
                  <a:srgbClr val="FFFFFF"/>
                </a:solidFill>
              </a:rPr>
              <a:t>int</a:t>
            </a:r>
            <a:r>
              <a:rPr lang="en-CA" dirty="0" smtClean="0">
                <a:solidFill>
                  <a:srgbClr val="FFFFFF"/>
                </a:solidFill>
              </a:rPr>
              <a:t> mystery </a:t>
            </a:r>
            <a:r>
              <a:rPr lang="en-CA" dirty="0" smtClean="0">
                <a:solidFill>
                  <a:srgbClr val="FFFFFF"/>
                </a:solidFill>
              </a:rPr>
              <a:t>(</a:t>
            </a:r>
            <a:r>
              <a:rPr lang="en-CA" dirty="0" err="1" smtClean="0">
                <a:solidFill>
                  <a:srgbClr val="FFFFFF"/>
                </a:solidFill>
              </a:rPr>
              <a:t>int</a:t>
            </a:r>
            <a:r>
              <a:rPr lang="en-CA" dirty="0" smtClean="0">
                <a:solidFill>
                  <a:srgbClr val="FFFFFF"/>
                </a:solidFill>
              </a:rPr>
              <a:t> n) </a:t>
            </a:r>
          </a:p>
          <a:p>
            <a:r>
              <a:rPr lang="en-CA" dirty="0" smtClean="0">
                <a:solidFill>
                  <a:srgbClr val="FFFFFF"/>
                </a:solidFill>
              </a:rPr>
              <a:t>{ </a:t>
            </a:r>
          </a:p>
          <a:p>
            <a:r>
              <a:rPr lang="en-CA" dirty="0" smtClean="0">
                <a:solidFill>
                  <a:srgbClr val="FFFFFF"/>
                </a:solidFill>
              </a:rPr>
              <a:t>    if </a:t>
            </a:r>
            <a:r>
              <a:rPr lang="en-CA" dirty="0" smtClean="0">
                <a:solidFill>
                  <a:srgbClr val="FFFFFF"/>
                </a:solidFill>
              </a:rPr>
              <a:t>(n &lt; 3 ) </a:t>
            </a:r>
            <a:endParaRPr lang="en-CA" dirty="0" smtClean="0">
              <a:solidFill>
                <a:srgbClr val="FFFFFF"/>
              </a:solidFill>
            </a:endParaRPr>
          </a:p>
          <a:p>
            <a:r>
              <a:rPr lang="en-CA" dirty="0" smtClean="0">
                <a:solidFill>
                  <a:srgbClr val="FFFFFF"/>
                </a:solidFill>
              </a:rPr>
              <a:t> </a:t>
            </a:r>
            <a:r>
              <a:rPr lang="en-CA" dirty="0" smtClean="0">
                <a:solidFill>
                  <a:srgbClr val="FFFFFF"/>
                </a:solidFill>
              </a:rPr>
              <a:t>      return </a:t>
            </a:r>
            <a:r>
              <a:rPr lang="en-CA" dirty="0" smtClean="0">
                <a:solidFill>
                  <a:srgbClr val="FFFFFF"/>
                </a:solidFill>
              </a:rPr>
              <a:t>(1</a:t>
            </a:r>
            <a:r>
              <a:rPr lang="en-CA" dirty="0" smtClean="0">
                <a:solidFill>
                  <a:srgbClr val="FFFFFF"/>
                </a:solidFill>
              </a:rPr>
              <a:t>);</a:t>
            </a:r>
          </a:p>
          <a:p>
            <a:r>
              <a:rPr lang="en-CA" dirty="0" smtClean="0">
                <a:solidFill>
                  <a:srgbClr val="FFFFFF"/>
                </a:solidFill>
              </a:rPr>
              <a:t> </a:t>
            </a:r>
            <a:r>
              <a:rPr lang="en-CA" dirty="0" smtClean="0">
                <a:solidFill>
                  <a:srgbClr val="FFFFFF"/>
                </a:solidFill>
              </a:rPr>
              <a:t>   else </a:t>
            </a:r>
          </a:p>
          <a:p>
            <a:r>
              <a:rPr lang="en-CA" dirty="0" smtClean="0">
                <a:solidFill>
                  <a:srgbClr val="FFFFFF"/>
                </a:solidFill>
              </a:rPr>
              <a:t> </a:t>
            </a:r>
            <a:r>
              <a:rPr lang="en-CA" dirty="0" smtClean="0">
                <a:solidFill>
                  <a:srgbClr val="FFFFFF"/>
                </a:solidFill>
              </a:rPr>
              <a:t>      return(</a:t>
            </a:r>
            <a:r>
              <a:rPr lang="en-CA" dirty="0" smtClean="0">
                <a:solidFill>
                  <a:srgbClr val="FFFFFF"/>
                </a:solidFill>
              </a:rPr>
              <a:t>mystery</a:t>
            </a:r>
            <a:r>
              <a:rPr lang="en-CA" dirty="0" smtClean="0">
                <a:solidFill>
                  <a:srgbClr val="FFFFFF"/>
                </a:solidFill>
              </a:rPr>
              <a:t>(n-2</a:t>
            </a:r>
            <a:r>
              <a:rPr lang="en-CA" dirty="0" smtClean="0">
                <a:solidFill>
                  <a:srgbClr val="FFFFFF"/>
                </a:solidFill>
              </a:rPr>
              <a:t>) </a:t>
            </a:r>
            <a:endParaRPr lang="en-CA" dirty="0" smtClean="0">
              <a:solidFill>
                <a:srgbClr val="FFFFFF"/>
              </a:solidFill>
            </a:endParaRPr>
          </a:p>
          <a:p>
            <a:r>
              <a:rPr lang="en-CA" dirty="0" smtClean="0">
                <a:solidFill>
                  <a:srgbClr val="FFFFFF"/>
                </a:solidFill>
              </a:rPr>
              <a:t> </a:t>
            </a:r>
            <a:r>
              <a:rPr lang="en-CA" dirty="0" smtClean="0">
                <a:solidFill>
                  <a:srgbClr val="FFFFFF"/>
                </a:solidFill>
              </a:rPr>
              <a:t>                + </a:t>
            </a:r>
            <a:r>
              <a:rPr lang="en-CA" dirty="0" smtClean="0">
                <a:solidFill>
                  <a:srgbClr val="FFFFFF"/>
                </a:solidFill>
              </a:rPr>
              <a:t>mystery</a:t>
            </a:r>
            <a:r>
              <a:rPr lang="en-CA" dirty="0" smtClean="0">
                <a:solidFill>
                  <a:srgbClr val="FFFFFF"/>
                </a:solidFill>
              </a:rPr>
              <a:t>(n-1</a:t>
            </a:r>
            <a:r>
              <a:rPr lang="en-CA" dirty="0" smtClean="0">
                <a:solidFill>
                  <a:srgbClr val="FFFFFF"/>
                </a:solidFill>
              </a:rPr>
              <a:t>)); </a:t>
            </a:r>
          </a:p>
          <a:p>
            <a:r>
              <a:rPr lang="en-CA" dirty="0" smtClean="0">
                <a:solidFill>
                  <a:srgbClr val="FFFFFF"/>
                </a:solidFill>
              </a:rPr>
              <a:t>}</a:t>
            </a:r>
            <a:endParaRPr lang="en-CA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343400" y="2971800"/>
            <a:ext cx="4267200" cy="1143000"/>
            <a:chOff x="4343400" y="2971800"/>
            <a:chExt cx="4267200" cy="1143000"/>
          </a:xfrm>
        </p:grpSpPr>
        <p:sp>
          <p:nvSpPr>
            <p:cNvPr id="6" name="Line Callout 1 5"/>
            <p:cNvSpPr/>
            <p:nvPr/>
          </p:nvSpPr>
          <p:spPr>
            <a:xfrm>
              <a:off x="5638800" y="2971800"/>
              <a:ext cx="2971800" cy="914400"/>
            </a:xfrm>
            <a:prstGeom prst="borderCallout1">
              <a:avLst>
                <a:gd name="adj1" fmla="val 10416"/>
                <a:gd name="adj2" fmla="val -320"/>
                <a:gd name="adj3" fmla="val 81250"/>
                <a:gd name="adj4" fmla="val -55320"/>
              </a:avLst>
            </a:prstGeom>
            <a:solidFill>
              <a:srgbClr val="FFFF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calls to mystery</a:t>
              </a:r>
              <a:endParaRPr lang="en-CA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4343400" y="3733800"/>
              <a:ext cx="1295400" cy="38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295400" y="5562600"/>
            <a:ext cx="4692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Finds the nth Fibonacci number</a:t>
            </a:r>
            <a:endParaRPr lang="en-CA" dirty="0"/>
          </a:p>
        </p:txBody>
      </p:sp>
      <p:grpSp>
        <p:nvGrpSpPr>
          <p:cNvPr id="13" name="Group 12"/>
          <p:cNvGrpSpPr/>
          <p:nvPr/>
        </p:nvGrpSpPr>
        <p:grpSpPr>
          <a:xfrm>
            <a:off x="3810000" y="1752600"/>
            <a:ext cx="4572000" cy="1295400"/>
            <a:chOff x="4038600" y="2971800"/>
            <a:chExt cx="4572000" cy="1295400"/>
          </a:xfrm>
        </p:grpSpPr>
        <p:sp>
          <p:nvSpPr>
            <p:cNvPr id="14" name="Line Callout 1 13"/>
            <p:cNvSpPr/>
            <p:nvPr/>
          </p:nvSpPr>
          <p:spPr>
            <a:xfrm>
              <a:off x="5638800" y="2971800"/>
              <a:ext cx="2971800" cy="914400"/>
            </a:xfrm>
            <a:prstGeom prst="borderCallout1">
              <a:avLst>
                <a:gd name="adj1" fmla="val 10416"/>
                <a:gd name="adj2" fmla="val -320"/>
                <a:gd name="adj3" fmla="val 81250"/>
                <a:gd name="adj4" fmla="val -55320"/>
              </a:avLst>
            </a:prstGeom>
            <a:solidFill>
              <a:srgbClr val="FFFF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Stopping case</a:t>
              </a:r>
              <a:endParaRPr lang="en-CA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4038600" y="3733800"/>
              <a:ext cx="1600200" cy="533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CSCI 162</a:t>
            </a:r>
            <a:endParaRPr lang="de-DE"/>
          </a:p>
        </p:txBody>
      </p:sp>
      <p:sp>
        <p:nvSpPr>
          <p:cNvPr id="208904" name="Rectangle 8"/>
          <p:cNvSpPr>
            <a:spLocks noChangeArrowheads="1"/>
          </p:cNvSpPr>
          <p:nvPr/>
        </p:nvSpPr>
        <p:spPr bwMode="auto">
          <a:xfrm>
            <a:off x="2209800" y="2286000"/>
            <a:ext cx="4267200" cy="28956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533400" y="914400"/>
            <a:ext cx="8458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/>
            <a:endParaRPr lang="de-DE" sz="2000">
              <a:solidFill>
                <a:schemeClr val="tx1"/>
              </a:solidFill>
            </a:endParaRPr>
          </a:p>
          <a:p>
            <a:pPr marL="685800" indent="-685800"/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2362200" y="2590800"/>
            <a:ext cx="3810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en-US" sz="2000" dirty="0">
                <a:solidFill>
                  <a:srgbClr val="000000"/>
                </a:solidFill>
                <a:ea typeface="MS Mincho" charset="-128"/>
              </a:rPr>
              <a:t>public </a:t>
            </a:r>
            <a:r>
              <a:rPr lang="en-US" sz="2000" dirty="0" err="1">
                <a:solidFill>
                  <a:srgbClr val="000000"/>
                </a:solidFill>
                <a:ea typeface="MS Mincho" charset="-128"/>
              </a:rPr>
              <a:t>int</a:t>
            </a:r>
            <a:r>
              <a:rPr lang="en-US" sz="2000" dirty="0">
                <a:solidFill>
                  <a:srgbClr val="000000"/>
                </a:solidFill>
                <a:ea typeface="MS Mincho" charset="-128"/>
              </a:rPr>
              <a:t> f(</a:t>
            </a:r>
            <a:r>
              <a:rPr lang="en-US" sz="2000" dirty="0" err="1">
                <a:solidFill>
                  <a:srgbClr val="000000"/>
                </a:solidFill>
                <a:ea typeface="MS Mincho" charset="-128"/>
              </a:rPr>
              <a:t>int</a:t>
            </a:r>
            <a:r>
              <a:rPr lang="en-US" sz="2000" dirty="0">
                <a:solidFill>
                  <a:srgbClr val="000000"/>
                </a:solidFill>
                <a:ea typeface="MS Mincho" charset="-128"/>
              </a:rPr>
              <a:t> a){</a:t>
            </a: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en-US" sz="2000" dirty="0">
                <a:solidFill>
                  <a:srgbClr val="000000"/>
                </a:solidFill>
                <a:ea typeface="MS Mincho" charset="-128"/>
              </a:rPr>
              <a:t>		if (a==1)</a:t>
            </a: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en-US" sz="2000" dirty="0">
                <a:solidFill>
                  <a:srgbClr val="000000"/>
                </a:solidFill>
                <a:ea typeface="MS Mincho" charset="-128"/>
              </a:rPr>
              <a:t>		   return(1);</a:t>
            </a: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en-US" sz="2000" dirty="0">
                <a:solidFill>
                  <a:srgbClr val="000000"/>
                </a:solidFill>
                <a:ea typeface="MS Mincho" charset="-128"/>
              </a:rPr>
              <a:t>		else</a:t>
            </a: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en-US" sz="2000" dirty="0">
                <a:solidFill>
                  <a:srgbClr val="000000"/>
                </a:solidFill>
                <a:ea typeface="MS Mincho" charset="-128"/>
              </a:rPr>
              <a:t>		   return(a * f( a-1));</a:t>
            </a: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en-US" sz="2000" dirty="0">
                <a:solidFill>
                  <a:srgbClr val="000000"/>
                </a:solidFill>
                <a:ea typeface="MS Mincho" charset="-128"/>
              </a:rPr>
              <a:t>}</a:t>
            </a:r>
            <a:endParaRPr lang="de-DE" sz="2800" dirty="0">
              <a:solidFill>
                <a:srgbClr val="000000"/>
              </a:solidFill>
            </a:endParaRP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2743200" y="6172200"/>
            <a:ext cx="33670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It computes f! (factorial)</a:t>
            </a:r>
          </a:p>
        </p:txBody>
      </p:sp>
      <p:sp>
        <p:nvSpPr>
          <p:cNvPr id="208903" name="Text Box 7"/>
          <p:cNvSpPr txBox="1">
            <a:spLocks noChangeArrowheads="1"/>
          </p:cNvSpPr>
          <p:nvPr/>
        </p:nvSpPr>
        <p:spPr bwMode="auto">
          <a:xfrm>
            <a:off x="1763558" y="1219200"/>
            <a:ext cx="5908990" cy="584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ea typeface="MS Mincho" charset="-128"/>
              </a:rPr>
              <a:t>What’s </a:t>
            </a:r>
            <a:r>
              <a:rPr lang="en-US" sz="3200" dirty="0" smtClean="0">
                <a:solidFill>
                  <a:schemeClr val="tx1"/>
                </a:solidFill>
                <a:ea typeface="MS Mincho" charset="-128"/>
              </a:rPr>
              <a:t>does this function do?</a:t>
            </a:r>
            <a:endParaRPr lang="en-US" sz="3200" dirty="0">
              <a:solidFill>
                <a:schemeClr val="tx1"/>
              </a:solidFill>
              <a:ea typeface="MS Mincho" charset="-128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57200" y="1524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de-DE" sz="5400" b="1" dirty="0">
                <a:latin typeface="Calibri" pitchFamily="34" charset="0"/>
                <a:cs typeface="Calibri" pitchFamily="34" charset="0"/>
              </a:rPr>
              <a:t>Recursion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1" y="76200"/>
            <a:ext cx="8610599" cy="954741"/>
          </a:xfrm>
        </p:spPr>
        <p:txBody>
          <a:bodyPr/>
          <a:lstStyle/>
          <a:p>
            <a:r>
              <a:rPr lang="en-US" dirty="0"/>
              <a:t>Recursion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CSCI 162</a:t>
            </a:r>
            <a:endParaRPr lang="de-DE"/>
          </a:p>
        </p:txBody>
      </p:sp>
      <p:sp>
        <p:nvSpPr>
          <p:cNvPr id="209932" name="Rectangle 12"/>
          <p:cNvSpPr>
            <a:spLocks noChangeArrowheads="1"/>
          </p:cNvSpPr>
          <p:nvPr/>
        </p:nvSpPr>
        <p:spPr bwMode="auto">
          <a:xfrm>
            <a:off x="4570404" y="3462635"/>
            <a:ext cx="415498" cy="461665"/>
          </a:xfrm>
          <a:prstGeom prst="rect">
            <a:avLst/>
          </a:prstGeom>
          <a:solidFill>
            <a:schemeClr val="folHlink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de-DE" dirty="0" smtClean="0">
                <a:solidFill>
                  <a:srgbClr val="FFFFFF"/>
                </a:solidFill>
              </a:rPr>
              <a:t>a</a:t>
            </a:r>
            <a:r>
              <a:rPr lang="de-DE" dirty="0" smtClean="0">
                <a:solidFill>
                  <a:srgbClr val="FFFFFF"/>
                </a:solidFill>
              </a:rPr>
              <a:t>!</a:t>
            </a:r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209929" name="Rectangle 9"/>
          <p:cNvSpPr>
            <a:spLocks noChangeArrowheads="1"/>
          </p:cNvSpPr>
          <p:nvPr/>
        </p:nvSpPr>
        <p:spPr bwMode="auto">
          <a:xfrm>
            <a:off x="1752600" y="1600200"/>
            <a:ext cx="1980029" cy="461665"/>
          </a:xfrm>
          <a:prstGeom prst="rect">
            <a:avLst/>
          </a:prstGeom>
          <a:solidFill>
            <a:schemeClr val="folHlink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de-DE" dirty="0" smtClean="0">
                <a:solidFill>
                  <a:srgbClr val="FFFFFF"/>
                </a:solidFill>
              </a:rPr>
              <a:t>a! = a * (a-1</a:t>
            </a:r>
            <a:r>
              <a:rPr lang="de-DE" dirty="0" smtClean="0">
                <a:solidFill>
                  <a:srgbClr val="FFFFFF"/>
                </a:solidFill>
              </a:rPr>
              <a:t>)!</a:t>
            </a:r>
            <a:endParaRPr lang="de-DE" dirty="0" smtClean="0">
              <a:solidFill>
                <a:srgbClr val="FFFFFF"/>
              </a:solidFill>
            </a:endParaRPr>
          </a:p>
        </p:txBody>
      </p:sp>
      <p:sp>
        <p:nvSpPr>
          <p:cNvPr id="209927" name="Rectangle 7"/>
          <p:cNvSpPr>
            <a:spLocks noChangeArrowheads="1"/>
          </p:cNvSpPr>
          <p:nvPr/>
        </p:nvSpPr>
        <p:spPr bwMode="auto">
          <a:xfrm>
            <a:off x="2133600" y="914400"/>
            <a:ext cx="4035079" cy="461665"/>
          </a:xfrm>
          <a:prstGeom prst="rect">
            <a:avLst/>
          </a:prstGeom>
          <a:solidFill>
            <a:schemeClr val="folHlink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de-DE" dirty="0" smtClean="0">
                <a:solidFill>
                  <a:srgbClr val="FFFFFF"/>
                </a:solidFill>
              </a:rPr>
              <a:t>a! = 1 * 2 * 3 * ... * (a-1) * a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533400" y="914400"/>
            <a:ext cx="845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/>
            <a:r>
              <a:rPr lang="de-DE" dirty="0">
                <a:solidFill>
                  <a:schemeClr val="tx1"/>
                </a:solidFill>
              </a:rPr>
              <a:t>Factorial:   </a:t>
            </a:r>
          </a:p>
          <a:p>
            <a:pPr marL="685800" indent="-685800"/>
            <a:endParaRPr lang="de-DE" dirty="0" smtClean="0">
              <a:solidFill>
                <a:schemeClr val="tx1"/>
              </a:solidFill>
            </a:endParaRPr>
          </a:p>
          <a:p>
            <a:pPr marL="685800" indent="-685800"/>
            <a:r>
              <a:rPr lang="de-DE" dirty="0" smtClean="0">
                <a:solidFill>
                  <a:schemeClr val="tx1"/>
                </a:solidFill>
              </a:rPr>
              <a:t>Note:</a:t>
            </a:r>
          </a:p>
          <a:p>
            <a:pPr marL="685800" indent="-685800"/>
            <a:endParaRPr lang="de-DE" dirty="0">
              <a:solidFill>
                <a:schemeClr val="tx1"/>
              </a:solidFill>
            </a:endParaRPr>
          </a:p>
          <a:p>
            <a:pPr marL="685800" indent="-685800"/>
            <a:r>
              <a:rPr lang="de-DE" dirty="0" smtClean="0">
                <a:solidFill>
                  <a:schemeClr val="tx1"/>
                </a:solidFill>
              </a:rPr>
              <a:t>Remember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 marL="685800" indent="-685800" algn="ctr"/>
            <a:r>
              <a:rPr lang="de-DE" sz="2000" dirty="0">
                <a:solidFill>
                  <a:schemeClr val="tx1"/>
                </a:solidFill>
              </a:rPr>
              <a:t>...</a:t>
            </a:r>
            <a:r>
              <a:rPr lang="de-DE" sz="2000" dirty="0" smtClean="0">
                <a:solidFill>
                  <a:schemeClr val="tx1"/>
                </a:solidFill>
              </a:rPr>
              <a:t>split </a:t>
            </a:r>
            <a:r>
              <a:rPr lang="de-DE" sz="2000" dirty="0">
                <a:solidFill>
                  <a:schemeClr val="tx1"/>
                </a:solidFill>
              </a:rPr>
              <a:t>up the problem into a smaller problem of the same type...</a:t>
            </a:r>
          </a:p>
          <a:p>
            <a:pPr marL="685800" indent="-685800" algn="ctr"/>
            <a:r>
              <a:rPr lang="de-DE" dirty="0" smtClean="0">
                <a:solidFill>
                  <a:schemeClr val="tx1"/>
                </a:solidFill>
              </a:rPr>
              <a:t>   </a:t>
            </a:r>
          </a:p>
          <a:p>
            <a:pPr marL="685800" indent="-685800" algn="ctr"/>
            <a:endParaRPr lang="de-DE" dirty="0" smtClean="0"/>
          </a:p>
          <a:p>
            <a:pPr marL="685800" indent="-685800" algn="ctr"/>
            <a:endParaRPr lang="de-DE" dirty="0" smtClean="0"/>
          </a:p>
          <a:p>
            <a:pPr marL="685800" indent="-685800" algn="ctr"/>
            <a:r>
              <a:rPr lang="de-DE" dirty="0" smtClean="0">
                <a:solidFill>
                  <a:schemeClr val="tx1"/>
                </a:solidFill>
              </a:rPr>
              <a:t>  </a:t>
            </a:r>
            <a:r>
              <a:rPr lang="de-DE" dirty="0">
                <a:solidFill>
                  <a:schemeClr val="tx1"/>
                </a:solidFill>
              </a:rPr>
              <a:t>*     </a:t>
            </a:r>
            <a:endParaRPr lang="de-DE" sz="2000" dirty="0">
              <a:solidFill>
                <a:schemeClr val="tx1"/>
              </a:solidFill>
            </a:endParaRPr>
          </a:p>
          <a:p>
            <a:pPr marL="685800" indent="-685800" algn="ctr"/>
            <a:endParaRPr lang="de-DE" sz="2000" dirty="0">
              <a:solidFill>
                <a:schemeClr val="tx1"/>
              </a:solidFill>
            </a:endParaRPr>
          </a:p>
          <a:p>
            <a:pPr marL="685800" indent="-685800" algn="ctr"/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099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3048000" cy="762000"/>
          </a:xfrm>
        </p:spPr>
        <p:txBody>
          <a:bodyPr/>
          <a:lstStyle/>
          <a:p>
            <a:r>
              <a:rPr lang="en-US" dirty="0"/>
              <a:t>Factorial</a:t>
            </a:r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685800" y="16002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endParaRPr lang="en-US" sz="280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046983" y="3922067"/>
            <a:ext cx="609600" cy="573733"/>
            <a:chOff x="4046983" y="3922067"/>
            <a:chExt cx="609600" cy="573733"/>
          </a:xfrm>
        </p:grpSpPr>
        <p:sp>
          <p:nvSpPr>
            <p:cNvPr id="209930" name="Rectangle 10"/>
            <p:cNvSpPr>
              <a:spLocks noChangeArrowheads="1"/>
            </p:cNvSpPr>
            <p:nvPr/>
          </p:nvSpPr>
          <p:spPr bwMode="auto">
            <a:xfrm>
              <a:off x="4046983" y="4034135"/>
              <a:ext cx="341760" cy="461665"/>
            </a:xfrm>
            <a:prstGeom prst="rect">
              <a:avLst/>
            </a:prstGeom>
            <a:solidFill>
              <a:schemeClr val="folHlink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de-DE" dirty="0" smtClean="0">
                  <a:solidFill>
                    <a:srgbClr val="FFFFFF"/>
                  </a:solidFill>
                </a:rPr>
                <a:t>a</a:t>
              </a:r>
              <a:endParaRPr lang="en-CA" dirty="0">
                <a:solidFill>
                  <a:srgbClr val="FFFFFF"/>
                </a:solidFill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/>
          </p:nvSpPr>
          <p:spPr bwMode="auto">
            <a:xfrm flipH="1">
              <a:off x="4351783" y="3922067"/>
              <a:ext cx="304800" cy="1524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61383" y="3922067"/>
            <a:ext cx="1210817" cy="573733"/>
            <a:chOff x="4961383" y="3922067"/>
            <a:chExt cx="1210817" cy="573733"/>
          </a:xfrm>
        </p:grpSpPr>
        <p:sp>
          <p:nvSpPr>
            <p:cNvPr id="209931" name="Rectangle 11"/>
            <p:cNvSpPr>
              <a:spLocks noChangeArrowheads="1"/>
            </p:cNvSpPr>
            <p:nvPr/>
          </p:nvSpPr>
          <p:spPr bwMode="auto">
            <a:xfrm>
              <a:off x="5266183" y="4034135"/>
              <a:ext cx="906017" cy="461665"/>
            </a:xfrm>
            <a:prstGeom prst="rect">
              <a:avLst/>
            </a:prstGeom>
            <a:solidFill>
              <a:schemeClr val="folHlink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de-DE" dirty="0" smtClean="0">
                  <a:solidFill>
                    <a:srgbClr val="FFFFFF"/>
                  </a:solidFill>
                </a:rPr>
                <a:t>(a-1)!</a:t>
              </a:r>
              <a:endParaRPr lang="en-CA" dirty="0">
                <a:solidFill>
                  <a:srgbClr val="FFFFFF"/>
                </a:solidFill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/>
          </p:nvSpPr>
          <p:spPr bwMode="auto">
            <a:xfrm>
              <a:off x="4961383" y="3922067"/>
              <a:ext cx="304800" cy="1524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32" grpId="0" animBg="1"/>
      <p:bldP spid="209929" grpId="0" animBg="1"/>
      <p:bldP spid="2099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CSCI 162</a:t>
            </a:r>
            <a:endParaRPr lang="de-DE"/>
          </a:p>
        </p:txBody>
      </p:sp>
      <p:sp>
        <p:nvSpPr>
          <p:cNvPr id="210951" name="Rectangle 7"/>
          <p:cNvSpPr>
            <a:spLocks noChangeArrowheads="1"/>
          </p:cNvSpPr>
          <p:nvPr/>
        </p:nvSpPr>
        <p:spPr bwMode="auto">
          <a:xfrm>
            <a:off x="533400" y="914400"/>
            <a:ext cx="845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/>
            <a:r>
              <a:rPr lang="en-US" sz="1600">
                <a:solidFill>
                  <a:schemeClr val="tx1"/>
                </a:solidFill>
                <a:ea typeface="MS Mincho" charset="-128"/>
              </a:rPr>
              <a:t>public int factorial(int a){</a:t>
            </a: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en-US" sz="1600">
                <a:solidFill>
                  <a:schemeClr val="tx1"/>
                </a:solidFill>
                <a:ea typeface="MS Mincho" charset="-128"/>
              </a:rPr>
              <a:t>		if (a==0)</a:t>
            </a: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en-US" sz="1600">
                <a:solidFill>
                  <a:schemeClr val="tx1"/>
                </a:solidFill>
                <a:ea typeface="MS Mincho" charset="-128"/>
              </a:rPr>
              <a:t>		   return(1);</a:t>
            </a: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en-US" sz="1600">
                <a:solidFill>
                  <a:schemeClr val="tx1"/>
                </a:solidFill>
                <a:ea typeface="MS Mincho" charset="-128"/>
              </a:rPr>
              <a:t>		else</a:t>
            </a: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en-US" sz="1600">
                <a:solidFill>
                  <a:schemeClr val="tx1"/>
                </a:solidFill>
                <a:ea typeface="MS Mincho" charset="-128"/>
              </a:rPr>
              <a:t>		   return(a * factorial( a-1));</a:t>
            </a: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en-US" sz="1600">
                <a:solidFill>
                  <a:schemeClr val="tx1"/>
                </a:solidFill>
                <a:ea typeface="MS Mincho" charset="-128"/>
              </a:rPr>
              <a:t>}</a:t>
            </a:r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210952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315200" cy="762000"/>
          </a:xfrm>
        </p:spPr>
        <p:txBody>
          <a:bodyPr/>
          <a:lstStyle/>
          <a:p>
            <a:r>
              <a:rPr lang="en-US"/>
              <a:t>Tracing the example</a:t>
            </a:r>
          </a:p>
        </p:txBody>
      </p:sp>
      <p:sp>
        <p:nvSpPr>
          <p:cNvPr id="210953" name="Rectangle 9"/>
          <p:cNvSpPr>
            <a:spLocks noChangeArrowheads="1"/>
          </p:cNvSpPr>
          <p:nvPr/>
        </p:nvSpPr>
        <p:spPr bwMode="auto">
          <a:xfrm>
            <a:off x="685800" y="16002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10957" name="Line 13"/>
          <p:cNvSpPr>
            <a:spLocks noChangeShapeType="1"/>
          </p:cNvSpPr>
          <p:nvPr/>
        </p:nvSpPr>
        <p:spPr bwMode="auto">
          <a:xfrm flipH="1" flipV="1">
            <a:off x="2362199" y="1143000"/>
            <a:ext cx="1141171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CA"/>
          </a:p>
        </p:txBody>
      </p:sp>
      <p:sp>
        <p:nvSpPr>
          <p:cNvPr id="210958" name="Text Box 14"/>
          <p:cNvSpPr txBox="1">
            <a:spLocks noChangeArrowheads="1"/>
          </p:cNvSpPr>
          <p:nvPr/>
        </p:nvSpPr>
        <p:spPr bwMode="auto">
          <a:xfrm>
            <a:off x="3429000" y="1371600"/>
            <a:ext cx="2514600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hlink"/>
                </a:solidFill>
              </a:rPr>
              <a:t>RECURSION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109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7" grpId="0" animBg="1"/>
      <p:bldP spid="210957" grpId="1" animBg="1"/>
      <p:bldP spid="210958" grpId="0"/>
      <p:bldP spid="21095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CSCI 162</a:t>
            </a:r>
            <a:endParaRPr lang="de-DE"/>
          </a:p>
        </p:txBody>
      </p:sp>
      <p:sp>
        <p:nvSpPr>
          <p:cNvPr id="210951" name="Rectangle 7"/>
          <p:cNvSpPr>
            <a:spLocks noChangeArrowheads="1"/>
          </p:cNvSpPr>
          <p:nvPr/>
        </p:nvSpPr>
        <p:spPr bwMode="auto">
          <a:xfrm>
            <a:off x="533400" y="914400"/>
            <a:ext cx="845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/>
            <a:r>
              <a:rPr lang="en-US" sz="1600">
                <a:solidFill>
                  <a:schemeClr val="tx1"/>
                </a:solidFill>
                <a:ea typeface="MS Mincho" charset="-128"/>
              </a:rPr>
              <a:t>public int factorial(int a){</a:t>
            </a: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en-US" sz="1600">
                <a:solidFill>
                  <a:schemeClr val="tx1"/>
                </a:solidFill>
                <a:ea typeface="MS Mincho" charset="-128"/>
              </a:rPr>
              <a:t>		if (a==0)</a:t>
            </a: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en-US" sz="1600">
                <a:solidFill>
                  <a:schemeClr val="tx1"/>
                </a:solidFill>
                <a:ea typeface="MS Mincho" charset="-128"/>
              </a:rPr>
              <a:t>		   return(1);</a:t>
            </a: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en-US" sz="1600">
                <a:solidFill>
                  <a:schemeClr val="tx1"/>
                </a:solidFill>
                <a:ea typeface="MS Mincho" charset="-128"/>
              </a:rPr>
              <a:t>		else</a:t>
            </a: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en-US" sz="1600">
                <a:solidFill>
                  <a:schemeClr val="tx1"/>
                </a:solidFill>
                <a:ea typeface="MS Mincho" charset="-128"/>
              </a:rPr>
              <a:t>		   return(a * factorial( a-1));</a:t>
            </a: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en-US" sz="1600">
                <a:solidFill>
                  <a:schemeClr val="tx1"/>
                </a:solidFill>
                <a:ea typeface="MS Mincho" charset="-128"/>
              </a:rPr>
              <a:t>}</a:t>
            </a:r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210952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315200" cy="762000"/>
          </a:xfrm>
        </p:spPr>
        <p:txBody>
          <a:bodyPr/>
          <a:lstStyle/>
          <a:p>
            <a:r>
              <a:rPr lang="en-US"/>
              <a:t>Tracing the example</a:t>
            </a:r>
          </a:p>
        </p:txBody>
      </p:sp>
      <p:sp>
        <p:nvSpPr>
          <p:cNvPr id="210953" name="Rectangle 9"/>
          <p:cNvSpPr>
            <a:spLocks noChangeArrowheads="1"/>
          </p:cNvSpPr>
          <p:nvPr/>
        </p:nvSpPr>
        <p:spPr bwMode="auto">
          <a:xfrm>
            <a:off x="685800" y="16002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2286000"/>
            <a:ext cx="6858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5!</a:t>
            </a:r>
            <a:endParaRPr lang="en-C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95400" y="2743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43000" y="2971800"/>
            <a:ext cx="10668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* 4!</a:t>
            </a:r>
            <a:endParaRPr lang="en-CA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764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447800" y="3657600"/>
            <a:ext cx="9906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* 3!</a:t>
            </a:r>
            <a:endParaRPr lang="en-CA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7400" y="4114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828800" y="4343400"/>
            <a:ext cx="10668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* 2!</a:t>
            </a:r>
            <a:endParaRPr lang="en-CA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62200" y="4800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133600" y="5029200"/>
            <a:ext cx="10668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* 1!</a:t>
            </a:r>
            <a:endParaRPr lang="en-CA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819400" y="5486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438400" y="5715000"/>
            <a:ext cx="10668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* 0!</a:t>
            </a:r>
            <a:endParaRPr lang="en-CA" dirty="0"/>
          </a:p>
        </p:txBody>
      </p:sp>
      <p:sp>
        <p:nvSpPr>
          <p:cNvPr id="28" name="Rectangle 27"/>
          <p:cNvSpPr/>
          <p:nvPr/>
        </p:nvSpPr>
        <p:spPr>
          <a:xfrm>
            <a:off x="2667000" y="6400800"/>
            <a:ext cx="10668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CA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124200" y="6172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86200" y="2286000"/>
            <a:ext cx="6858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5!</a:t>
            </a:r>
            <a:endParaRPr lang="en-CA" dirty="0"/>
          </a:p>
        </p:txBody>
      </p:sp>
      <p:sp>
        <p:nvSpPr>
          <p:cNvPr id="32" name="Rectangle 31"/>
          <p:cNvSpPr/>
          <p:nvPr/>
        </p:nvSpPr>
        <p:spPr>
          <a:xfrm>
            <a:off x="4267200" y="2971800"/>
            <a:ext cx="10668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* 4!</a:t>
            </a:r>
            <a:endParaRPr lang="en-CA" dirty="0"/>
          </a:p>
        </p:txBody>
      </p:sp>
      <p:sp>
        <p:nvSpPr>
          <p:cNvPr id="34" name="Rectangle 33"/>
          <p:cNvSpPr/>
          <p:nvPr/>
        </p:nvSpPr>
        <p:spPr>
          <a:xfrm>
            <a:off x="4572000" y="3657600"/>
            <a:ext cx="9906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* 3!</a:t>
            </a:r>
            <a:endParaRPr lang="en-CA" dirty="0"/>
          </a:p>
        </p:txBody>
      </p:sp>
      <p:sp>
        <p:nvSpPr>
          <p:cNvPr id="36" name="Rectangle 35"/>
          <p:cNvSpPr/>
          <p:nvPr/>
        </p:nvSpPr>
        <p:spPr>
          <a:xfrm>
            <a:off x="4953000" y="4343400"/>
            <a:ext cx="10668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* 2!</a:t>
            </a:r>
            <a:endParaRPr lang="en-CA" dirty="0"/>
          </a:p>
        </p:txBody>
      </p:sp>
      <p:sp>
        <p:nvSpPr>
          <p:cNvPr id="38" name="Rectangle 37"/>
          <p:cNvSpPr/>
          <p:nvPr/>
        </p:nvSpPr>
        <p:spPr>
          <a:xfrm>
            <a:off x="5257800" y="5029200"/>
            <a:ext cx="10668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* 1!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5562600" y="5715000"/>
            <a:ext cx="10668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* 0!</a:t>
            </a:r>
            <a:endParaRPr lang="en-CA" dirty="0"/>
          </a:p>
        </p:txBody>
      </p:sp>
      <p:sp>
        <p:nvSpPr>
          <p:cNvPr id="41" name="Rectangle 40"/>
          <p:cNvSpPr/>
          <p:nvPr/>
        </p:nvSpPr>
        <p:spPr>
          <a:xfrm>
            <a:off x="5791200" y="6400800"/>
            <a:ext cx="10668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CA" dirty="0"/>
          </a:p>
        </p:txBody>
      </p:sp>
      <p:grpSp>
        <p:nvGrpSpPr>
          <p:cNvPr id="56" name="Group 55"/>
          <p:cNvGrpSpPr/>
          <p:nvPr/>
        </p:nvGrpSpPr>
        <p:grpSpPr>
          <a:xfrm>
            <a:off x="6096000" y="6019800"/>
            <a:ext cx="2629705" cy="461665"/>
            <a:chOff x="6096000" y="6019800"/>
            <a:chExt cx="2629705" cy="461665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6096000" y="6172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705600" y="6019800"/>
              <a:ext cx="20201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is returned</a:t>
              </a:r>
              <a:endParaRPr lang="en-CA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867400" y="5329535"/>
            <a:ext cx="3226022" cy="461665"/>
            <a:chOff x="5867400" y="5329535"/>
            <a:chExt cx="3226022" cy="461665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5867400" y="54864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477000" y="5329535"/>
              <a:ext cx="26164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1*1=1 is returned</a:t>
              </a:r>
              <a:endParaRPr lang="en-CA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562600" y="4643735"/>
            <a:ext cx="3249208" cy="461665"/>
            <a:chOff x="5562600" y="4643735"/>
            <a:chExt cx="3249208" cy="461665"/>
          </a:xfrm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5562600" y="48006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096000" y="4643735"/>
              <a:ext cx="27158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2*1=2 is returned</a:t>
              </a:r>
              <a:endParaRPr lang="en-CA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181600" y="3962400"/>
            <a:ext cx="3222701" cy="461665"/>
            <a:chOff x="5181600" y="3962400"/>
            <a:chExt cx="3222701" cy="461665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5181600" y="41148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638800" y="3962400"/>
              <a:ext cx="2765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3*2=6 is returned</a:t>
              </a:r>
              <a:endParaRPr lang="en-CA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800600" y="3276600"/>
            <a:ext cx="3562653" cy="461665"/>
            <a:chOff x="4800600" y="3276600"/>
            <a:chExt cx="3562653" cy="461665"/>
          </a:xfrm>
        </p:grpSpPr>
        <p:cxnSp>
          <p:nvCxnSpPr>
            <p:cNvPr id="45" name="Straight Arrow Connector 44"/>
            <p:cNvCxnSpPr/>
            <p:nvPr/>
          </p:nvCxnSpPr>
          <p:spPr>
            <a:xfrm flipV="1">
              <a:off x="4800600" y="34290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410200" y="3276600"/>
              <a:ext cx="29530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4*6=24 is returned</a:t>
              </a:r>
              <a:endParaRPr lang="en-CA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419600" y="2586335"/>
            <a:ext cx="3507062" cy="461665"/>
            <a:chOff x="4419600" y="2586335"/>
            <a:chExt cx="3507062" cy="461665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4419600" y="2743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648200" y="2586335"/>
              <a:ext cx="3278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5*24=120 is returned</a:t>
              </a:r>
              <a:endParaRPr lang="en-CA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  <p:bldP spid="16" grpId="0" animBg="1"/>
      <p:bldP spid="18" grpId="0" animBg="1"/>
      <p:bldP spid="27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35100" y="0"/>
            <a:ext cx="7499350" cy="838200"/>
          </a:xfrm>
        </p:spPr>
        <p:txBody>
          <a:bodyPr/>
          <a:lstStyle/>
          <a:p>
            <a:r>
              <a:rPr lang="en-US" dirty="0" smtClean="0"/>
              <a:t>What is an Abstract Data Type?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762000"/>
            <a:ext cx="7499350" cy="2590800"/>
          </a:xfrm>
        </p:spPr>
        <p:txBody>
          <a:bodyPr/>
          <a:lstStyle/>
          <a:p>
            <a:r>
              <a:rPr lang="en-CA" dirty="0" smtClean="0"/>
              <a:t>An ADT is a mathematical model which may be used to capture the essentials of a problem domain in order to translate it into a computer program.</a:t>
            </a:r>
          </a:p>
          <a:p>
            <a:r>
              <a:rPr lang="en-CA" dirty="0" smtClean="0"/>
              <a:t>Built on the idea of encapsulation</a:t>
            </a:r>
          </a:p>
          <a:p>
            <a:pPr lvl="1"/>
            <a:r>
              <a:rPr lang="en-CA" dirty="0" smtClean="0"/>
              <a:t>No Breaching Encapsulation!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2667000" y="3653135"/>
            <a:ext cx="3581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Interface</a:t>
            </a:r>
            <a:endParaRPr lang="en-CA" dirty="0">
              <a:solidFill>
                <a:srgbClr val="FFFFFF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743200" y="4262735"/>
            <a:ext cx="3426471" cy="2442865"/>
            <a:chOff x="3429000" y="4114800"/>
            <a:chExt cx="3426471" cy="2442865"/>
          </a:xfrm>
        </p:grpSpPr>
        <p:pic>
          <p:nvPicPr>
            <p:cNvPr id="18436" name="Picture 4" descr="http://gizmodo.com/assets/images/gizmodo/2008/08/LHCplan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29000" y="4114800"/>
              <a:ext cx="3426471" cy="2438399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3962400" y="6096000"/>
              <a:ext cx="2435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Implementation</a:t>
              </a:r>
              <a:endParaRPr lang="en-CA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67000" y="4186535"/>
            <a:ext cx="4838700" cy="2514600"/>
            <a:chOff x="-990600" y="4038600"/>
            <a:chExt cx="4838700" cy="2514600"/>
          </a:xfrm>
        </p:grpSpPr>
        <p:pic>
          <p:nvPicPr>
            <p:cNvPr id="18438" name="Picture 6" descr="http://4.bp.blogspot.com/-B4PgyLObfoI/TcBE2JT9eJI/AAAAAAAAEHo/0ie4mxUAlD4/s1600/arrest_ic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000" y="4114800"/>
              <a:ext cx="2324100" cy="2324100"/>
            </a:xfrm>
            <a:prstGeom prst="rect">
              <a:avLst/>
            </a:prstGeom>
            <a:noFill/>
          </p:spPr>
        </p:pic>
        <p:grpSp>
          <p:nvGrpSpPr>
            <p:cNvPr id="10" name="Group 9"/>
            <p:cNvGrpSpPr/>
            <p:nvPr/>
          </p:nvGrpSpPr>
          <p:grpSpPr>
            <a:xfrm>
              <a:off x="-990600" y="4038600"/>
              <a:ext cx="3581400" cy="2514600"/>
              <a:chOff x="2743200" y="3657600"/>
              <a:chExt cx="3581400" cy="25146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743200" y="3657600"/>
                <a:ext cx="3581400" cy="2514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</a:rPr>
                  <a:t>Abstract Data Type Implementation</a:t>
                </a:r>
              </a:p>
              <a:p>
                <a:pPr algn="ctr"/>
                <a:endParaRPr lang="en-US" dirty="0" smtClean="0">
                  <a:solidFill>
                    <a:srgbClr val="FFFFFF"/>
                  </a:solidFill>
                </a:endParaRPr>
              </a:p>
              <a:p>
                <a:pPr algn="ctr"/>
                <a:endParaRPr lang="en-US" dirty="0" smtClean="0">
                  <a:solidFill>
                    <a:srgbClr val="FFFFFF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AR BERKLEY" pitchFamily="2" charset="0"/>
                  </a:rPr>
                  <a:t>What is going on in here?</a:t>
                </a:r>
                <a:endParaRPr lang="en-US" dirty="0" smtClean="0">
                  <a:solidFill>
                    <a:srgbClr val="FFFFFF"/>
                  </a:solidFill>
                </a:endParaRPr>
              </a:p>
              <a:p>
                <a:pPr algn="ctr"/>
                <a:endParaRPr lang="en-US" dirty="0" smtClean="0"/>
              </a:p>
              <a:p>
                <a:pPr algn="ctr"/>
                <a:endParaRPr lang="en-CA" dirty="0"/>
              </a:p>
            </p:txBody>
          </p:sp>
          <p:pic>
            <p:nvPicPr>
              <p:cNvPr id="18434" name="Picture 2" descr="http://www.leehansen.com/clipart/Holidays/Halloween/images/ghost.gi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334000" y="5334000"/>
                <a:ext cx="626429" cy="828676"/>
              </a:xfrm>
              <a:prstGeom prst="rect">
                <a:avLst/>
              </a:prstGeom>
              <a:noFill/>
            </p:spPr>
          </p:pic>
          <p:pic>
            <p:nvPicPr>
              <p:cNvPr id="8" name="Picture 2" descr="http://www.leehansen.com/clipart/Holidays/Halloween/images/ghost.gi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743200" y="5334000"/>
                <a:ext cx="626429" cy="828676"/>
              </a:xfrm>
              <a:prstGeom prst="rect">
                <a:avLst/>
              </a:prstGeom>
              <a:noFill/>
            </p:spPr>
          </p:pic>
          <p:pic>
            <p:nvPicPr>
              <p:cNvPr id="9" name="Picture 2" descr="http://www.leehansen.com/clipart/Holidays/Halloween/images/ghost.gi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95800" y="4343400"/>
                <a:ext cx="626429" cy="82867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CSCI 162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CSCI 162</a:t>
            </a:r>
            <a:endParaRPr lang="de-DE"/>
          </a:p>
        </p:txBody>
      </p:sp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533400" y="914400"/>
            <a:ext cx="845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/>
            <a:r>
              <a:rPr lang="en-US" sz="1600">
                <a:solidFill>
                  <a:schemeClr val="tx1"/>
                </a:solidFill>
                <a:ea typeface="MS Mincho" charset="-128"/>
              </a:rPr>
              <a:t>public int factorial(int a){</a:t>
            </a: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en-US" sz="1600">
                <a:solidFill>
                  <a:schemeClr val="tx1"/>
                </a:solidFill>
                <a:ea typeface="MS Mincho" charset="-128"/>
              </a:rPr>
              <a:t>		if (a==1)</a:t>
            </a: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en-US" sz="1600">
                <a:solidFill>
                  <a:schemeClr val="tx1"/>
                </a:solidFill>
                <a:ea typeface="MS Mincho" charset="-128"/>
              </a:rPr>
              <a:t>		   return(1);</a:t>
            </a: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en-US" sz="1600">
                <a:solidFill>
                  <a:schemeClr val="tx1"/>
                </a:solidFill>
                <a:ea typeface="MS Mincho" charset="-128"/>
              </a:rPr>
              <a:t>		else</a:t>
            </a: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en-US" sz="1600">
                <a:solidFill>
                  <a:schemeClr val="tx1"/>
                </a:solidFill>
                <a:ea typeface="MS Mincho" charset="-128"/>
              </a:rPr>
              <a:t>		   return(a * factorial( a-1));</a:t>
            </a: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en-US" sz="1600">
                <a:solidFill>
                  <a:schemeClr val="tx1"/>
                </a:solidFill>
                <a:ea typeface="MS Mincho" charset="-128"/>
              </a:rPr>
              <a:t>}</a:t>
            </a:r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315200" cy="762000"/>
          </a:xfrm>
        </p:spPr>
        <p:txBody>
          <a:bodyPr/>
          <a:lstStyle/>
          <a:p>
            <a:r>
              <a:rPr lang="en-US"/>
              <a:t>Watching the Stack</a:t>
            </a:r>
          </a:p>
        </p:txBody>
      </p:sp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685800" y="16002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endParaRPr lang="en-US" sz="280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027238" y="3657600"/>
            <a:ext cx="1295400" cy="2165350"/>
            <a:chOff x="2027238" y="3657600"/>
            <a:chExt cx="1295400" cy="2165350"/>
          </a:xfrm>
        </p:grpSpPr>
        <p:sp>
          <p:nvSpPr>
            <p:cNvPr id="211976" name="Rectangle 8"/>
            <p:cNvSpPr>
              <a:spLocks noChangeArrowheads="1"/>
            </p:cNvSpPr>
            <p:nvPr/>
          </p:nvSpPr>
          <p:spPr bwMode="auto">
            <a:xfrm>
              <a:off x="2027238" y="3657600"/>
              <a:ext cx="1295400" cy="1803400"/>
            </a:xfrm>
            <a:prstGeom prst="rect">
              <a:avLst/>
            </a:prstGeom>
            <a:solidFill>
              <a:srgbClr val="FFCC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11977" name="Rectangle 9"/>
            <p:cNvSpPr>
              <a:spLocks noChangeArrowheads="1"/>
            </p:cNvSpPr>
            <p:nvPr/>
          </p:nvSpPr>
          <p:spPr bwMode="auto">
            <a:xfrm>
              <a:off x="2103438" y="3657600"/>
              <a:ext cx="1143000" cy="1720850"/>
            </a:xfrm>
            <a:prstGeom prst="rect">
              <a:avLst/>
            </a:prstGeom>
            <a:solidFill>
              <a:schemeClr val="folHlink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11978" name="Rectangle 10"/>
            <p:cNvSpPr>
              <a:spLocks noChangeArrowheads="1"/>
            </p:cNvSpPr>
            <p:nvPr/>
          </p:nvSpPr>
          <p:spPr bwMode="auto">
            <a:xfrm>
              <a:off x="2103438" y="5132388"/>
              <a:ext cx="1143000" cy="24606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a = 5</a:t>
              </a:r>
            </a:p>
          </p:txBody>
        </p:sp>
        <p:sp>
          <p:nvSpPr>
            <p:cNvPr id="212000" name="Text Box 32"/>
            <p:cNvSpPr txBox="1">
              <a:spLocks noChangeArrowheads="1"/>
            </p:cNvSpPr>
            <p:nvPr/>
          </p:nvSpPr>
          <p:spPr bwMode="auto">
            <a:xfrm>
              <a:off x="2255838" y="5486400"/>
              <a:ext cx="657225" cy="3365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Initial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52800" y="3657600"/>
            <a:ext cx="1676400" cy="2165350"/>
            <a:chOff x="3352800" y="3657600"/>
            <a:chExt cx="1676400" cy="2165350"/>
          </a:xfrm>
        </p:grpSpPr>
        <p:sp>
          <p:nvSpPr>
            <p:cNvPr id="211981" name="Rectangle 13"/>
            <p:cNvSpPr>
              <a:spLocks noChangeArrowheads="1"/>
            </p:cNvSpPr>
            <p:nvPr/>
          </p:nvSpPr>
          <p:spPr bwMode="auto">
            <a:xfrm>
              <a:off x="3551238" y="3657600"/>
              <a:ext cx="1295400" cy="1803400"/>
            </a:xfrm>
            <a:prstGeom prst="rect">
              <a:avLst/>
            </a:prstGeom>
            <a:solidFill>
              <a:srgbClr val="FFCC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11982" name="Rectangle 14"/>
            <p:cNvSpPr>
              <a:spLocks noChangeArrowheads="1"/>
            </p:cNvSpPr>
            <p:nvPr/>
          </p:nvSpPr>
          <p:spPr bwMode="auto">
            <a:xfrm>
              <a:off x="3627438" y="3657600"/>
              <a:ext cx="1143000" cy="1720850"/>
            </a:xfrm>
            <a:prstGeom prst="rect">
              <a:avLst/>
            </a:prstGeom>
            <a:solidFill>
              <a:schemeClr val="folHlink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11983" name="Rectangle 15"/>
            <p:cNvSpPr>
              <a:spLocks noChangeArrowheads="1"/>
            </p:cNvSpPr>
            <p:nvPr/>
          </p:nvSpPr>
          <p:spPr bwMode="auto">
            <a:xfrm>
              <a:off x="3627438" y="5132388"/>
              <a:ext cx="1143000" cy="24606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a = 5</a:t>
              </a:r>
            </a:p>
          </p:txBody>
        </p:sp>
        <p:sp>
          <p:nvSpPr>
            <p:cNvPr id="211990" name="Rectangle 22"/>
            <p:cNvSpPr>
              <a:spLocks noChangeArrowheads="1"/>
            </p:cNvSpPr>
            <p:nvPr/>
          </p:nvSpPr>
          <p:spPr bwMode="auto">
            <a:xfrm>
              <a:off x="3627438" y="4876800"/>
              <a:ext cx="1143000" cy="24606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Return to L4</a:t>
              </a:r>
            </a:p>
          </p:txBody>
        </p:sp>
        <p:sp>
          <p:nvSpPr>
            <p:cNvPr id="211991" name="Rectangle 23"/>
            <p:cNvSpPr>
              <a:spLocks noChangeArrowheads="1"/>
            </p:cNvSpPr>
            <p:nvPr/>
          </p:nvSpPr>
          <p:spPr bwMode="auto">
            <a:xfrm>
              <a:off x="3627438" y="4648200"/>
              <a:ext cx="1143000" cy="24606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a = 4</a:t>
              </a:r>
            </a:p>
          </p:txBody>
        </p:sp>
        <p:sp>
          <p:nvSpPr>
            <p:cNvPr id="212001" name="Text Box 33"/>
            <p:cNvSpPr txBox="1">
              <a:spLocks noChangeArrowheads="1"/>
            </p:cNvSpPr>
            <p:nvPr/>
          </p:nvSpPr>
          <p:spPr bwMode="auto">
            <a:xfrm>
              <a:off x="3352800" y="5486400"/>
              <a:ext cx="1676400" cy="3365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After 1 recursion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51438" y="3276600"/>
            <a:ext cx="2344737" cy="2546350"/>
            <a:chOff x="5151438" y="3276600"/>
            <a:chExt cx="2344737" cy="2546350"/>
          </a:xfrm>
        </p:grpSpPr>
        <p:sp>
          <p:nvSpPr>
            <p:cNvPr id="211984" name="Rectangle 16"/>
            <p:cNvSpPr>
              <a:spLocks noChangeArrowheads="1"/>
            </p:cNvSpPr>
            <p:nvPr/>
          </p:nvSpPr>
          <p:spPr bwMode="auto">
            <a:xfrm>
              <a:off x="5989638" y="3276600"/>
              <a:ext cx="1295400" cy="2184400"/>
            </a:xfrm>
            <a:prstGeom prst="rect">
              <a:avLst/>
            </a:prstGeom>
            <a:solidFill>
              <a:srgbClr val="FFCC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11985" name="Rectangle 17"/>
            <p:cNvSpPr>
              <a:spLocks noChangeArrowheads="1"/>
            </p:cNvSpPr>
            <p:nvPr/>
          </p:nvSpPr>
          <p:spPr bwMode="auto">
            <a:xfrm>
              <a:off x="6065838" y="3657600"/>
              <a:ext cx="1143000" cy="1720850"/>
            </a:xfrm>
            <a:prstGeom prst="rect">
              <a:avLst/>
            </a:prstGeom>
            <a:solidFill>
              <a:schemeClr val="folHlink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11986" name="Rectangle 18"/>
            <p:cNvSpPr>
              <a:spLocks noChangeArrowheads="1"/>
            </p:cNvSpPr>
            <p:nvPr/>
          </p:nvSpPr>
          <p:spPr bwMode="auto">
            <a:xfrm>
              <a:off x="6065838" y="5132388"/>
              <a:ext cx="1143000" cy="24606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a = 5</a:t>
              </a:r>
            </a:p>
          </p:txBody>
        </p:sp>
        <p:sp>
          <p:nvSpPr>
            <p:cNvPr id="211992" name="Rectangle 24"/>
            <p:cNvSpPr>
              <a:spLocks noChangeArrowheads="1"/>
            </p:cNvSpPr>
            <p:nvPr/>
          </p:nvSpPr>
          <p:spPr bwMode="auto">
            <a:xfrm>
              <a:off x="6065838" y="4876800"/>
              <a:ext cx="1143000" cy="24606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Return to L4</a:t>
              </a:r>
            </a:p>
          </p:txBody>
        </p:sp>
        <p:sp>
          <p:nvSpPr>
            <p:cNvPr id="211993" name="Rectangle 25"/>
            <p:cNvSpPr>
              <a:spLocks noChangeArrowheads="1"/>
            </p:cNvSpPr>
            <p:nvPr/>
          </p:nvSpPr>
          <p:spPr bwMode="auto">
            <a:xfrm>
              <a:off x="6065838" y="4648200"/>
              <a:ext cx="1143000" cy="24606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a = 4</a:t>
              </a:r>
            </a:p>
          </p:txBody>
        </p:sp>
        <p:sp>
          <p:nvSpPr>
            <p:cNvPr id="211994" name="Rectangle 26"/>
            <p:cNvSpPr>
              <a:spLocks noChangeArrowheads="1"/>
            </p:cNvSpPr>
            <p:nvPr/>
          </p:nvSpPr>
          <p:spPr bwMode="auto">
            <a:xfrm>
              <a:off x="6065838" y="4419600"/>
              <a:ext cx="1143000" cy="24606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Return to L4</a:t>
              </a:r>
            </a:p>
          </p:txBody>
        </p:sp>
        <p:sp>
          <p:nvSpPr>
            <p:cNvPr id="211995" name="Rectangle 27"/>
            <p:cNvSpPr>
              <a:spLocks noChangeArrowheads="1"/>
            </p:cNvSpPr>
            <p:nvPr/>
          </p:nvSpPr>
          <p:spPr bwMode="auto">
            <a:xfrm>
              <a:off x="6065838" y="4191000"/>
              <a:ext cx="1143000" cy="24606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a = 3</a:t>
              </a:r>
            </a:p>
          </p:txBody>
        </p:sp>
        <p:sp>
          <p:nvSpPr>
            <p:cNvPr id="211996" name="Rectangle 28"/>
            <p:cNvSpPr>
              <a:spLocks noChangeArrowheads="1"/>
            </p:cNvSpPr>
            <p:nvPr/>
          </p:nvSpPr>
          <p:spPr bwMode="auto">
            <a:xfrm>
              <a:off x="6065838" y="3962400"/>
              <a:ext cx="1143000" cy="24606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Return to L4</a:t>
              </a:r>
            </a:p>
          </p:txBody>
        </p:sp>
        <p:sp>
          <p:nvSpPr>
            <p:cNvPr id="211997" name="Rectangle 29"/>
            <p:cNvSpPr>
              <a:spLocks noChangeArrowheads="1"/>
            </p:cNvSpPr>
            <p:nvPr/>
          </p:nvSpPr>
          <p:spPr bwMode="auto">
            <a:xfrm>
              <a:off x="6065838" y="3733800"/>
              <a:ext cx="1143000" cy="24606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a = 2</a:t>
              </a:r>
            </a:p>
          </p:txBody>
        </p:sp>
        <p:sp>
          <p:nvSpPr>
            <p:cNvPr id="211998" name="Rectangle 30"/>
            <p:cNvSpPr>
              <a:spLocks noChangeArrowheads="1"/>
            </p:cNvSpPr>
            <p:nvPr/>
          </p:nvSpPr>
          <p:spPr bwMode="auto">
            <a:xfrm>
              <a:off x="6065838" y="3505200"/>
              <a:ext cx="1143000" cy="24606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Return to L4</a:t>
              </a:r>
            </a:p>
          </p:txBody>
        </p:sp>
        <p:sp>
          <p:nvSpPr>
            <p:cNvPr id="211999" name="Rectangle 31"/>
            <p:cNvSpPr>
              <a:spLocks noChangeArrowheads="1"/>
            </p:cNvSpPr>
            <p:nvPr/>
          </p:nvSpPr>
          <p:spPr bwMode="auto">
            <a:xfrm>
              <a:off x="6065838" y="3276600"/>
              <a:ext cx="1143000" cy="24606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a = 1</a:t>
              </a:r>
            </a:p>
          </p:txBody>
        </p:sp>
        <p:sp>
          <p:nvSpPr>
            <p:cNvPr id="212003" name="Text Box 35"/>
            <p:cNvSpPr txBox="1">
              <a:spLocks noChangeArrowheads="1"/>
            </p:cNvSpPr>
            <p:nvPr/>
          </p:nvSpPr>
          <p:spPr bwMode="auto">
            <a:xfrm>
              <a:off x="5703888" y="5486400"/>
              <a:ext cx="1792287" cy="3365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After 4</a:t>
              </a:r>
              <a:r>
                <a:rPr lang="en-US" sz="1600" baseline="30000"/>
                <a:t>th</a:t>
              </a:r>
              <a:r>
                <a:rPr lang="en-US" sz="1600"/>
                <a:t> recursion</a:t>
              </a:r>
            </a:p>
          </p:txBody>
        </p:sp>
        <p:sp>
          <p:nvSpPr>
            <p:cNvPr id="212004" name="Text Box 36"/>
            <p:cNvSpPr txBox="1">
              <a:spLocks noChangeArrowheads="1"/>
            </p:cNvSpPr>
            <p:nvPr/>
          </p:nvSpPr>
          <p:spPr bwMode="auto">
            <a:xfrm>
              <a:off x="5151438" y="4953000"/>
              <a:ext cx="488950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…</a:t>
              </a:r>
            </a:p>
          </p:txBody>
        </p:sp>
      </p:grpSp>
      <p:sp>
        <p:nvSpPr>
          <p:cNvPr id="212005" name="Text Box 37"/>
          <p:cNvSpPr txBox="1">
            <a:spLocks noChangeArrowheads="1"/>
          </p:cNvSpPr>
          <p:nvPr/>
        </p:nvSpPr>
        <p:spPr bwMode="auto">
          <a:xfrm>
            <a:off x="457200" y="5911850"/>
            <a:ext cx="8534400" cy="9461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de-DE" sz="2800" dirty="0">
                <a:solidFill>
                  <a:schemeClr val="hlink"/>
                </a:solidFill>
              </a:rPr>
              <a:t>Every call to the method creates a new set of local variables !</a:t>
            </a:r>
            <a:endParaRPr lang="en-US" sz="28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CSCI 162</a:t>
            </a:r>
            <a:endParaRPr lang="de-DE"/>
          </a:p>
        </p:txBody>
      </p:sp>
      <p:sp>
        <p:nvSpPr>
          <p:cNvPr id="212994" name="Rectangle 2"/>
          <p:cNvSpPr>
            <a:spLocks noChangeArrowheads="1"/>
          </p:cNvSpPr>
          <p:nvPr/>
        </p:nvSpPr>
        <p:spPr bwMode="auto">
          <a:xfrm>
            <a:off x="533400" y="914400"/>
            <a:ext cx="8458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/>
            <a:r>
              <a:rPr lang="en-US" sz="1600">
                <a:solidFill>
                  <a:schemeClr val="tx1"/>
                </a:solidFill>
                <a:ea typeface="MS Mincho" charset="-128"/>
              </a:rPr>
              <a:t>public int factorial(int a){</a:t>
            </a: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en-US" sz="1600">
                <a:solidFill>
                  <a:schemeClr val="tx1"/>
                </a:solidFill>
                <a:ea typeface="MS Mincho" charset="-128"/>
              </a:rPr>
              <a:t>		if (a==1)</a:t>
            </a: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en-US" sz="1600">
                <a:solidFill>
                  <a:schemeClr val="tx1"/>
                </a:solidFill>
                <a:ea typeface="MS Mincho" charset="-128"/>
              </a:rPr>
              <a:t>		   return(1);</a:t>
            </a: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en-US" sz="1600">
                <a:solidFill>
                  <a:schemeClr val="tx1"/>
                </a:solidFill>
                <a:ea typeface="MS Mincho" charset="-128"/>
              </a:rPr>
              <a:t>		else</a:t>
            </a: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en-US" sz="1600">
                <a:solidFill>
                  <a:schemeClr val="tx1"/>
                </a:solidFill>
                <a:ea typeface="MS Mincho" charset="-128"/>
              </a:rPr>
              <a:t>		   return(a * factorial( a-1));</a:t>
            </a: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en-US" sz="1600">
                <a:solidFill>
                  <a:schemeClr val="tx1"/>
                </a:solidFill>
                <a:ea typeface="MS Mincho" charset="-128"/>
              </a:rPr>
              <a:t>}</a:t>
            </a:r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315200" cy="762000"/>
          </a:xfrm>
        </p:spPr>
        <p:txBody>
          <a:bodyPr/>
          <a:lstStyle/>
          <a:p>
            <a:r>
              <a:rPr lang="en-US"/>
              <a:t>Watching the Stack</a:t>
            </a:r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685800" y="16002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endParaRPr lang="en-US" sz="2800">
              <a:solidFill>
                <a:schemeClr val="tx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990600" y="2895600"/>
            <a:ext cx="1295400" cy="2184400"/>
            <a:chOff x="990600" y="2895600"/>
            <a:chExt cx="1295400" cy="2184400"/>
          </a:xfrm>
        </p:grpSpPr>
        <p:sp>
          <p:nvSpPr>
            <p:cNvPr id="213003" name="Rectangle 11"/>
            <p:cNvSpPr>
              <a:spLocks noChangeArrowheads="1"/>
            </p:cNvSpPr>
            <p:nvPr/>
          </p:nvSpPr>
          <p:spPr bwMode="auto">
            <a:xfrm>
              <a:off x="990600" y="2895600"/>
              <a:ext cx="1295400" cy="2184400"/>
            </a:xfrm>
            <a:prstGeom prst="rect">
              <a:avLst/>
            </a:prstGeom>
            <a:solidFill>
              <a:srgbClr val="FFCC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13004" name="Rectangle 12"/>
            <p:cNvSpPr>
              <a:spLocks noChangeArrowheads="1"/>
            </p:cNvSpPr>
            <p:nvPr/>
          </p:nvSpPr>
          <p:spPr bwMode="auto">
            <a:xfrm>
              <a:off x="1066800" y="3276600"/>
              <a:ext cx="1143000" cy="1720850"/>
            </a:xfrm>
            <a:prstGeom prst="rect">
              <a:avLst/>
            </a:prstGeom>
            <a:solidFill>
              <a:schemeClr val="folHlink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13005" name="Rectangle 13"/>
            <p:cNvSpPr>
              <a:spLocks noChangeArrowheads="1"/>
            </p:cNvSpPr>
            <p:nvPr/>
          </p:nvSpPr>
          <p:spPr bwMode="auto">
            <a:xfrm>
              <a:off x="1066800" y="4751388"/>
              <a:ext cx="1143000" cy="24606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a = 5</a:t>
              </a:r>
            </a:p>
          </p:txBody>
        </p:sp>
        <p:sp>
          <p:nvSpPr>
            <p:cNvPr id="213008" name="Rectangle 16"/>
            <p:cNvSpPr>
              <a:spLocks noChangeArrowheads="1"/>
            </p:cNvSpPr>
            <p:nvPr/>
          </p:nvSpPr>
          <p:spPr bwMode="auto">
            <a:xfrm>
              <a:off x="1066800" y="4495800"/>
              <a:ext cx="1143000" cy="24606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Return to L4</a:t>
              </a:r>
            </a:p>
          </p:txBody>
        </p:sp>
        <p:sp>
          <p:nvSpPr>
            <p:cNvPr id="213009" name="Rectangle 17"/>
            <p:cNvSpPr>
              <a:spLocks noChangeArrowheads="1"/>
            </p:cNvSpPr>
            <p:nvPr/>
          </p:nvSpPr>
          <p:spPr bwMode="auto">
            <a:xfrm>
              <a:off x="1066800" y="4267200"/>
              <a:ext cx="1143000" cy="24606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a = 4</a:t>
              </a:r>
            </a:p>
          </p:txBody>
        </p:sp>
        <p:sp>
          <p:nvSpPr>
            <p:cNvPr id="213010" name="Rectangle 18"/>
            <p:cNvSpPr>
              <a:spLocks noChangeArrowheads="1"/>
            </p:cNvSpPr>
            <p:nvPr/>
          </p:nvSpPr>
          <p:spPr bwMode="auto">
            <a:xfrm>
              <a:off x="1066800" y="4038600"/>
              <a:ext cx="1143000" cy="24606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Return to L4</a:t>
              </a:r>
            </a:p>
          </p:txBody>
        </p:sp>
        <p:sp>
          <p:nvSpPr>
            <p:cNvPr id="213011" name="Rectangle 19"/>
            <p:cNvSpPr>
              <a:spLocks noChangeArrowheads="1"/>
            </p:cNvSpPr>
            <p:nvPr/>
          </p:nvSpPr>
          <p:spPr bwMode="auto">
            <a:xfrm>
              <a:off x="1066800" y="3810000"/>
              <a:ext cx="1143000" cy="24606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a = 3</a:t>
              </a:r>
            </a:p>
          </p:txBody>
        </p:sp>
        <p:sp>
          <p:nvSpPr>
            <p:cNvPr id="213012" name="Rectangle 20"/>
            <p:cNvSpPr>
              <a:spLocks noChangeArrowheads="1"/>
            </p:cNvSpPr>
            <p:nvPr/>
          </p:nvSpPr>
          <p:spPr bwMode="auto">
            <a:xfrm>
              <a:off x="1066800" y="3581400"/>
              <a:ext cx="1143000" cy="24606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Return to L4</a:t>
              </a:r>
            </a:p>
          </p:txBody>
        </p:sp>
        <p:sp>
          <p:nvSpPr>
            <p:cNvPr id="213013" name="Rectangle 21"/>
            <p:cNvSpPr>
              <a:spLocks noChangeArrowheads="1"/>
            </p:cNvSpPr>
            <p:nvPr/>
          </p:nvSpPr>
          <p:spPr bwMode="auto">
            <a:xfrm>
              <a:off x="1066800" y="3352800"/>
              <a:ext cx="1143000" cy="24606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a = 2</a:t>
              </a:r>
            </a:p>
          </p:txBody>
        </p:sp>
        <p:sp>
          <p:nvSpPr>
            <p:cNvPr id="213014" name="Rectangle 22"/>
            <p:cNvSpPr>
              <a:spLocks noChangeArrowheads="1"/>
            </p:cNvSpPr>
            <p:nvPr/>
          </p:nvSpPr>
          <p:spPr bwMode="auto">
            <a:xfrm>
              <a:off x="1066800" y="3124200"/>
              <a:ext cx="1143000" cy="24606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Return to L4</a:t>
              </a:r>
            </a:p>
          </p:txBody>
        </p:sp>
        <p:sp>
          <p:nvSpPr>
            <p:cNvPr id="213015" name="Rectangle 23"/>
            <p:cNvSpPr>
              <a:spLocks noChangeArrowheads="1"/>
            </p:cNvSpPr>
            <p:nvPr/>
          </p:nvSpPr>
          <p:spPr bwMode="auto">
            <a:xfrm>
              <a:off x="1066800" y="2895600"/>
              <a:ext cx="1143000" cy="24606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a = 1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438400" y="2895600"/>
            <a:ext cx="1295400" cy="2184400"/>
            <a:chOff x="2438400" y="2895600"/>
            <a:chExt cx="1295400" cy="2184400"/>
          </a:xfrm>
        </p:grpSpPr>
        <p:sp>
          <p:nvSpPr>
            <p:cNvPr id="213020" name="Rectangle 28"/>
            <p:cNvSpPr>
              <a:spLocks noChangeArrowheads="1"/>
            </p:cNvSpPr>
            <p:nvPr/>
          </p:nvSpPr>
          <p:spPr bwMode="auto">
            <a:xfrm>
              <a:off x="2438400" y="2895600"/>
              <a:ext cx="1295400" cy="2184400"/>
            </a:xfrm>
            <a:prstGeom prst="rect">
              <a:avLst/>
            </a:prstGeom>
            <a:solidFill>
              <a:srgbClr val="FFCC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13021" name="Rectangle 29"/>
            <p:cNvSpPr>
              <a:spLocks noChangeArrowheads="1"/>
            </p:cNvSpPr>
            <p:nvPr/>
          </p:nvSpPr>
          <p:spPr bwMode="auto">
            <a:xfrm>
              <a:off x="2514600" y="2895600"/>
              <a:ext cx="1143000" cy="2101850"/>
            </a:xfrm>
            <a:prstGeom prst="rect">
              <a:avLst/>
            </a:prstGeom>
            <a:solidFill>
              <a:schemeClr val="folHlink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13022" name="Rectangle 30"/>
            <p:cNvSpPr>
              <a:spLocks noChangeArrowheads="1"/>
            </p:cNvSpPr>
            <p:nvPr/>
          </p:nvSpPr>
          <p:spPr bwMode="auto">
            <a:xfrm>
              <a:off x="2514600" y="4751388"/>
              <a:ext cx="1143000" cy="24606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a = 5</a:t>
              </a:r>
            </a:p>
          </p:txBody>
        </p:sp>
        <p:sp>
          <p:nvSpPr>
            <p:cNvPr id="213023" name="Rectangle 31"/>
            <p:cNvSpPr>
              <a:spLocks noChangeArrowheads="1"/>
            </p:cNvSpPr>
            <p:nvPr/>
          </p:nvSpPr>
          <p:spPr bwMode="auto">
            <a:xfrm>
              <a:off x="2514600" y="4495800"/>
              <a:ext cx="1143000" cy="24606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Return to L4</a:t>
              </a:r>
            </a:p>
          </p:txBody>
        </p:sp>
        <p:sp>
          <p:nvSpPr>
            <p:cNvPr id="213024" name="Rectangle 32"/>
            <p:cNvSpPr>
              <a:spLocks noChangeArrowheads="1"/>
            </p:cNvSpPr>
            <p:nvPr/>
          </p:nvSpPr>
          <p:spPr bwMode="auto">
            <a:xfrm>
              <a:off x="2514600" y="4267200"/>
              <a:ext cx="1143000" cy="24606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a = 4</a:t>
              </a:r>
            </a:p>
          </p:txBody>
        </p:sp>
        <p:sp>
          <p:nvSpPr>
            <p:cNvPr id="213025" name="Rectangle 33"/>
            <p:cNvSpPr>
              <a:spLocks noChangeArrowheads="1"/>
            </p:cNvSpPr>
            <p:nvPr/>
          </p:nvSpPr>
          <p:spPr bwMode="auto">
            <a:xfrm>
              <a:off x="2514600" y="4038600"/>
              <a:ext cx="1143000" cy="24606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Return to L4</a:t>
              </a:r>
            </a:p>
          </p:txBody>
        </p:sp>
        <p:sp>
          <p:nvSpPr>
            <p:cNvPr id="213026" name="Rectangle 34"/>
            <p:cNvSpPr>
              <a:spLocks noChangeArrowheads="1"/>
            </p:cNvSpPr>
            <p:nvPr/>
          </p:nvSpPr>
          <p:spPr bwMode="auto">
            <a:xfrm>
              <a:off x="2514600" y="3810000"/>
              <a:ext cx="1143000" cy="24606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a = 3</a:t>
              </a:r>
            </a:p>
          </p:txBody>
        </p:sp>
        <p:sp>
          <p:nvSpPr>
            <p:cNvPr id="213027" name="Rectangle 35"/>
            <p:cNvSpPr>
              <a:spLocks noChangeArrowheads="1"/>
            </p:cNvSpPr>
            <p:nvPr/>
          </p:nvSpPr>
          <p:spPr bwMode="auto">
            <a:xfrm>
              <a:off x="2514600" y="3581400"/>
              <a:ext cx="1143000" cy="24606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Return to L4</a:t>
              </a:r>
            </a:p>
          </p:txBody>
        </p:sp>
        <p:sp>
          <p:nvSpPr>
            <p:cNvPr id="213028" name="Rectangle 36"/>
            <p:cNvSpPr>
              <a:spLocks noChangeArrowheads="1"/>
            </p:cNvSpPr>
            <p:nvPr/>
          </p:nvSpPr>
          <p:spPr bwMode="auto">
            <a:xfrm>
              <a:off x="2514600" y="3352800"/>
              <a:ext cx="1143000" cy="24606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a = 2*1 = 2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962400" y="2895600"/>
            <a:ext cx="1295400" cy="2184400"/>
            <a:chOff x="3962400" y="2895600"/>
            <a:chExt cx="1295400" cy="2184400"/>
          </a:xfrm>
        </p:grpSpPr>
        <p:sp>
          <p:nvSpPr>
            <p:cNvPr id="213031" name="Rectangle 39"/>
            <p:cNvSpPr>
              <a:spLocks noChangeArrowheads="1"/>
            </p:cNvSpPr>
            <p:nvPr/>
          </p:nvSpPr>
          <p:spPr bwMode="auto">
            <a:xfrm>
              <a:off x="3962400" y="2895600"/>
              <a:ext cx="1295400" cy="2184400"/>
            </a:xfrm>
            <a:prstGeom prst="rect">
              <a:avLst/>
            </a:prstGeom>
            <a:solidFill>
              <a:srgbClr val="FFCC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13032" name="Rectangle 40"/>
            <p:cNvSpPr>
              <a:spLocks noChangeArrowheads="1"/>
            </p:cNvSpPr>
            <p:nvPr/>
          </p:nvSpPr>
          <p:spPr bwMode="auto">
            <a:xfrm>
              <a:off x="4038600" y="2895600"/>
              <a:ext cx="1143000" cy="2101850"/>
            </a:xfrm>
            <a:prstGeom prst="rect">
              <a:avLst/>
            </a:prstGeom>
            <a:solidFill>
              <a:schemeClr val="folHlink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13033" name="Rectangle 41"/>
            <p:cNvSpPr>
              <a:spLocks noChangeArrowheads="1"/>
            </p:cNvSpPr>
            <p:nvPr/>
          </p:nvSpPr>
          <p:spPr bwMode="auto">
            <a:xfrm>
              <a:off x="4038600" y="4751388"/>
              <a:ext cx="1143000" cy="24606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a = 5</a:t>
              </a:r>
            </a:p>
          </p:txBody>
        </p:sp>
        <p:sp>
          <p:nvSpPr>
            <p:cNvPr id="213034" name="Rectangle 42"/>
            <p:cNvSpPr>
              <a:spLocks noChangeArrowheads="1"/>
            </p:cNvSpPr>
            <p:nvPr/>
          </p:nvSpPr>
          <p:spPr bwMode="auto">
            <a:xfrm>
              <a:off x="4038600" y="4495800"/>
              <a:ext cx="1143000" cy="24606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Return to L4</a:t>
              </a:r>
            </a:p>
          </p:txBody>
        </p:sp>
        <p:sp>
          <p:nvSpPr>
            <p:cNvPr id="213035" name="Rectangle 43"/>
            <p:cNvSpPr>
              <a:spLocks noChangeArrowheads="1"/>
            </p:cNvSpPr>
            <p:nvPr/>
          </p:nvSpPr>
          <p:spPr bwMode="auto">
            <a:xfrm>
              <a:off x="4038600" y="4267200"/>
              <a:ext cx="1143000" cy="24606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a = 4</a:t>
              </a:r>
            </a:p>
          </p:txBody>
        </p:sp>
        <p:sp>
          <p:nvSpPr>
            <p:cNvPr id="213036" name="Rectangle 44"/>
            <p:cNvSpPr>
              <a:spLocks noChangeArrowheads="1"/>
            </p:cNvSpPr>
            <p:nvPr/>
          </p:nvSpPr>
          <p:spPr bwMode="auto">
            <a:xfrm>
              <a:off x="4038600" y="4038600"/>
              <a:ext cx="1143000" cy="24606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Return to L4</a:t>
              </a:r>
            </a:p>
          </p:txBody>
        </p:sp>
        <p:sp>
          <p:nvSpPr>
            <p:cNvPr id="213037" name="Rectangle 45"/>
            <p:cNvSpPr>
              <a:spLocks noChangeArrowheads="1"/>
            </p:cNvSpPr>
            <p:nvPr/>
          </p:nvSpPr>
          <p:spPr bwMode="auto">
            <a:xfrm>
              <a:off x="4038600" y="3810000"/>
              <a:ext cx="1143000" cy="24606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a = 3*2 = 6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410200" y="2895600"/>
            <a:ext cx="1295400" cy="2184400"/>
            <a:chOff x="5410200" y="2895600"/>
            <a:chExt cx="1295400" cy="2184400"/>
          </a:xfrm>
        </p:grpSpPr>
        <p:sp>
          <p:nvSpPr>
            <p:cNvPr id="213049" name="Rectangle 57"/>
            <p:cNvSpPr>
              <a:spLocks noChangeArrowheads="1"/>
            </p:cNvSpPr>
            <p:nvPr/>
          </p:nvSpPr>
          <p:spPr bwMode="auto">
            <a:xfrm>
              <a:off x="5410200" y="2895600"/>
              <a:ext cx="1295400" cy="2184400"/>
            </a:xfrm>
            <a:prstGeom prst="rect">
              <a:avLst/>
            </a:prstGeom>
            <a:solidFill>
              <a:srgbClr val="FFCC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13050" name="Rectangle 58"/>
            <p:cNvSpPr>
              <a:spLocks noChangeArrowheads="1"/>
            </p:cNvSpPr>
            <p:nvPr/>
          </p:nvSpPr>
          <p:spPr bwMode="auto">
            <a:xfrm>
              <a:off x="5486400" y="2895600"/>
              <a:ext cx="1143000" cy="2101850"/>
            </a:xfrm>
            <a:prstGeom prst="rect">
              <a:avLst/>
            </a:prstGeom>
            <a:solidFill>
              <a:schemeClr val="folHlink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13051" name="Rectangle 59"/>
            <p:cNvSpPr>
              <a:spLocks noChangeArrowheads="1"/>
            </p:cNvSpPr>
            <p:nvPr/>
          </p:nvSpPr>
          <p:spPr bwMode="auto">
            <a:xfrm>
              <a:off x="5486400" y="4751388"/>
              <a:ext cx="1143000" cy="24606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a = 5</a:t>
              </a:r>
            </a:p>
          </p:txBody>
        </p:sp>
        <p:sp>
          <p:nvSpPr>
            <p:cNvPr id="213052" name="Rectangle 60"/>
            <p:cNvSpPr>
              <a:spLocks noChangeArrowheads="1"/>
            </p:cNvSpPr>
            <p:nvPr/>
          </p:nvSpPr>
          <p:spPr bwMode="auto">
            <a:xfrm>
              <a:off x="5486400" y="4495800"/>
              <a:ext cx="1143000" cy="24606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Return to L4</a:t>
              </a:r>
            </a:p>
          </p:txBody>
        </p:sp>
        <p:sp>
          <p:nvSpPr>
            <p:cNvPr id="213053" name="Rectangle 61"/>
            <p:cNvSpPr>
              <a:spLocks noChangeArrowheads="1"/>
            </p:cNvSpPr>
            <p:nvPr/>
          </p:nvSpPr>
          <p:spPr bwMode="auto">
            <a:xfrm>
              <a:off x="5486400" y="4267200"/>
              <a:ext cx="1143000" cy="24606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a = 4*6 = 24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858000" y="2895600"/>
            <a:ext cx="1641475" cy="2546350"/>
            <a:chOff x="6858000" y="2895600"/>
            <a:chExt cx="1641475" cy="2546350"/>
          </a:xfrm>
        </p:grpSpPr>
        <p:sp>
          <p:nvSpPr>
            <p:cNvPr id="213056" name="Rectangle 64"/>
            <p:cNvSpPr>
              <a:spLocks noChangeArrowheads="1"/>
            </p:cNvSpPr>
            <p:nvPr/>
          </p:nvSpPr>
          <p:spPr bwMode="auto">
            <a:xfrm>
              <a:off x="6858000" y="2895600"/>
              <a:ext cx="1641475" cy="2184400"/>
            </a:xfrm>
            <a:prstGeom prst="rect">
              <a:avLst/>
            </a:prstGeom>
            <a:solidFill>
              <a:srgbClr val="FFCC00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13057" name="Rectangle 65"/>
            <p:cNvSpPr>
              <a:spLocks noChangeArrowheads="1"/>
            </p:cNvSpPr>
            <p:nvPr/>
          </p:nvSpPr>
          <p:spPr bwMode="auto">
            <a:xfrm>
              <a:off x="6934200" y="2895600"/>
              <a:ext cx="1447800" cy="2101850"/>
            </a:xfrm>
            <a:prstGeom prst="rect">
              <a:avLst/>
            </a:prstGeom>
            <a:solidFill>
              <a:schemeClr val="folHlink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13058" name="Rectangle 66"/>
            <p:cNvSpPr>
              <a:spLocks noChangeArrowheads="1"/>
            </p:cNvSpPr>
            <p:nvPr/>
          </p:nvSpPr>
          <p:spPr bwMode="auto">
            <a:xfrm>
              <a:off x="6934200" y="4751388"/>
              <a:ext cx="1447800" cy="24606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a = 5*24 = 120</a:t>
              </a:r>
            </a:p>
          </p:txBody>
        </p:sp>
        <p:sp>
          <p:nvSpPr>
            <p:cNvPr id="213061" name="Text Box 69"/>
            <p:cNvSpPr txBox="1">
              <a:spLocks noChangeArrowheads="1"/>
            </p:cNvSpPr>
            <p:nvPr/>
          </p:nvSpPr>
          <p:spPr bwMode="auto">
            <a:xfrm>
              <a:off x="7239000" y="5105400"/>
              <a:ext cx="758825" cy="3365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Result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04850" y="5105400"/>
            <a:ext cx="6457950" cy="336550"/>
            <a:chOff x="704850" y="5105400"/>
            <a:chExt cx="6457950" cy="336550"/>
          </a:xfrm>
        </p:grpSpPr>
        <p:sp>
          <p:nvSpPr>
            <p:cNvPr id="213018" name="Text Box 26"/>
            <p:cNvSpPr txBox="1">
              <a:spLocks noChangeArrowheads="1"/>
            </p:cNvSpPr>
            <p:nvPr/>
          </p:nvSpPr>
          <p:spPr bwMode="auto">
            <a:xfrm>
              <a:off x="704850" y="5105400"/>
              <a:ext cx="1792288" cy="3365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After 4</a:t>
              </a:r>
              <a:r>
                <a:rPr lang="en-US" sz="1600" baseline="30000" dirty="0"/>
                <a:t>th</a:t>
              </a:r>
              <a:r>
                <a:rPr lang="en-US" sz="1600" dirty="0"/>
                <a:t> recursion</a:t>
              </a:r>
            </a:p>
          </p:txBody>
        </p:sp>
        <p:sp>
          <p:nvSpPr>
            <p:cNvPr id="213062" name="Line 70"/>
            <p:cNvSpPr>
              <a:spLocks noChangeShapeType="1"/>
            </p:cNvSpPr>
            <p:nvPr/>
          </p:nvSpPr>
          <p:spPr bwMode="auto">
            <a:xfrm>
              <a:off x="2514600" y="5257800"/>
              <a:ext cx="46482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CSCI 162</a:t>
            </a:r>
            <a:endParaRPr lang="de-DE"/>
          </a:p>
        </p:txBody>
      </p:sp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533400" y="2057400"/>
            <a:ext cx="8458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/>
            <a:r>
              <a:rPr lang="de-DE" sz="2000" dirty="0">
                <a:solidFill>
                  <a:schemeClr val="tx1"/>
                </a:solidFill>
              </a:rPr>
              <a:t>Problems that can be solved by recursion have these characteristics:</a:t>
            </a:r>
          </a:p>
          <a:p>
            <a:pPr marL="685800" indent="-685800">
              <a:buFontTx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One or more stopping cases have a simple, nonrecursive solution</a:t>
            </a:r>
          </a:p>
          <a:p>
            <a:pPr marL="685800" indent="-685800">
              <a:buFontTx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The other cases of the problem can be reduced (using recursion) to problems that are closer to stopping cases</a:t>
            </a:r>
          </a:p>
          <a:p>
            <a:pPr marL="685800" indent="-685800">
              <a:buFontTx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Eventually the problem can be reduced to only stopping cases, which are relatively easy to solve</a:t>
            </a:r>
          </a:p>
          <a:p>
            <a:pPr marL="685800" indent="-685800"/>
            <a:endParaRPr lang="de-DE" sz="2000" dirty="0">
              <a:solidFill>
                <a:schemeClr val="tx1"/>
              </a:solidFill>
            </a:endParaRPr>
          </a:p>
          <a:p>
            <a:pPr marL="685800" indent="-685800"/>
            <a:r>
              <a:rPr lang="de-DE" sz="2000" dirty="0">
                <a:solidFill>
                  <a:schemeClr val="tx1"/>
                </a:solidFill>
              </a:rPr>
              <a:t>Follow these steps to solve a recursive problem:</a:t>
            </a:r>
          </a:p>
          <a:p>
            <a:pPr marL="685800" indent="-685800">
              <a:buFontTx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Try to express the problem as a simpler version of itself</a:t>
            </a:r>
          </a:p>
          <a:p>
            <a:pPr marL="685800" indent="-685800">
              <a:buFontTx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Determine the stopping cases</a:t>
            </a:r>
          </a:p>
          <a:p>
            <a:pPr marL="685800" indent="-685800">
              <a:buFontTx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Determine the recursive steps</a:t>
            </a:r>
          </a:p>
          <a:p>
            <a:pPr marL="685800" indent="-685800"/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676400"/>
          </a:xfrm>
        </p:spPr>
        <p:txBody>
          <a:bodyPr/>
          <a:lstStyle/>
          <a:p>
            <a:r>
              <a:rPr lang="en-US" dirty="0"/>
              <a:t>Properties of Recursive Functions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685800" y="16002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endParaRPr 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4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4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4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14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14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14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14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14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CSCI 162</a:t>
            </a:r>
            <a:endParaRPr lang="de-DE"/>
          </a:p>
        </p:txBody>
      </p:sp>
      <p:sp>
        <p:nvSpPr>
          <p:cNvPr id="215042" name="Rectangle 2"/>
          <p:cNvSpPr>
            <a:spLocks noChangeArrowheads="1"/>
          </p:cNvSpPr>
          <p:nvPr/>
        </p:nvSpPr>
        <p:spPr bwMode="auto">
          <a:xfrm>
            <a:off x="533400" y="914400"/>
            <a:ext cx="8458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/>
            <a:r>
              <a:rPr lang="de-DE" sz="2000" dirty="0">
                <a:solidFill>
                  <a:schemeClr val="tx1"/>
                </a:solidFill>
              </a:rPr>
              <a:t>The recursive algorithms we write generally consist of an if statement:</a:t>
            </a:r>
          </a:p>
          <a:p>
            <a:pPr marL="685800" indent="-685800"/>
            <a:r>
              <a:rPr lang="de-DE" sz="2000" dirty="0">
                <a:solidFill>
                  <a:schemeClr val="tx1"/>
                </a:solidFill>
              </a:rPr>
              <a:t>IF </a:t>
            </a:r>
          </a:p>
          <a:p>
            <a:pPr marL="685800" indent="-685800"/>
            <a:r>
              <a:rPr lang="de-DE" sz="2000" dirty="0">
                <a:solidFill>
                  <a:schemeClr val="tx1"/>
                </a:solidFill>
              </a:rPr>
              <a:t>	the stopping case is reached solve it</a:t>
            </a:r>
          </a:p>
          <a:p>
            <a:pPr marL="685800" indent="-685800"/>
            <a:r>
              <a:rPr lang="de-DE" sz="2000" dirty="0">
                <a:solidFill>
                  <a:schemeClr val="tx1"/>
                </a:solidFill>
              </a:rPr>
              <a:t>ELSE </a:t>
            </a:r>
          </a:p>
          <a:p>
            <a:pPr marL="685800" indent="-685800"/>
            <a:r>
              <a:rPr lang="de-DE" sz="2000" dirty="0">
                <a:solidFill>
                  <a:schemeClr val="tx1"/>
                </a:solidFill>
              </a:rPr>
              <a:t>	split the problem into simpler cases using recursion</a:t>
            </a:r>
          </a:p>
          <a:p>
            <a:pPr marL="685800" indent="-685800"/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762000"/>
          </a:xfrm>
        </p:spPr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685800" y="16002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endParaRPr lang="en-US" sz="280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9600" y="3429000"/>
            <a:ext cx="8334375" cy="2911475"/>
            <a:chOff x="609600" y="3429000"/>
            <a:chExt cx="8334375" cy="2911475"/>
          </a:xfrm>
        </p:grpSpPr>
        <p:graphicFrame>
          <p:nvGraphicFramePr>
            <p:cNvPr id="215045" name="Object 5"/>
            <p:cNvGraphicFramePr>
              <a:graphicFrameLocks noChangeAspect="1"/>
            </p:cNvGraphicFramePr>
            <p:nvPr/>
          </p:nvGraphicFramePr>
          <p:xfrm>
            <a:off x="609600" y="3429000"/>
            <a:ext cx="8334375" cy="1657350"/>
          </p:xfrm>
          <a:graphic>
            <a:graphicData uri="http://schemas.openxmlformats.org/presentationml/2006/ole">
              <p:oleObj spid="_x0000_s1026" name="Picture Publisher Bild" r:id="rId3" imgW="8334360" imgH="1657440" progId="">
                <p:embed/>
              </p:oleObj>
            </a:graphicData>
          </a:graphic>
        </p:graphicFrame>
        <p:sp>
          <p:nvSpPr>
            <p:cNvPr id="215046" name="Text Box 6"/>
            <p:cNvSpPr txBox="1">
              <a:spLocks noChangeArrowheads="1"/>
            </p:cNvSpPr>
            <p:nvPr/>
          </p:nvSpPr>
          <p:spPr bwMode="auto">
            <a:xfrm>
              <a:off x="6781800" y="5181600"/>
              <a:ext cx="211772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Solution on stack</a:t>
              </a:r>
            </a:p>
          </p:txBody>
        </p:sp>
        <p:sp>
          <p:nvSpPr>
            <p:cNvPr id="215047" name="Text Box 7"/>
            <p:cNvSpPr txBox="1">
              <a:spLocks noChangeArrowheads="1"/>
            </p:cNvSpPr>
            <p:nvPr/>
          </p:nvSpPr>
          <p:spPr bwMode="auto">
            <a:xfrm>
              <a:off x="3581400" y="5486400"/>
              <a:ext cx="211772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Solution on stack</a:t>
              </a:r>
            </a:p>
          </p:txBody>
        </p:sp>
        <p:sp>
          <p:nvSpPr>
            <p:cNvPr id="215048" name="Text Box 8"/>
            <p:cNvSpPr txBox="1">
              <a:spLocks noChangeArrowheads="1"/>
            </p:cNvSpPr>
            <p:nvPr/>
          </p:nvSpPr>
          <p:spPr bwMode="auto">
            <a:xfrm>
              <a:off x="1752600" y="5943600"/>
              <a:ext cx="2117725" cy="396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Solution on stack</a:t>
              </a:r>
            </a:p>
          </p:txBody>
        </p:sp>
        <p:sp>
          <p:nvSpPr>
            <p:cNvPr id="215049" name="Line 9"/>
            <p:cNvSpPr>
              <a:spLocks noChangeShapeType="1"/>
            </p:cNvSpPr>
            <p:nvPr/>
          </p:nvSpPr>
          <p:spPr bwMode="auto">
            <a:xfrm>
              <a:off x="8305800" y="4876800"/>
              <a:ext cx="0" cy="3810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15051" name="Line 11"/>
            <p:cNvSpPr>
              <a:spLocks noChangeShapeType="1"/>
            </p:cNvSpPr>
            <p:nvPr/>
          </p:nvSpPr>
          <p:spPr bwMode="auto">
            <a:xfrm>
              <a:off x="4114800" y="4953000"/>
              <a:ext cx="0" cy="6096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  <p:sp>
          <p:nvSpPr>
            <p:cNvPr id="215052" name="Line 12"/>
            <p:cNvSpPr>
              <a:spLocks noChangeShapeType="1"/>
            </p:cNvSpPr>
            <p:nvPr/>
          </p:nvSpPr>
          <p:spPr bwMode="auto">
            <a:xfrm>
              <a:off x="2667000" y="4953000"/>
              <a:ext cx="0" cy="11430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15053" name="Line 13"/>
            <p:cNvSpPr>
              <a:spLocks noChangeShapeType="1"/>
            </p:cNvSpPr>
            <p:nvPr/>
          </p:nvSpPr>
          <p:spPr bwMode="auto">
            <a:xfrm flipH="1">
              <a:off x="2667000" y="5715000"/>
              <a:ext cx="9144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15054" name="Line 14"/>
            <p:cNvSpPr>
              <a:spLocks noChangeShapeType="1"/>
            </p:cNvSpPr>
            <p:nvPr/>
          </p:nvSpPr>
          <p:spPr bwMode="auto">
            <a:xfrm flipH="1" flipV="1">
              <a:off x="4114800" y="5257800"/>
              <a:ext cx="27432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15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CSCI 162</a:t>
            </a:r>
            <a:endParaRPr lang="de-DE"/>
          </a:p>
        </p:txBody>
      </p:sp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533400" y="2133600"/>
            <a:ext cx="8458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 algn="ctr"/>
            <a:r>
              <a:rPr lang="de-DE" sz="3600">
                <a:solidFill>
                  <a:schemeClr val="tx1"/>
                </a:solidFill>
              </a:rPr>
              <a:t>Recursion does not terminate properly:  Stack Overflow !</a:t>
            </a:r>
          </a:p>
          <a:p>
            <a:pPr marL="685800" indent="-685800"/>
            <a:endParaRPr lang="de-DE" sz="3600">
              <a:solidFill>
                <a:schemeClr val="tx1"/>
              </a:solidFill>
            </a:endParaRP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762000"/>
          </a:xfrm>
        </p:spPr>
        <p:txBody>
          <a:bodyPr/>
          <a:lstStyle/>
          <a:p>
            <a:r>
              <a:rPr lang="en-US"/>
              <a:t>Common Programming Error</a:t>
            </a: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685800" y="16002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endParaRPr 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CSCI 162</a:t>
            </a:r>
            <a:endParaRPr lang="de-DE"/>
          </a:p>
        </p:txBody>
      </p:sp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533400" y="1752600"/>
            <a:ext cx="8458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 algn="ctr"/>
            <a:r>
              <a:rPr lang="de-DE" sz="2000">
                <a:solidFill>
                  <a:schemeClr val="tx1"/>
                </a:solidFill>
              </a:rPr>
              <a:t>Define a recursive solution for the following function:</a:t>
            </a:r>
          </a:p>
          <a:p>
            <a:pPr marL="685800" indent="-685800"/>
            <a:endParaRPr lang="de-DE" sz="2000">
              <a:solidFill>
                <a:schemeClr val="tx1"/>
              </a:solidFill>
            </a:endParaRPr>
          </a:p>
          <a:p>
            <a:pPr marL="685800" indent="-685800"/>
            <a:r>
              <a:rPr lang="de-DE" sz="2000">
                <a:solidFill>
                  <a:schemeClr val="tx1"/>
                </a:solidFill>
              </a:rPr>
              <a:t>				</a:t>
            </a:r>
            <a:r>
              <a:rPr lang="de-DE" sz="3600">
                <a:solidFill>
                  <a:schemeClr val="tx1"/>
                </a:solidFill>
              </a:rPr>
              <a:t>f(x) = x</a:t>
            </a:r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762000"/>
          </a:xfrm>
        </p:spPr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685800" y="16002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16078" name="Text Box 14"/>
          <p:cNvSpPr txBox="1">
            <a:spLocks noChangeArrowheads="1"/>
          </p:cNvSpPr>
          <p:nvPr/>
        </p:nvSpPr>
        <p:spPr bwMode="auto">
          <a:xfrm>
            <a:off x="4876800" y="2362200"/>
            <a:ext cx="35401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6400" y="3352800"/>
            <a:ext cx="6096000" cy="2743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int</a:t>
            </a:r>
            <a:r>
              <a:rPr lang="en-US" dirty="0" smtClean="0"/>
              <a:t> Power(</a:t>
            </a:r>
            <a:r>
              <a:rPr lang="en-US" dirty="0" err="1" smtClean="0"/>
              <a:t>int</a:t>
            </a:r>
            <a:r>
              <a:rPr lang="en-US" dirty="0" smtClean="0"/>
              <a:t> base, </a:t>
            </a:r>
            <a:r>
              <a:rPr lang="en-US" dirty="0" err="1" smtClean="0"/>
              <a:t>int</a:t>
            </a:r>
            <a:r>
              <a:rPr lang="en-US" dirty="0" smtClean="0"/>
              <a:t> exp)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if(exp == 0)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return 1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else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return(base * Power(base, exp-1)</a:t>
            </a:r>
          </a:p>
          <a:p>
            <a:r>
              <a:rPr lang="en-US" dirty="0" smtClean="0"/>
              <a:t>}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CSCI 162</a:t>
            </a:r>
            <a:endParaRPr lang="de-DE"/>
          </a:p>
        </p:txBody>
      </p:sp>
      <p:sp>
        <p:nvSpPr>
          <p:cNvPr id="217095" name="Rectangle 7"/>
          <p:cNvSpPr>
            <a:spLocks noChangeArrowheads="1"/>
          </p:cNvSpPr>
          <p:nvPr/>
        </p:nvSpPr>
        <p:spPr bwMode="auto">
          <a:xfrm>
            <a:off x="1752600" y="3048000"/>
            <a:ext cx="6096000" cy="1066800"/>
          </a:xfrm>
          <a:prstGeom prst="rect">
            <a:avLst/>
          </a:prstGeom>
          <a:solidFill>
            <a:schemeClr val="folHlink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533400" y="914400"/>
            <a:ext cx="8458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762000"/>
          </a:xfrm>
        </p:spPr>
        <p:txBody>
          <a:bodyPr/>
          <a:lstStyle/>
          <a:p>
            <a:r>
              <a:rPr lang="en-US"/>
              <a:t>Recursion vs. Iteration</a:t>
            </a:r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609600" y="1905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de-DE" sz="2800" dirty="0">
                <a:solidFill>
                  <a:schemeClr val="tx1"/>
                </a:solidFill>
              </a:rPr>
              <a:t>You could have written the power-function </a:t>
            </a:r>
            <a:r>
              <a:rPr lang="de-DE" sz="2800" i="1" dirty="0">
                <a:solidFill>
                  <a:schemeClr val="tx1"/>
                </a:solidFill>
              </a:rPr>
              <a:t>iteratively,</a:t>
            </a:r>
            <a:r>
              <a:rPr lang="de-DE" sz="2800" dirty="0">
                <a:solidFill>
                  <a:schemeClr val="tx1"/>
                </a:solidFill>
              </a:rPr>
              <a:t> i.e. using a loop construction</a:t>
            </a: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endParaRPr lang="de-DE" sz="2800" dirty="0">
              <a:solidFill>
                <a:schemeClr val="tx1"/>
              </a:solidFill>
            </a:endParaRPr>
          </a:p>
          <a:p>
            <a:pPr marL="685800" indent="-6858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de-DE" sz="4000" dirty="0" smtClean="0">
                <a:solidFill>
                  <a:srgbClr val="FFFFFF"/>
                </a:solidFill>
              </a:rPr>
              <a:t>What‘s </a:t>
            </a:r>
            <a:r>
              <a:rPr lang="de-DE" sz="4000" dirty="0">
                <a:solidFill>
                  <a:srgbClr val="FFFFFF"/>
                </a:solidFill>
              </a:rPr>
              <a:t>the difference ?</a:t>
            </a:r>
            <a:endParaRPr lang="de-DE" sz="40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629400"/>
            <a:ext cx="1828800" cy="228600"/>
          </a:xfrm>
        </p:spPr>
        <p:txBody>
          <a:bodyPr/>
          <a:lstStyle/>
          <a:p>
            <a:r>
              <a:rPr lang="de-DE" smtClean="0"/>
              <a:t>CSCI 162</a:t>
            </a:r>
            <a:endParaRPr lang="de-DE"/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914400" y="1600200"/>
            <a:ext cx="8077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imes New Roman" charset="0"/>
              </a:rPr>
              <a:t>Iteration can be used in place of recursion</a:t>
            </a:r>
            <a:endParaRPr lang="en-US" dirty="0">
              <a:solidFill>
                <a:schemeClr val="tx1"/>
              </a:solidFill>
              <a:cs typeface="Courier New" pitchFamily="49" charset="0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dirty="0">
                <a:solidFill>
                  <a:schemeClr val="tx1"/>
                </a:solidFill>
                <a:cs typeface="Times New Roman" charset="0"/>
              </a:rPr>
              <a:t>An iterative algorithm uses a </a:t>
            </a:r>
            <a:r>
              <a:rPr lang="en-US" i="1" dirty="0">
                <a:solidFill>
                  <a:schemeClr val="tx1"/>
                </a:solidFill>
                <a:cs typeface="Times New Roman" charset="0"/>
              </a:rPr>
              <a:t>looping construct</a:t>
            </a:r>
            <a:endParaRPr lang="en-US" dirty="0">
              <a:solidFill>
                <a:schemeClr val="tx1"/>
              </a:solidFill>
              <a:cs typeface="Courier New" pitchFamily="49" charset="0"/>
            </a:endParaRP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dirty="0">
                <a:solidFill>
                  <a:schemeClr val="tx1"/>
                </a:solidFill>
                <a:cs typeface="Times New Roman" charset="0"/>
              </a:rPr>
              <a:t>A recursive algorithm uses a </a:t>
            </a:r>
            <a:r>
              <a:rPr lang="en-US" i="1" dirty="0">
                <a:solidFill>
                  <a:schemeClr val="tx1"/>
                </a:solidFill>
                <a:cs typeface="Times New Roman" charset="0"/>
              </a:rPr>
              <a:t>branching structure</a:t>
            </a:r>
            <a:endParaRPr lang="en-US" dirty="0">
              <a:solidFill>
                <a:schemeClr val="tx1"/>
              </a:solidFill>
              <a:cs typeface="Courier New" pitchFamily="49" charset="0"/>
            </a:endParaRP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  <a:buFontTx/>
              <a:buChar char="•"/>
            </a:pPr>
            <a:r>
              <a:rPr lang="en-US" dirty="0">
                <a:solidFill>
                  <a:schemeClr val="tx1"/>
                </a:solidFill>
                <a:cs typeface="Times New Roman" charset="0"/>
              </a:rPr>
              <a:t>Recursive solutions are often less efficient, in terms of both </a:t>
            </a:r>
            <a:r>
              <a:rPr lang="en-US" i="1" dirty="0">
                <a:solidFill>
                  <a:schemeClr val="tx1"/>
                </a:solidFill>
                <a:cs typeface="Times New Roman" charset="0"/>
              </a:rPr>
              <a:t>time</a:t>
            </a:r>
            <a:r>
              <a:rPr lang="en-US" dirty="0">
                <a:solidFill>
                  <a:schemeClr val="tx1"/>
                </a:solidFill>
                <a:cs typeface="Times New Roman" charset="0"/>
              </a:rPr>
              <a:t> and </a:t>
            </a:r>
            <a:r>
              <a:rPr lang="en-US" i="1" dirty="0">
                <a:solidFill>
                  <a:schemeClr val="tx1"/>
                </a:solidFill>
                <a:cs typeface="Times New Roman" charset="0"/>
              </a:rPr>
              <a:t>space</a:t>
            </a:r>
            <a:r>
              <a:rPr lang="en-US" dirty="0">
                <a:solidFill>
                  <a:schemeClr val="tx1"/>
                </a:solidFill>
                <a:cs typeface="Times New Roman" charset="0"/>
              </a:rPr>
              <a:t>, than iterative solutions</a:t>
            </a:r>
            <a:endParaRPr lang="en-US" dirty="0">
              <a:solidFill>
                <a:schemeClr val="tx1"/>
              </a:solidFill>
              <a:cs typeface="Courier New" pitchFamily="49" charset="0"/>
            </a:endParaRP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  <a:buFontTx/>
              <a:buChar char="•"/>
            </a:pPr>
            <a:r>
              <a:rPr lang="en-US" dirty="0">
                <a:solidFill>
                  <a:srgbClr val="FF0000"/>
                </a:solidFill>
                <a:ea typeface="MS Mincho" charset="-128"/>
              </a:rPr>
              <a:t>Recursion can simplify the solution of a problem, often resulting in shorter, more easily understood source code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  <a:buFontTx/>
              <a:buChar char="•"/>
            </a:pPr>
            <a:r>
              <a:rPr lang="de-DE" dirty="0">
                <a:solidFill>
                  <a:schemeClr val="tx1"/>
                </a:solidFill>
              </a:rPr>
              <a:t>(Nearly) every recursively defined problem can be solved </a:t>
            </a:r>
            <a:r>
              <a:rPr lang="de-DE" dirty="0" smtClean="0">
                <a:solidFill>
                  <a:schemeClr val="tx1"/>
                </a:solidFill>
              </a:rPr>
              <a:t>iteratively</a:t>
            </a:r>
            <a:r>
              <a:rPr lang="en-US" dirty="0" smtClean="0"/>
              <a:t>. </a:t>
            </a:r>
          </a:p>
          <a:p>
            <a:pPr marL="1143000" lvl="1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50000"/>
              <a:buFontTx/>
              <a:buChar char="•"/>
            </a:pPr>
            <a:r>
              <a:rPr lang="en-US" dirty="0" smtClean="0"/>
              <a:t>I</a:t>
            </a:r>
            <a:r>
              <a:rPr lang="en-US" dirty="0" smtClean="0">
                <a:solidFill>
                  <a:schemeClr val="tx1"/>
                </a:solidFill>
              </a:rPr>
              <a:t>terative </a:t>
            </a:r>
            <a:r>
              <a:rPr lang="en-US" dirty="0">
                <a:solidFill>
                  <a:schemeClr val="tx1"/>
                </a:solidFill>
              </a:rPr>
              <a:t>optimization can be implemented after recursive design</a:t>
            </a:r>
            <a:endParaRPr lang="de-DE" i="1" dirty="0">
              <a:solidFill>
                <a:schemeClr val="tx1"/>
              </a:solidFill>
            </a:endParaRPr>
          </a:p>
        </p:txBody>
      </p:sp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533400" y="914400"/>
            <a:ext cx="8458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762000"/>
          </a:xfrm>
        </p:spPr>
        <p:txBody>
          <a:bodyPr/>
          <a:lstStyle/>
          <a:p>
            <a:r>
              <a:rPr lang="en-US"/>
              <a:t>Recursion vs. Iteration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8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8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8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18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18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18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18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CSCI 162</a:t>
            </a:r>
            <a:endParaRPr lang="de-DE"/>
          </a:p>
        </p:txBody>
      </p:sp>
      <p:sp>
        <p:nvSpPr>
          <p:cNvPr id="219139" name="Rectangle 3"/>
          <p:cNvSpPr>
            <a:spLocks noChangeArrowheads="1"/>
          </p:cNvSpPr>
          <p:nvPr/>
        </p:nvSpPr>
        <p:spPr bwMode="auto">
          <a:xfrm>
            <a:off x="533400" y="914400"/>
            <a:ext cx="8458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762000"/>
          </a:xfrm>
        </p:spPr>
        <p:txBody>
          <a:bodyPr/>
          <a:lstStyle/>
          <a:p>
            <a:r>
              <a:rPr lang="en-US" sz="3200"/>
              <a:t>Deciding whether to use a Recursive Function</a:t>
            </a:r>
          </a:p>
        </p:txBody>
      </p:sp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609600" y="1447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>
              <a:spcBef>
                <a:spcPct val="20000"/>
              </a:spcBef>
              <a:buClr>
                <a:schemeClr val="tx1"/>
              </a:buClr>
              <a:buSzPct val="150000"/>
              <a:buFontTx/>
              <a:buChar char="•"/>
            </a:pPr>
            <a:r>
              <a:rPr lang="en-US" sz="2800" dirty="0">
                <a:solidFill>
                  <a:schemeClr val="tx1"/>
                </a:solidFill>
                <a:cs typeface="Times New Roman" charset="0"/>
              </a:rPr>
              <a:t>When the depth of recursive calls is relatively “shallow”</a:t>
            </a:r>
          </a:p>
          <a:p>
            <a:pPr marL="685800" indent="-685800">
              <a:spcBef>
                <a:spcPct val="20000"/>
              </a:spcBef>
              <a:buClr>
                <a:schemeClr val="tx1"/>
              </a:buClr>
              <a:buSzPct val="150000"/>
            </a:pPr>
            <a:endParaRPr lang="en-US" sz="2800" dirty="0">
              <a:solidFill>
                <a:schemeClr val="tx1"/>
              </a:solidFill>
              <a:cs typeface="Courier New" pitchFamily="49" charset="0"/>
            </a:endParaRPr>
          </a:p>
          <a:p>
            <a:pPr marL="685800" indent="-685800">
              <a:spcBef>
                <a:spcPct val="20000"/>
              </a:spcBef>
              <a:buClr>
                <a:schemeClr val="tx1"/>
              </a:buClr>
              <a:buSzPct val="150000"/>
              <a:buFontTx/>
              <a:buChar char="•"/>
            </a:pPr>
            <a:r>
              <a:rPr lang="en-US" sz="2800" dirty="0">
                <a:solidFill>
                  <a:schemeClr val="tx1"/>
                </a:solidFill>
                <a:cs typeface="Times New Roman" charset="0"/>
              </a:rPr>
              <a:t>The recursive version does about the same amount of work as the </a:t>
            </a:r>
            <a:r>
              <a:rPr lang="en-US" sz="2800" dirty="0" err="1">
                <a:solidFill>
                  <a:schemeClr val="tx1"/>
                </a:solidFill>
                <a:cs typeface="Times New Roman" charset="0"/>
              </a:rPr>
              <a:t>nonrecursive</a:t>
            </a:r>
            <a:r>
              <a:rPr lang="en-US" sz="2800" dirty="0">
                <a:solidFill>
                  <a:schemeClr val="tx1"/>
                </a:solidFill>
                <a:cs typeface="Times New Roman" charset="0"/>
              </a:rPr>
              <a:t> version</a:t>
            </a:r>
          </a:p>
          <a:p>
            <a:pPr marL="685800" indent="-685800">
              <a:spcBef>
                <a:spcPct val="20000"/>
              </a:spcBef>
              <a:buClr>
                <a:schemeClr val="tx1"/>
              </a:buClr>
              <a:buSzPct val="150000"/>
            </a:pPr>
            <a:endParaRPr lang="en-US" sz="2800" dirty="0">
              <a:solidFill>
                <a:schemeClr val="tx1"/>
              </a:solidFill>
              <a:cs typeface="Courier New" pitchFamily="49" charset="0"/>
            </a:endParaRPr>
          </a:p>
          <a:p>
            <a:pPr marL="685800" indent="-685800">
              <a:spcBef>
                <a:spcPct val="20000"/>
              </a:spcBef>
              <a:buClr>
                <a:schemeClr val="tx1"/>
              </a:buClr>
              <a:buSzPct val="150000"/>
              <a:buFontTx/>
              <a:buChar char="•"/>
            </a:pPr>
            <a:r>
              <a:rPr lang="en-US" sz="2800" dirty="0">
                <a:solidFill>
                  <a:schemeClr val="tx1"/>
                </a:solidFill>
                <a:cs typeface="Times New Roman" charset="0"/>
              </a:rPr>
              <a:t>The recursive version is shorter and simpler than the </a:t>
            </a:r>
            <a:r>
              <a:rPr lang="en-US" sz="2800" dirty="0" err="1">
                <a:solidFill>
                  <a:schemeClr val="tx1"/>
                </a:solidFill>
                <a:ea typeface="MS Mincho" charset="-128"/>
              </a:rPr>
              <a:t>nonrecursive</a:t>
            </a:r>
            <a:r>
              <a:rPr lang="en-US" sz="2800" dirty="0">
                <a:solidFill>
                  <a:schemeClr val="tx1"/>
                </a:solidFill>
                <a:ea typeface="MS Mincho" charset="-128"/>
              </a:rPr>
              <a:t> solution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sz="2800" dirty="0">
              <a:solidFill>
                <a:schemeClr val="tx1"/>
              </a:solidFill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9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9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9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CSCI 162</a:t>
            </a:r>
            <a:endParaRPr lang="de-DE"/>
          </a:p>
        </p:txBody>
      </p: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457200" y="838200"/>
            <a:ext cx="3352800" cy="2590800"/>
          </a:xfrm>
          <a:prstGeom prst="rect">
            <a:avLst/>
          </a:prstGeom>
          <a:solidFill>
            <a:srgbClr val="3366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533400" y="914400"/>
          <a:ext cx="3400425" cy="2638425"/>
        </p:xfrm>
        <a:graphic>
          <a:graphicData uri="http://schemas.openxmlformats.org/presentationml/2006/ole">
            <p:oleObj spid="_x0000_s2050" name="Picture Publisher Bild" r:id="rId3" imgW="3400560" imgH="2638440" progId="">
              <p:embed/>
            </p:oleObj>
          </a:graphicData>
        </a:graphic>
      </p:graphicFrame>
      <p:sp>
        <p:nvSpPr>
          <p:cNvPr id="220169" name="Rectangle 9"/>
          <p:cNvSpPr>
            <a:spLocks noChangeArrowheads="1"/>
          </p:cNvSpPr>
          <p:nvPr/>
        </p:nvSpPr>
        <p:spPr bwMode="auto">
          <a:xfrm>
            <a:off x="2971800" y="2590800"/>
            <a:ext cx="3352800" cy="2590800"/>
          </a:xfrm>
          <a:prstGeom prst="rect">
            <a:avLst/>
          </a:prstGeom>
          <a:solidFill>
            <a:srgbClr val="3366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graphicFrame>
        <p:nvGraphicFramePr>
          <p:cNvPr id="220166" name="Object 6"/>
          <p:cNvGraphicFramePr>
            <a:graphicFrameLocks noChangeAspect="1"/>
          </p:cNvGraphicFramePr>
          <p:nvPr/>
        </p:nvGraphicFramePr>
        <p:xfrm>
          <a:off x="3048000" y="2667000"/>
          <a:ext cx="3390900" cy="2628900"/>
        </p:xfrm>
        <a:graphic>
          <a:graphicData uri="http://schemas.openxmlformats.org/presentationml/2006/ole">
            <p:oleObj spid="_x0000_s2051" name="Picture Publisher Bild" r:id="rId4" imgW="3390840" imgH="2629080" progId="">
              <p:embed/>
            </p:oleObj>
          </a:graphicData>
        </a:graphic>
      </p:graphicFrame>
      <p:sp>
        <p:nvSpPr>
          <p:cNvPr id="220170" name="Rectangle 10"/>
          <p:cNvSpPr>
            <a:spLocks noChangeArrowheads="1"/>
          </p:cNvSpPr>
          <p:nvPr/>
        </p:nvSpPr>
        <p:spPr bwMode="auto">
          <a:xfrm>
            <a:off x="5486400" y="3886200"/>
            <a:ext cx="3352800" cy="2590800"/>
          </a:xfrm>
          <a:prstGeom prst="rect">
            <a:avLst/>
          </a:prstGeom>
          <a:solidFill>
            <a:srgbClr val="3366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533400" y="914400"/>
            <a:ext cx="8458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762000"/>
          </a:xfrm>
        </p:spPr>
        <p:txBody>
          <a:bodyPr/>
          <a:lstStyle/>
          <a:p>
            <a:r>
              <a:rPr lang="en-US" sz="3200"/>
              <a:t>Examples: Fractal Tree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609600" y="1447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>
              <a:spcBef>
                <a:spcPct val="20000"/>
              </a:spcBef>
              <a:buClr>
                <a:schemeClr val="tx1"/>
              </a:buClr>
              <a:buSzPct val="150000"/>
            </a:pPr>
            <a:endParaRPr lang="en-US" sz="2800">
              <a:solidFill>
                <a:schemeClr val="tx1"/>
              </a:solidFill>
            </a:endParaRP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sz="2800">
              <a:solidFill>
                <a:schemeClr val="tx1"/>
              </a:solidFill>
              <a:cs typeface="Courier New" pitchFamily="49" charset="0"/>
            </a:endParaRPr>
          </a:p>
        </p:txBody>
      </p:sp>
      <p:graphicFrame>
        <p:nvGraphicFramePr>
          <p:cNvPr id="220167" name="Object 7"/>
          <p:cNvGraphicFramePr>
            <a:graphicFrameLocks noChangeAspect="1"/>
          </p:cNvGraphicFramePr>
          <p:nvPr/>
        </p:nvGraphicFramePr>
        <p:xfrm>
          <a:off x="5562600" y="3962400"/>
          <a:ext cx="3400425" cy="2619375"/>
        </p:xfrm>
        <a:graphic>
          <a:graphicData uri="http://schemas.openxmlformats.org/presentationml/2006/ole">
            <p:oleObj spid="_x0000_s2052" name="Picture Publisher Bild" r:id="rId5" imgW="3400560" imgH="2619360" progId="">
              <p:embed/>
            </p:oleObj>
          </a:graphicData>
        </a:graphic>
      </p:graphicFrame>
      <p:sp>
        <p:nvSpPr>
          <p:cNvPr id="220173" name="Text Box 13"/>
          <p:cNvSpPr txBox="1">
            <a:spLocks noChangeArrowheads="1"/>
          </p:cNvSpPr>
          <p:nvPr/>
        </p:nvSpPr>
        <p:spPr bwMode="auto">
          <a:xfrm>
            <a:off x="2236788" y="6583362"/>
            <a:ext cx="5307012" cy="2746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hlinkClick r:id="rId6"/>
              </a:rPr>
              <a:t>http://id.mind.net/~zona/mmts/geometrySection/fractals/tree/treeFractal.html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Examples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1219200"/>
            <a:ext cx="7499350" cy="5486400"/>
          </a:xfrm>
        </p:spPr>
        <p:txBody>
          <a:bodyPr/>
          <a:lstStyle/>
          <a:p>
            <a:r>
              <a:rPr lang="en-CA" dirty="0" smtClean="0"/>
              <a:t>Examples of ADTs </a:t>
            </a:r>
          </a:p>
          <a:p>
            <a:pPr lvl="1"/>
            <a:r>
              <a:rPr lang="en-CA" dirty="0" smtClean="0"/>
              <a:t>Stacks </a:t>
            </a:r>
          </a:p>
          <a:p>
            <a:pPr lvl="1"/>
            <a:r>
              <a:rPr lang="en-CA" dirty="0" smtClean="0"/>
              <a:t>Queues</a:t>
            </a:r>
          </a:p>
          <a:p>
            <a:pPr lvl="1"/>
            <a:r>
              <a:rPr lang="en-CA" dirty="0" smtClean="0"/>
              <a:t>Lists</a:t>
            </a:r>
          </a:p>
          <a:p>
            <a:pPr lvl="1"/>
            <a:r>
              <a:rPr lang="en-CA" dirty="0" smtClean="0"/>
              <a:t>Trees</a:t>
            </a:r>
          </a:p>
          <a:p>
            <a:pPr lvl="1"/>
            <a:r>
              <a:rPr lang="en-CA" dirty="0" smtClean="0"/>
              <a:t>Graphs</a:t>
            </a:r>
          </a:p>
          <a:p>
            <a:pPr lvl="1"/>
            <a:r>
              <a:rPr lang="en-CA" dirty="0" smtClean="0"/>
              <a:t>Sets</a:t>
            </a:r>
          </a:p>
          <a:p>
            <a:r>
              <a:rPr lang="en-CA" dirty="0" smtClean="0"/>
              <a:t>The idea of objects came from ADTs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CSCI 162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CSCI 162</a:t>
            </a:r>
            <a:endParaRPr lang="de-DE"/>
          </a:p>
        </p:txBody>
      </p:sp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57200" y="838200"/>
            <a:ext cx="3352800" cy="2590800"/>
          </a:xfrm>
          <a:prstGeom prst="rect">
            <a:avLst/>
          </a:prstGeom>
          <a:solidFill>
            <a:srgbClr val="3366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graphicFrame>
        <p:nvGraphicFramePr>
          <p:cNvPr id="221196" name="Object 12"/>
          <p:cNvGraphicFramePr>
            <a:graphicFrameLocks noChangeAspect="1"/>
          </p:cNvGraphicFramePr>
          <p:nvPr/>
        </p:nvGraphicFramePr>
        <p:xfrm>
          <a:off x="533400" y="914400"/>
          <a:ext cx="3276600" cy="2609850"/>
        </p:xfrm>
        <a:graphic>
          <a:graphicData uri="http://schemas.openxmlformats.org/presentationml/2006/ole">
            <p:oleObj spid="_x0000_s3074" name="Picture Publisher Bild" r:id="rId3" imgW="3790800" imgH="3019320" progId="">
              <p:embed/>
            </p:oleObj>
          </a:graphicData>
        </a:graphic>
      </p:graphicFrame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2971800" y="2590800"/>
            <a:ext cx="3352800" cy="2590800"/>
          </a:xfrm>
          <a:prstGeom prst="rect">
            <a:avLst/>
          </a:prstGeom>
          <a:solidFill>
            <a:srgbClr val="3366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graphicFrame>
        <p:nvGraphicFramePr>
          <p:cNvPr id="221197" name="Object 13"/>
          <p:cNvGraphicFramePr>
            <a:graphicFrameLocks noChangeAspect="1"/>
          </p:cNvGraphicFramePr>
          <p:nvPr/>
        </p:nvGraphicFramePr>
        <p:xfrm>
          <a:off x="3048000" y="2667000"/>
          <a:ext cx="3276600" cy="2632075"/>
        </p:xfrm>
        <a:graphic>
          <a:graphicData uri="http://schemas.openxmlformats.org/presentationml/2006/ole">
            <p:oleObj spid="_x0000_s3075" name="Picture Publisher Bild" r:id="rId4" imgW="3781440" imgH="3038400" progId="">
              <p:embed/>
            </p:oleObj>
          </a:graphicData>
        </a:graphic>
      </p:graphicFrame>
      <p:sp>
        <p:nvSpPr>
          <p:cNvPr id="221190" name="Rectangle 6"/>
          <p:cNvSpPr>
            <a:spLocks noChangeArrowheads="1"/>
          </p:cNvSpPr>
          <p:nvPr/>
        </p:nvSpPr>
        <p:spPr bwMode="auto">
          <a:xfrm>
            <a:off x="5486400" y="3886200"/>
            <a:ext cx="3352800" cy="2590800"/>
          </a:xfrm>
          <a:prstGeom prst="rect">
            <a:avLst/>
          </a:prstGeom>
          <a:solidFill>
            <a:srgbClr val="3366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21191" name="Rectangle 7"/>
          <p:cNvSpPr>
            <a:spLocks noChangeArrowheads="1"/>
          </p:cNvSpPr>
          <p:nvPr/>
        </p:nvSpPr>
        <p:spPr bwMode="auto">
          <a:xfrm>
            <a:off x="533400" y="914400"/>
            <a:ext cx="8458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21192" name="Rectangle 8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762000"/>
          </a:xfrm>
        </p:spPr>
        <p:txBody>
          <a:bodyPr/>
          <a:lstStyle/>
          <a:p>
            <a:r>
              <a:rPr lang="en-US" sz="3200" dirty="0"/>
              <a:t>Examples: The 8 Queens Problem</a:t>
            </a:r>
          </a:p>
        </p:txBody>
      </p:sp>
      <p:sp>
        <p:nvSpPr>
          <p:cNvPr id="221193" name="Rectangle 9"/>
          <p:cNvSpPr>
            <a:spLocks noChangeArrowheads="1"/>
          </p:cNvSpPr>
          <p:nvPr/>
        </p:nvSpPr>
        <p:spPr bwMode="auto">
          <a:xfrm>
            <a:off x="609600" y="1447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85800" indent="-685800">
              <a:spcBef>
                <a:spcPct val="20000"/>
              </a:spcBef>
              <a:buClr>
                <a:schemeClr val="tx1"/>
              </a:buClr>
              <a:buSzPct val="150000"/>
            </a:pPr>
            <a:endParaRPr lang="en-US" sz="2800">
              <a:solidFill>
                <a:schemeClr val="tx1"/>
              </a:solidFill>
            </a:endParaRPr>
          </a:p>
          <a:p>
            <a:pPr marL="685800" indent="-6858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sz="280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221195" name="Text Box 11"/>
          <p:cNvSpPr txBox="1">
            <a:spLocks noChangeArrowheads="1"/>
          </p:cNvSpPr>
          <p:nvPr/>
        </p:nvSpPr>
        <p:spPr bwMode="auto">
          <a:xfrm>
            <a:off x="4084638" y="1447800"/>
            <a:ext cx="4810125" cy="2746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hlinkClick r:id="rId5"/>
              </a:rPr>
              <a:t>http://mossie.cs.und.ac.za/~murrellh/javademos/queens/queens.html</a:t>
            </a:r>
            <a:endParaRPr lang="en-US" sz="1200" dirty="0"/>
          </a:p>
        </p:txBody>
      </p:sp>
      <p:graphicFrame>
        <p:nvGraphicFramePr>
          <p:cNvPr id="221198" name="Object 14"/>
          <p:cNvGraphicFramePr>
            <a:graphicFrameLocks noChangeAspect="1"/>
          </p:cNvGraphicFramePr>
          <p:nvPr/>
        </p:nvGraphicFramePr>
        <p:xfrm>
          <a:off x="5562600" y="3962400"/>
          <a:ext cx="3352800" cy="2693988"/>
        </p:xfrm>
        <a:graphic>
          <a:graphicData uri="http://schemas.openxmlformats.org/presentationml/2006/ole">
            <p:oleObj spid="_x0000_s3076" name="Picture Publisher Bild" r:id="rId6" imgW="3781440" imgH="3038400" progId="">
              <p:embed/>
            </p:oleObj>
          </a:graphicData>
        </a:graphic>
      </p:graphicFrame>
      <p:sp>
        <p:nvSpPr>
          <p:cNvPr id="221199" name="Text Box 15"/>
          <p:cNvSpPr txBox="1">
            <a:spLocks noChangeArrowheads="1"/>
          </p:cNvSpPr>
          <p:nvPr/>
        </p:nvSpPr>
        <p:spPr bwMode="auto">
          <a:xfrm>
            <a:off x="457200" y="5562600"/>
            <a:ext cx="4848225" cy="10699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Eight queens are to be placed on a chess board </a:t>
            </a:r>
          </a:p>
          <a:p>
            <a:pPr algn="ctr"/>
            <a:r>
              <a:rPr lang="en-US" sz="1600" b="1"/>
              <a:t>in such a way that no queen checks against</a:t>
            </a:r>
          </a:p>
          <a:p>
            <a:pPr algn="ctr"/>
            <a:r>
              <a:rPr lang="en-US" sz="1600" b="1"/>
              <a:t> any other queen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String Methods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14400"/>
            <a:ext cx="7239000" cy="1219200"/>
          </a:xfrm>
        </p:spPr>
        <p:txBody>
          <a:bodyPr/>
          <a:lstStyle/>
          <a:p>
            <a:r>
              <a:rPr lang="en-US" dirty="0"/>
              <a:t>Write a recursive method that will print the characters in a string recursively, one character at a time.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52500" y="2057400"/>
            <a:ext cx="7239000" cy="4343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void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printString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(String 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s.length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== 0)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return;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s.charAt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(0) 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printString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s.substring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(1) 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String Methods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2057400"/>
            <a:ext cx="7239000" cy="4419600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dirty="0"/>
              <a:t>public static void </a:t>
            </a:r>
            <a:r>
              <a:rPr lang="en-US" dirty="0" err="1"/>
              <a:t>printReverse</a:t>
            </a:r>
            <a:r>
              <a:rPr lang="en-US" dirty="0"/>
              <a:t> ( String s )</a:t>
            </a:r>
          </a:p>
          <a:p>
            <a:pPr>
              <a:buFontTx/>
              <a:buNone/>
            </a:pPr>
            <a:r>
              <a:rPr lang="en-US" dirty="0"/>
              <a:t>{	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</a:t>
            </a:r>
            <a:r>
              <a:rPr lang="en-US" dirty="0" smtClean="0"/>
              <a:t>   if </a:t>
            </a:r>
            <a:r>
              <a:rPr lang="en-US" dirty="0"/>
              <a:t>( </a:t>
            </a:r>
            <a:r>
              <a:rPr lang="en-US" dirty="0" err="1"/>
              <a:t>s.length</a:t>
            </a:r>
            <a:r>
              <a:rPr lang="en-US" dirty="0"/>
              <a:t>() &gt; 0 ) </a:t>
            </a:r>
          </a:p>
          <a:p>
            <a:pPr>
              <a:buFontTx/>
              <a:buNone/>
            </a:pPr>
            <a:r>
              <a:rPr lang="en-US" dirty="0"/>
              <a:t>	{	</a:t>
            </a:r>
            <a:r>
              <a:rPr lang="en-US" dirty="0" err="1"/>
              <a:t>printReverse</a:t>
            </a:r>
            <a:r>
              <a:rPr lang="en-US" dirty="0"/>
              <a:t> ( </a:t>
            </a:r>
            <a:r>
              <a:rPr lang="en-US" dirty="0" err="1"/>
              <a:t>s.substring</a:t>
            </a:r>
            <a:r>
              <a:rPr lang="en-US" dirty="0"/>
              <a:t> ( 1 ) );</a:t>
            </a:r>
          </a:p>
          <a:p>
            <a:pPr>
              <a:buFontTx/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 ( </a:t>
            </a:r>
            <a:r>
              <a:rPr lang="en-US" dirty="0" err="1"/>
              <a:t>s.charAt</a:t>
            </a:r>
            <a:r>
              <a:rPr lang="en-US" dirty="0"/>
              <a:t> ( 0 ) );</a:t>
            </a:r>
          </a:p>
          <a:p>
            <a:pPr>
              <a:buFontTx/>
              <a:buNone/>
            </a:pPr>
            <a:r>
              <a:rPr lang="en-US" dirty="0"/>
              <a:t>	}</a:t>
            </a:r>
          </a:p>
          <a:p>
            <a:pPr>
              <a:buFontTx/>
              <a:buNone/>
            </a:pPr>
            <a:r>
              <a:rPr lang="en-US" dirty="0"/>
              <a:t>}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Many recursive solutions involve breaking a sequential structure, such as a string or an array, into its head and tail. An operation is performed on the head, and the algorithm </a:t>
            </a:r>
            <a:r>
              <a:rPr lang="en-US" dirty="0" err="1"/>
              <a:t>recurses</a:t>
            </a:r>
            <a:r>
              <a:rPr lang="en-US" dirty="0"/>
              <a:t> on the tail.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90600" y="1066800"/>
            <a:ext cx="7239000" cy="91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itchFamily="2" charset="2"/>
              <a:buChar char="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 a recursive method that will print a String in reverse order one character at a time.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String Methods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2057400"/>
            <a:ext cx="7239000" cy="4495799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countChar</a:t>
            </a:r>
            <a:r>
              <a:rPr lang="en-US" dirty="0"/>
              <a:t> (String s, char 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  <a:p>
            <a:pPr>
              <a:buFontTx/>
              <a:buNone/>
            </a:pPr>
            <a:r>
              <a:rPr lang="en-US" dirty="0"/>
              <a:t>{	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</a:t>
            </a:r>
            <a:r>
              <a:rPr lang="en-US" dirty="0" smtClean="0"/>
              <a:t>    if </a:t>
            </a:r>
            <a:r>
              <a:rPr lang="en-US" dirty="0"/>
              <a:t>( </a:t>
            </a:r>
            <a:r>
              <a:rPr lang="en-US" dirty="0" err="1"/>
              <a:t>s.length</a:t>
            </a:r>
            <a:r>
              <a:rPr lang="en-US" dirty="0"/>
              <a:t>() == 0 )</a:t>
            </a:r>
          </a:p>
          <a:p>
            <a:pPr>
              <a:buFontTx/>
              <a:buNone/>
            </a:pPr>
            <a:r>
              <a:rPr lang="en-US" dirty="0"/>
              <a:t>		return 0;</a:t>
            </a:r>
          </a:p>
          <a:p>
            <a:pPr>
              <a:buFontTx/>
              <a:buNone/>
            </a:pPr>
            <a:r>
              <a:rPr lang="en-US" dirty="0"/>
              <a:t>	else if ( </a:t>
            </a:r>
            <a:r>
              <a:rPr lang="en-US" dirty="0" err="1"/>
              <a:t>s.charAt</a:t>
            </a:r>
            <a:r>
              <a:rPr lang="en-US" dirty="0"/>
              <a:t> ( 0 ) == 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  <a:p>
            <a:pPr>
              <a:buFontTx/>
              <a:buNone/>
            </a:pPr>
            <a:r>
              <a:rPr lang="en-US" dirty="0"/>
              <a:t>		    return 1 + </a:t>
            </a:r>
            <a:r>
              <a:rPr lang="en-US" dirty="0" err="1"/>
              <a:t>countChar</a:t>
            </a:r>
            <a:r>
              <a:rPr lang="en-US" dirty="0"/>
              <a:t> ( </a:t>
            </a:r>
            <a:r>
              <a:rPr lang="en-US" dirty="0" err="1"/>
              <a:t>s.substring</a:t>
            </a:r>
            <a:r>
              <a:rPr lang="en-US" dirty="0"/>
              <a:t> (1), 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pPr>
              <a:buFontTx/>
              <a:buNone/>
            </a:pPr>
            <a:r>
              <a:rPr lang="en-US" dirty="0"/>
              <a:t>		else</a:t>
            </a:r>
          </a:p>
          <a:p>
            <a:pPr>
              <a:buFontTx/>
              <a:buNone/>
            </a:pPr>
            <a:r>
              <a:rPr lang="en-US" dirty="0"/>
              <a:t>		    return 0 + </a:t>
            </a:r>
            <a:r>
              <a:rPr lang="en-US" dirty="0" err="1"/>
              <a:t>countChar</a:t>
            </a:r>
            <a:r>
              <a:rPr lang="en-US" dirty="0"/>
              <a:t> ( </a:t>
            </a:r>
            <a:r>
              <a:rPr lang="en-US" dirty="0" err="1"/>
              <a:t>s.substring</a:t>
            </a:r>
            <a:r>
              <a:rPr lang="en-US" dirty="0"/>
              <a:t> (1), 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pPr>
              <a:buFontTx/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90600" y="1219200"/>
            <a:ext cx="7239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itchFamily="2" charset="2"/>
              <a:buChar char="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 a recursive method that will count the number of occurrences of the character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the String 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String Methods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590800"/>
            <a:ext cx="7239000" cy="3733800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binTodecimal</a:t>
            </a:r>
            <a:r>
              <a:rPr lang="en-US" dirty="0"/>
              <a:t> (String s)</a:t>
            </a:r>
          </a:p>
          <a:p>
            <a:pPr>
              <a:buFontTx/>
              <a:buNone/>
            </a:pPr>
            <a:r>
              <a:rPr lang="en-US" dirty="0"/>
              <a:t>{</a:t>
            </a:r>
          </a:p>
          <a:p>
            <a:pPr>
              <a:buFontTx/>
              <a:buNone/>
            </a:pPr>
            <a:r>
              <a:rPr lang="en-US" dirty="0"/>
              <a:t>	if ( </a:t>
            </a:r>
            <a:r>
              <a:rPr lang="en-US" dirty="0" err="1"/>
              <a:t>s.length</a:t>
            </a:r>
            <a:r>
              <a:rPr lang="en-US" dirty="0"/>
              <a:t>() == 1)</a:t>
            </a:r>
          </a:p>
          <a:p>
            <a:pPr>
              <a:buFontTx/>
              <a:buNone/>
            </a:pPr>
            <a:r>
              <a:rPr lang="en-US" dirty="0"/>
              <a:t>		return </a:t>
            </a:r>
            <a:r>
              <a:rPr lang="en-US" dirty="0" err="1"/>
              <a:t>Integer.parseInt</a:t>
            </a:r>
            <a:r>
              <a:rPr lang="en-US" dirty="0"/>
              <a:t> (s);</a:t>
            </a:r>
          </a:p>
          <a:p>
            <a:pPr>
              <a:buFontTx/>
              <a:buNone/>
            </a:pPr>
            <a:r>
              <a:rPr lang="en-US" dirty="0"/>
              <a:t>	else</a:t>
            </a:r>
          </a:p>
          <a:p>
            <a:pPr>
              <a:buFontTx/>
              <a:buNone/>
            </a:pPr>
            <a:r>
              <a:rPr lang="en-US" dirty="0"/>
              <a:t>		return </a:t>
            </a:r>
            <a:r>
              <a:rPr lang="en-US" dirty="0" err="1"/>
              <a:t>Integer.parseInt</a:t>
            </a:r>
            <a:r>
              <a:rPr lang="en-US" dirty="0"/>
              <a:t> (</a:t>
            </a:r>
            <a:r>
              <a:rPr lang="en-US" dirty="0" err="1"/>
              <a:t>s.substring</a:t>
            </a:r>
            <a:r>
              <a:rPr lang="en-US" dirty="0"/>
              <a:t> (</a:t>
            </a:r>
            <a:r>
              <a:rPr lang="en-US" dirty="0" err="1"/>
              <a:t>s.length</a:t>
            </a:r>
            <a:r>
              <a:rPr lang="en-US" dirty="0"/>
              <a:t>() - 1)) +</a:t>
            </a:r>
          </a:p>
          <a:p>
            <a:pPr>
              <a:buFontTx/>
              <a:buNone/>
            </a:pPr>
            <a:r>
              <a:rPr lang="en-US" dirty="0"/>
              <a:t>		          2 * </a:t>
            </a:r>
            <a:r>
              <a:rPr lang="en-US" dirty="0" err="1"/>
              <a:t>binTodecimal</a:t>
            </a:r>
            <a:r>
              <a:rPr lang="en-US" dirty="0"/>
              <a:t> (</a:t>
            </a:r>
            <a:r>
              <a:rPr lang="en-US" dirty="0" err="1"/>
              <a:t>s.substring</a:t>
            </a:r>
            <a:r>
              <a:rPr lang="en-US" dirty="0"/>
              <a:t> (0, </a:t>
            </a:r>
            <a:r>
              <a:rPr lang="en-US" dirty="0" err="1"/>
              <a:t>s.length</a:t>
            </a:r>
            <a:r>
              <a:rPr lang="en-US" dirty="0"/>
              <a:t>() - 1);		</a:t>
            </a:r>
          </a:p>
          <a:p>
            <a:pPr>
              <a:buFontTx/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990600"/>
            <a:ext cx="72390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itchFamily="2" charset="2"/>
              <a:buChar char="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 a recursive method to convert a String representing a binary number to its decimal equivalent. For example, binTodecimal (“101011”) should return the int 43.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Array Methods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2057400"/>
            <a:ext cx="7239000" cy="4571999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rSearch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arr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head, </a:t>
            </a:r>
            <a:r>
              <a:rPr lang="en-US" dirty="0" err="1"/>
              <a:t>int</a:t>
            </a:r>
            <a:r>
              <a:rPr lang="en-US" dirty="0"/>
              <a:t> key )</a:t>
            </a:r>
          </a:p>
          <a:p>
            <a:pPr>
              <a:buFontTx/>
              <a:buNone/>
            </a:pPr>
            <a:r>
              <a:rPr lang="en-US" dirty="0"/>
              <a:t>{	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dirty="0" smtClean="0"/>
              <a:t>if </a:t>
            </a:r>
            <a:r>
              <a:rPr lang="en-US" dirty="0"/>
              <a:t>( head == </a:t>
            </a:r>
            <a:r>
              <a:rPr lang="en-US" dirty="0" err="1"/>
              <a:t>arr.length</a:t>
            </a:r>
            <a:r>
              <a:rPr lang="en-US" dirty="0"/>
              <a:t> )</a:t>
            </a:r>
          </a:p>
          <a:p>
            <a:pPr>
              <a:buFontTx/>
              <a:buNone/>
            </a:pPr>
            <a:r>
              <a:rPr lang="en-US" dirty="0"/>
              <a:t>	    return –1;</a:t>
            </a:r>
          </a:p>
          <a:p>
            <a:pPr>
              <a:buFontTx/>
              <a:buNone/>
            </a:pPr>
            <a:r>
              <a:rPr lang="en-US" dirty="0"/>
              <a:t>	else if ( </a:t>
            </a:r>
            <a:r>
              <a:rPr lang="en-US" dirty="0" err="1"/>
              <a:t>arr</a:t>
            </a:r>
            <a:r>
              <a:rPr lang="en-US" dirty="0"/>
              <a:t>[head] == key )</a:t>
            </a:r>
          </a:p>
          <a:p>
            <a:pPr>
              <a:buFontTx/>
              <a:buNone/>
            </a:pPr>
            <a:r>
              <a:rPr lang="en-US" dirty="0"/>
              <a:t>	    return head;</a:t>
            </a:r>
          </a:p>
          <a:p>
            <a:pPr>
              <a:buFontTx/>
              <a:buNone/>
            </a:pPr>
            <a:r>
              <a:rPr lang="en-US" dirty="0"/>
              <a:t>	else</a:t>
            </a:r>
          </a:p>
          <a:p>
            <a:pPr>
              <a:buFontTx/>
              <a:buNone/>
            </a:pPr>
            <a:r>
              <a:rPr lang="en-US" dirty="0"/>
              <a:t>	    return </a:t>
            </a:r>
            <a:r>
              <a:rPr lang="en-US" dirty="0" err="1"/>
              <a:t>rSearch</a:t>
            </a:r>
            <a:r>
              <a:rPr lang="en-US" dirty="0"/>
              <a:t> ( </a:t>
            </a:r>
            <a:r>
              <a:rPr lang="en-US" dirty="0" err="1"/>
              <a:t>arr</a:t>
            </a:r>
            <a:r>
              <a:rPr lang="en-US" dirty="0"/>
              <a:t>, head + 1, key );</a:t>
            </a:r>
          </a:p>
          <a:p>
            <a:pPr>
              <a:buFontTx/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1066800"/>
            <a:ext cx="72390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itchFamily="2" charset="2"/>
              <a:buChar char="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 a recursive method that will do a sequential search on an array.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Stack: A.K.A. LIFO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143000"/>
            <a:ext cx="7499350" cy="2743200"/>
          </a:xfrm>
        </p:spPr>
        <p:txBody>
          <a:bodyPr/>
          <a:lstStyle/>
          <a:p>
            <a:r>
              <a:rPr lang="en-US" dirty="0" smtClean="0"/>
              <a:t>Think of a stack of dishes in the cafeteria.</a:t>
            </a:r>
          </a:p>
          <a:p>
            <a:pPr lvl="1"/>
            <a:r>
              <a:rPr lang="en-US" dirty="0" smtClean="0"/>
              <a:t>Wash a plate </a:t>
            </a:r>
            <a:r>
              <a:rPr lang="en-US" dirty="0" smtClean="0">
                <a:sym typeface="Wingdings" pitchFamily="2" charset="2"/>
              </a:rPr>
              <a:t> put it on top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Need a plate  Take the top one.</a:t>
            </a:r>
          </a:p>
          <a:p>
            <a:r>
              <a:rPr lang="en-US" dirty="0" smtClean="0">
                <a:sym typeface="Wingdings" pitchFamily="2" charset="2"/>
              </a:rPr>
              <a:t>Only interact with the top plate</a:t>
            </a:r>
          </a:p>
          <a:p>
            <a:r>
              <a:rPr lang="en-US" dirty="0" smtClean="0"/>
              <a:t>Defining Operations</a:t>
            </a:r>
          </a:p>
        </p:txBody>
      </p:sp>
      <p:sp>
        <p:nvSpPr>
          <p:cNvPr id="5" name="Right Brace 4"/>
          <p:cNvSpPr/>
          <p:nvPr/>
        </p:nvSpPr>
        <p:spPr>
          <a:xfrm>
            <a:off x="7848600" y="2400300"/>
            <a:ext cx="457200" cy="1066800"/>
          </a:xfrm>
          <a:prstGeom prst="rightBrace">
            <a:avLst>
              <a:gd name="adj1" fmla="val 8333"/>
              <a:gd name="adj2" fmla="val 58262"/>
            </a:avLst>
          </a:prstGeom>
          <a:ln w="50800">
            <a:solidFill>
              <a:srgbClr val="7030A0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ight Brace 5"/>
          <p:cNvSpPr/>
          <p:nvPr/>
        </p:nvSpPr>
        <p:spPr>
          <a:xfrm>
            <a:off x="7848600" y="2971800"/>
            <a:ext cx="457200" cy="1066800"/>
          </a:xfrm>
          <a:prstGeom prst="rightBrace">
            <a:avLst>
              <a:gd name="adj1" fmla="val 8333"/>
              <a:gd name="adj2" fmla="val 58262"/>
            </a:avLst>
          </a:prstGeom>
          <a:ln w="5080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Brace 6"/>
          <p:cNvSpPr/>
          <p:nvPr/>
        </p:nvSpPr>
        <p:spPr>
          <a:xfrm>
            <a:off x="7848600" y="3543300"/>
            <a:ext cx="457200" cy="1066800"/>
          </a:xfrm>
          <a:prstGeom prst="rightBrace">
            <a:avLst>
              <a:gd name="adj1" fmla="val 8333"/>
              <a:gd name="adj2" fmla="val 58262"/>
            </a:avLst>
          </a:prstGeom>
          <a:ln w="50800">
            <a:solidFill>
              <a:srgbClr val="00B050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ight Brace 7"/>
          <p:cNvSpPr/>
          <p:nvPr/>
        </p:nvSpPr>
        <p:spPr>
          <a:xfrm>
            <a:off x="7848600" y="4114800"/>
            <a:ext cx="457200" cy="1066800"/>
          </a:xfrm>
          <a:prstGeom prst="rightBrace">
            <a:avLst>
              <a:gd name="adj1" fmla="val 8333"/>
              <a:gd name="adj2" fmla="val 58262"/>
            </a:avLst>
          </a:prstGeom>
          <a:ln w="5080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ight Brace 8"/>
          <p:cNvSpPr/>
          <p:nvPr/>
        </p:nvSpPr>
        <p:spPr>
          <a:xfrm>
            <a:off x="7848600" y="4686300"/>
            <a:ext cx="457200" cy="1066800"/>
          </a:xfrm>
          <a:prstGeom prst="rightBrace">
            <a:avLst>
              <a:gd name="adj1" fmla="val 8333"/>
              <a:gd name="adj2" fmla="val 58262"/>
            </a:avLst>
          </a:prstGeom>
          <a:ln w="50800"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Brace 9"/>
          <p:cNvSpPr/>
          <p:nvPr/>
        </p:nvSpPr>
        <p:spPr>
          <a:xfrm>
            <a:off x="7848600" y="5257800"/>
            <a:ext cx="457200" cy="1066800"/>
          </a:xfrm>
          <a:prstGeom prst="rightBrace">
            <a:avLst>
              <a:gd name="adj1" fmla="val 8333"/>
              <a:gd name="adj2" fmla="val 58262"/>
            </a:avLst>
          </a:prstGeom>
          <a:ln w="50800"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Brace 10"/>
          <p:cNvSpPr/>
          <p:nvPr/>
        </p:nvSpPr>
        <p:spPr>
          <a:xfrm>
            <a:off x="7848600" y="1828800"/>
            <a:ext cx="457200" cy="1066800"/>
          </a:xfrm>
          <a:prstGeom prst="rightBrace">
            <a:avLst>
              <a:gd name="adj1" fmla="val 8333"/>
              <a:gd name="adj2" fmla="val 58262"/>
            </a:avLst>
          </a:prstGeom>
          <a:ln w="50800">
            <a:solidFill>
              <a:srgbClr val="FF0000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3810000"/>
            <a:ext cx="541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Push – Put a new item on the top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Pop – Take the last element off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Other operations: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Empty?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Top</a:t>
            </a:r>
            <a:endParaRPr lang="en-CA" dirty="0" smtClean="0"/>
          </a:p>
          <a:p>
            <a:endParaRPr lang="en-CA" dirty="0"/>
          </a:p>
        </p:txBody>
      </p:sp>
      <p:pic>
        <p:nvPicPr>
          <p:cNvPr id="1026" name="Picture 2" descr="http://2.bp.blogspot.com/_l_Iuk7y2qtI/SW2A18SzJ5I/AAAAAAAAAKA/YYWFn6llPCM/s400/hickeyplate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904317"/>
            <a:ext cx="2057400" cy="2877483"/>
          </a:xfrm>
          <a:prstGeom prst="rect">
            <a:avLst/>
          </a:prstGeom>
          <a:noFill/>
        </p:spPr>
      </p:pic>
      <p:pic>
        <p:nvPicPr>
          <p:cNvPr id="14" name="Picture 2" descr="http://t1.gstatic.com/images?q=tbn:ANd9GcS5MYkBJwD9Sc_2_KV1CJs8RaVFTYN0RLHhgv-kqMef6kCExdQ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8300" y="5029199"/>
            <a:ext cx="1714500" cy="1828801"/>
          </a:xfrm>
          <a:prstGeom prst="rect">
            <a:avLst/>
          </a:prstGeom>
          <a:noFill/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CSCI 162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90600" y="0"/>
            <a:ext cx="8153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" name="Picture 7" descr="bus-queue-300x29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3457575"/>
            <a:ext cx="35052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Queue: A.K.A. FIFO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7499350" cy="2743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Think of a line for a movie.</a:t>
            </a:r>
          </a:p>
          <a:p>
            <a:pPr lvl="1"/>
            <a:r>
              <a:rPr lang="en-US" dirty="0" smtClean="0"/>
              <a:t>Line up at the back.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When you reach the front, buy a ticket.</a:t>
            </a:r>
          </a:p>
          <a:p>
            <a:r>
              <a:rPr lang="en-US" dirty="0" smtClean="0">
                <a:sym typeface="Wingdings" pitchFamily="2" charset="2"/>
              </a:rPr>
              <a:t>Only add to the end</a:t>
            </a:r>
          </a:p>
          <a:p>
            <a:r>
              <a:rPr lang="en-US" dirty="0" smtClean="0">
                <a:sym typeface="Wingdings" pitchFamily="2" charset="2"/>
              </a:rPr>
              <a:t>Only remove from the front</a:t>
            </a:r>
          </a:p>
          <a:p>
            <a:r>
              <a:rPr lang="en-US" dirty="0" smtClean="0"/>
              <a:t>Defining Operations</a:t>
            </a:r>
          </a:p>
        </p:txBody>
      </p:sp>
      <p:sp>
        <p:nvSpPr>
          <p:cNvPr id="5" name="Right Brace 4"/>
          <p:cNvSpPr/>
          <p:nvPr/>
        </p:nvSpPr>
        <p:spPr>
          <a:xfrm>
            <a:off x="8153400" y="1638300"/>
            <a:ext cx="457200" cy="1066800"/>
          </a:xfrm>
          <a:prstGeom prst="rightBrace">
            <a:avLst>
              <a:gd name="adj1" fmla="val 8333"/>
              <a:gd name="adj2" fmla="val 58262"/>
            </a:avLst>
          </a:prstGeom>
          <a:ln w="50800">
            <a:solidFill>
              <a:srgbClr val="7030A0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ight Brace 5"/>
          <p:cNvSpPr/>
          <p:nvPr/>
        </p:nvSpPr>
        <p:spPr>
          <a:xfrm>
            <a:off x="8153400" y="2209800"/>
            <a:ext cx="457200" cy="1066800"/>
          </a:xfrm>
          <a:prstGeom prst="rightBrace">
            <a:avLst>
              <a:gd name="adj1" fmla="val 8333"/>
              <a:gd name="adj2" fmla="val 58262"/>
            </a:avLst>
          </a:prstGeom>
          <a:ln w="5080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Brace 6"/>
          <p:cNvSpPr/>
          <p:nvPr/>
        </p:nvSpPr>
        <p:spPr>
          <a:xfrm>
            <a:off x="8153400" y="2781300"/>
            <a:ext cx="457200" cy="1066800"/>
          </a:xfrm>
          <a:prstGeom prst="rightBrace">
            <a:avLst>
              <a:gd name="adj1" fmla="val 8333"/>
              <a:gd name="adj2" fmla="val 58262"/>
            </a:avLst>
          </a:prstGeom>
          <a:ln w="50800">
            <a:solidFill>
              <a:srgbClr val="00B050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ight Brace 7"/>
          <p:cNvSpPr/>
          <p:nvPr/>
        </p:nvSpPr>
        <p:spPr>
          <a:xfrm>
            <a:off x="8153400" y="3352800"/>
            <a:ext cx="457200" cy="1066800"/>
          </a:xfrm>
          <a:prstGeom prst="rightBrace">
            <a:avLst>
              <a:gd name="adj1" fmla="val 8333"/>
              <a:gd name="adj2" fmla="val 58262"/>
            </a:avLst>
          </a:prstGeom>
          <a:ln w="5080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ight Brace 8"/>
          <p:cNvSpPr/>
          <p:nvPr/>
        </p:nvSpPr>
        <p:spPr>
          <a:xfrm>
            <a:off x="8153400" y="3924300"/>
            <a:ext cx="457200" cy="1066800"/>
          </a:xfrm>
          <a:prstGeom prst="rightBrace">
            <a:avLst>
              <a:gd name="adj1" fmla="val 8333"/>
              <a:gd name="adj2" fmla="val 58262"/>
            </a:avLst>
          </a:prstGeom>
          <a:ln w="50800"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Brace 9"/>
          <p:cNvSpPr/>
          <p:nvPr/>
        </p:nvSpPr>
        <p:spPr>
          <a:xfrm>
            <a:off x="8153400" y="4495800"/>
            <a:ext cx="457200" cy="1066800"/>
          </a:xfrm>
          <a:prstGeom prst="rightBrace">
            <a:avLst>
              <a:gd name="adj1" fmla="val 8333"/>
              <a:gd name="adj2" fmla="val 58262"/>
            </a:avLst>
          </a:prstGeom>
          <a:ln w="50800"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Brace 10"/>
          <p:cNvSpPr/>
          <p:nvPr/>
        </p:nvSpPr>
        <p:spPr>
          <a:xfrm>
            <a:off x="8153400" y="1066800"/>
            <a:ext cx="457200" cy="1066800"/>
          </a:xfrm>
          <a:prstGeom prst="rightBrace">
            <a:avLst>
              <a:gd name="adj1" fmla="val 8333"/>
              <a:gd name="adj2" fmla="val 58262"/>
            </a:avLst>
          </a:prstGeom>
          <a:ln w="50800">
            <a:solidFill>
              <a:srgbClr val="FF0000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4419600"/>
            <a:ext cx="5410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Push – Put a new item at the end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Pop – Take the first element out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Other operations: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Empty?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Front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Size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CSCI 162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7499350" cy="2362200"/>
          </a:xfrm>
        </p:spPr>
        <p:txBody>
          <a:bodyPr/>
          <a:lstStyle/>
          <a:p>
            <a:r>
              <a:rPr lang="en-US" dirty="0" smtClean="0"/>
              <a:t>Think of a snake who’s tail forms a new head each time you cut it off.</a:t>
            </a:r>
          </a:p>
          <a:p>
            <a:r>
              <a:rPr lang="en-US" dirty="0" smtClean="0"/>
              <a:t>Add/Remove anywhere</a:t>
            </a:r>
          </a:p>
          <a:p>
            <a:r>
              <a:rPr lang="en-US" dirty="0" smtClean="0"/>
              <a:t>Defining Operations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6800" y="3352800"/>
            <a:ext cx="5715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Head – The first element in a list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Tail – The rest of the list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List.tail</a:t>
            </a:r>
            <a:r>
              <a:rPr lang="en-US" dirty="0" smtClean="0"/>
              <a:t>().head()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Other operations: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Insert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Remove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Empty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Size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7467600" y="19812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1" name="Group 20"/>
          <p:cNvGrpSpPr/>
          <p:nvPr/>
        </p:nvGrpSpPr>
        <p:grpSpPr>
          <a:xfrm>
            <a:off x="7467600" y="2590800"/>
            <a:ext cx="990600" cy="1219200"/>
            <a:chOff x="7467600" y="2590800"/>
            <a:chExt cx="990600" cy="1219200"/>
          </a:xfrm>
        </p:grpSpPr>
        <p:cxnSp>
          <p:nvCxnSpPr>
            <p:cNvPr id="17" name="Straight Arrow Connector 16"/>
            <p:cNvCxnSpPr>
              <a:stCxn id="14" idx="2"/>
            </p:cNvCxnSpPr>
            <p:nvPr/>
          </p:nvCxnSpPr>
          <p:spPr>
            <a:xfrm>
              <a:off x="7962900" y="2590800"/>
              <a:ext cx="0" cy="609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467600" y="3200400"/>
              <a:ext cx="990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7600" y="3810000"/>
            <a:ext cx="990600" cy="1219200"/>
            <a:chOff x="7467600" y="2590800"/>
            <a:chExt cx="990600" cy="121920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962900" y="2590800"/>
              <a:ext cx="0" cy="609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7467600" y="3200400"/>
              <a:ext cx="990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467600" y="5029200"/>
            <a:ext cx="990600" cy="1219200"/>
            <a:chOff x="7467600" y="2590800"/>
            <a:chExt cx="990600" cy="121920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7962900" y="2590800"/>
              <a:ext cx="0" cy="609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7467600" y="3200400"/>
              <a:ext cx="990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7239000" y="1828800"/>
            <a:ext cx="1447800" cy="990600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7239000" y="2971800"/>
            <a:ext cx="1447800" cy="3429000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ight Arrow 29"/>
          <p:cNvSpPr/>
          <p:nvPr/>
        </p:nvSpPr>
        <p:spPr>
          <a:xfrm>
            <a:off x="6705600" y="32766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CSCI 162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MyLinkedList.h</a:t>
            </a:r>
            <a:r>
              <a:rPr lang="en-US" dirty="0" smtClean="0"/>
              <a:t> in C++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856357"/>
            <a:ext cx="721223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 </a:t>
            </a:r>
            <a:r>
              <a:rPr lang="en-US" dirty="0" err="1" smtClean="0"/>
              <a:t>MyLinkedList.h</a:t>
            </a:r>
            <a:endParaRPr lang="en-US" dirty="0" smtClean="0"/>
          </a:p>
          <a:p>
            <a:r>
              <a:rPr lang="en-US" dirty="0" smtClean="0"/>
              <a:t>// Author: Sheldon Cooper</a:t>
            </a:r>
          </a:p>
          <a:p>
            <a:r>
              <a:rPr lang="en-US" dirty="0" smtClean="0"/>
              <a:t>// This file implements a linked list.</a:t>
            </a:r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MY_LINKEDLIST_H</a:t>
            </a:r>
          </a:p>
          <a:p>
            <a:r>
              <a:rPr lang="en-US" dirty="0" smtClean="0"/>
              <a:t>#define MY_LINKEDLIST_H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cstdlib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CA" dirty="0" smtClean="0"/>
              <a:t>class </a:t>
            </a:r>
            <a:r>
              <a:rPr lang="en-CA" dirty="0" err="1" smtClean="0"/>
              <a:t>MyLinkedList</a:t>
            </a:r>
            <a:r>
              <a:rPr lang="en-CA" dirty="0" smtClean="0"/>
              <a:t>;  // needed for friend line below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CA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endif</a:t>
            </a:r>
            <a:r>
              <a:rPr lang="en-US" dirty="0" smtClean="0"/>
              <a:t> // MY_LINKEDLIST_H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5334000"/>
            <a:ext cx="6629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Next 2 slides go here</a:t>
            </a:r>
            <a:r>
              <a:rPr lang="en-US" dirty="0" smtClean="0"/>
              <a:t>.</a:t>
            </a:r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CSCI 162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MyLinkedList.h</a:t>
            </a:r>
            <a:r>
              <a:rPr lang="en-US" dirty="0" smtClean="0"/>
              <a:t> in C++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43000"/>
            <a:ext cx="721223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ListElement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private:   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datum;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ListElement</a:t>
            </a:r>
            <a:r>
              <a:rPr lang="en-US" dirty="0" smtClean="0"/>
              <a:t>* next;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public: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ListElement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ListElement</a:t>
            </a:r>
            <a:r>
              <a:rPr lang="en-US" dirty="0" smtClean="0"/>
              <a:t>*);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getDatum</a:t>
            </a:r>
            <a:r>
              <a:rPr lang="en-US" dirty="0" smtClean="0"/>
              <a:t> () const;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ListElement</a:t>
            </a:r>
            <a:r>
              <a:rPr lang="en-US" dirty="0" smtClean="0"/>
              <a:t> const* </a:t>
            </a:r>
            <a:r>
              <a:rPr lang="en-US" dirty="0" err="1" smtClean="0"/>
              <a:t>getNext</a:t>
            </a:r>
            <a:r>
              <a:rPr lang="en-US" dirty="0" smtClean="0"/>
              <a:t> () const;</a:t>
            </a:r>
          </a:p>
          <a:p>
            <a:endParaRPr lang="en-US" dirty="0" smtClean="0"/>
          </a:p>
          <a:p>
            <a:r>
              <a:rPr lang="en-CA" dirty="0" smtClean="0"/>
              <a:t>   friend class </a:t>
            </a:r>
            <a:r>
              <a:rPr lang="en-CA" dirty="0" err="1" smtClean="0"/>
              <a:t>LinkedList</a:t>
            </a:r>
            <a:r>
              <a:rPr lang="en-CA" dirty="0" smtClean="0"/>
              <a:t>;  // gives </a:t>
            </a:r>
            <a:r>
              <a:rPr lang="en-CA" dirty="0" err="1" smtClean="0"/>
              <a:t>LinkedList</a:t>
            </a:r>
            <a:r>
              <a:rPr lang="en-CA" dirty="0" smtClean="0"/>
              <a:t> access to datum and next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5029200" y="1905000"/>
            <a:ext cx="2590800" cy="1066800"/>
            <a:chOff x="5029200" y="1371600"/>
            <a:chExt cx="2590800" cy="1066800"/>
          </a:xfrm>
        </p:grpSpPr>
        <p:sp>
          <p:nvSpPr>
            <p:cNvPr id="8" name="Rectangle 7"/>
            <p:cNvSpPr/>
            <p:nvPr/>
          </p:nvSpPr>
          <p:spPr>
            <a:xfrm>
              <a:off x="5181600" y="1371600"/>
              <a:ext cx="1981200" cy="1066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next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9200" y="1371600"/>
              <a:ext cx="12954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datum</a:t>
              </a:r>
              <a:endParaRPr lang="en-CA" dirty="0">
                <a:solidFill>
                  <a:srgbClr val="FFFFFF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6781800" y="2057400"/>
              <a:ext cx="838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CSCI 162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MyLinkedList.h</a:t>
            </a:r>
            <a:r>
              <a:rPr lang="en-US" dirty="0" smtClean="0"/>
              <a:t> in C++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914400"/>
            <a:ext cx="721223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MyLinkedList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private: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ListElement</a:t>
            </a:r>
            <a:r>
              <a:rPr lang="en-US" dirty="0" smtClean="0"/>
              <a:t>* head;</a:t>
            </a:r>
          </a:p>
          <a:p>
            <a:endParaRPr lang="en-US" dirty="0" smtClean="0"/>
          </a:p>
          <a:p>
            <a:r>
              <a:rPr lang="en-US" dirty="0" smtClean="0"/>
              <a:t>  public: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LinkedList</a:t>
            </a:r>
            <a:r>
              <a:rPr lang="en-US" dirty="0" smtClean="0"/>
              <a:t> (); // Constructor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size();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getItem</a:t>
            </a:r>
            <a:r>
              <a:rPr lang="en-US" dirty="0" smtClean="0"/>
              <a:t>(</a:t>
            </a:r>
            <a:r>
              <a:rPr lang="en-CA" dirty="0" err="1" smtClean="0"/>
              <a:t>int</a:t>
            </a:r>
            <a:r>
              <a:rPr lang="en-CA" dirty="0" smtClean="0"/>
              <a:t> where</a:t>
            </a:r>
            <a:r>
              <a:rPr lang="en-US" dirty="0" smtClean="0"/>
              <a:t>);</a:t>
            </a:r>
          </a:p>
          <a:p>
            <a:r>
              <a:rPr lang="en-CA" dirty="0" smtClean="0"/>
              <a:t>   void </a:t>
            </a:r>
            <a:r>
              <a:rPr lang="en-CA" dirty="0" err="1" smtClean="0"/>
              <a:t>insertAt</a:t>
            </a:r>
            <a:r>
              <a:rPr lang="en-CA" dirty="0" smtClean="0"/>
              <a:t> (</a:t>
            </a:r>
            <a:r>
              <a:rPr lang="en-CA" dirty="0" err="1" smtClean="0"/>
              <a:t>int</a:t>
            </a:r>
            <a:r>
              <a:rPr lang="en-CA" dirty="0" smtClean="0"/>
              <a:t> item, </a:t>
            </a:r>
            <a:r>
              <a:rPr lang="en-CA" dirty="0" err="1" smtClean="0"/>
              <a:t>int</a:t>
            </a:r>
            <a:r>
              <a:rPr lang="en-CA" dirty="0" smtClean="0"/>
              <a:t> where)</a:t>
            </a:r>
            <a:endParaRPr lang="en-US" dirty="0" smtClean="0"/>
          </a:p>
          <a:p>
            <a:r>
              <a:rPr lang="en-US" dirty="0" smtClean="0"/>
              <a:t>   void </a:t>
            </a:r>
            <a:r>
              <a:rPr lang="en-US" dirty="0" err="1" smtClean="0"/>
              <a:t>insertItem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void </a:t>
            </a:r>
            <a:r>
              <a:rPr lang="en-US" dirty="0" err="1" smtClean="0"/>
              <a:t>makeList</a:t>
            </a:r>
            <a:r>
              <a:rPr lang="en-US" dirty="0" smtClean="0"/>
              <a:t> ();</a:t>
            </a:r>
          </a:p>
          <a:p>
            <a:r>
              <a:rPr lang="en-US" dirty="0" smtClean="0"/>
              <a:t>   void </a:t>
            </a:r>
            <a:r>
              <a:rPr lang="en-US" dirty="0" err="1" smtClean="0"/>
              <a:t>appendItem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void </a:t>
            </a:r>
            <a:r>
              <a:rPr lang="en-US" dirty="0" err="1" smtClean="0"/>
              <a:t>deleteItem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where);</a:t>
            </a:r>
          </a:p>
          <a:p>
            <a:r>
              <a:rPr lang="en-US" dirty="0" smtClean="0"/>
              <a:t>   void </a:t>
            </a:r>
            <a:r>
              <a:rPr lang="en-US" dirty="0" err="1" smtClean="0"/>
              <a:t>printList</a:t>
            </a:r>
            <a:r>
              <a:rPr lang="en-US" dirty="0" smtClean="0"/>
              <a:t> ();</a:t>
            </a:r>
          </a:p>
          <a:p>
            <a:r>
              <a:rPr lang="en-US" dirty="0" smtClean="0"/>
              <a:t>};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CSCI 162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esh">
  <a:themeElements>
    <a:clrScheme name="Custom 21">
      <a:dk1>
        <a:sysClr val="windowText" lastClr="000000"/>
      </a:dk1>
      <a:lt1>
        <a:srgbClr val="44641E"/>
      </a:lt1>
      <a:dk2>
        <a:srgbClr val="89C540"/>
      </a:dk2>
      <a:lt2>
        <a:srgbClr val="F0E5B6"/>
      </a:lt2>
      <a:accent1>
        <a:srgbClr val="3B4F18"/>
      </a:accent1>
      <a:accent2>
        <a:srgbClr val="CCC834"/>
      </a:accent2>
      <a:accent3>
        <a:srgbClr val="F49AE1"/>
      </a:accent3>
      <a:accent4>
        <a:srgbClr val="2AC9DE"/>
      </a:accent4>
      <a:accent5>
        <a:srgbClr val="927B74"/>
      </a:accent5>
      <a:accent6>
        <a:srgbClr val="769F11"/>
      </a:accent6>
      <a:hlink>
        <a:srgbClr val="0A6A21"/>
      </a:hlink>
      <a:folHlink>
        <a:srgbClr val="406EA5"/>
      </a:folHlink>
    </a:clrScheme>
    <a:fontScheme name="Fresh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resh">
      <a:fillStyleLst>
        <a:solidFill>
          <a:schemeClr val="phClr"/>
        </a:solidFill>
        <a:solidFill>
          <a:schemeClr val="phClr">
            <a:tint val="70000"/>
            <a:satMod val="115000"/>
          </a:schemeClr>
        </a:solidFill>
        <a:solidFill>
          <a:schemeClr val="phClr">
            <a:shade val="80000"/>
            <a:satMod val="115000"/>
          </a:schemeClr>
        </a:soli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/>
          </a:solidFill>
          <a:prstDash val="solid"/>
          <a:miter/>
        </a:ln>
        <a:ln w="76200" cap="flat" cmpd="thickThin" algn="ctr">
          <a:solidFill>
            <a:schemeClr val="phClr">
              <a:alpha val="8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63500" sx="101000" sy="101000" rotWithShape="0">
              <a:srgbClr val="FFFFFF">
                <a:alpha val="50000"/>
              </a:srgbClr>
            </a:outerShdw>
          </a:effectLst>
        </a:effectStyle>
        <a:effectStyle>
          <a:effectLst>
            <a:innerShdw blurRad="101600">
              <a:srgbClr val="FFFFFF">
                <a:alpha val="75000"/>
              </a:srgbClr>
            </a:innerShdw>
            <a:outerShdw blurRad="63500" sx="101000" sy="101000" rotWithShape="0">
              <a:srgbClr val="FFFFFF">
                <a:alpha val="50000"/>
              </a:srgbClr>
            </a:outerShdw>
            <a:reflection blurRad="12700" stA="30000" endPos="35000" dist="38100" dir="5400000" sy="-100000" rotWithShape="0"/>
          </a:effectLst>
          <a:scene3d>
            <a:camera prst="orthographicFront">
              <a:rot lat="0" lon="0" rev="0"/>
            </a:camera>
            <a:lightRig rig="balanced" dir="t">
              <a:rot lat="0" lon="0" rev="30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Fresh</Template>
  <TotalTime>3423</TotalTime>
  <Words>1619</Words>
  <Application>Microsoft Office PowerPoint</Application>
  <PresentationFormat>On-screen Show (4:3)</PresentationFormat>
  <Paragraphs>441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Fresh</vt:lpstr>
      <vt:lpstr>Picture Publisher Bild</vt:lpstr>
      <vt:lpstr>CSCI 162 Abstract Data Types</vt:lpstr>
      <vt:lpstr>What is an Abstract Data Type?</vt:lpstr>
      <vt:lpstr>ADT Examples</vt:lpstr>
      <vt:lpstr>Stack: A.K.A. LIFO</vt:lpstr>
      <vt:lpstr>Queue: A.K.A. FIFO</vt:lpstr>
      <vt:lpstr>List</vt:lpstr>
      <vt:lpstr>MyLinkedList.h in C++</vt:lpstr>
      <vt:lpstr>MyLinkedList.h in C++</vt:lpstr>
      <vt:lpstr>MyLinkedList.h in C++</vt:lpstr>
      <vt:lpstr>Stack.h in C++ (Using MyLinkedList)</vt:lpstr>
      <vt:lpstr>MyStack.h in C++</vt:lpstr>
      <vt:lpstr>MyStack.cpp</vt:lpstr>
      <vt:lpstr>Recursion</vt:lpstr>
      <vt:lpstr>Slide 14</vt:lpstr>
      <vt:lpstr>Mystery Function</vt:lpstr>
      <vt:lpstr>Recursion</vt:lpstr>
      <vt:lpstr>Factorial</vt:lpstr>
      <vt:lpstr>Tracing the example</vt:lpstr>
      <vt:lpstr>Tracing the example</vt:lpstr>
      <vt:lpstr>Watching the Stack</vt:lpstr>
      <vt:lpstr>Watching the Stack</vt:lpstr>
      <vt:lpstr>Properties of Recursive Functions</vt:lpstr>
      <vt:lpstr>Solution</vt:lpstr>
      <vt:lpstr>Common Programming Error</vt:lpstr>
      <vt:lpstr>Exercise</vt:lpstr>
      <vt:lpstr>Recursion vs. Iteration</vt:lpstr>
      <vt:lpstr>Recursion vs. Iteration</vt:lpstr>
      <vt:lpstr>Deciding whether to use a Recursive Function</vt:lpstr>
      <vt:lpstr>Examples: Fractal Tree</vt:lpstr>
      <vt:lpstr>Examples: The 8 Queens Problem</vt:lpstr>
      <vt:lpstr>Recursive String Methods</vt:lpstr>
      <vt:lpstr>Recursive String Methods</vt:lpstr>
      <vt:lpstr>Recursive String Methods</vt:lpstr>
      <vt:lpstr>Recursive String Methods</vt:lpstr>
      <vt:lpstr>Recursive Array Methods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320: Summer 2008</dc:title>
  <dc:creator>Wendy Myrvold</dc:creator>
  <cp:lastModifiedBy>beest</cp:lastModifiedBy>
  <cp:revision>80</cp:revision>
  <dcterms:created xsi:type="dcterms:W3CDTF">2008-05-02T01:57:51Z</dcterms:created>
  <dcterms:modified xsi:type="dcterms:W3CDTF">2012-02-27T21:22:51Z</dcterms:modified>
</cp:coreProperties>
</file>