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72" r:id="rId2"/>
    <p:sldId id="270" r:id="rId3"/>
    <p:sldId id="271" r:id="rId4"/>
    <p:sldId id="257" r:id="rId5"/>
    <p:sldId id="261" r:id="rId6"/>
    <p:sldId id="264" r:id="rId7"/>
    <p:sldId id="265" r:id="rId8"/>
    <p:sldId id="263" r:id="rId9"/>
    <p:sldId id="266" r:id="rId10"/>
    <p:sldId id="262" r:id="rId11"/>
    <p:sldId id="268" r:id="rId12"/>
    <p:sldId id="269" r:id="rId13"/>
    <p:sldId id="260" r:id="rId14"/>
    <p:sldId id="259"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27" autoAdjust="0"/>
  </p:normalViewPr>
  <p:slideViewPr>
    <p:cSldViewPr>
      <p:cViewPr varScale="1">
        <p:scale>
          <a:sx n="82" d="100"/>
          <a:sy n="82" d="100"/>
        </p:scale>
        <p:origin x="-60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5CAA65-8FA0-48C0-9031-CF50C81F6CE4}" type="datetimeFigureOut">
              <a:rPr lang="en-CA" smtClean="0"/>
              <a:pPr/>
              <a:t>28/02/2012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14DD88-6087-4A05-A805-F7C880E1B73C}"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n.wikipedia.org/wiki/Immutable_object" TargetMode="External"/><Relationship Id="rId13" Type="http://schemas.openxmlformats.org/officeDocument/2006/relationships/hyperlink" Target="http://en.wikipedia.org/wiki/Programming_language" TargetMode="External"/><Relationship Id="rId3" Type="http://schemas.openxmlformats.org/officeDocument/2006/relationships/hyperlink" Target="http://en.wikipedia.org/wiki/Computer_science" TargetMode="External"/><Relationship Id="rId7" Type="http://schemas.openxmlformats.org/officeDocument/2006/relationships/hyperlink" Target="http://en.wikipedia.org/wiki/Program_state" TargetMode="External"/><Relationship Id="rId12" Type="http://schemas.openxmlformats.org/officeDocument/2006/relationships/hyperlink" Target="http://en.wikipedia.org/wiki/Recurs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Function_(mathematics)" TargetMode="External"/><Relationship Id="rId11" Type="http://schemas.openxmlformats.org/officeDocument/2006/relationships/hyperlink" Target="http://en.wikipedia.org/wiki/Formal_system" TargetMode="External"/><Relationship Id="rId5" Type="http://schemas.openxmlformats.org/officeDocument/2006/relationships/hyperlink" Target="http://en.wikipedia.org/wiki/Computation" TargetMode="External"/><Relationship Id="rId15" Type="http://schemas.openxmlformats.org/officeDocument/2006/relationships/hyperlink" Target="http://en.wikipedia.org/wiki/Referential_transparency_(computer_science)" TargetMode="External"/><Relationship Id="rId10" Type="http://schemas.openxmlformats.org/officeDocument/2006/relationships/hyperlink" Target="http://en.wikipedia.org/wiki/Lambda_calculus" TargetMode="External"/><Relationship Id="rId4" Type="http://schemas.openxmlformats.org/officeDocument/2006/relationships/hyperlink" Target="http://en.wikipedia.org/wiki/Programming_paradigm" TargetMode="External"/><Relationship Id="rId9" Type="http://schemas.openxmlformats.org/officeDocument/2006/relationships/hyperlink" Target="http://en.wikipedia.org/wiki/Imperative_programming" TargetMode="External"/><Relationship Id="rId14" Type="http://schemas.openxmlformats.org/officeDocument/2006/relationships/hyperlink" Target="http://en.wikipedia.org/wiki/Side_effect_(computer_scienc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Procedural_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Structured_programming" TargetMode="External"/><Relationship Id="rId5" Type="http://schemas.openxmlformats.org/officeDocument/2006/relationships/hyperlink" Target="http://en.wikipedia.org/w/index.php?title=State_change_(programming)&amp;action=edit&amp;redlink=1" TargetMode="External"/><Relationship Id="rId4" Type="http://schemas.openxmlformats.org/officeDocument/2006/relationships/hyperlink" Target="http://en.wikipedia.org/wiki/Subroutin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APL_(programming_language)" TargetMode="External"/><Relationship Id="rId13" Type="http://schemas.openxmlformats.org/officeDocument/2006/relationships/hyperlink" Target="http://en.wikipedia.org/wiki/CAL_(Joss_family)" TargetMode="External"/><Relationship Id="rId18" Type="http://schemas.openxmlformats.org/officeDocument/2006/relationships/hyperlink" Target="http://en.wikipedia.org/wiki/Lisp_(programming_language)" TargetMode="External"/><Relationship Id="rId26" Type="http://schemas.openxmlformats.org/officeDocument/2006/relationships/hyperlink" Target="http://en.wikipedia.org/wiki/Racket_(programming_language)" TargetMode="External"/><Relationship Id="rId39" Type="http://schemas.openxmlformats.org/officeDocument/2006/relationships/hyperlink" Target="http://en.wikipedia.org/wiki/Q_(programming_language_from_Kx_Systems)" TargetMode="External"/><Relationship Id="rId3" Type="http://schemas.openxmlformats.org/officeDocument/2006/relationships/hyperlink" Target="http://en.wikipedia.org/wiki/Charity_(programming_language)" TargetMode="External"/><Relationship Id="rId21" Type="http://schemas.openxmlformats.org/officeDocument/2006/relationships/hyperlink" Target="http://en.wikipedia.org/wiki/Dylan_(programming_language)" TargetMode="External"/><Relationship Id="rId34" Type="http://schemas.openxmlformats.org/officeDocument/2006/relationships/hyperlink" Target="http://en.wikipedia.org/w/index.php?title=Mythryl&amp;action=edit&amp;redlink=1" TargetMode="External"/><Relationship Id="rId42" Type="http://schemas.openxmlformats.org/officeDocument/2006/relationships/hyperlink" Target="http://en.wikipedia.org/w/index.php?title=Russell_(programming_language)&amp;action=edit&amp;redlink=1" TargetMode="External"/><Relationship Id="rId7" Type="http://schemas.openxmlformats.org/officeDocument/2006/relationships/hyperlink" Target="http://en.wikipedia.org/wiki/Miranda_(programming_language)" TargetMode="External"/><Relationship Id="rId12" Type="http://schemas.openxmlformats.org/officeDocument/2006/relationships/hyperlink" Target="http://en.wikipedia.org/wiki/FPr_(programming_language)" TargetMode="External"/><Relationship Id="rId17" Type="http://schemas.openxmlformats.org/officeDocument/2006/relationships/hyperlink" Target="http://en.wikipedia.org/wiki/Kite_(programming_language)" TargetMode="External"/><Relationship Id="rId25" Type="http://schemas.openxmlformats.org/officeDocument/2006/relationships/hyperlink" Target="http://en.wikipedia.org/wiki/Scheme_(programming_language)" TargetMode="External"/><Relationship Id="rId33" Type="http://schemas.openxmlformats.org/officeDocument/2006/relationships/hyperlink" Target="http://en.wikipedia.org/wiki/Objective_Caml" TargetMode="External"/><Relationship Id="rId38" Type="http://schemas.openxmlformats.org/officeDocument/2006/relationships/hyperlink" Target="http://en.wikipedia.org/wiki/Q_(equational_programming_language)" TargetMode="External"/><Relationship Id="rId2" Type="http://schemas.openxmlformats.org/officeDocument/2006/relationships/slide" Target="../slides/slide8.xml"/><Relationship Id="rId16" Type="http://schemas.openxmlformats.org/officeDocument/2006/relationships/hyperlink" Target="http://en.wikipedia.org/wiki/Joy_(programming_language)" TargetMode="External"/><Relationship Id="rId20" Type="http://schemas.openxmlformats.org/officeDocument/2006/relationships/hyperlink" Target="http://en.wikipedia.org/wiki/Common_Lisp" TargetMode="External"/><Relationship Id="rId29" Type="http://schemas.openxmlformats.org/officeDocument/2006/relationships/hyperlink" Target="http://en.wikipedia.org/wiki/Mathematica" TargetMode="External"/><Relationship Id="rId41" Type="http://schemas.openxmlformats.org/officeDocument/2006/relationships/hyperlink" Target="http://en.wikipedia.org/wiki/REFAL" TargetMode="External"/><Relationship Id="rId1" Type="http://schemas.openxmlformats.org/officeDocument/2006/relationships/notesMaster" Target="../notesMasters/notesMaster1.xml"/><Relationship Id="rId6" Type="http://schemas.openxmlformats.org/officeDocument/2006/relationships/hyperlink" Target="http://en.wikipedia.org/wiki/Haskell_(programming_language)" TargetMode="External"/><Relationship Id="rId11" Type="http://schemas.openxmlformats.org/officeDocument/2006/relationships/hyperlink" Target="http://en.wikipedia.org/wiki/F_Sharp_(programming_language)" TargetMode="External"/><Relationship Id="rId24" Type="http://schemas.openxmlformats.org/officeDocument/2006/relationships/hyperlink" Target="http://en.wikipedia.org/wiki/Logo_(programming_language)" TargetMode="External"/><Relationship Id="rId32" Type="http://schemas.openxmlformats.org/officeDocument/2006/relationships/hyperlink" Target="http://en.wikipedia.org/wiki/Alice_(programming_language)" TargetMode="External"/><Relationship Id="rId37" Type="http://schemas.openxmlformats.org/officeDocument/2006/relationships/hyperlink" Target="http://en.wikipedia.org/wiki/Poplog" TargetMode="External"/><Relationship Id="rId40" Type="http://schemas.openxmlformats.org/officeDocument/2006/relationships/hyperlink" Target="http://en.wikipedia.org/wiki/R_(programming_language)" TargetMode="External"/><Relationship Id="rId5" Type="http://schemas.openxmlformats.org/officeDocument/2006/relationships/hyperlink" Target="http://en.wikipedia.org/wiki/Curry_(programming_language)" TargetMode="External"/><Relationship Id="rId15" Type="http://schemas.openxmlformats.org/officeDocument/2006/relationships/hyperlink" Target="http://en.wikipedia.org/wiki/J_(programming_language)" TargetMode="External"/><Relationship Id="rId23" Type="http://schemas.openxmlformats.org/officeDocument/2006/relationships/hyperlink" Target="http://en.wikipedia.org/wiki/Little_b_(programming_language)" TargetMode="External"/><Relationship Id="rId28" Type="http://schemas.openxmlformats.org/officeDocument/2006/relationships/hyperlink" Target="http://en.wikipedia.org/w/index.php?title=Lush_(programming_language)&amp;action=edit&amp;redlink=1" TargetMode="External"/><Relationship Id="rId36" Type="http://schemas.openxmlformats.org/officeDocument/2006/relationships/hyperlink" Target="http://en.wikipedia.org/wiki/OPS5" TargetMode="External"/><Relationship Id="rId10" Type="http://schemas.openxmlformats.org/officeDocument/2006/relationships/hyperlink" Target="http://en.wikipedia.org/wiki/Erlang_(programming_language)" TargetMode="External"/><Relationship Id="rId19" Type="http://schemas.openxmlformats.org/officeDocument/2006/relationships/hyperlink" Target="http://en.wikipedia.org/wiki/Clojure" TargetMode="External"/><Relationship Id="rId31" Type="http://schemas.openxmlformats.org/officeDocument/2006/relationships/hyperlink" Target="http://en.wikipedia.org/wiki/Standard_ML" TargetMode="External"/><Relationship Id="rId44" Type="http://schemas.openxmlformats.org/officeDocument/2006/relationships/hyperlink" Target="http://en.wikipedia.org/wiki/Spreadsheet" TargetMode="External"/><Relationship Id="rId4" Type="http://schemas.openxmlformats.org/officeDocument/2006/relationships/hyperlink" Target="http://en.wikipedia.org/wiki/Clean_(programming_language)" TargetMode="External"/><Relationship Id="rId9" Type="http://schemas.openxmlformats.org/officeDocument/2006/relationships/hyperlink" Target="http://en.wikipedia.org/wiki/Curl_(programming_language)" TargetMode="External"/><Relationship Id="rId14" Type="http://schemas.openxmlformats.org/officeDocument/2006/relationships/hyperlink" Target="http://en.wikipedia.org/wiki/Hop_(software)" TargetMode="External"/><Relationship Id="rId22" Type="http://schemas.openxmlformats.org/officeDocument/2006/relationships/hyperlink" Target="http://en.wikipedia.org/wiki/ELisp" TargetMode="External"/><Relationship Id="rId27" Type="http://schemas.openxmlformats.org/officeDocument/2006/relationships/hyperlink" Target="http://en.wikipedia.org/wiki/Tea_(programming_language)" TargetMode="External"/><Relationship Id="rId30" Type="http://schemas.openxmlformats.org/officeDocument/2006/relationships/hyperlink" Target="http://en.wikipedia.org/wiki/ML_(programming_language)" TargetMode="External"/><Relationship Id="rId35" Type="http://schemas.openxmlformats.org/officeDocument/2006/relationships/hyperlink" Target="http://en.wikipedia.org/wiki/Opal_(programming_language)" TargetMode="External"/><Relationship Id="rId43" Type="http://schemas.openxmlformats.org/officeDocument/2006/relationships/hyperlink" Target="http://en.wikipedia.org/wiki/Scala_(programming_languag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Curry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a:defRPr/>
            </a:pPr>
            <a:r>
              <a:rPr lang="en-CA" dirty="0" smtClean="0"/>
              <a:t>The chart classifies programming paradigms according to their kernel languages (the small core language in which all the paradigm’s abstractions can be defined). Kernel languages are ordered according to the creative extension principle: a new concept is added when it cannot be encoded with only local transformations. </a:t>
            </a:r>
          </a:p>
          <a:p>
            <a:pPr>
              <a:defRPr/>
            </a:pPr>
            <a:r>
              <a:rPr lang="en-CA" dirty="0" smtClean="0"/>
              <a:t>Two languages that implement the same paradigm can nevertheless have very different "</a:t>
            </a:r>
            <a:r>
              <a:rPr lang="en-CA" dirty="0" err="1" smtClean="0"/>
              <a:t>flavors</a:t>
            </a:r>
            <a:r>
              <a:rPr lang="en-CA" dirty="0" smtClean="0"/>
              <a:t>" for the programmer, because they make different choices about what programming techniques and styles to facilitate.</a:t>
            </a:r>
          </a:p>
          <a:p>
            <a:pPr>
              <a:defRPr/>
            </a:pPr>
            <a:endParaRPr lang="en-CA" dirty="0" smtClean="0"/>
          </a:p>
          <a:p>
            <a:pPr>
              <a:defRPr/>
            </a:pPr>
            <a:r>
              <a:rPr lang="en-CA" dirty="0" smtClean="0"/>
              <a:t>When a language is mentioned under a paradigm, it means that part of the language is intended (by its designers) to support the paradigm without interference from other paradigms. </a:t>
            </a:r>
          </a:p>
          <a:p>
            <a:pPr>
              <a:defRPr/>
            </a:pPr>
            <a:r>
              <a:rPr lang="en-CA" dirty="0" smtClean="0"/>
              <a:t>It does not mean that there is a perfect fit between the language and the paradigm. It is not enough that libraries have been written in the language to support the paradigm.</a:t>
            </a:r>
          </a:p>
          <a:p>
            <a:pPr>
              <a:defRPr/>
            </a:pPr>
            <a:r>
              <a:rPr lang="en-CA" dirty="0" smtClean="0"/>
              <a:t>The language’s kernel language should support the paradigm. </a:t>
            </a:r>
          </a:p>
          <a:p>
            <a:pPr>
              <a:defRPr/>
            </a:pPr>
            <a:r>
              <a:rPr lang="en-CA" dirty="0" smtClean="0"/>
              <a:t>When there is a family of related languages, usually only one member of the family is mentioned to avoid clutter. </a:t>
            </a:r>
          </a:p>
          <a:p>
            <a:pPr>
              <a:defRPr/>
            </a:pPr>
            <a:r>
              <a:rPr lang="en-CA" dirty="0" smtClean="0"/>
              <a:t>The absence of a language does not imply any kind of value judgment.</a:t>
            </a:r>
          </a:p>
          <a:p>
            <a:pPr>
              <a:defRPr/>
            </a:pPr>
            <a:endParaRPr lang="en-CA" dirty="0" smtClean="0"/>
          </a:p>
          <a:p>
            <a:pPr>
              <a:defRPr/>
            </a:pPr>
            <a:r>
              <a:rPr lang="en-CA" dirty="0" smtClean="0"/>
              <a:t>State is the ability to remember information, or more precisely, to store a sequence of values in time. </a:t>
            </a:r>
          </a:p>
          <a:p>
            <a:pPr>
              <a:defRPr/>
            </a:pPr>
            <a:r>
              <a:rPr lang="en-CA" dirty="0" smtClean="0"/>
              <a:t>Its expressive power is strongly influenced by the paradigm that contains it. </a:t>
            </a:r>
          </a:p>
          <a:p>
            <a:pPr>
              <a:defRPr/>
            </a:pPr>
            <a:r>
              <a:rPr lang="en-CA" dirty="0" smtClean="0"/>
              <a:t>We distinguish four levels of expressiveness, which differ in whether the state is unnamed or named, deterministic or nondeterministic, and sequential or concurrent. </a:t>
            </a:r>
          </a:p>
          <a:p>
            <a:pPr>
              <a:defRPr/>
            </a:pPr>
            <a:r>
              <a:rPr lang="en-CA" dirty="0" smtClean="0"/>
              <a:t>The least expressive is functional programming (threaded state, e.g., DCGs and </a:t>
            </a:r>
            <a:r>
              <a:rPr lang="en-CA" dirty="0" err="1" smtClean="0"/>
              <a:t>monads:unnamed</a:t>
            </a:r>
            <a:r>
              <a:rPr lang="en-CA" dirty="0" smtClean="0"/>
              <a:t>, deterministic, and sequential). </a:t>
            </a:r>
          </a:p>
          <a:p>
            <a:pPr>
              <a:defRPr/>
            </a:pPr>
            <a:r>
              <a:rPr lang="en-CA" dirty="0" smtClean="0"/>
              <a:t>Adding concurrency gives declarative concurrent programming (e.g., </a:t>
            </a:r>
            <a:r>
              <a:rPr lang="en-CA" dirty="0" err="1" smtClean="0"/>
              <a:t>synchrocells</a:t>
            </a:r>
            <a:r>
              <a:rPr lang="en-CA" dirty="0" smtClean="0"/>
              <a:t>: unnamed, deterministic, and concurrent). Adding nondeterministic choice gives concurrent logic programming (which uses stream mergers: unnamed, nondeterministic, and concurrent). </a:t>
            </a:r>
          </a:p>
          <a:p>
            <a:pPr>
              <a:defRPr/>
            </a:pPr>
            <a:r>
              <a:rPr lang="en-CA" dirty="0" smtClean="0"/>
              <a:t>Adding ports or cells, respectively, gives message passing or shared state (both are named, nondeterministic, and concurrent). </a:t>
            </a:r>
          </a:p>
          <a:p>
            <a:pPr>
              <a:defRPr/>
            </a:pPr>
            <a:r>
              <a:rPr lang="en-CA" dirty="0" err="1" smtClean="0"/>
              <a:t>Nondeterminism</a:t>
            </a:r>
            <a:r>
              <a:rPr lang="en-CA" dirty="0" smtClean="0"/>
              <a:t> is important for real−world interaction (e.g., client/server). </a:t>
            </a:r>
          </a:p>
          <a:p>
            <a:pPr>
              <a:defRPr/>
            </a:pPr>
            <a:r>
              <a:rPr lang="en-CA" dirty="0" smtClean="0"/>
              <a:t>Named state is important for modularity.</a:t>
            </a:r>
          </a:p>
          <a:p>
            <a:pPr>
              <a:defRPr/>
            </a:pPr>
            <a:endParaRPr lang="en-CA" dirty="0" smtClean="0"/>
          </a:p>
          <a:p>
            <a:pPr>
              <a:defRPr/>
            </a:pPr>
            <a:endParaRPr lang="en-CA" dirty="0" smtClean="0"/>
          </a:p>
          <a:p>
            <a:pPr>
              <a:defRPr/>
            </a:pPr>
            <a:r>
              <a:rPr lang="en-CA" dirty="0" smtClean="0"/>
              <a:t>Axes orthogonal to this chart are typing, aspects, and domain−specificity. </a:t>
            </a:r>
          </a:p>
          <a:p>
            <a:pPr>
              <a:defRPr/>
            </a:pPr>
            <a:r>
              <a:rPr lang="en-CA" dirty="0" smtClean="0"/>
              <a:t>Typing is not completely orthogonal: it has some effect on expressiveness. </a:t>
            </a:r>
          </a:p>
          <a:p>
            <a:pPr>
              <a:defRPr/>
            </a:pPr>
            <a:r>
              <a:rPr lang="en-CA" dirty="0" smtClean="0"/>
              <a:t>Aspects should be completely orthogonal, since they are part of a program’s specification. </a:t>
            </a:r>
          </a:p>
          <a:p>
            <a:pPr>
              <a:defRPr/>
            </a:pPr>
            <a:r>
              <a:rPr lang="en-CA" dirty="0" smtClean="0"/>
              <a:t>A domain−specific language should be definable in any paradigm (except when the domain needs a particular concept).</a:t>
            </a:r>
          </a:p>
          <a:p>
            <a:pPr>
              <a:defRPr/>
            </a:pPr>
            <a:endParaRPr lang="en-CA" dirty="0" smtClean="0"/>
          </a:p>
          <a:p>
            <a:pPr>
              <a:defRPr/>
            </a:pPr>
            <a:r>
              <a:rPr lang="en-CA" dirty="0" err="1" smtClean="0"/>
              <a:t>Metaprogramming</a:t>
            </a:r>
            <a:r>
              <a:rPr lang="en-CA" dirty="0" smtClean="0"/>
              <a:t> is another way to increase the expressiveness of a language. </a:t>
            </a:r>
          </a:p>
          <a:p>
            <a:pPr>
              <a:defRPr/>
            </a:pPr>
            <a:r>
              <a:rPr lang="en-CA" dirty="0" smtClean="0"/>
              <a:t>The term covers many different approaches, from higher−order programming, syntactic extensibility (e.g., macros), to higher−order programming combined with syntactic support (e.g., meta−object protocols and generics), to full−fledged tinkering with the kernel language (introspection and reflection). </a:t>
            </a:r>
          </a:p>
          <a:p>
            <a:pPr>
              <a:defRPr/>
            </a:pPr>
            <a:r>
              <a:rPr lang="en-CA" dirty="0" smtClean="0"/>
              <a:t>Syntactic extensibility and kernel language tinkering in particular are orthogonal to this chart. </a:t>
            </a:r>
          </a:p>
          <a:p>
            <a:pPr>
              <a:defRPr/>
            </a:pPr>
            <a:r>
              <a:rPr lang="en-CA" dirty="0" smtClean="0"/>
              <a:t>Some languages, such as Scheme, are flexible enough to implement many paradigms in almost native fashion. </a:t>
            </a:r>
          </a:p>
          <a:p>
            <a:pPr>
              <a:defRPr/>
            </a:pPr>
            <a:r>
              <a:rPr lang="en-CA" dirty="0" smtClean="0"/>
              <a:t>This flexibility is not shown in the chart.</a:t>
            </a:r>
          </a:p>
          <a:p>
            <a:pPr>
              <a:defRPr/>
            </a:pPr>
            <a:endParaRPr lang="en-CA" dirty="0"/>
          </a:p>
        </p:txBody>
      </p:sp>
      <p:sp>
        <p:nvSpPr>
          <p:cNvPr id="51204" name="Slide Number Placeholder 3"/>
          <p:cNvSpPr>
            <a:spLocks noGrp="1"/>
          </p:cNvSpPr>
          <p:nvPr>
            <p:ph type="sldNum" sz="quarter" idx="5"/>
          </p:nvPr>
        </p:nvSpPr>
        <p:spPr>
          <a:noFill/>
        </p:spPr>
        <p:txBody>
          <a:bodyPr/>
          <a:lstStyle/>
          <a:p>
            <a:fld id="{6D49D8E1-0923-482C-A3DC-8BB0423BA6C6}"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 these are </a:t>
            </a:r>
            <a:r>
              <a:rPr lang="el-GR" dirty="0" smtClean="0"/>
              <a:t>λ</a:t>
            </a:r>
            <a:r>
              <a:rPr lang="en-US" dirty="0" smtClean="0"/>
              <a:t>-expressions:</a:t>
            </a:r>
          </a:p>
          <a:p>
            <a:r>
              <a:rPr lang="en-US" baseline="0" dirty="0" smtClean="0"/>
              <a:t>   x	a Variable</a:t>
            </a:r>
          </a:p>
          <a:p>
            <a:r>
              <a:rPr lang="en-US" baseline="0" dirty="0" smtClean="0"/>
              <a:t>   </a:t>
            </a:r>
            <a:r>
              <a:rPr lang="el-GR" dirty="0" smtClean="0"/>
              <a:t>λ</a:t>
            </a:r>
            <a:r>
              <a:rPr lang="en-US" dirty="0" err="1" smtClean="0"/>
              <a:t>x.x</a:t>
            </a:r>
            <a:r>
              <a:rPr lang="en-US" dirty="0" smtClean="0"/>
              <a:t>	an Abstraction</a:t>
            </a:r>
          </a:p>
          <a:p>
            <a:r>
              <a:rPr lang="en-US" dirty="0" smtClean="0"/>
              <a:t>   </a:t>
            </a:r>
            <a:r>
              <a:rPr lang="el-GR" dirty="0" smtClean="0"/>
              <a:t>λ</a:t>
            </a:r>
            <a:r>
              <a:rPr lang="en-US" dirty="0" smtClean="0"/>
              <a:t>f.(</a:t>
            </a:r>
            <a:r>
              <a:rPr lang="el-GR" dirty="0" smtClean="0"/>
              <a:t>λ</a:t>
            </a:r>
            <a:r>
              <a:rPr lang="en-US" dirty="0" err="1" smtClean="0"/>
              <a:t>x.fx</a:t>
            </a:r>
            <a:r>
              <a:rPr lang="en-US" dirty="0" smtClean="0"/>
              <a:t>)	and abstraction inside another abstraction</a:t>
            </a:r>
            <a:endParaRPr lang="en-US" baseline="0" dirty="0" smtClean="0"/>
          </a:p>
          <a:p>
            <a:r>
              <a:rPr lang="en-US" baseline="0" dirty="0" smtClean="0"/>
              <a:t>   (x y)	an Application</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Conceptually and abstraction is an “Unnamed function”;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l-GR" dirty="0" smtClean="0"/>
              <a:t>λ</a:t>
            </a:r>
            <a:r>
              <a:rPr lang="en-US" dirty="0" smtClean="0"/>
              <a:t>x.&lt;body&gt;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Denotes</a:t>
            </a:r>
            <a:r>
              <a:rPr lang="en-US" baseline="0" dirty="0" smtClean="0"/>
              <a:t> a function where ‘x’ is it parameter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dirty="0" smtClean="0"/>
              <a:t>Application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An application is a function invocation</a:t>
            </a:r>
            <a:endParaRPr lang="en-CA"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l-GR" dirty="0" smtClean="0"/>
              <a:t>λ</a:t>
            </a:r>
            <a:r>
              <a:rPr lang="en-US" dirty="0" smtClean="0"/>
              <a:t>x.&lt;body&gt;)&lt;argument&gt;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Denotes a function evaluation/call</a:t>
            </a:r>
            <a:r>
              <a:rPr lang="en-US" baseline="0" dirty="0" smtClean="0"/>
              <a:t> where the variable ‘x’ has &lt;argument&gt; as its value in &lt;body&gt;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other words, every “bound” occurrence of x in &lt;body&gt; is replaced by &lt;argument&gt;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C14DD88-6087-4A05-A805-F7C880E1B73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Examples: On board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l-GR" dirty="0" smtClean="0"/>
              <a:t>λ</a:t>
            </a:r>
            <a:r>
              <a:rPr lang="en-US" dirty="0" err="1" smtClean="0"/>
              <a:t>x.xy</a:t>
            </a:r>
            <a:r>
              <a:rPr lang="en-US" dirty="0" smtClean="0"/>
              <a:t>)f</a:t>
            </a:r>
            <a:r>
              <a:rPr lang="en-US" baseline="0" dirty="0" smtClean="0"/>
              <a:t>   becomes ??   Answer: f 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CA" sz="1200" kern="1200" dirty="0" smtClean="0">
                <a:solidFill>
                  <a:schemeClr val="tx1"/>
                </a:solidFill>
                <a:latin typeface="+mn-lt"/>
                <a:ea typeface="+mn-ea"/>
                <a:cs typeface="+mn-cs"/>
              </a:rPr>
              <a:t>↑_   Bound</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l-GR" dirty="0" smtClean="0"/>
              <a:t>λ</a:t>
            </a:r>
            <a:r>
              <a:rPr lang="en-US" dirty="0" err="1" smtClean="0"/>
              <a:t>f.fy</a:t>
            </a:r>
            <a:r>
              <a:rPr lang="en-US" dirty="0" smtClean="0"/>
              <a:t>)(</a:t>
            </a:r>
            <a:r>
              <a:rPr lang="el-GR" dirty="0" smtClean="0"/>
              <a:t>λ</a:t>
            </a:r>
            <a:r>
              <a:rPr lang="en-US" dirty="0" err="1" smtClean="0"/>
              <a:t>x.x</a:t>
            </a:r>
            <a:r>
              <a:rPr lang="en-US" dirty="0" smtClean="0"/>
              <a:t>)</a:t>
            </a:r>
            <a:r>
              <a:rPr lang="en-US" baseline="0" dirty="0" smtClean="0"/>
              <a:t> becomes ??   Answer: </a:t>
            </a:r>
            <a:r>
              <a:rPr lang="en-US" dirty="0" smtClean="0"/>
              <a:t>(</a:t>
            </a:r>
            <a:r>
              <a:rPr lang="el-GR" dirty="0" smtClean="0"/>
              <a:t>λ</a:t>
            </a:r>
            <a:r>
              <a:rPr lang="en-US" dirty="0" err="1" smtClean="0"/>
              <a:t>x.x</a:t>
            </a:r>
            <a:r>
              <a:rPr lang="en-US" dirty="0" smtClean="0"/>
              <a:t>)</a:t>
            </a:r>
            <a:r>
              <a:rPr lang="en-US" baseline="0" dirty="0" smtClean="0"/>
              <a:t>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CA" sz="1200" kern="1200" dirty="0" smtClean="0">
                <a:solidFill>
                  <a:schemeClr val="tx1"/>
                </a:solidFill>
                <a:latin typeface="+mn-lt"/>
                <a:ea typeface="+mn-ea"/>
                <a:cs typeface="+mn-cs"/>
              </a:rPr>
              <a:t>↑_   Bound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l-GR" dirty="0" smtClean="0"/>
              <a:t>λ</a:t>
            </a:r>
            <a:r>
              <a:rPr lang="en-US" dirty="0" smtClean="0"/>
              <a:t>x.</a:t>
            </a:r>
            <a:r>
              <a:rPr lang="el-GR" dirty="0" smtClean="0"/>
              <a:t>λ</a:t>
            </a:r>
            <a:r>
              <a:rPr lang="en-US" dirty="0" smtClean="0"/>
              <a:t>y.xyy)u)v</a:t>
            </a:r>
            <a:r>
              <a:rPr lang="en-US" baseline="0" dirty="0" smtClean="0"/>
              <a:t> becomes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u="sng" dirty="0" smtClean="0"/>
              <a:t>(</a:t>
            </a:r>
            <a:r>
              <a:rPr lang="el-GR" u="sng" dirty="0" smtClean="0"/>
              <a:t>λ</a:t>
            </a:r>
            <a:r>
              <a:rPr lang="en-US" u="sng" dirty="0" smtClean="0"/>
              <a:t>x.</a:t>
            </a:r>
            <a:r>
              <a:rPr lang="el-GR" u="sng" dirty="0" smtClean="0"/>
              <a:t>λ</a:t>
            </a:r>
            <a:r>
              <a:rPr lang="en-US" u="sng" dirty="0" smtClean="0"/>
              <a:t>y.xyy)u</a:t>
            </a:r>
            <a:r>
              <a:rPr lang="en-US" dirty="0" smtClean="0"/>
              <a:t>)v</a:t>
            </a:r>
            <a:r>
              <a:rPr lang="en-US" baseline="0" dirty="0" smtClean="0"/>
              <a:t> – Step 1</a:t>
            </a:r>
            <a:endParaRPr lang="en-US" dirty="0" smtClean="0"/>
          </a:p>
          <a:p>
            <a:r>
              <a:rPr lang="en-US" dirty="0" smtClean="0"/>
              <a:t>    (</a:t>
            </a:r>
            <a:r>
              <a:rPr lang="el-GR" dirty="0" smtClean="0"/>
              <a:t>λ</a:t>
            </a:r>
            <a:r>
              <a:rPr lang="en-US" dirty="0" smtClean="0"/>
              <a:t>y.uyy)v</a:t>
            </a:r>
            <a:r>
              <a:rPr lang="en-US" baseline="0" dirty="0" smtClean="0"/>
              <a:t>       </a:t>
            </a:r>
          </a:p>
          <a:p>
            <a:r>
              <a:rPr lang="en-US" baseline="0" dirty="0" smtClean="0"/>
              <a:t>    </a:t>
            </a:r>
            <a:r>
              <a:rPr lang="en-US" baseline="0" dirty="0" err="1" smtClean="0"/>
              <a:t>uvv</a:t>
            </a:r>
            <a:r>
              <a:rPr lang="en-US" baseline="0" dirty="0" smtClean="0"/>
              <a:t> (Normal form)</a:t>
            </a:r>
          </a:p>
        </p:txBody>
      </p:sp>
      <p:sp>
        <p:nvSpPr>
          <p:cNvPr id="4" name="Slide Number Placeholder 3"/>
          <p:cNvSpPr>
            <a:spLocks noGrp="1"/>
          </p:cNvSpPr>
          <p:nvPr>
            <p:ph type="sldNum" sz="quarter" idx="10"/>
          </p:nvPr>
        </p:nvSpPr>
        <p:spPr/>
        <p:txBody>
          <a:bodyPr/>
          <a:lstStyle/>
          <a:p>
            <a:fld id="{2C14DD88-6087-4A05-A805-F7C880E1B73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In </a:t>
            </a:r>
            <a:r>
              <a:rPr lang="en-CA" dirty="0" smtClean="0">
                <a:hlinkClick r:id="rId3" action="ppaction://hlinkfile"/>
              </a:rPr>
              <a:t>computer science</a:t>
            </a:r>
            <a:r>
              <a:rPr lang="en-CA" dirty="0" smtClean="0"/>
              <a:t>, </a:t>
            </a:r>
            <a:r>
              <a:rPr lang="en-CA" b="1" dirty="0" smtClean="0"/>
              <a:t>functional programming</a:t>
            </a:r>
            <a:r>
              <a:rPr lang="en-CA" dirty="0" smtClean="0"/>
              <a:t> is a </a:t>
            </a:r>
            <a:r>
              <a:rPr lang="en-CA" dirty="0" smtClean="0">
                <a:hlinkClick r:id="rId4" action="ppaction://hlinkfile"/>
              </a:rPr>
              <a:t>programming paradigm</a:t>
            </a:r>
            <a:r>
              <a:rPr lang="en-CA" dirty="0" smtClean="0"/>
              <a:t> that treats </a:t>
            </a:r>
            <a:r>
              <a:rPr lang="en-CA" dirty="0" smtClean="0">
                <a:hlinkClick r:id="rId5" action="ppaction://hlinkfile"/>
              </a:rPr>
              <a:t>computation</a:t>
            </a:r>
            <a:r>
              <a:rPr lang="en-CA" dirty="0" smtClean="0"/>
              <a:t> as the evaluation of </a:t>
            </a:r>
            <a:r>
              <a:rPr lang="en-CA" dirty="0" smtClean="0">
                <a:hlinkClick r:id="rId6" action="ppaction://hlinkfile" tooltip="Function (mathematics)"/>
              </a:rPr>
              <a:t>mathematical functions</a:t>
            </a:r>
            <a:r>
              <a:rPr lang="en-CA" dirty="0" smtClean="0"/>
              <a:t> and avoids </a:t>
            </a:r>
            <a:r>
              <a:rPr lang="en-CA" dirty="0" smtClean="0">
                <a:hlinkClick r:id="rId7" action="ppaction://hlinkfile" tooltip="Program state"/>
              </a:rPr>
              <a:t>state</a:t>
            </a:r>
            <a:r>
              <a:rPr lang="en-CA" dirty="0" smtClean="0"/>
              <a:t> and </a:t>
            </a:r>
            <a:r>
              <a:rPr lang="en-CA" dirty="0" smtClean="0">
                <a:hlinkClick r:id="rId8" action="ppaction://hlinkfile" tooltip="Immutable object"/>
              </a:rPr>
              <a:t>mutable</a:t>
            </a:r>
            <a:r>
              <a:rPr lang="en-CA" dirty="0" smtClean="0"/>
              <a:t> data. It emphasizes the application of functions, in contrast to the </a:t>
            </a:r>
            <a:r>
              <a:rPr lang="en-CA" dirty="0" smtClean="0">
                <a:hlinkClick r:id="rId9" action="ppaction://hlinkfile"/>
              </a:rPr>
              <a:t>imperative programming</a:t>
            </a:r>
            <a:r>
              <a:rPr lang="en-CA" dirty="0" smtClean="0"/>
              <a:t> style, which emphasizes changes in state.</a:t>
            </a:r>
            <a:r>
              <a:rPr lang="en-CA" baseline="30000" dirty="0" smtClean="0">
                <a:hlinkClick r:id="" action="ppaction://hlinkfile"/>
              </a:rPr>
              <a:t>[1]</a:t>
            </a:r>
            <a:r>
              <a:rPr lang="en-CA" dirty="0" smtClean="0"/>
              <a:t> Functional programming has its roots in </a:t>
            </a:r>
            <a:r>
              <a:rPr lang="en-CA" dirty="0" smtClean="0">
                <a:hlinkClick r:id="rId10" action="ppaction://hlinkfile"/>
              </a:rPr>
              <a:t>lambda calculus</a:t>
            </a:r>
            <a:r>
              <a:rPr lang="en-CA" dirty="0" smtClean="0"/>
              <a:t>, a </a:t>
            </a:r>
            <a:r>
              <a:rPr lang="en-CA" dirty="0" smtClean="0">
                <a:hlinkClick r:id="rId11" action="ppaction://hlinkfile"/>
              </a:rPr>
              <a:t>formal system</a:t>
            </a:r>
            <a:r>
              <a:rPr lang="en-CA" dirty="0" smtClean="0"/>
              <a:t> developed in the 1930s to investigate function definition, function application, and </a:t>
            </a:r>
            <a:r>
              <a:rPr lang="en-CA" dirty="0" smtClean="0">
                <a:hlinkClick r:id="rId12" action="ppaction://hlinkfile"/>
              </a:rPr>
              <a:t>recursion</a:t>
            </a:r>
            <a:r>
              <a:rPr lang="en-CA" dirty="0" smtClean="0"/>
              <a:t>. Many functional </a:t>
            </a:r>
            <a:r>
              <a:rPr lang="en-CA" dirty="0" smtClean="0">
                <a:hlinkClick r:id="rId13" action="ppaction://hlinkfile" tooltip="Programming language"/>
              </a:rPr>
              <a:t>programming languages</a:t>
            </a:r>
            <a:r>
              <a:rPr lang="en-CA" dirty="0" smtClean="0"/>
              <a:t> can be viewed as elaborations on the </a:t>
            </a:r>
            <a:r>
              <a:rPr lang="en-CA" dirty="0" smtClean="0">
                <a:hlinkClick r:id="rId10" action="ppaction://hlinkfile"/>
              </a:rPr>
              <a:t>lambda calculus</a:t>
            </a:r>
            <a:r>
              <a:rPr lang="en-CA" dirty="0" smtClean="0"/>
              <a:t>.</a:t>
            </a:r>
            <a:r>
              <a:rPr lang="en-CA" baseline="30000" dirty="0" smtClean="0">
                <a:hlinkClick r:id="" action="ppaction://hlinkfile"/>
              </a:rPr>
              <a:t>[1]</a:t>
            </a:r>
            <a:endParaRPr lang="en-CA" dirty="0" smtClean="0"/>
          </a:p>
          <a:p>
            <a:r>
              <a:rPr lang="en-CA" dirty="0" smtClean="0"/>
              <a:t>In practice, the difference between a mathematical function and the notion of a "function" used in imperative programming is that imperative functions can have </a:t>
            </a:r>
            <a:r>
              <a:rPr lang="en-CA" dirty="0" smtClean="0">
                <a:hlinkClick r:id="rId14" action="ppaction://hlinkfile" tooltip="Side effect (computer science)"/>
              </a:rPr>
              <a:t>side effects</a:t>
            </a:r>
            <a:r>
              <a:rPr lang="en-CA" dirty="0" smtClean="0"/>
              <a:t>, changing the value of program </a:t>
            </a:r>
            <a:r>
              <a:rPr lang="en-CA" dirty="0" smtClean="0">
                <a:hlinkClick r:id="rId7" action="ppaction://hlinkfile" tooltip="Program state"/>
              </a:rPr>
              <a:t>state</a:t>
            </a:r>
            <a:r>
              <a:rPr lang="en-CA" dirty="0" smtClean="0"/>
              <a:t>. Because of this they lack </a:t>
            </a:r>
            <a:r>
              <a:rPr lang="en-CA" dirty="0" smtClean="0">
                <a:hlinkClick r:id="rId15" action="ppaction://hlinkfile" tooltip="Referential transparency (computer science)"/>
              </a:rPr>
              <a:t>referential transparency</a:t>
            </a:r>
            <a:r>
              <a:rPr lang="en-CA" dirty="0" smtClean="0"/>
              <a:t>, i.e. the same language expression can result in different values at different times depending on the state of the executing program. Conversely, in functional code, the output value of a function depends only on the arguments that are input to the function, so calling a function </a:t>
            </a:r>
            <a:r>
              <a:rPr lang="en-CA" i="1" dirty="0" smtClean="0"/>
              <a:t>f</a:t>
            </a:r>
            <a:r>
              <a:rPr lang="en-CA" dirty="0" smtClean="0"/>
              <a:t> twice with the same value for an argument </a:t>
            </a:r>
            <a:r>
              <a:rPr lang="en-CA" i="1" dirty="0" smtClean="0"/>
              <a:t>x</a:t>
            </a:r>
            <a:r>
              <a:rPr lang="en-CA" dirty="0" smtClean="0"/>
              <a:t> will produce the same result </a:t>
            </a:r>
            <a:r>
              <a:rPr lang="en-CA" i="1" dirty="0" smtClean="0"/>
              <a:t>f(x)</a:t>
            </a:r>
            <a:r>
              <a:rPr lang="en-CA" dirty="0" smtClean="0"/>
              <a:t> both times. Eliminating side effects can make it much easier to understand and predict the </a:t>
            </a:r>
            <a:r>
              <a:rPr lang="en-CA" dirty="0" err="1" smtClean="0"/>
              <a:t>behavior</a:t>
            </a:r>
            <a:r>
              <a:rPr lang="en-CA" smtClean="0"/>
              <a:t> of a program, which is one of the key motivations for the development of functional programming.</a:t>
            </a:r>
            <a:r>
              <a:rPr lang="en-CA" baseline="30000" smtClean="0">
                <a:hlinkClick r:id="" action="ppaction://hlinkfile"/>
              </a:rPr>
              <a:t>[1]</a:t>
            </a:r>
            <a:endParaRPr lang="en-CA" smtClean="0"/>
          </a:p>
          <a:p>
            <a:endParaRPr lang="en-CA"/>
          </a:p>
        </p:txBody>
      </p:sp>
      <p:sp>
        <p:nvSpPr>
          <p:cNvPr id="4" name="Slide Number Placeholder 3"/>
          <p:cNvSpPr>
            <a:spLocks noGrp="1"/>
          </p:cNvSpPr>
          <p:nvPr>
            <p:ph type="sldNum" sz="quarter" idx="10"/>
          </p:nvPr>
        </p:nvSpPr>
        <p:spPr/>
        <p:txBody>
          <a:bodyPr/>
          <a:lstStyle/>
          <a:p>
            <a:fld id="{2C14DD88-6087-4A05-A805-F7C880E1B73C}" type="slidenum">
              <a:rPr lang="en-CA" smtClean="0"/>
              <a:pPr/>
              <a:t>14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54A8F61-AD95-43CA-9674-522403BDF831}" type="slidenum">
              <a:rPr lang="en-US" smtClean="0"/>
              <a:pPr/>
              <a:t>3</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CA" dirty="0" smtClean="0"/>
          </a:p>
          <a:p>
            <a:r>
              <a:rPr lang="en-CA" dirty="0" smtClean="0"/>
              <a:t>Having taken the prerequisites for this course:</a:t>
            </a:r>
          </a:p>
          <a:p>
            <a:pPr>
              <a:buFont typeface="Arial" pitchFamily="34" charset="0"/>
              <a:buChar char="•"/>
            </a:pPr>
            <a:r>
              <a:rPr lang="en-CA" sz="1200" i="1" u="none" strike="noStrike" kern="1200" dirty="0" smtClean="0">
                <a:solidFill>
                  <a:schemeClr val="tx1"/>
                </a:solidFill>
                <a:latin typeface="+mn-lt"/>
                <a:ea typeface="+mn-ea"/>
                <a:cs typeface="+mn-cs"/>
              </a:rPr>
              <a:t>CSCI 162</a:t>
            </a:r>
            <a:r>
              <a:rPr lang="en-CA" sz="1200" i="1" u="none" strike="noStrike" kern="1200" baseline="0" dirty="0" smtClean="0">
                <a:solidFill>
                  <a:schemeClr val="tx1"/>
                </a:solidFill>
                <a:latin typeface="+mn-lt"/>
                <a:ea typeface="+mn-ea"/>
                <a:cs typeface="+mn-cs"/>
              </a:rPr>
              <a:t> - </a:t>
            </a:r>
            <a:r>
              <a:rPr lang="en-CA" sz="1200" b="1" u="none" strike="noStrike" kern="1200" dirty="0" smtClean="0">
                <a:solidFill>
                  <a:schemeClr val="tx1"/>
                </a:solidFill>
                <a:latin typeface="+mn-lt"/>
                <a:ea typeface="+mn-ea"/>
                <a:cs typeface="+mn-cs"/>
              </a:rPr>
              <a:t>Topics in Computing Science (</a:t>
            </a:r>
            <a:r>
              <a:rPr lang="en-CA" sz="1200" u="none" strike="noStrike" kern="1200" dirty="0" smtClean="0">
                <a:solidFill>
                  <a:schemeClr val="tx1"/>
                </a:solidFill>
                <a:latin typeface="+mn-lt"/>
                <a:ea typeface="+mn-ea"/>
                <a:cs typeface="+mn-cs"/>
              </a:rPr>
              <a:t>fourth generation languages</a:t>
            </a:r>
            <a:r>
              <a:rPr lang="en-CA" sz="1200" b="1" u="none" strike="noStrike" kern="1200" dirty="0" smtClean="0">
                <a:solidFill>
                  <a:schemeClr val="tx1"/>
                </a:solidFill>
                <a:latin typeface="+mn-lt"/>
                <a:ea typeface="+mn-ea"/>
                <a:cs typeface="+mn-cs"/>
              </a:rPr>
              <a:t>)</a:t>
            </a:r>
            <a:endParaRPr lang="en-CA" sz="1200" i="1" u="none" strike="noStrike" kern="1200" dirty="0" smtClean="0">
              <a:solidFill>
                <a:schemeClr val="tx1"/>
              </a:solidFill>
              <a:latin typeface="+mn-lt"/>
              <a:ea typeface="+mn-ea"/>
              <a:cs typeface="+mn-cs"/>
            </a:endParaRPr>
          </a:p>
          <a:p>
            <a:pPr>
              <a:buFont typeface="Arial" pitchFamily="34" charset="0"/>
              <a:buChar char="•"/>
            </a:pPr>
            <a:r>
              <a:rPr lang="en-CA" sz="1200" i="1" u="none" strike="noStrike" kern="1200" dirty="0" smtClean="0">
                <a:solidFill>
                  <a:schemeClr val="tx1"/>
                </a:solidFill>
                <a:latin typeface="+mn-lt"/>
                <a:ea typeface="+mn-ea"/>
                <a:cs typeface="+mn-cs"/>
              </a:rPr>
              <a:t>CSCI 260 - </a:t>
            </a:r>
            <a:r>
              <a:rPr lang="en-CA" sz="1200" b="1" u="none" strike="noStrike" kern="1200" dirty="0" smtClean="0">
                <a:solidFill>
                  <a:schemeClr val="tx1"/>
                </a:solidFill>
                <a:latin typeface="+mn-lt"/>
                <a:ea typeface="+mn-ea"/>
                <a:cs typeface="+mn-cs"/>
              </a:rPr>
              <a:t>Data Structures</a:t>
            </a:r>
            <a:endParaRPr lang="en-CA" sz="1200" i="1" u="none" strike="noStrike" kern="1200" dirty="0" smtClean="0">
              <a:solidFill>
                <a:schemeClr val="tx1"/>
              </a:solidFill>
              <a:latin typeface="+mn-lt"/>
              <a:ea typeface="+mn-ea"/>
              <a:cs typeface="+mn-cs"/>
            </a:endParaRPr>
          </a:p>
          <a:p>
            <a:pPr>
              <a:buFont typeface="Arial" pitchFamily="34" charset="0"/>
              <a:buChar char="•"/>
            </a:pPr>
            <a:r>
              <a:rPr lang="en-CA" sz="1200" i="1" u="none" strike="noStrike" kern="1200" dirty="0" smtClean="0">
                <a:solidFill>
                  <a:schemeClr val="tx1"/>
                </a:solidFill>
                <a:latin typeface="+mn-lt"/>
                <a:ea typeface="+mn-ea"/>
                <a:cs typeface="+mn-cs"/>
              </a:rPr>
              <a:t>CSCI 261 - </a:t>
            </a:r>
            <a:r>
              <a:rPr lang="en-CA" sz="1200" b="1" u="none" strike="noStrike" kern="1200" dirty="0" smtClean="0">
                <a:solidFill>
                  <a:schemeClr val="tx1"/>
                </a:solidFill>
                <a:latin typeface="+mn-lt"/>
                <a:ea typeface="+mn-ea"/>
                <a:cs typeface="+mn-cs"/>
              </a:rPr>
              <a:t>Computer Architecture &amp; Assembly Language</a:t>
            </a:r>
            <a:endParaRPr lang="en-CA" sz="1200" i="1" u="none" strike="noStrike" kern="1200" dirty="0" smtClean="0">
              <a:solidFill>
                <a:schemeClr val="tx1"/>
              </a:solidFill>
              <a:latin typeface="+mn-lt"/>
              <a:ea typeface="+mn-ea"/>
              <a:cs typeface="+mn-cs"/>
            </a:endParaRPr>
          </a:p>
          <a:p>
            <a:pPr>
              <a:buFont typeface="Arial" pitchFamily="34" charset="0"/>
              <a:buChar char="•"/>
            </a:pPr>
            <a:r>
              <a:rPr lang="en-CA" sz="1200" i="1" u="none" strike="noStrike" kern="1200" dirty="0" smtClean="0">
                <a:solidFill>
                  <a:schemeClr val="tx1"/>
                </a:solidFill>
                <a:latin typeface="+mn-lt"/>
                <a:ea typeface="+mn-ea"/>
                <a:cs typeface="+mn-cs"/>
              </a:rPr>
              <a:t>CSCI 265 - </a:t>
            </a:r>
            <a:r>
              <a:rPr lang="en-CA" sz="1200" b="1" u="none" strike="noStrike" kern="1200" dirty="0" smtClean="0">
                <a:solidFill>
                  <a:schemeClr val="tx1"/>
                </a:solidFill>
                <a:latin typeface="+mn-lt"/>
                <a:ea typeface="+mn-ea"/>
                <a:cs typeface="+mn-cs"/>
              </a:rPr>
              <a:t>Software Engineering</a:t>
            </a:r>
          </a:p>
          <a:p>
            <a:r>
              <a:rPr lang="en-CA" sz="1200" i="0" u="none" strike="noStrike" kern="1200" dirty="0" smtClean="0">
                <a:solidFill>
                  <a:schemeClr val="tx1"/>
                </a:solidFill>
                <a:latin typeface="+mn-lt"/>
                <a:ea typeface="+mn-ea"/>
                <a:cs typeface="+mn-cs"/>
              </a:rPr>
              <a:t>You have been introduced to a number of</a:t>
            </a:r>
            <a:r>
              <a:rPr lang="en-CA" sz="1200" i="0" u="none" strike="noStrike" kern="1200" baseline="0" dirty="0" smtClean="0">
                <a:solidFill>
                  <a:schemeClr val="tx1"/>
                </a:solidFill>
                <a:latin typeface="+mn-lt"/>
                <a:ea typeface="+mn-ea"/>
                <a:cs typeface="+mn-cs"/>
              </a:rPr>
              <a:t> imperative or procedural languages even if you were not told that is what they are called.</a:t>
            </a:r>
            <a:endParaRPr lang="en-CA" sz="1200" i="0" u="none" strike="noStrike" kern="1200" dirty="0" smtClean="0">
              <a:solidFill>
                <a:schemeClr val="tx1"/>
              </a:solidFill>
              <a:latin typeface="+mn-lt"/>
              <a:ea typeface="+mn-ea"/>
              <a:cs typeface="+mn-cs"/>
            </a:endParaRPr>
          </a:p>
          <a:p>
            <a:endParaRPr lang="en-CA" dirty="0" smtClean="0"/>
          </a:p>
          <a:p>
            <a:r>
              <a:rPr lang="en-CA" b="1" dirty="0" smtClean="0"/>
              <a:t>[Click ] - </a:t>
            </a:r>
            <a:r>
              <a:rPr lang="en-CA" b="0" dirty="0" smtClean="0"/>
              <a:t>imperative programming is a programming paradigm that describes computation in terms of statements that change a program state. In much the same way that imperative mood in natural languages expresses commands to take action</a:t>
            </a:r>
            <a:endParaRPr lang="en-CA" b="0" dirty="0" smtClean="0">
              <a:hlinkClick r:id="rId3" action="ppaction://hlinkfile"/>
            </a:endParaRPr>
          </a:p>
          <a:p>
            <a:endParaRPr lang="en-CA" dirty="0" smtClean="0">
              <a:hlinkClick r:id="rId3" action="ppaction://hlinkfile"/>
            </a:endParaRPr>
          </a:p>
          <a:p>
            <a:pPr lvl="1"/>
            <a:r>
              <a:rPr lang="en-CA" b="0" i="0" u="none" dirty="0" smtClean="0">
                <a:hlinkClick r:id="rId3" action="ppaction://hlinkfile"/>
              </a:rPr>
              <a:t>Procedural programming</a:t>
            </a:r>
            <a:r>
              <a:rPr lang="en-CA" b="0" i="0" u="none" dirty="0" smtClean="0"/>
              <a:t> is imperative programming in which the program is built from one or more procedures (also known as </a:t>
            </a:r>
            <a:r>
              <a:rPr lang="en-CA" b="0" i="0" u="none" dirty="0" smtClean="0">
                <a:hlinkClick r:id="rId4" action="ppaction://hlinkfile" tooltip="Subroutine"/>
              </a:rPr>
              <a:t>subroutines</a:t>
            </a:r>
            <a:r>
              <a:rPr lang="en-CA" b="0" i="0" u="none" dirty="0" smtClean="0"/>
              <a:t> or functions). The terms are often used as synonyms, but the use of procedures has a dramatic effect on how imperative programs appear and how they are constructed. Heavily procedural programming, in which </a:t>
            </a:r>
            <a:r>
              <a:rPr lang="en-CA" sz="1200" b="0" i="0" u="none" kern="1200" dirty="0" smtClean="0">
                <a:solidFill>
                  <a:schemeClr val="tx1"/>
                </a:solidFill>
                <a:latin typeface="+mn-lt"/>
                <a:ea typeface="+mn-ea"/>
                <a:cs typeface="+mn-cs"/>
                <a:hlinkClick r:id="rId5" action="ppaction://hlinkfile" tooltip="State change (programming) (page does not exist)"/>
              </a:rPr>
              <a:t>state changes</a:t>
            </a:r>
            <a:r>
              <a:rPr lang="en-CA" b="0" i="0" u="none" dirty="0" smtClean="0"/>
              <a:t> are localized to procedures or restricted to explicit arguments and returns from procedures, is known as </a:t>
            </a:r>
            <a:r>
              <a:rPr lang="en-CA" b="0" i="0" u="none" dirty="0" smtClean="0">
                <a:hlinkClick r:id="rId6" action="ppaction://hlinkfile"/>
              </a:rPr>
              <a:t>structured programming</a:t>
            </a:r>
            <a:r>
              <a:rPr lang="en-CA" b="0" i="0" u="none" dirty="0" smtClean="0"/>
              <a:t>.</a:t>
            </a:r>
          </a:p>
          <a:p>
            <a:endParaRPr lang="en-CA" dirty="0" smtClean="0"/>
          </a:p>
          <a:p>
            <a:r>
              <a:rPr lang="en-CA" b="1" dirty="0" smtClean="0"/>
              <a:t>[Click ] - </a:t>
            </a:r>
            <a:r>
              <a:rPr lang="en-CA" b="0" dirty="0" smtClean="0"/>
              <a:t>In computer science, functional programming is a programming paradigm that treats computation as the evaluation of mathematical functions and avoids state and mutable data. </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1" dirty="0" smtClean="0"/>
              <a:t>[Click ] </a:t>
            </a:r>
            <a:r>
              <a:rPr lang="en-CA" b="0" dirty="0" smtClean="0"/>
              <a:t>- in sharp contrast to the imperative programming style, which emphasizes changes in state.</a:t>
            </a:r>
          </a:p>
          <a:p>
            <a:pPr marL="0" marR="0" indent="0" algn="l" defTabSz="914400" rtl="0" eaLnBrk="1" fontAlgn="auto" latinLnBrk="0" hangingPunct="1">
              <a:lnSpc>
                <a:spcPct val="100000"/>
              </a:lnSpc>
              <a:spcBef>
                <a:spcPts val="0"/>
              </a:spcBef>
              <a:spcAft>
                <a:spcPts val="0"/>
              </a:spcAft>
              <a:buClrTx/>
              <a:buSzTx/>
              <a:buFontTx/>
              <a:buNone/>
              <a:tabLst/>
              <a:defRPr/>
            </a:pPr>
            <a:r>
              <a:rPr lang="en-CA" b="0" dirty="0" smtClean="0"/>
              <a:t>Functional Programming emphasizes the application of functions,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r>
              <a:rPr lang="en-CA" b="1" dirty="0" smtClean="0"/>
              <a:t>[Click ] - </a:t>
            </a:r>
            <a:r>
              <a:rPr lang="en-CA" b="0" dirty="0" smtClean="0"/>
              <a:t>Functional programming has its roots in lambda calculus, a formal system developed in the 1930s to investigate function definition, function application, and recursion. Many functional programming languages can be viewed as elaborations on the lambda calculus.</a:t>
            </a:r>
            <a:endParaRPr lang="en-CA" b="0" baseline="30000" dirty="0" smtClean="0"/>
          </a:p>
          <a:p>
            <a:endParaRPr lang="en-CA" dirty="0" smtClean="0"/>
          </a:p>
          <a:p>
            <a:r>
              <a:rPr lang="en-CA" dirty="0" smtClean="0"/>
              <a:t>In practice, the difference between a mathematical function and the notion of a "function" used in imperative programming is that imperative functions can have side effects, changing the value of program state. Because of this they lack referential transparency, which means the same language expression can result in different values at different times depending on the state of the executing program. </a:t>
            </a:r>
          </a:p>
          <a:p>
            <a:endParaRPr lang="en-CA" dirty="0" smtClean="0"/>
          </a:p>
        </p:txBody>
      </p:sp>
      <p:sp>
        <p:nvSpPr>
          <p:cNvPr id="4" name="Slide Number Placeholder 3"/>
          <p:cNvSpPr>
            <a:spLocks noGrp="1"/>
          </p:cNvSpPr>
          <p:nvPr>
            <p:ph type="sldNum" sz="quarter" idx="10"/>
          </p:nvPr>
        </p:nvSpPr>
        <p:spPr/>
        <p:txBody>
          <a:bodyPr/>
          <a:lstStyle/>
          <a:p>
            <a:fld id="{2C14DD88-6087-4A05-A805-F7C880E1B73C}" type="slidenum">
              <a:rPr lang="en-CA" smtClean="0"/>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CA" dirty="0" smtClean="0"/>
              <a:t>An expression is said to be referentially transparent if it can be replaced with its value without changing the program (in other words, yielding a program that has the same effects and output on the same input). The opposite term is referentially opaque.</a:t>
            </a:r>
          </a:p>
          <a:p>
            <a:endParaRPr lang="en-CA" dirty="0" smtClean="0"/>
          </a:p>
          <a:p>
            <a:r>
              <a:rPr lang="en-CA" b="1" dirty="0" smtClean="0"/>
              <a:t>[Click ] - </a:t>
            </a:r>
            <a:r>
              <a:rPr lang="en-CA" dirty="0" smtClean="0"/>
              <a:t>functional code</a:t>
            </a:r>
            <a:r>
              <a:rPr lang="en-CA" baseline="0" dirty="0" smtClean="0"/>
              <a:t> is </a:t>
            </a:r>
            <a:r>
              <a:rPr lang="en-CA" dirty="0" smtClean="0"/>
              <a:t>referentially transparent so the output value of a function depends only on the arguments that are input to the function, so calling a function f twice with the same value for an argument x will produce the same result f(x) both times. Eliminating side effects can make it much easier to understand and predict the behaviour of a program, which is one of the key motivations for the development of functional programming.</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1" dirty="0" smtClean="0"/>
              <a:t>[Click ] - </a:t>
            </a:r>
            <a:r>
              <a:rPr lang="en-CA" dirty="0" smtClean="0"/>
              <a:t>If all functions involved in the expression are pure functions, then the expression is referentially transparent.</a:t>
            </a:r>
          </a:p>
          <a:p>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2C14DD88-6087-4A05-A805-F7C880E1B73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CA" dirty="0" smtClean="0"/>
              <a:t>In computer programming, a function may be described as pure if both these statements about the function hold:</a:t>
            </a:r>
          </a:p>
          <a:p>
            <a:endParaRPr lang="en-CA" dirty="0" smtClean="0"/>
          </a:p>
          <a:p>
            <a:r>
              <a:rPr lang="en-CA" dirty="0" smtClean="0"/>
              <a:t>1. The function always evaluates the same result value given the same argument value(s). The function result value cannot depend on any hidden information or state that may change as program execution proceeds or between different executions of the program, nor can it depend on any external input from I/O devices. </a:t>
            </a:r>
          </a:p>
          <a:p>
            <a:r>
              <a:rPr lang="en-CA" dirty="0" smtClean="0"/>
              <a:t>2. Evaluation of the result does not cause any semantically observable side effect or output, such as mutation of mutable objects or output to I/O devices. </a:t>
            </a:r>
          </a:p>
          <a:p>
            <a:endParaRPr lang="en-CA" dirty="0" smtClean="0"/>
          </a:p>
          <a:p>
            <a:r>
              <a:rPr lang="en-CA" dirty="0" smtClean="0"/>
              <a:t>The result value need not depend on all (or any) of the argument values. However, it must depend on nothing other than the argument values. The function may return multiple result values and these conditions must apply to all returned values for the function to be considered pure. If an argument is call by reference it is considered to be a combination of one argument and one return value and so the argument will get overwritten; because of this call by reference will make an expression impure even if the function called is pure.</a:t>
            </a:r>
          </a:p>
          <a:p>
            <a:endParaRPr lang="en-CA" dirty="0" smtClean="0"/>
          </a:p>
        </p:txBody>
      </p:sp>
      <p:sp>
        <p:nvSpPr>
          <p:cNvPr id="4" name="Slide Number Placeholder 3"/>
          <p:cNvSpPr>
            <a:spLocks noGrp="1"/>
          </p:cNvSpPr>
          <p:nvPr>
            <p:ph type="sldNum" sz="quarter" idx="10"/>
          </p:nvPr>
        </p:nvSpPr>
        <p:spPr/>
        <p:txBody>
          <a:bodyPr/>
          <a:lstStyle/>
          <a:p>
            <a:fld id="{2C14DD88-6087-4A05-A805-F7C880E1B73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CA" dirty="0" smtClean="0"/>
              <a:t>Pure functions</a:t>
            </a:r>
          </a:p>
          <a:p>
            <a:pPr>
              <a:buFont typeface="Arial" pitchFamily="34" charset="0"/>
              <a:buChar char="•"/>
            </a:pPr>
            <a:r>
              <a:rPr lang="en-CA" dirty="0" smtClean="0"/>
              <a:t>sin(x), returning the sine of a number x </a:t>
            </a:r>
          </a:p>
          <a:p>
            <a:pPr>
              <a:buFont typeface="Arial" pitchFamily="34" charset="0"/>
              <a:buChar char="•"/>
            </a:pPr>
            <a:r>
              <a:rPr lang="en-CA" dirty="0" smtClean="0"/>
              <a:t>length(s), returning the size of a string s </a:t>
            </a:r>
          </a:p>
          <a:p>
            <a:pPr>
              <a:buFont typeface="Arial" pitchFamily="34" charset="0"/>
              <a:buChar char="•"/>
            </a:pPr>
            <a:r>
              <a:rPr lang="en-CA" dirty="0" smtClean="0"/>
              <a:t>encrypt(</a:t>
            </a:r>
            <a:r>
              <a:rPr lang="en-CA" dirty="0" err="1" smtClean="0"/>
              <a:t>k,d</a:t>
            </a:r>
            <a:r>
              <a:rPr lang="en-CA" dirty="0" smtClean="0"/>
              <a:t>), running an encryption algorithm on a piece of data d using a key k </a:t>
            </a:r>
          </a:p>
          <a:p>
            <a:endParaRPr lang="en-CA" dirty="0" smtClean="0"/>
          </a:p>
          <a:p>
            <a:r>
              <a:rPr lang="en-CA" dirty="0" smtClean="0"/>
              <a:t>Impure functions</a:t>
            </a:r>
          </a:p>
          <a:p>
            <a:pPr>
              <a:buFont typeface="Arial" pitchFamily="34" charset="0"/>
              <a:buChar char="•"/>
            </a:pPr>
            <a:r>
              <a:rPr lang="en-CA" dirty="0" smtClean="0"/>
              <a:t>A hypothetical function today() that returns the current day of the week is impure because at different times it will yield different results—it refers to some global state. Similarly, any function that uses global state or a static variable is potentially impure. </a:t>
            </a:r>
          </a:p>
          <a:p>
            <a:pPr>
              <a:buFont typeface="Arial" pitchFamily="34" charset="0"/>
              <a:buChar char="•"/>
            </a:pPr>
            <a:r>
              <a:rPr lang="en-CA" dirty="0" smtClean="0"/>
              <a:t>random() is impure because each call potentially yields a different value. (This is because pseudorandom generators use and update a global "seed" state. If we modify it to take the seed as an argument, i.e. random(seed); then random becomes pure, because multiple calls with the same seed value return the same random number.) </a:t>
            </a:r>
          </a:p>
          <a:p>
            <a:pPr>
              <a:buFont typeface="Arial" pitchFamily="34" charset="0"/>
              <a:buChar char="•"/>
            </a:pPr>
            <a:r>
              <a:rPr lang="en-CA" dirty="0" err="1" smtClean="0"/>
              <a:t>printf</a:t>
            </a:r>
            <a:r>
              <a:rPr lang="en-CA" dirty="0" smtClean="0"/>
              <a:t>() is impure because it causes output to an I/O device as a side effect. </a:t>
            </a:r>
          </a:p>
          <a:p>
            <a:endParaRPr lang="en-CA" dirty="0" smtClean="0"/>
          </a:p>
          <a:p>
            <a:r>
              <a:rPr lang="en-CA" dirty="0" smtClean="0"/>
              <a:t>It is possible for a pure expression to yield an impure function (or more generally a value which contains one or more impure functions).</a:t>
            </a:r>
          </a:p>
          <a:p>
            <a:r>
              <a:rPr lang="en-CA" dirty="0" smtClean="0"/>
              <a:t>It is also possible for an expression to be pure even if one or more of the argument </a:t>
            </a:r>
            <a:r>
              <a:rPr lang="en-CA" dirty="0" err="1" smtClean="0"/>
              <a:t>subexpressions</a:t>
            </a:r>
            <a:r>
              <a:rPr lang="en-CA" dirty="0" smtClean="0"/>
              <a:t> yields an impure function (or a value which contains one or more impure functions). In this case the impure function(s) in the argument must not be applied during evaluation (but may be incorporated in the result somehow). However, dealing with programs that allow impure and pure functions to be mixed like this can be quite difficult in practice, thus purely functional programming languages do not allow impure functions to be defined.</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C14DD88-6087-4A05-A805-F7C880E1B73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CA" b="1" dirty="0" smtClean="0"/>
              <a:t>Functional languages</a:t>
            </a:r>
          </a:p>
          <a:p>
            <a:r>
              <a:rPr lang="en-CA" dirty="0" smtClean="0"/>
              <a:t>Functional languages include:</a:t>
            </a:r>
            <a:endParaRPr lang="en-CA" b="1" dirty="0" smtClean="0"/>
          </a:p>
          <a:p>
            <a:r>
              <a:rPr lang="en-CA" b="1" dirty="0" smtClean="0"/>
              <a:t>Pure</a:t>
            </a:r>
          </a:p>
          <a:p>
            <a:pPr>
              <a:buFont typeface="Arial" pitchFamily="34" charset="0"/>
              <a:buChar char="•"/>
            </a:pPr>
            <a:r>
              <a:rPr lang="en-CA" dirty="0" smtClean="0">
                <a:hlinkClick r:id="rId3" action="ppaction://hlinkfile" tooltip="Charity (programming language)"/>
              </a:rPr>
              <a:t>Charity</a:t>
            </a:r>
            <a:r>
              <a:rPr lang="en-CA" dirty="0" smtClean="0"/>
              <a:t> </a:t>
            </a:r>
          </a:p>
          <a:p>
            <a:pPr>
              <a:buFont typeface="Arial" pitchFamily="34" charset="0"/>
              <a:buChar char="•"/>
            </a:pPr>
            <a:r>
              <a:rPr lang="en-CA" dirty="0" smtClean="0">
                <a:hlinkClick r:id="rId4" action="ppaction://hlinkfile" tooltip="Clean (programming language)"/>
              </a:rPr>
              <a:t>Clean</a:t>
            </a:r>
            <a:r>
              <a:rPr lang="en-CA" dirty="0" smtClean="0"/>
              <a:t> </a:t>
            </a:r>
          </a:p>
          <a:p>
            <a:pPr>
              <a:buFont typeface="Arial" pitchFamily="34" charset="0"/>
              <a:buChar char="•"/>
            </a:pPr>
            <a:r>
              <a:rPr lang="en-CA" dirty="0" smtClean="0">
                <a:hlinkClick r:id="rId5" action="ppaction://hlinkfile" tooltip="Curry (programming language)"/>
              </a:rPr>
              <a:t>Curry</a:t>
            </a:r>
            <a:r>
              <a:rPr lang="en-CA" dirty="0" smtClean="0"/>
              <a:t> </a:t>
            </a:r>
          </a:p>
          <a:p>
            <a:pPr>
              <a:buFont typeface="Arial" pitchFamily="34" charset="0"/>
              <a:buChar char="•"/>
            </a:pPr>
            <a:r>
              <a:rPr lang="en-CA" dirty="0" smtClean="0">
                <a:hlinkClick r:id="rId6" action="ppaction://hlinkfile" tooltip="Haskell (programming language)"/>
              </a:rPr>
              <a:t>Haskell</a:t>
            </a:r>
            <a:r>
              <a:rPr lang="en-CA" dirty="0" smtClean="0"/>
              <a:t> </a:t>
            </a:r>
          </a:p>
          <a:p>
            <a:pPr>
              <a:buFont typeface="Arial" pitchFamily="34" charset="0"/>
              <a:buChar char="•"/>
            </a:pPr>
            <a:r>
              <a:rPr lang="en-CA" dirty="0" smtClean="0">
                <a:hlinkClick r:id="rId7" action="ppaction://hlinkfile" tooltip="Miranda (programming language)"/>
              </a:rPr>
              <a:t>Miranda</a:t>
            </a:r>
            <a:r>
              <a:rPr lang="en-CA" dirty="0" smtClean="0"/>
              <a:t> </a:t>
            </a:r>
          </a:p>
          <a:p>
            <a:pPr>
              <a:buFont typeface="Arial" pitchFamily="34" charset="0"/>
              <a:buNone/>
            </a:pPr>
            <a:endParaRPr lang="en-CA" dirty="0" smtClean="0"/>
          </a:p>
          <a:p>
            <a:pPr>
              <a:buFont typeface="Arial" pitchFamily="34" charset="0"/>
              <a:buNone/>
            </a:pPr>
            <a:r>
              <a:rPr lang="en-CA" b="1" dirty="0" smtClean="0"/>
              <a:t>[Click ]  </a:t>
            </a:r>
            <a:r>
              <a:rPr lang="en-CA" b="0" dirty="0" smtClean="0"/>
              <a:t>assignments for this course will be in Haskell,</a:t>
            </a:r>
            <a:r>
              <a:rPr lang="en-CA" b="0" baseline="0" dirty="0" smtClean="0"/>
              <a:t> a standardized, general-purpose purely functional programming language, with non-strict semantics and strong static typing.</a:t>
            </a:r>
            <a:endParaRPr lang="en-CA" b="0" dirty="0" smtClean="0"/>
          </a:p>
          <a:p>
            <a:pPr>
              <a:buFont typeface="Arial" pitchFamily="34" charset="0"/>
              <a:buNone/>
            </a:pPr>
            <a:endParaRPr lang="en-CA" dirty="0" smtClean="0"/>
          </a:p>
          <a:p>
            <a:pPr>
              <a:buFont typeface="Arial" pitchFamily="34" charset="0"/>
              <a:buNone/>
            </a:pPr>
            <a:r>
              <a:rPr lang="en-CA" b="1" dirty="0" smtClean="0"/>
              <a:t>[Click ] - </a:t>
            </a:r>
            <a:r>
              <a:rPr lang="en-CA" dirty="0" smtClean="0"/>
              <a:t>Many so-called functional languages are "impure", containing imperative features. Not surprisingly, many of these languages are tied to mathematical calculation tools.  There are many of them, but the most ubiquitous</a:t>
            </a:r>
            <a:r>
              <a:rPr lang="en-CA" baseline="0" dirty="0" smtClean="0"/>
              <a:t> one is Lisp</a:t>
            </a:r>
            <a:endParaRPr lang="en-CA" dirty="0" smtClean="0"/>
          </a:p>
          <a:p>
            <a:r>
              <a:rPr lang="en-CA" b="1" dirty="0" smtClean="0"/>
              <a:t>Impure</a:t>
            </a:r>
          </a:p>
          <a:p>
            <a:r>
              <a:rPr lang="en-CA" dirty="0" smtClean="0">
                <a:hlinkClick r:id="rId8" action="ppaction://hlinkfile" tooltip="APL (programming language)"/>
              </a:rPr>
              <a:t>APL</a:t>
            </a:r>
            <a:r>
              <a:rPr lang="en-CA" dirty="0" smtClean="0"/>
              <a:t> </a:t>
            </a:r>
          </a:p>
          <a:p>
            <a:r>
              <a:rPr lang="en-CA" dirty="0" smtClean="0">
                <a:hlinkClick r:id="rId9" action="ppaction://hlinkfile" tooltip="Curl (programming language)"/>
              </a:rPr>
              <a:t>Curl</a:t>
            </a:r>
            <a:r>
              <a:rPr lang="en-CA" dirty="0" smtClean="0"/>
              <a:t> </a:t>
            </a:r>
          </a:p>
          <a:p>
            <a:r>
              <a:rPr lang="en-CA" dirty="0" err="1" smtClean="0">
                <a:hlinkClick r:id="rId10" action="ppaction://hlinkfile" tooltip="Erlang (programming language)"/>
              </a:rPr>
              <a:t>Erlang</a:t>
            </a:r>
            <a:r>
              <a:rPr lang="en-CA" dirty="0" smtClean="0"/>
              <a:t> </a:t>
            </a:r>
          </a:p>
          <a:p>
            <a:r>
              <a:rPr lang="en-CA" dirty="0" smtClean="0">
                <a:hlinkClick r:id="rId11" action="ppaction://hlinkfile" tooltip="F Sharp (programming language)"/>
              </a:rPr>
              <a:t>F#</a:t>
            </a:r>
            <a:r>
              <a:rPr lang="en-CA" dirty="0" smtClean="0"/>
              <a:t> </a:t>
            </a:r>
          </a:p>
          <a:p>
            <a:r>
              <a:rPr lang="en-CA" dirty="0" err="1" smtClean="0">
                <a:hlinkClick r:id="rId12" action="ppaction://hlinkfile" tooltip="FPr (programming language)"/>
              </a:rPr>
              <a:t>FPr</a:t>
            </a:r>
            <a:r>
              <a:rPr lang="en-CA" dirty="0" smtClean="0"/>
              <a:t> </a:t>
            </a:r>
          </a:p>
          <a:p>
            <a:pPr lvl="1"/>
            <a:r>
              <a:rPr lang="en-CA" dirty="0" smtClean="0">
                <a:hlinkClick r:id="rId13" action="ppaction://hlinkfile" tooltip="CAL (Joss family)"/>
              </a:rPr>
              <a:t>CAL</a:t>
            </a:r>
            <a:r>
              <a:rPr lang="en-CA" dirty="0" smtClean="0"/>
              <a:t> </a:t>
            </a:r>
          </a:p>
          <a:p>
            <a:r>
              <a:rPr lang="en-CA" dirty="0" smtClean="0">
                <a:hlinkClick r:id="rId14" action="ppaction://hlinkfile" tooltip="Hop (software)"/>
              </a:rPr>
              <a:t>Hop</a:t>
            </a:r>
            <a:r>
              <a:rPr lang="en-CA" dirty="0" smtClean="0"/>
              <a:t> </a:t>
            </a:r>
          </a:p>
          <a:p>
            <a:r>
              <a:rPr lang="en-CA" dirty="0" smtClean="0">
                <a:hlinkClick r:id="rId15" action="ppaction://hlinkfile" tooltip="J (programming language)"/>
              </a:rPr>
              <a:t>J</a:t>
            </a:r>
            <a:r>
              <a:rPr lang="en-CA" dirty="0" smtClean="0"/>
              <a:t> </a:t>
            </a:r>
          </a:p>
          <a:p>
            <a:r>
              <a:rPr lang="en-CA" dirty="0" smtClean="0">
                <a:hlinkClick r:id="rId16" action="ppaction://hlinkfile" tooltip="Joy (programming language)"/>
              </a:rPr>
              <a:t>Joy</a:t>
            </a:r>
            <a:r>
              <a:rPr lang="en-CA" dirty="0" smtClean="0"/>
              <a:t> </a:t>
            </a:r>
          </a:p>
          <a:p>
            <a:r>
              <a:rPr lang="en-CA" dirty="0" smtClean="0">
                <a:hlinkClick r:id="rId17" action="ppaction://hlinkfile" tooltip="Kite (programming language)"/>
              </a:rPr>
              <a:t>Kite</a:t>
            </a:r>
            <a:r>
              <a:rPr lang="en-CA" dirty="0" smtClean="0"/>
              <a:t> </a:t>
            </a:r>
          </a:p>
          <a:p>
            <a:r>
              <a:rPr lang="en-CA" dirty="0" smtClean="0">
                <a:hlinkClick r:id="rId18" action="ppaction://hlinkfile" tooltip="Lisp (programming language)"/>
              </a:rPr>
              <a:t>Lisp</a:t>
            </a:r>
            <a:r>
              <a:rPr lang="en-CA" dirty="0" smtClean="0"/>
              <a:t> </a:t>
            </a:r>
          </a:p>
          <a:p>
            <a:pPr lvl="1"/>
            <a:r>
              <a:rPr lang="en-CA" dirty="0" err="1" smtClean="0">
                <a:hlinkClick r:id="rId19" action="ppaction://hlinkfile"/>
              </a:rPr>
              <a:t>Clojure</a:t>
            </a:r>
            <a:r>
              <a:rPr lang="en-CA" dirty="0" smtClean="0"/>
              <a:t> </a:t>
            </a:r>
          </a:p>
          <a:p>
            <a:pPr lvl="1"/>
            <a:r>
              <a:rPr lang="en-CA" dirty="0" smtClean="0">
                <a:hlinkClick r:id="rId20" action="ppaction://hlinkfile"/>
              </a:rPr>
              <a:t>Common Lisp</a:t>
            </a:r>
            <a:r>
              <a:rPr lang="en-CA" dirty="0" smtClean="0"/>
              <a:t> </a:t>
            </a:r>
          </a:p>
          <a:p>
            <a:pPr lvl="1"/>
            <a:r>
              <a:rPr lang="en-CA" dirty="0" smtClean="0">
                <a:hlinkClick r:id="rId21" action="ppaction://hlinkfile" tooltip="Dylan (programming language)"/>
              </a:rPr>
              <a:t>Dylan</a:t>
            </a:r>
            <a:r>
              <a:rPr lang="en-CA" dirty="0" smtClean="0"/>
              <a:t> </a:t>
            </a:r>
          </a:p>
          <a:p>
            <a:pPr lvl="1"/>
            <a:r>
              <a:rPr lang="en-CA" dirty="0" err="1" smtClean="0">
                <a:hlinkClick r:id="rId22" action="ppaction://hlinkfile" tooltip="ELisp"/>
              </a:rPr>
              <a:t>eLisp</a:t>
            </a:r>
            <a:r>
              <a:rPr lang="en-CA" dirty="0" smtClean="0"/>
              <a:t> </a:t>
            </a:r>
            <a:r>
              <a:rPr lang="en-CA" dirty="0" err="1" smtClean="0"/>
              <a:t>Emacs</a:t>
            </a:r>
            <a:r>
              <a:rPr lang="en-CA" dirty="0" smtClean="0"/>
              <a:t> Lisp </a:t>
            </a:r>
          </a:p>
          <a:p>
            <a:pPr lvl="1"/>
            <a:r>
              <a:rPr lang="en-CA" dirty="0" smtClean="0">
                <a:hlinkClick r:id="rId23" action="ppaction://hlinkfile" tooltip="Little b (programming language)"/>
              </a:rPr>
              <a:t>Little b</a:t>
            </a:r>
            <a:r>
              <a:rPr lang="en-CA" dirty="0" smtClean="0"/>
              <a:t> </a:t>
            </a:r>
          </a:p>
          <a:p>
            <a:pPr lvl="1"/>
            <a:r>
              <a:rPr lang="en-CA" dirty="0" smtClean="0">
                <a:hlinkClick r:id="rId24" action="ppaction://hlinkfile" tooltip="Logo (programming language)"/>
              </a:rPr>
              <a:t>Logo</a:t>
            </a:r>
            <a:r>
              <a:rPr lang="en-CA" dirty="0" smtClean="0"/>
              <a:t> </a:t>
            </a:r>
          </a:p>
          <a:p>
            <a:pPr lvl="1"/>
            <a:r>
              <a:rPr lang="en-CA" dirty="0" smtClean="0">
                <a:hlinkClick r:id="rId25" action="ppaction://hlinkfile" tooltip="Scheme (programming language)"/>
              </a:rPr>
              <a:t>Scheme</a:t>
            </a:r>
            <a:r>
              <a:rPr lang="en-CA" dirty="0" smtClean="0"/>
              <a:t> </a:t>
            </a:r>
          </a:p>
          <a:p>
            <a:pPr lvl="2"/>
            <a:r>
              <a:rPr lang="en-CA" dirty="0" smtClean="0">
                <a:hlinkClick r:id="rId26" action="ppaction://hlinkfile" tooltip="Racket (programming language)"/>
              </a:rPr>
              <a:t>Racket (used to be Scheme)</a:t>
            </a:r>
            <a:r>
              <a:rPr lang="en-CA" dirty="0" smtClean="0"/>
              <a:t> </a:t>
            </a:r>
          </a:p>
          <a:p>
            <a:pPr lvl="1"/>
            <a:r>
              <a:rPr lang="en-CA" dirty="0" smtClean="0">
                <a:hlinkClick r:id="rId27" action="ppaction://hlinkfile" tooltip="Tea (programming language)"/>
              </a:rPr>
              <a:t>Tea</a:t>
            </a:r>
            <a:r>
              <a:rPr lang="en-CA" dirty="0" smtClean="0"/>
              <a:t> </a:t>
            </a:r>
          </a:p>
          <a:p>
            <a:r>
              <a:rPr lang="en-CA" sz="1200" kern="1200" dirty="0" smtClean="0">
                <a:solidFill>
                  <a:schemeClr val="tx1"/>
                </a:solidFill>
                <a:latin typeface="+mn-lt"/>
                <a:ea typeface="+mn-ea"/>
                <a:cs typeface="+mn-cs"/>
                <a:hlinkClick r:id="rId28" action="ppaction://hlinkfile" tooltip="Lush (programming language) (page does not exist)"/>
              </a:rPr>
              <a:t>Lush</a:t>
            </a:r>
            <a:r>
              <a:rPr lang="en-CA" dirty="0" smtClean="0"/>
              <a:t> </a:t>
            </a:r>
          </a:p>
          <a:p>
            <a:r>
              <a:rPr lang="en-CA" dirty="0" err="1" smtClean="0">
                <a:hlinkClick r:id="rId29" action="ppaction://hlinkfile"/>
              </a:rPr>
              <a:t>Mathematica</a:t>
            </a:r>
            <a:r>
              <a:rPr lang="en-CA" dirty="0" smtClean="0"/>
              <a:t> </a:t>
            </a:r>
          </a:p>
          <a:p>
            <a:r>
              <a:rPr lang="en-CA" dirty="0" smtClean="0">
                <a:hlinkClick r:id="rId30" action="ppaction://hlinkfile" tooltip="ML (programming language)"/>
              </a:rPr>
              <a:t>ML</a:t>
            </a:r>
            <a:r>
              <a:rPr lang="en-CA" dirty="0" smtClean="0"/>
              <a:t> </a:t>
            </a:r>
          </a:p>
          <a:p>
            <a:pPr lvl="1"/>
            <a:r>
              <a:rPr lang="en-CA" dirty="0" smtClean="0">
                <a:hlinkClick r:id="rId31" action="ppaction://hlinkfile"/>
              </a:rPr>
              <a:t>Standard ML</a:t>
            </a:r>
            <a:r>
              <a:rPr lang="en-CA" dirty="0" smtClean="0"/>
              <a:t> </a:t>
            </a:r>
          </a:p>
          <a:p>
            <a:pPr lvl="2"/>
            <a:r>
              <a:rPr lang="en-CA" dirty="0" smtClean="0">
                <a:hlinkClick r:id="rId32" action="ppaction://hlinkfile" tooltip="Alice (programming language)"/>
              </a:rPr>
              <a:t>Alice</a:t>
            </a:r>
            <a:r>
              <a:rPr lang="en-CA" dirty="0" smtClean="0"/>
              <a:t> </a:t>
            </a:r>
          </a:p>
          <a:p>
            <a:pPr lvl="1"/>
            <a:r>
              <a:rPr lang="en-CA" dirty="0" err="1" smtClean="0">
                <a:hlinkClick r:id="rId33" action="ppaction://hlinkfile" tooltip="Objective Caml"/>
              </a:rPr>
              <a:t>Ocaml</a:t>
            </a:r>
            <a:r>
              <a:rPr lang="en-CA" dirty="0" smtClean="0"/>
              <a:t> </a:t>
            </a:r>
          </a:p>
          <a:p>
            <a:pPr lvl="1"/>
            <a:r>
              <a:rPr lang="en-CA" sz="1200" kern="1200" dirty="0" err="1" smtClean="0">
                <a:solidFill>
                  <a:schemeClr val="tx1"/>
                </a:solidFill>
                <a:latin typeface="+mn-lt"/>
                <a:ea typeface="+mn-ea"/>
                <a:cs typeface="+mn-cs"/>
                <a:hlinkClick r:id="rId34" action="ppaction://hlinkfile" tooltip="Mythryl (page does not exist)"/>
              </a:rPr>
              <a:t>Mythryl</a:t>
            </a:r>
            <a:r>
              <a:rPr lang="en-CA" dirty="0" smtClean="0"/>
              <a:t> </a:t>
            </a:r>
          </a:p>
          <a:p>
            <a:r>
              <a:rPr lang="en-CA" dirty="0" err="1" smtClean="0"/>
              <a:t>Nemerle</a:t>
            </a:r>
            <a:r>
              <a:rPr lang="en-CA" dirty="0" smtClean="0"/>
              <a:t> </a:t>
            </a:r>
          </a:p>
          <a:p>
            <a:r>
              <a:rPr lang="en-CA" dirty="0" smtClean="0">
                <a:hlinkClick r:id="rId35" action="ppaction://hlinkfile" tooltip="Opal (programming language)"/>
              </a:rPr>
              <a:t>Opal</a:t>
            </a:r>
            <a:r>
              <a:rPr lang="en-CA" dirty="0" smtClean="0"/>
              <a:t> </a:t>
            </a:r>
          </a:p>
          <a:p>
            <a:r>
              <a:rPr lang="en-CA" dirty="0" smtClean="0">
                <a:hlinkClick r:id="rId36" action="ppaction://hlinkfile"/>
              </a:rPr>
              <a:t>OPS5</a:t>
            </a:r>
            <a:r>
              <a:rPr lang="en-CA" dirty="0" smtClean="0"/>
              <a:t> </a:t>
            </a:r>
          </a:p>
          <a:p>
            <a:r>
              <a:rPr lang="en-CA" dirty="0" err="1" smtClean="0">
                <a:hlinkClick r:id="rId37" action="ppaction://hlinkfile"/>
              </a:rPr>
              <a:t>Poplog</a:t>
            </a:r>
            <a:r>
              <a:rPr lang="en-CA" dirty="0" smtClean="0"/>
              <a:t> </a:t>
            </a:r>
          </a:p>
          <a:p>
            <a:r>
              <a:rPr lang="en-CA" dirty="0" smtClean="0">
                <a:hlinkClick r:id="rId38" action="ppaction://hlinkfile"/>
              </a:rPr>
              <a:t>Q (</a:t>
            </a:r>
            <a:r>
              <a:rPr lang="en-CA" dirty="0" err="1" smtClean="0">
                <a:hlinkClick r:id="rId38" action="ppaction://hlinkfile"/>
              </a:rPr>
              <a:t>equational</a:t>
            </a:r>
            <a:r>
              <a:rPr lang="en-CA" dirty="0" smtClean="0">
                <a:hlinkClick r:id="rId38" action="ppaction://hlinkfile"/>
              </a:rPr>
              <a:t> programming language)</a:t>
            </a:r>
            <a:r>
              <a:rPr lang="en-CA" dirty="0" smtClean="0"/>
              <a:t> </a:t>
            </a:r>
          </a:p>
          <a:p>
            <a:r>
              <a:rPr lang="en-CA" dirty="0" smtClean="0">
                <a:hlinkClick r:id="rId39" action="ppaction://hlinkfile"/>
              </a:rPr>
              <a:t>Q (programming language from </a:t>
            </a:r>
            <a:r>
              <a:rPr lang="en-CA" dirty="0" err="1" smtClean="0">
                <a:hlinkClick r:id="rId39" action="ppaction://hlinkfile"/>
              </a:rPr>
              <a:t>Kx</a:t>
            </a:r>
            <a:r>
              <a:rPr lang="en-CA" dirty="0" smtClean="0">
                <a:hlinkClick r:id="rId39" action="ppaction://hlinkfile"/>
              </a:rPr>
              <a:t> Systems)</a:t>
            </a:r>
            <a:r>
              <a:rPr lang="en-CA" dirty="0" smtClean="0"/>
              <a:t> </a:t>
            </a:r>
          </a:p>
          <a:p>
            <a:r>
              <a:rPr lang="en-CA" dirty="0" smtClean="0">
                <a:hlinkClick r:id="rId40" action="ppaction://hlinkfile" tooltip="R (programming language)"/>
              </a:rPr>
              <a:t>R</a:t>
            </a:r>
            <a:r>
              <a:rPr lang="en-CA" dirty="0" smtClean="0"/>
              <a:t> </a:t>
            </a:r>
          </a:p>
          <a:p>
            <a:r>
              <a:rPr lang="en-CA" dirty="0" smtClean="0">
                <a:hlinkClick r:id="rId41" action="ppaction://hlinkfile" tooltip="REFAL"/>
              </a:rPr>
              <a:t>REFAL</a:t>
            </a:r>
            <a:r>
              <a:rPr lang="en-CA" dirty="0" smtClean="0"/>
              <a:t> </a:t>
            </a:r>
          </a:p>
          <a:p>
            <a:r>
              <a:rPr lang="en-CA" sz="1200" kern="1200" dirty="0" smtClean="0">
                <a:solidFill>
                  <a:schemeClr val="tx1"/>
                </a:solidFill>
                <a:latin typeface="+mn-lt"/>
                <a:ea typeface="+mn-ea"/>
                <a:cs typeface="+mn-cs"/>
                <a:hlinkClick r:id="rId42" action="ppaction://hlinkfile" tooltip="Russell (programming language) (page does not exist)"/>
              </a:rPr>
              <a:t>Russell</a:t>
            </a:r>
            <a:r>
              <a:rPr lang="en-CA" dirty="0" smtClean="0"/>
              <a:t> </a:t>
            </a:r>
          </a:p>
          <a:p>
            <a:r>
              <a:rPr lang="en-CA" dirty="0" err="1" smtClean="0">
                <a:hlinkClick r:id="rId43" action="ppaction://hlinkfile" tooltip="Scala (programming language)"/>
              </a:rPr>
              <a:t>Scala</a:t>
            </a:r>
            <a:r>
              <a:rPr lang="en-CA" dirty="0" smtClean="0"/>
              <a:t> </a:t>
            </a:r>
          </a:p>
          <a:p>
            <a:r>
              <a:rPr lang="en-CA" dirty="0" smtClean="0">
                <a:hlinkClick r:id="rId44" action="ppaction://hlinkfile" tooltip="Spreadsheet"/>
              </a:rPr>
              <a:t>Spreadsheets</a:t>
            </a:r>
            <a:r>
              <a:rPr lang="en-CA" dirty="0" smtClean="0"/>
              <a:t> </a:t>
            </a:r>
          </a:p>
          <a:p>
            <a:endParaRPr lang="en-CA" dirty="0"/>
          </a:p>
        </p:txBody>
      </p:sp>
      <p:sp>
        <p:nvSpPr>
          <p:cNvPr id="4" name="Slide Number Placeholder 3"/>
          <p:cNvSpPr>
            <a:spLocks noGrp="1"/>
          </p:cNvSpPr>
          <p:nvPr>
            <p:ph type="sldNum" sz="quarter" idx="10"/>
          </p:nvPr>
        </p:nvSpPr>
        <p:spPr/>
        <p:txBody>
          <a:bodyPr/>
          <a:lstStyle/>
          <a:p>
            <a:fld id="{2C14DD88-6087-4A05-A805-F7C880E1B73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smtClean="0"/>
              <a:t>One advantage of writing code in a referentially transparent style is that given an intelligent compiler, static code analysis is easier and better code-improving transformations are possible automatically. For example, when programming in C, there will be a performance penalty for including a call to an expensive function inside a loop, even if the function call could be moved outside of the loop without changing the results of the program. The programmer would be forced to perform manual code motion of the call, possibly at the expense of source code readability. However, if the compiler is able to determine that the function call is referentially transparent, it can perform this transformation automatically.</a:t>
            </a:r>
          </a:p>
          <a:p>
            <a:endParaRPr lang="en-US" dirty="0" smtClean="0"/>
          </a:p>
          <a:p>
            <a:r>
              <a:rPr lang="en-US" dirty="0" smtClean="0"/>
              <a:t>-----------------------------------------------------------------------------------</a:t>
            </a:r>
          </a:p>
          <a:p>
            <a:r>
              <a:rPr lang="en-US" dirty="0" smtClean="0"/>
              <a:t>Blackboard</a:t>
            </a:r>
            <a:r>
              <a:rPr lang="en-US" baseline="0" dirty="0" smtClean="0"/>
              <a:t> Example</a:t>
            </a:r>
          </a:p>
          <a:p>
            <a:endParaRPr lang="en-US" baseline="0" dirty="0" smtClean="0"/>
          </a:p>
          <a:p>
            <a:r>
              <a:rPr lang="en-US" baseline="0" dirty="0" err="1" smtClean="0"/>
              <a:t>int</a:t>
            </a:r>
            <a:r>
              <a:rPr lang="en-US" baseline="0" dirty="0" smtClean="0"/>
              <a:t> </a:t>
            </a:r>
            <a:r>
              <a:rPr lang="en-US" baseline="0" dirty="0" err="1" smtClean="0"/>
              <a:t>plusOneRTransparent</a:t>
            </a:r>
            <a:r>
              <a:rPr lang="en-US" baseline="0" dirty="0" smtClean="0"/>
              <a:t>(x) {</a:t>
            </a:r>
          </a:p>
          <a:p>
            <a:r>
              <a:rPr lang="en-US" baseline="0" dirty="0" smtClean="0"/>
              <a:t>   return (x + 1);</a:t>
            </a:r>
          </a:p>
          <a:p>
            <a:r>
              <a:rPr lang="en-US" baseline="0" dirty="0" smtClean="0"/>
              <a:t>}</a:t>
            </a:r>
          </a:p>
          <a:p>
            <a:endParaRPr lang="en-US" baseline="0" dirty="0" smtClean="0"/>
          </a:p>
          <a:p>
            <a:r>
              <a:rPr lang="en-US" baseline="0" dirty="0" err="1" smtClean="0"/>
              <a:t>int</a:t>
            </a:r>
            <a:r>
              <a:rPr lang="en-US" baseline="0" dirty="0" smtClean="0"/>
              <a:t> </a:t>
            </a:r>
            <a:r>
              <a:rPr lang="en-US" baseline="0" dirty="0" err="1" smtClean="0"/>
              <a:t>plusOneROpaque</a:t>
            </a:r>
            <a:r>
              <a:rPr lang="en-US" baseline="0" dirty="0" smtClean="0"/>
              <a:t>(x) {</a:t>
            </a:r>
          </a:p>
          <a:p>
            <a:r>
              <a:rPr lang="en-US" baseline="0" dirty="0" smtClean="0"/>
              <a:t>   x++;</a:t>
            </a:r>
          </a:p>
          <a:p>
            <a:r>
              <a:rPr lang="en-US" baseline="0" dirty="0" smtClean="0"/>
              <a:t>   return (x);</a:t>
            </a:r>
          </a:p>
          <a:p>
            <a:r>
              <a:rPr lang="en-US" baseline="0" dirty="0" smtClean="0"/>
              <a:t>}</a:t>
            </a:r>
          </a:p>
          <a:p>
            <a:endParaRPr lang="en-US" baseline="0" dirty="0" smtClean="0"/>
          </a:p>
          <a:p>
            <a:r>
              <a:rPr lang="en-US" baseline="0" dirty="0" smtClean="0"/>
              <a:t>Consider the following expressions:</a:t>
            </a:r>
          </a:p>
          <a:p>
            <a:endParaRPr lang="en-US" baseline="0" dirty="0" smtClean="0"/>
          </a:p>
          <a:p>
            <a:r>
              <a:rPr lang="en-US" baseline="0" dirty="0" err="1" smtClean="0"/>
              <a:t>Int</a:t>
            </a:r>
            <a:r>
              <a:rPr lang="en-US" baseline="0" dirty="0" smtClean="0"/>
              <a:t> result = </a:t>
            </a:r>
            <a:r>
              <a:rPr lang="en-US" baseline="0" dirty="0" err="1" smtClean="0"/>
              <a:t>plusOneRTransparent</a:t>
            </a:r>
            <a:r>
              <a:rPr lang="en-US" baseline="0" dirty="0" smtClean="0"/>
              <a:t>(x)  + </a:t>
            </a:r>
            <a:r>
              <a:rPr lang="en-US" baseline="0" dirty="0" err="1" smtClean="0"/>
              <a:t>plusOneRTransparent</a:t>
            </a:r>
            <a:r>
              <a:rPr lang="en-US" baseline="0" dirty="0" smtClean="0"/>
              <a:t>(y) *(</a:t>
            </a:r>
            <a:r>
              <a:rPr lang="en-US" baseline="0" dirty="0" err="1" smtClean="0"/>
              <a:t>plusOneRTransparent</a:t>
            </a:r>
            <a:r>
              <a:rPr lang="en-US" baseline="0" dirty="0" smtClean="0"/>
              <a:t>(x) - </a:t>
            </a:r>
            <a:r>
              <a:rPr lang="en-US" baseline="0" dirty="0" err="1" smtClean="0"/>
              <a:t>plusOneRTransparent</a:t>
            </a:r>
            <a:r>
              <a:rPr lang="en-US" baseline="0" dirty="0" smtClean="0"/>
              <a:t>(x))</a:t>
            </a:r>
          </a:p>
          <a:p>
            <a:endParaRPr lang="en-US" baseline="0" dirty="0" smtClean="0"/>
          </a:p>
          <a:p>
            <a:r>
              <a:rPr lang="en-US" baseline="0" dirty="0" smtClean="0"/>
              <a:t>Can reduce to </a:t>
            </a:r>
          </a:p>
          <a:p>
            <a:r>
              <a:rPr lang="en-US" baseline="0" dirty="0" err="1" smtClean="0"/>
              <a:t>Int</a:t>
            </a:r>
            <a:r>
              <a:rPr lang="en-US" baseline="0" dirty="0" smtClean="0"/>
              <a:t> result = </a:t>
            </a:r>
            <a:r>
              <a:rPr lang="en-US" baseline="0" dirty="0" err="1" smtClean="0"/>
              <a:t>plusOneRTransparent</a:t>
            </a:r>
            <a:r>
              <a:rPr lang="en-US" baseline="0" dirty="0" smtClean="0"/>
              <a:t>(x) </a:t>
            </a:r>
          </a:p>
          <a:p>
            <a:endParaRPr lang="en-US" baseline="0" dirty="0" smtClean="0"/>
          </a:p>
          <a:p>
            <a:r>
              <a:rPr lang="en-US" baseline="0" dirty="0" smtClean="0"/>
              <a:t>But this can not!!!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Int</a:t>
            </a:r>
            <a:r>
              <a:rPr lang="en-US" baseline="0" dirty="0" smtClean="0"/>
              <a:t> result = </a:t>
            </a:r>
            <a:r>
              <a:rPr lang="en-US" baseline="0" dirty="0" err="1" smtClean="0"/>
              <a:t>plusOneRTransparent</a:t>
            </a:r>
            <a:r>
              <a:rPr lang="en-US" baseline="0" dirty="0" smtClean="0"/>
              <a:t>(x)  + </a:t>
            </a:r>
            <a:r>
              <a:rPr lang="en-US" baseline="0" dirty="0" err="1" smtClean="0"/>
              <a:t>plusOneRTransparent</a:t>
            </a:r>
            <a:r>
              <a:rPr lang="en-US" baseline="0" dirty="0" smtClean="0"/>
              <a:t>(y) *(</a:t>
            </a:r>
            <a:r>
              <a:rPr lang="en-US" baseline="0" dirty="0" err="1" smtClean="0"/>
              <a:t>plusOneROpaque</a:t>
            </a:r>
            <a:r>
              <a:rPr lang="en-US" baseline="0" dirty="0" smtClean="0"/>
              <a:t>(x) -  </a:t>
            </a:r>
            <a:r>
              <a:rPr lang="en-US" baseline="0" dirty="0" err="1" smtClean="0"/>
              <a:t>plusOneROpaque</a:t>
            </a:r>
            <a:r>
              <a:rPr lang="en-US" baseline="0" dirty="0" smtClean="0"/>
              <a:t>(x))</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mathematical identities such as </a:t>
            </a:r>
            <a:r>
              <a:rPr lang="en-CA" i="1" dirty="0" smtClean="0"/>
              <a:t>x</a:t>
            </a:r>
            <a:r>
              <a:rPr lang="en-CA" dirty="0" smtClean="0"/>
              <a:t> − </a:t>
            </a:r>
            <a:r>
              <a:rPr lang="en-CA" i="1" dirty="0" smtClean="0"/>
              <a:t>x</a:t>
            </a:r>
            <a:r>
              <a:rPr lang="en-CA" dirty="0" smtClean="0"/>
              <a:t> = 0 no longer hold.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Such mathematical identities </a:t>
            </a:r>
            <a:r>
              <a:rPr lang="en-CA" i="1" dirty="0" smtClean="0"/>
              <a:t>will</a:t>
            </a:r>
            <a:r>
              <a:rPr lang="en-CA" dirty="0" smtClean="0"/>
              <a:t> hold for referentially-transparent functions </a:t>
            </a:r>
            <a:endParaRPr lang="en-US" baseline="0" dirty="0" smtClean="0"/>
          </a:p>
          <a:p>
            <a:endParaRPr lang="en-US" dirty="0" smtClean="0"/>
          </a:p>
          <a:p>
            <a:endParaRPr lang="en-US" dirty="0" smtClean="0"/>
          </a:p>
          <a:p>
            <a:endParaRPr lang="en-US" dirty="0" smtClean="0"/>
          </a:p>
          <a:p>
            <a:r>
              <a:rPr lang="en-US" dirty="0" smtClean="0"/>
              <a:t>-----------------------------------------------------------------------------------</a:t>
            </a:r>
          </a:p>
          <a:p>
            <a:endParaRPr lang="en-CA" dirty="0" smtClean="0"/>
          </a:p>
          <a:p>
            <a:r>
              <a:rPr lang="en-CA" dirty="0" smtClean="0"/>
              <a:t>The primary disadvantage of languages which enforce referential transparency is that it makes the expression of operations that naturally fit a sequence-of-steps imperative programming style more awkward and less concise. Such languages often incorporate mechanisms to make these tasks easier while retaining the purely functional quality of the language, such as definite clause grammars and monads.</a:t>
            </a:r>
          </a:p>
          <a:p>
            <a:endParaRPr lang="en-CA" dirty="0" smtClean="0"/>
          </a:p>
          <a:p>
            <a:r>
              <a:rPr lang="en-CA" dirty="0" smtClean="0"/>
              <a:t>With referential transparency, no difference is made or recognized between a reference to a thing and the corresponding thing itself. Without referential transparency, such difference can be easily made and utilized in programs.</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C14DD88-6087-4A05-A805-F7C880E1B73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read this slide.</a:t>
            </a:r>
          </a:p>
          <a:p>
            <a:r>
              <a:rPr lang="en-US" dirty="0" smtClean="0"/>
              <a:t>We will discuss currying in later classes.</a:t>
            </a:r>
            <a:endParaRPr lang="en-CA" dirty="0" smtClean="0"/>
          </a:p>
          <a:p>
            <a:endParaRPr lang="en-CA" dirty="0" smtClean="0"/>
          </a:p>
          <a:p>
            <a:r>
              <a:rPr lang="en-CA" dirty="0" smtClean="0"/>
              <a:t>The lambda calculus consists of </a:t>
            </a:r>
            <a:r>
              <a:rPr lang="en-CA" b="1" dirty="0" smtClean="0"/>
              <a:t>lambda terms</a:t>
            </a:r>
            <a:r>
              <a:rPr lang="en-CA" dirty="0" smtClean="0"/>
              <a:t> and some extra operations.</a:t>
            </a:r>
          </a:p>
          <a:p>
            <a:r>
              <a:rPr lang="en-CA" dirty="0" smtClean="0"/>
              <a:t>Since the names of functions are largely a convenience, the lambda calculus has no means of naming a function. Since all functions expecting more than one input can be transformed into equivalent functions accepting a single input (via </a:t>
            </a:r>
            <a:r>
              <a:rPr lang="en-CA" dirty="0" smtClean="0">
                <a:hlinkClick r:id="rId3" action="ppaction://hlinkfile"/>
              </a:rPr>
              <a:t>Currying</a:t>
            </a:r>
            <a:r>
              <a:rPr lang="en-CA" dirty="0" smtClean="0"/>
              <a:t>), the lambda calculus has no means for creating a function that accepts more than one argument. Since the names of arguments are largely irrelevant, the native notion of equality on lambda terms is </a:t>
            </a:r>
            <a:r>
              <a:rPr lang="en-CA" b="1" dirty="0" smtClean="0"/>
              <a:t>alpha-equivalence</a:t>
            </a:r>
            <a:r>
              <a:rPr lang="en-CA" dirty="0" smtClean="0"/>
              <a:t> (</a:t>
            </a:r>
            <a:r>
              <a:rPr lang="en-CA" dirty="0" smtClean="0">
                <a:hlinkClick r:id="" action="ppaction://hlinkfile"/>
              </a:rPr>
              <a:t>see below</a:t>
            </a:r>
            <a:r>
              <a:rPr lang="en-CA" dirty="0" smtClean="0"/>
              <a:t>), which codifies this principle.</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Currying may be best grasped intuitively through the use of an example. Compare the function (x, y) ↦ x*x + y*y with its curried form, x ↦ (y ↦ x*x + y*y). Given two arguments, we have:</a:t>
            </a:r>
            <a:br>
              <a:rPr lang="en-CA" dirty="0" smtClean="0"/>
            </a:br>
            <a:r>
              <a:rPr lang="en-CA" dirty="0" smtClean="0"/>
              <a:t>((x, y) ↦ x*x + y*y)(5, 2)</a:t>
            </a:r>
            <a:br>
              <a:rPr lang="en-CA" dirty="0" smtClean="0"/>
            </a:br>
            <a:r>
              <a:rPr lang="en-CA" dirty="0" smtClean="0"/>
              <a:t>= 5*5 + 2*2 = 29.</a:t>
            </a:r>
            <a:br>
              <a:rPr lang="en-CA" dirty="0" smtClean="0"/>
            </a:br>
            <a:r>
              <a:rPr lang="en-CA" dirty="0" smtClean="0"/>
              <a:t>However, using currying, we have:</a:t>
            </a:r>
            <a:br>
              <a:rPr lang="en-CA" dirty="0" smtClean="0"/>
            </a:br>
            <a:r>
              <a:rPr lang="en-CA" dirty="0" smtClean="0"/>
              <a:t>((x ↦ (y ↦ x*x + y*y))(5))(2)</a:t>
            </a:r>
            <a:br>
              <a:rPr lang="en-CA" dirty="0" smtClean="0"/>
            </a:br>
            <a:r>
              <a:rPr lang="en-CA" dirty="0" smtClean="0"/>
              <a:t>= (y ↦ 5*5 + y*y)(2)</a:t>
            </a:r>
            <a:br>
              <a:rPr lang="en-CA" dirty="0" smtClean="0"/>
            </a:br>
            <a:r>
              <a:rPr lang="en-CA" dirty="0" smtClean="0"/>
              <a:t>= 5*5 + 2*2 = 29</a:t>
            </a:r>
            <a:br>
              <a:rPr lang="en-CA" dirty="0" smtClean="0"/>
            </a:br>
            <a:r>
              <a:rPr lang="en-CA" dirty="0" smtClean="0"/>
              <a:t>and we see the </a:t>
            </a:r>
            <a:r>
              <a:rPr lang="en-CA" dirty="0" err="1" smtClean="0"/>
              <a:t>uncurried</a:t>
            </a:r>
            <a:r>
              <a:rPr lang="en-CA" dirty="0" smtClean="0"/>
              <a:t> and curried forms compute the same result. Notice that x*x has become a constant.</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C14DD88-6087-4A05-A805-F7C880E1B73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Fresh title.png"/>
          <p:cNvPicPr>
            <a:picLocks noChangeAspect="1"/>
          </p:cNvPicPr>
          <p:nvPr/>
        </p:nvPicPr>
        <p:blipFill>
          <a:blip r:embed="rId2" cstate="print"/>
          <a:srcRect b="39770"/>
          <a:stretch>
            <a:fillRect/>
          </a:stretch>
        </p:blipFill>
        <p:spPr>
          <a:xfrm>
            <a:off x="377" y="1566826"/>
            <a:ext cx="9143245" cy="2243174"/>
          </a:xfrm>
          <a:prstGeom prst="rect">
            <a:avLst/>
          </a:prstGeom>
        </p:spPr>
      </p:pic>
      <p:sp>
        <p:nvSpPr>
          <p:cNvPr id="2" name="Title 1"/>
          <p:cNvSpPr>
            <a:spLocks noGrp="1"/>
          </p:cNvSpPr>
          <p:nvPr>
            <p:ph type="ctrTitle"/>
          </p:nvPr>
        </p:nvSpPr>
        <p:spPr>
          <a:xfrm>
            <a:off x="685800" y="1134035"/>
            <a:ext cx="7772400" cy="1470025"/>
          </a:xfrm>
        </p:spPr>
        <p:txBody>
          <a:bodyPr anchor="b" anchorCtr="0">
            <a:noAutofit/>
          </a:bodyPr>
          <a:lstStyle>
            <a:lvl1pPr>
              <a:defRPr sz="6000"/>
            </a:lvl1pPr>
          </a:lstStyle>
          <a:p>
            <a:r>
              <a:rPr lang="en-US" smtClean="0"/>
              <a:t>Click to edit Master title style</a:t>
            </a:r>
            <a:endParaRPr/>
          </a:p>
        </p:txBody>
      </p:sp>
      <p:sp>
        <p:nvSpPr>
          <p:cNvPr id="3" name="Subtitle 2"/>
          <p:cNvSpPr>
            <a:spLocks noGrp="1"/>
          </p:cNvSpPr>
          <p:nvPr>
            <p:ph type="subTitle" idx="1"/>
          </p:nvPr>
        </p:nvSpPr>
        <p:spPr>
          <a:xfrm>
            <a:off x="685800" y="4114800"/>
            <a:ext cx="5257800" cy="1371600"/>
          </a:xfrm>
        </p:spPr>
        <p:txBody>
          <a:bodyPr anchor="t" anchorCtr="0">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324600" y="6288741"/>
            <a:ext cx="1981200" cy="365125"/>
          </a:xfrm>
        </p:spPr>
        <p:txBody>
          <a:bodyPr/>
          <a:lstStyle>
            <a:lvl1pPr algn="r">
              <a:defRPr/>
            </a:lvl1pPr>
          </a:lstStyle>
          <a:p>
            <a:fld id="{455E8B42-93AC-466D-9CFA-3117CC209A01}" type="datetimeFigureOut">
              <a:rPr lang="en-CA" smtClean="0"/>
              <a:pPr/>
              <a:t>28/02/2012</a:t>
            </a:fld>
            <a:endParaRPr lang="en-CA"/>
          </a:p>
        </p:txBody>
      </p:sp>
      <p:sp>
        <p:nvSpPr>
          <p:cNvPr id="5" name="Footer Placeholder 4"/>
          <p:cNvSpPr>
            <a:spLocks noGrp="1"/>
          </p:cNvSpPr>
          <p:nvPr>
            <p:ph type="ftr" sz="quarter" idx="11"/>
          </p:nvPr>
        </p:nvSpPr>
        <p:spPr>
          <a:xfrm>
            <a:off x="685800" y="6288741"/>
            <a:ext cx="2895600" cy="365125"/>
          </a:xfrm>
        </p:spPr>
        <p:txBody>
          <a:bodyPr/>
          <a:lstStyle>
            <a:lvl1pPr algn="l">
              <a:defRPr/>
            </a:lvl1pPr>
          </a:lstStyle>
          <a:p>
            <a:endParaRPr lang="en-CA"/>
          </a:p>
        </p:txBody>
      </p:sp>
      <p:sp>
        <p:nvSpPr>
          <p:cNvPr id="6" name="Slide Number Placeholder 5"/>
          <p:cNvSpPr>
            <a:spLocks noGrp="1"/>
          </p:cNvSpPr>
          <p:nvPr>
            <p:ph type="sldNum" sz="quarter" idx="12"/>
          </p:nvPr>
        </p:nvSpPr>
        <p:spPr>
          <a:xfrm>
            <a:off x="8382000" y="6288741"/>
            <a:ext cx="685800" cy="365125"/>
          </a:xfrm>
        </p:spPr>
        <p:txBody>
          <a:bodyPr/>
          <a:lstStyle>
            <a:lvl1pPr>
              <a:defRPr sz="1100" b="1" kern="1200">
                <a:solidFill>
                  <a:schemeClr val="tx1">
                    <a:tint val="75000"/>
                  </a:schemeClr>
                </a:solidFill>
                <a:latin typeface="+mn-lt"/>
                <a:ea typeface="+mn-ea"/>
                <a:cs typeface="+mn-cs"/>
              </a:defRPr>
            </a:lvl1pPr>
          </a:lstStyle>
          <a:p>
            <a:fld id="{65AF957E-4E06-48D8-89D9-957E71EFBCEC}" type="slidenum">
              <a:rPr lang="en-CA" smtClean="0"/>
              <a:pPr/>
              <a:t>‹#›</a:t>
            </a:fld>
            <a:endParaRPr lang="en-CA"/>
          </a:p>
        </p:txBody>
      </p:sp>
      <p:pic>
        <p:nvPicPr>
          <p:cNvPr id="10" name="Picture 9" descr="Fresh title.png"/>
          <p:cNvPicPr>
            <a:picLocks noChangeAspect="1"/>
          </p:cNvPicPr>
          <p:nvPr/>
        </p:nvPicPr>
        <p:blipFill>
          <a:blip r:embed="rId2" cstate="print"/>
          <a:srcRect t="33632" b="59388"/>
          <a:stretch>
            <a:fillRect/>
          </a:stretch>
        </p:blipFill>
        <p:spPr>
          <a:xfrm>
            <a:off x="0" y="6598024"/>
            <a:ext cx="9143245" cy="25997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500" y="4495800"/>
            <a:ext cx="7219950" cy="871538"/>
          </a:xfrm>
        </p:spPr>
        <p:txBody>
          <a:bodyPr vert="horz" lIns="91440" tIns="45720" rIns="91440" bIns="45720" rtlCol="0" anchor="b" anchorCtr="0">
            <a:noAutofit/>
          </a:bodyPr>
          <a:lstStyle>
            <a:lvl1pPr algn="l" defTabSz="914400" rtl="0" eaLnBrk="1" latinLnBrk="0" hangingPunct="1">
              <a:spcBef>
                <a:spcPct val="0"/>
              </a:spcBef>
              <a:buNone/>
              <a:defRPr sz="4400" b="1" kern="1200">
                <a:solidFill>
                  <a:schemeClr val="tx1">
                    <a:alpha val="90000"/>
                  </a:schemeClr>
                </a:solidFill>
                <a:effectLst>
                  <a:innerShdw blurRad="38100">
                    <a:schemeClr val="tx1">
                      <a:lumMod val="85000"/>
                    </a:schemeClr>
                  </a:inn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952500" y="1676400"/>
            <a:ext cx="7219950" cy="2590800"/>
          </a:xfrm>
          <a:ln w="127000">
            <a:solidFill>
              <a:srgbClr val="FFFFFF">
                <a:alpha val="10000"/>
              </a:srgbClr>
            </a:solidFill>
            <a:miter lim="800000"/>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52500" y="5367338"/>
            <a:ext cx="722376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952500" y="6553200"/>
            <a:ext cx="1828800" cy="228600"/>
          </a:xfrm>
        </p:spPr>
        <p:txBody>
          <a:bodyPr/>
          <a:lstStyle/>
          <a:p>
            <a:fld id="{455E8B42-93AC-466D-9CFA-3117CC209A01}" type="datetimeFigureOut">
              <a:rPr lang="en-CA" smtClean="0"/>
              <a:pPr/>
              <a:t>28/02/2012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AF957E-4E06-48D8-89D9-957E71EFBCEC}"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55E8B42-93AC-466D-9CFA-3117CC209A01}" type="datetimeFigureOut">
              <a:rPr lang="en-CA" smtClean="0"/>
              <a:pPr/>
              <a:t>28/02/2012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AF957E-4E06-48D8-89D9-957E71EFBCEC}"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600200"/>
            <a:ext cx="1752600" cy="45259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90600" y="1600200"/>
            <a:ext cx="5257800" cy="4525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55E8B42-93AC-466D-9CFA-3117CC209A01}" type="datetimeFigureOut">
              <a:rPr lang="en-CA" smtClean="0"/>
              <a:pPr/>
              <a:t>28/02/2012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AF957E-4E06-48D8-89D9-957E71EFBCEC}" type="slidenum">
              <a:rPr lang="en-CA" smtClean="0"/>
              <a:pPr/>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Comparison">
    <p:spTree>
      <p:nvGrpSpPr>
        <p:cNvPr id="1" name=""/>
        <p:cNvGrpSpPr/>
        <p:nvPr/>
      </p:nvGrpSpPr>
      <p:grpSpPr>
        <a:xfrm>
          <a:off x="0" y="0"/>
          <a:ext cx="0" cy="0"/>
          <a:chOff x="0" y="0"/>
          <a:chExt cx="0" cy="0"/>
        </a:xfrm>
      </p:grpSpPr>
      <p:sp>
        <p:nvSpPr>
          <p:cNvPr id="4" name="Pie 3"/>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Oval 4"/>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Donut 5"/>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Title 13"/>
          <p:cNvSpPr>
            <a:spLocks noGrp="1"/>
          </p:cNvSpPr>
          <p:nvPr>
            <p:ph type="ctrTitle"/>
          </p:nvPr>
        </p:nvSpPr>
        <p:spPr>
          <a:xfrm>
            <a:off x="1447800" y="838200"/>
            <a:ext cx="7406640" cy="1472184"/>
          </a:xfrm>
        </p:spPr>
        <p:txBody>
          <a:bodyPr anchor="b"/>
          <a:lstStyle>
            <a:lvl1pPr algn="l">
              <a:defRPr/>
            </a:lvl1pPr>
            <a:extLst/>
          </a:lstStyle>
          <a:p>
            <a:r>
              <a:rPr lang="en-US" smtClean="0"/>
              <a:t>Click to edit Master title style</a:t>
            </a:r>
            <a:endParaRPr lang="en-US" dirty="0"/>
          </a:p>
        </p:txBody>
      </p:sp>
      <p:sp>
        <p:nvSpPr>
          <p:cNvPr id="11" name="Subtitle 21"/>
          <p:cNvSpPr>
            <a:spLocks noGrp="1"/>
          </p:cNvSpPr>
          <p:nvPr>
            <p:ph type="subTitle" idx="1"/>
          </p:nvPr>
        </p:nvSpPr>
        <p:spPr>
          <a:xfrm>
            <a:off x="1447800" y="2362200"/>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lvl1pPr>
            <a:extLst/>
          </a:lstStyle>
          <a:p>
            <a:fld id="{455E8B42-93AC-466D-9CFA-3117CC209A01}" type="datetimeFigureOut">
              <a:rPr lang="en-CA" smtClean="0"/>
              <a:pPr/>
              <a:t>28/02/2012</a:t>
            </a:fld>
            <a:endParaRPr lang="en-CA"/>
          </a:p>
        </p:txBody>
      </p:sp>
      <p:sp>
        <p:nvSpPr>
          <p:cNvPr id="8" name="Footer Placeholder 19"/>
          <p:cNvSpPr>
            <a:spLocks noGrp="1"/>
          </p:cNvSpPr>
          <p:nvPr>
            <p:ph type="ftr" sz="quarter" idx="11"/>
          </p:nvPr>
        </p:nvSpPr>
        <p:spPr/>
        <p:txBody>
          <a:bodyPr/>
          <a:lstStyle>
            <a:lvl1pPr>
              <a:defRPr/>
            </a:lvl1pPr>
            <a:extLst/>
          </a:lstStyle>
          <a:p>
            <a:endParaRPr lang="en-CA"/>
          </a:p>
        </p:txBody>
      </p:sp>
      <p:sp>
        <p:nvSpPr>
          <p:cNvPr id="9" name="Slide Number Placeholder 9"/>
          <p:cNvSpPr>
            <a:spLocks noGrp="1"/>
          </p:cNvSpPr>
          <p:nvPr>
            <p:ph type="sldNum" sz="quarter" idx="12"/>
          </p:nvPr>
        </p:nvSpPr>
        <p:spPr/>
        <p:txBody>
          <a:bodyPr/>
          <a:lstStyle>
            <a:lvl1pPr>
              <a:defRPr/>
            </a:lvl1pPr>
            <a:extLst/>
          </a:lstStyle>
          <a:p>
            <a:fld id="{65AF957E-4E06-48D8-89D9-957E71EFBCEC}" type="slidenum">
              <a:rPr lang="en-CA" smtClean="0"/>
              <a:pPr/>
              <a:t>‹#›</a:t>
            </a:fld>
            <a:endParaRPr lang="en-CA"/>
          </a:p>
        </p:txBody>
      </p:sp>
      <p:sp>
        <p:nvSpPr>
          <p:cNvPr id="12" name="Pie 11"/>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Oval 12"/>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4" name="Donut 13"/>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1430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4076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86300" y="1600200"/>
            <a:ext cx="4076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a:xfrm>
            <a:off x="7162800" y="6397625"/>
            <a:ext cx="1905000" cy="457200"/>
          </a:xfrm>
        </p:spPr>
        <p:txBody>
          <a:bodyPr/>
          <a:lstStyle>
            <a:lvl1pPr>
              <a:defRPr/>
            </a:lvl1pPr>
          </a:lstStyle>
          <a:p>
            <a:fld id="{65AF957E-4E06-48D8-89D9-957E71EFBCEC}" type="slidenum">
              <a:rPr lang="en-CA" smtClean="0"/>
              <a:pPr/>
              <a:t>‹#›</a:t>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3" name="Date Placeholder 2"/>
          <p:cNvSpPr>
            <a:spLocks noGrp="1"/>
          </p:cNvSpPr>
          <p:nvPr>
            <p:ph type="dt" sz="half" idx="10"/>
          </p:nvPr>
        </p:nvSpPr>
        <p:spPr>
          <a:xfrm>
            <a:off x="457200" y="6245225"/>
            <a:ext cx="2133600" cy="476250"/>
          </a:xfrm>
        </p:spPr>
        <p:txBody>
          <a:bodyPr/>
          <a:lstStyle>
            <a:lvl1pPr>
              <a:defRPr/>
            </a:lvl1pPr>
          </a:lstStyle>
          <a:p>
            <a:fld id="{455E8B42-93AC-466D-9CFA-3117CC209A01}" type="datetimeFigureOut">
              <a:rPr lang="en-CA" smtClean="0"/>
              <a:pPr/>
              <a:t>28/02/2012</a:t>
            </a:fld>
            <a:endParaRPr lang="en-CA"/>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CA"/>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65AF957E-4E06-48D8-89D9-957E71EFBCEC}" type="slidenum">
              <a:rPr lang="en-CA" smtClean="0"/>
              <a:pPr/>
              <a:t>‹#›</a:t>
            </a:fld>
            <a:endParaRPr lang="en-C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_Comparison">
    <p:spTree>
      <p:nvGrpSpPr>
        <p:cNvPr id="1" name=""/>
        <p:cNvGrpSpPr/>
        <p:nvPr/>
      </p:nvGrpSpPr>
      <p:grpSpPr>
        <a:xfrm>
          <a:off x="0" y="0"/>
          <a:ext cx="0" cy="0"/>
          <a:chOff x="0" y="0"/>
          <a:chExt cx="0" cy="0"/>
        </a:xfrm>
      </p:grpSpPr>
      <p:sp>
        <p:nvSpPr>
          <p:cNvPr id="4" name="Pie 3"/>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Oval 4"/>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Donut 5"/>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Title 13"/>
          <p:cNvSpPr>
            <a:spLocks noGrp="1"/>
          </p:cNvSpPr>
          <p:nvPr>
            <p:ph type="ctrTitle"/>
          </p:nvPr>
        </p:nvSpPr>
        <p:spPr>
          <a:xfrm>
            <a:off x="1447800" y="838200"/>
            <a:ext cx="7406640" cy="1472184"/>
          </a:xfrm>
        </p:spPr>
        <p:txBody>
          <a:bodyPr anchor="b"/>
          <a:lstStyle>
            <a:lvl1pPr algn="l">
              <a:defRPr/>
            </a:lvl1pPr>
            <a:extLst/>
          </a:lstStyle>
          <a:p>
            <a:r>
              <a:rPr lang="en-US" smtClean="0"/>
              <a:t>Click to edit Master title style</a:t>
            </a:r>
            <a:endParaRPr lang="en-US" dirty="0"/>
          </a:p>
        </p:txBody>
      </p:sp>
      <p:sp>
        <p:nvSpPr>
          <p:cNvPr id="11" name="Subtitle 21"/>
          <p:cNvSpPr>
            <a:spLocks noGrp="1"/>
          </p:cNvSpPr>
          <p:nvPr>
            <p:ph type="subTitle" idx="1"/>
          </p:nvPr>
        </p:nvSpPr>
        <p:spPr>
          <a:xfrm>
            <a:off x="1447800" y="2362200"/>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lvl1pPr>
            <a:extLst/>
          </a:lstStyle>
          <a:p>
            <a:fld id="{455E8B42-93AC-466D-9CFA-3117CC209A01}" type="datetimeFigureOut">
              <a:rPr lang="en-CA" smtClean="0"/>
              <a:pPr/>
              <a:t>28/02/2012</a:t>
            </a:fld>
            <a:endParaRPr lang="en-CA"/>
          </a:p>
        </p:txBody>
      </p:sp>
      <p:sp>
        <p:nvSpPr>
          <p:cNvPr id="8" name="Footer Placeholder 19"/>
          <p:cNvSpPr>
            <a:spLocks noGrp="1"/>
          </p:cNvSpPr>
          <p:nvPr>
            <p:ph type="ftr" sz="quarter" idx="11"/>
          </p:nvPr>
        </p:nvSpPr>
        <p:spPr/>
        <p:txBody>
          <a:bodyPr/>
          <a:lstStyle>
            <a:lvl1pPr>
              <a:defRPr/>
            </a:lvl1pPr>
            <a:extLst/>
          </a:lstStyle>
          <a:p>
            <a:endParaRPr lang="en-CA"/>
          </a:p>
        </p:txBody>
      </p:sp>
      <p:sp>
        <p:nvSpPr>
          <p:cNvPr id="9" name="Slide Number Placeholder 9"/>
          <p:cNvSpPr>
            <a:spLocks noGrp="1"/>
          </p:cNvSpPr>
          <p:nvPr>
            <p:ph type="sldNum" sz="quarter" idx="12"/>
          </p:nvPr>
        </p:nvSpPr>
        <p:spPr/>
        <p:txBody>
          <a:bodyPr/>
          <a:lstStyle>
            <a:lvl1pPr>
              <a:defRPr/>
            </a:lvl1pPr>
            <a:extLst/>
          </a:lstStyle>
          <a:p>
            <a:fld id="{65AF957E-4E06-48D8-89D9-957E71EFBCEC}"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188259"/>
            <a:ext cx="7772401" cy="1461247"/>
          </a:xfrm>
        </p:spPr>
        <p:txBody>
          <a:bodyPr/>
          <a:lstStyle>
            <a:lvl1pPr>
              <a:defRPr baseline="0">
                <a:solidFill>
                  <a:srgbClr val="FF0000"/>
                </a:solidFill>
                <a:latin typeface="Comic Sans MS" pitchFamily="66" charset="0"/>
              </a:defRPr>
            </a:lvl1pPr>
          </a:lstStyle>
          <a:p>
            <a:r>
              <a:rPr lang="en-US" smtClean="0"/>
              <a:t>Click to edit Master title style</a:t>
            </a:r>
            <a:endParaRPr dirty="0"/>
          </a:p>
        </p:txBody>
      </p:sp>
      <p:sp>
        <p:nvSpPr>
          <p:cNvPr id="3" name="Content Placeholder 2"/>
          <p:cNvSpPr>
            <a:spLocks noGrp="1"/>
          </p:cNvSpPr>
          <p:nvPr>
            <p:ph idx="1"/>
          </p:nvPr>
        </p:nvSpPr>
        <p:spPr>
          <a:xfrm>
            <a:off x="1066800" y="2057401"/>
            <a:ext cx="7848600" cy="3733800"/>
          </a:xfrm>
        </p:spPr>
        <p:txBody>
          <a:bodyPr/>
          <a:lstStyle>
            <a:lvl1pPr>
              <a:defRPr baseline="0">
                <a:solidFill>
                  <a:schemeClr val="bg1"/>
                </a:solidFill>
                <a:latin typeface="Comic Sans MS" pitchFamily="66" charset="0"/>
              </a:defRPr>
            </a:lvl1pPr>
            <a:lvl2pPr>
              <a:defRPr baseline="0">
                <a:solidFill>
                  <a:schemeClr val="bg1"/>
                </a:solidFill>
                <a:latin typeface="Comic Sans MS" pitchFamily="66" charset="0"/>
              </a:defRPr>
            </a:lvl2pPr>
            <a:lvl3pPr>
              <a:defRPr baseline="0">
                <a:solidFill>
                  <a:schemeClr val="bg1"/>
                </a:solidFill>
                <a:latin typeface="Comic Sans MS" pitchFamily="66" charset="0"/>
              </a:defRPr>
            </a:lvl3pPr>
            <a:lvl4pPr>
              <a:defRPr baseline="0">
                <a:solidFill>
                  <a:schemeClr val="bg1"/>
                </a:solidFill>
                <a:latin typeface="Comic Sans MS" pitchFamily="66" charset="0"/>
              </a:defRPr>
            </a:lvl4pPr>
            <a:lvl5pPr>
              <a:defRPr baseline="0">
                <a:solidFill>
                  <a:schemeClr val="bg1"/>
                </a:solidFill>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55E8B42-93AC-466D-9CFA-3117CC209A01}" type="datetimeFigureOut">
              <a:rPr lang="en-CA" smtClean="0"/>
              <a:pPr/>
              <a:t>28/02/2012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5AF957E-4E06-48D8-89D9-957E71EFBCEC}" type="slidenum">
              <a:rPr lang="en-CA" smtClean="0"/>
              <a:pPr/>
              <a:t>‹#›</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188259"/>
            <a:ext cx="7772401" cy="1461247"/>
          </a:xfrm>
        </p:spPr>
        <p:txBody>
          <a:bodyPr/>
          <a:lstStyle>
            <a:lvl1pPr>
              <a:defRPr baseline="0">
                <a:solidFill>
                  <a:srgbClr val="FF0000"/>
                </a:solidFill>
                <a:latin typeface="Comic Sans MS" pitchFamily="66" charset="0"/>
              </a:defRPr>
            </a:lvl1pPr>
          </a:lstStyle>
          <a:p>
            <a:r>
              <a:rPr lang="en-US" smtClean="0"/>
              <a:t>Click to edit Master title style</a:t>
            </a:r>
            <a:endParaRPr dirty="0"/>
          </a:p>
        </p:txBody>
      </p:sp>
      <p:sp>
        <p:nvSpPr>
          <p:cNvPr id="3" name="Content Placeholder 2"/>
          <p:cNvSpPr>
            <a:spLocks noGrp="1"/>
          </p:cNvSpPr>
          <p:nvPr>
            <p:ph idx="1"/>
          </p:nvPr>
        </p:nvSpPr>
        <p:spPr>
          <a:xfrm>
            <a:off x="1066800" y="2057401"/>
            <a:ext cx="7848600" cy="3733800"/>
          </a:xfrm>
        </p:spPr>
        <p:txBody>
          <a:bodyPr/>
          <a:lstStyle>
            <a:lvl1pPr>
              <a:defRPr baseline="0">
                <a:solidFill>
                  <a:schemeClr val="bg1"/>
                </a:solidFill>
                <a:latin typeface="Comic Sans MS" pitchFamily="66" charset="0"/>
              </a:defRPr>
            </a:lvl1pPr>
            <a:lvl2pPr>
              <a:defRPr baseline="0">
                <a:solidFill>
                  <a:schemeClr val="bg1"/>
                </a:solidFill>
                <a:latin typeface="Comic Sans MS" pitchFamily="66" charset="0"/>
              </a:defRPr>
            </a:lvl2pPr>
            <a:lvl3pPr>
              <a:defRPr baseline="0">
                <a:solidFill>
                  <a:schemeClr val="bg1"/>
                </a:solidFill>
                <a:latin typeface="Comic Sans MS" pitchFamily="66" charset="0"/>
              </a:defRPr>
            </a:lvl3pPr>
            <a:lvl4pPr>
              <a:defRPr baseline="0">
                <a:solidFill>
                  <a:schemeClr val="bg1"/>
                </a:solidFill>
                <a:latin typeface="Comic Sans MS" pitchFamily="66" charset="0"/>
              </a:defRPr>
            </a:lvl4pPr>
            <a:lvl5pPr>
              <a:defRPr baseline="0">
                <a:solidFill>
                  <a:schemeClr val="bg1"/>
                </a:solidFill>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55E8B42-93AC-466D-9CFA-3117CC209A01}" type="datetimeFigureOut">
              <a:rPr lang="en-CA" smtClean="0"/>
              <a:pPr/>
              <a:t>28/02/2012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5AF957E-4E06-48D8-89D9-957E71EFBCEC}" type="slidenum">
              <a:rPr lang="en-CA" smtClean="0"/>
              <a:pPr/>
              <a:t>‹#›</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Fresh section.png"/>
          <p:cNvPicPr>
            <a:picLocks noChangeAspect="1"/>
          </p:cNvPicPr>
          <p:nvPr/>
        </p:nvPicPr>
        <p:blipFill>
          <a:blip r:embed="rId2" cstate="print"/>
          <a:stretch>
            <a:fillRect/>
          </a:stretch>
        </p:blipFill>
        <p:spPr>
          <a:xfrm>
            <a:off x="755" y="3767583"/>
            <a:ext cx="9143245" cy="3090417"/>
          </a:xfrm>
          <a:prstGeom prst="rect">
            <a:avLst/>
          </a:prstGeom>
        </p:spPr>
      </p:pic>
      <p:sp>
        <p:nvSpPr>
          <p:cNvPr id="2" name="Title 1"/>
          <p:cNvSpPr>
            <a:spLocks noGrp="1"/>
          </p:cNvSpPr>
          <p:nvPr>
            <p:ph type="title"/>
          </p:nvPr>
        </p:nvSpPr>
        <p:spPr>
          <a:xfrm>
            <a:off x="672353" y="2819400"/>
            <a:ext cx="7772400" cy="1828800"/>
          </a:xfrm>
        </p:spPr>
        <p:txBody>
          <a:bodyPr vert="horz" lIns="91440" tIns="45720" rIns="91440" bIns="45720" rtlCol="0" anchor="b" anchorCtr="0">
            <a:noAutofit/>
          </a:bodyPr>
          <a:lstStyle>
            <a:lvl1pPr algn="l" defTabSz="914400" rtl="0" eaLnBrk="1" latinLnBrk="0" hangingPunct="1">
              <a:spcBef>
                <a:spcPct val="0"/>
              </a:spcBef>
              <a:buNone/>
              <a:defRPr sz="6000" b="1" kern="1200">
                <a:solidFill>
                  <a:schemeClr val="tx1">
                    <a:alpha val="90000"/>
                  </a:schemeClr>
                </a:solidFill>
                <a:effectLst>
                  <a:innerShdw blurRad="38100">
                    <a:schemeClr val="tx1">
                      <a:lumMod val="85000"/>
                    </a:schemeClr>
                  </a:inn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72353" y="5257800"/>
            <a:ext cx="7772400" cy="685800"/>
          </a:xfrm>
        </p:spPr>
        <p:txBody>
          <a:bodyPr vert="horz" lIns="91440" tIns="45720" rIns="91440" bIns="45720" rtlCol="0" anchor="t" anchorCtr="0">
            <a:normAutofit/>
          </a:bodyPr>
          <a:lstStyle>
            <a:lvl1pPr marL="0" indent="0" algn="l" defTabSz="914400" rtl="0" eaLnBrk="1" latinLnBrk="0" hangingPunct="1">
              <a:spcBef>
                <a:spcPts val="0"/>
              </a:spcBef>
              <a:buFont typeface="Wingdings" pitchFamily="2" charset="2"/>
              <a:buNone/>
              <a:defRPr sz="1600" b="0" kern="1200">
                <a:solidFill>
                  <a:schemeClr val="tx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72353" y="6553200"/>
            <a:ext cx="1981200" cy="231013"/>
          </a:xfrm>
        </p:spPr>
        <p:txBody>
          <a:bodyPr/>
          <a:lstStyle/>
          <a:p>
            <a:fld id="{455E8B42-93AC-466D-9CFA-3117CC209A01}" type="datetimeFigureOut">
              <a:rPr lang="en-CA" smtClean="0"/>
              <a:pPr/>
              <a:t>28/02/2012</a:t>
            </a:fld>
            <a:endParaRPr lang="en-CA"/>
          </a:p>
        </p:txBody>
      </p:sp>
      <p:sp>
        <p:nvSpPr>
          <p:cNvPr id="5" name="Footer Placeholder 4"/>
          <p:cNvSpPr>
            <a:spLocks noGrp="1"/>
          </p:cNvSpPr>
          <p:nvPr>
            <p:ph type="ftr" sz="quarter" idx="11"/>
          </p:nvPr>
        </p:nvSpPr>
        <p:spPr>
          <a:xfrm>
            <a:off x="3621024" y="6553200"/>
            <a:ext cx="2895600" cy="231013"/>
          </a:xfrm>
        </p:spPr>
        <p:txBody>
          <a:bodyPr/>
          <a:lstStyle>
            <a:lvl1pPr algn="ctr">
              <a:defRPr/>
            </a:lvl1pPr>
          </a:lstStyle>
          <a:p>
            <a:endParaRPr lang="en-CA"/>
          </a:p>
        </p:txBody>
      </p:sp>
      <p:sp>
        <p:nvSpPr>
          <p:cNvPr id="6" name="Slide Number Placeholder 5"/>
          <p:cNvSpPr>
            <a:spLocks noGrp="1"/>
          </p:cNvSpPr>
          <p:nvPr>
            <p:ph type="sldNum" sz="quarter" idx="12"/>
          </p:nvPr>
        </p:nvSpPr>
        <p:spPr>
          <a:xfrm>
            <a:off x="7758953" y="6553200"/>
            <a:ext cx="685800" cy="231013"/>
          </a:xfrm>
        </p:spPr>
        <p:txBody>
          <a:bodyPr/>
          <a:lstStyle/>
          <a:p>
            <a:fld id="{65AF957E-4E06-48D8-89D9-957E71EFBCEC}" type="slidenum">
              <a:rPr lang="en-CA" smtClean="0"/>
              <a:pPr/>
              <a:t>‹#›</a:t>
            </a:fld>
            <a:endParaRPr lang="en-CA"/>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63706" y="2070100"/>
            <a:ext cx="3429000" cy="37385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0259" y="2070100"/>
            <a:ext cx="3429000" cy="37385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55E8B42-93AC-466D-9CFA-3117CC209A01}" type="datetimeFigureOut">
              <a:rPr lang="en-CA" smtClean="0"/>
              <a:pPr/>
              <a:t>28/02/2012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AF957E-4E06-48D8-89D9-957E71EFBCEC}"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p:nvSpPr>
        <p:spPr>
          <a:xfrm>
            <a:off x="4675094" y="1842247"/>
            <a:ext cx="3505200" cy="3962400"/>
          </a:xfrm>
          <a:prstGeom prst="rect">
            <a:avLst/>
          </a:prstGeom>
          <a:solidFill>
            <a:srgbClr val="FFFF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Text Placeholder 4"/>
          <p:cNvSpPr>
            <a:spLocks noGrp="1"/>
          </p:cNvSpPr>
          <p:nvPr>
            <p:ph type="body" sz="quarter" idx="3"/>
          </p:nvPr>
        </p:nvSpPr>
        <p:spPr>
          <a:xfrm>
            <a:off x="4715435" y="1809750"/>
            <a:ext cx="3429000" cy="639762"/>
          </a:xfrm>
          <a:noFill/>
        </p:spPr>
        <p:txBody>
          <a:bodyPr vert="horz" lIns="91440" tIns="91440" rIns="91440" bIns="91440" rtlCol="0" anchor="ctr" anchorCtr="0">
            <a:noAutofit/>
          </a:bodyPr>
          <a:lstStyle>
            <a:lvl1pPr marL="0" indent="0" algn="l" defTabSz="914400" rtl="0" eaLnBrk="1" latinLnBrk="0" hangingPunct="1">
              <a:spcBef>
                <a:spcPct val="0"/>
              </a:spcBef>
              <a:buNone/>
              <a:defRPr sz="2200" b="1" kern="1200">
                <a:solidFill>
                  <a:schemeClr val="tx1">
                    <a:alpha val="90000"/>
                  </a:schemeClr>
                </a:solidFill>
                <a:effectLst>
                  <a:innerShdw blurRad="38100">
                    <a:schemeClr val="tx1">
                      <a:lumMod val="85000"/>
                    </a:schemeClr>
                  </a:innerShdw>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Rectangle 9"/>
          <p:cNvSpPr/>
          <p:nvPr/>
        </p:nvSpPr>
        <p:spPr>
          <a:xfrm>
            <a:off x="990600" y="1842247"/>
            <a:ext cx="3505200" cy="3962400"/>
          </a:xfrm>
          <a:prstGeom prst="rect">
            <a:avLst/>
          </a:prstGeom>
          <a:solidFill>
            <a:srgbClr val="FFFF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17494" y="1809750"/>
            <a:ext cx="3429000" cy="639762"/>
          </a:xfrm>
          <a:noFill/>
        </p:spPr>
        <p:txBody>
          <a:bodyPr vert="horz" lIns="91440" tIns="91440" rIns="91440" bIns="91440" rtlCol="0" anchor="ctr" anchorCtr="0">
            <a:noAutofit/>
          </a:bodyPr>
          <a:lstStyle>
            <a:lvl1pPr marL="0" indent="0" algn="l" defTabSz="914400" rtl="0" eaLnBrk="1" latinLnBrk="0" hangingPunct="1">
              <a:spcBef>
                <a:spcPct val="0"/>
              </a:spcBef>
              <a:buNone/>
              <a:defRPr sz="2200" b="1" kern="1200">
                <a:solidFill>
                  <a:schemeClr val="tx1">
                    <a:alpha val="90000"/>
                  </a:schemeClr>
                </a:solidFill>
                <a:effectLst>
                  <a:innerShdw blurRad="38100">
                    <a:schemeClr val="tx1">
                      <a:lumMod val="85000"/>
                    </a:schemeClr>
                  </a:innerShdw>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0"/>
              </a:spcBef>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1017494" y="2590800"/>
            <a:ext cx="3429000" cy="321786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715435" y="2590800"/>
            <a:ext cx="3429000" cy="321786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55E8B42-93AC-466D-9CFA-3117CC209A01}" type="datetimeFigureOut">
              <a:rPr lang="en-CA" smtClean="0"/>
              <a:pPr/>
              <a:t>28/02/2012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5AF957E-4E06-48D8-89D9-957E71EFBCEC}"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55E8B42-93AC-466D-9CFA-3117CC209A01}" type="datetimeFigureOut">
              <a:rPr lang="en-CA" smtClean="0"/>
              <a:pPr/>
              <a:t>28/02/2012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5AF957E-4E06-48D8-89D9-957E71EFBCEC}"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E8B42-93AC-466D-9CFA-3117CC209A01}" type="datetimeFigureOut">
              <a:rPr lang="en-CA" smtClean="0"/>
              <a:pPr/>
              <a:t>28/02/2012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5AF957E-4E06-48D8-89D9-957E71EFBCEC}"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500" y="4498848"/>
            <a:ext cx="7223760" cy="868680"/>
          </a:xfrm>
        </p:spPr>
        <p:txBody>
          <a:bodyPr vert="horz" lIns="91440" tIns="45720" rIns="91440" bIns="45720" rtlCol="0" anchor="b" anchorCtr="0">
            <a:noAutofit/>
          </a:bodyPr>
          <a:lstStyle>
            <a:lvl1pPr algn="l" defTabSz="914400" rtl="0" eaLnBrk="1" latinLnBrk="0" hangingPunct="1">
              <a:spcBef>
                <a:spcPct val="0"/>
              </a:spcBef>
              <a:buNone/>
              <a:defRPr sz="4400" b="1" kern="1200">
                <a:solidFill>
                  <a:schemeClr val="tx1">
                    <a:alpha val="90000"/>
                  </a:schemeClr>
                </a:solidFill>
                <a:effectLst>
                  <a:innerShdw blurRad="38100">
                    <a:schemeClr val="tx1">
                      <a:lumMod val="85000"/>
                    </a:schemeClr>
                  </a:inn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952500" y="1673352"/>
            <a:ext cx="7223760" cy="2587752"/>
          </a:xfrm>
        </p:spPr>
        <p:txBody>
          <a:bodyPr>
            <a:normAutofit/>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52500" y="5367528"/>
            <a:ext cx="7223760" cy="804672"/>
          </a:xfrm>
        </p:spPr>
        <p:txBody>
          <a:bodyPr vert="horz" lIns="91440" tIns="45720" rIns="91440" bIns="45720" rtlCol="0">
            <a:normAutofit/>
          </a:bodyPr>
          <a:lstStyle>
            <a:lvl1pPr marL="0" indent="0">
              <a:buNone/>
              <a:defRPr sz="1600" b="0" kern="1200">
                <a:solidFill>
                  <a:schemeClr val="tx1"/>
                </a:solidFill>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1800"/>
              </a:spcBef>
              <a:buFont typeface="Wingdings" pitchFamily="2" charset="2"/>
              <a:buNone/>
            </a:pPr>
            <a:r>
              <a:rPr lang="en-US" smtClean="0"/>
              <a:t>Click to edit Master text styles</a:t>
            </a:r>
          </a:p>
        </p:txBody>
      </p:sp>
      <p:sp>
        <p:nvSpPr>
          <p:cNvPr id="5" name="Date Placeholder 4"/>
          <p:cNvSpPr>
            <a:spLocks noGrp="1"/>
          </p:cNvSpPr>
          <p:nvPr>
            <p:ph type="dt" sz="half" idx="10"/>
          </p:nvPr>
        </p:nvSpPr>
        <p:spPr>
          <a:xfrm>
            <a:off x="952500" y="6553200"/>
            <a:ext cx="1828800" cy="228600"/>
          </a:xfrm>
        </p:spPr>
        <p:txBody>
          <a:bodyPr/>
          <a:lstStyle/>
          <a:p>
            <a:fld id="{455E8B42-93AC-466D-9CFA-3117CC209A01}" type="datetimeFigureOut">
              <a:rPr lang="en-CA" smtClean="0"/>
              <a:pPr/>
              <a:t>28/02/2012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AF957E-4E06-48D8-89D9-957E71EFBCEC}"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descr="Fresh Master.png"/>
          <p:cNvPicPr>
            <a:picLocks noChangeAspect="1"/>
          </p:cNvPicPr>
          <p:nvPr/>
        </p:nvPicPr>
        <p:blipFill>
          <a:blip r:embed="rId18" cstate="print"/>
          <a:stretch>
            <a:fillRect/>
          </a:stretch>
        </p:blipFill>
        <p:spPr>
          <a:xfrm>
            <a:off x="377" y="283"/>
            <a:ext cx="9143245" cy="6857434"/>
          </a:xfrm>
          <a:prstGeom prst="rect">
            <a:avLst/>
          </a:prstGeom>
        </p:spPr>
      </p:pic>
      <p:sp>
        <p:nvSpPr>
          <p:cNvPr id="2" name="Title Placeholder 1"/>
          <p:cNvSpPr>
            <a:spLocks noGrp="1"/>
          </p:cNvSpPr>
          <p:nvPr>
            <p:ph type="title"/>
          </p:nvPr>
        </p:nvSpPr>
        <p:spPr>
          <a:xfrm>
            <a:off x="672353" y="188259"/>
            <a:ext cx="7799294" cy="1461247"/>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952500" y="2057401"/>
            <a:ext cx="7239000" cy="3733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52500" y="6553200"/>
            <a:ext cx="1828800" cy="228600"/>
          </a:xfrm>
          <a:prstGeom prst="rect">
            <a:avLst/>
          </a:prstGeom>
        </p:spPr>
        <p:txBody>
          <a:bodyPr vert="horz" lIns="91440" tIns="45720" rIns="91440" bIns="45720" rtlCol="0" anchor="ctr"/>
          <a:lstStyle>
            <a:lvl1pPr algn="l">
              <a:defRPr sz="1100" b="1">
                <a:solidFill>
                  <a:schemeClr val="tx1">
                    <a:tint val="75000"/>
                  </a:schemeClr>
                </a:solidFill>
              </a:defRPr>
            </a:lvl1pPr>
          </a:lstStyle>
          <a:p>
            <a:fld id="{455E8B42-93AC-466D-9CFA-3117CC209A01}" type="datetimeFigureOut">
              <a:rPr lang="en-CA" smtClean="0"/>
              <a:pPr/>
              <a:t>28/02/2012</a:t>
            </a:fld>
            <a:endParaRPr lang="en-CA"/>
          </a:p>
        </p:txBody>
      </p:sp>
      <p:sp>
        <p:nvSpPr>
          <p:cNvPr id="5" name="Footer Placeholder 4"/>
          <p:cNvSpPr>
            <a:spLocks noGrp="1"/>
          </p:cNvSpPr>
          <p:nvPr>
            <p:ph type="ftr" sz="quarter" idx="3"/>
          </p:nvPr>
        </p:nvSpPr>
        <p:spPr>
          <a:xfrm>
            <a:off x="3124200" y="6553200"/>
            <a:ext cx="2895600" cy="228600"/>
          </a:xfrm>
          <a:prstGeom prst="rect">
            <a:avLst/>
          </a:prstGeom>
        </p:spPr>
        <p:txBody>
          <a:bodyPr vert="horz" lIns="91440" tIns="45720" rIns="91440" bIns="45720" rtlCol="0" anchor="ctr"/>
          <a:lstStyle>
            <a:lvl1pPr algn="ctr">
              <a:defRPr sz="1100" b="1">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7277100" y="6553200"/>
            <a:ext cx="914400" cy="228600"/>
          </a:xfrm>
          <a:prstGeom prst="rect">
            <a:avLst/>
          </a:prstGeom>
        </p:spPr>
        <p:txBody>
          <a:bodyPr vert="horz" lIns="91440" tIns="45720" rIns="91440" bIns="45720" rtlCol="0" anchor="ctr"/>
          <a:lstStyle>
            <a:lvl1pPr algn="r">
              <a:defRPr sz="1100" b="1">
                <a:solidFill>
                  <a:schemeClr val="tx1">
                    <a:tint val="75000"/>
                  </a:schemeClr>
                </a:solidFill>
              </a:defRPr>
            </a:lvl1pPr>
          </a:lstStyle>
          <a:p>
            <a:fld id="{65AF957E-4E06-48D8-89D9-957E71EFBCEC}" type="slidenum">
              <a:rPr lang="en-CA" smtClean="0"/>
              <a:pPr/>
              <a:t>‹#›</a:t>
            </a:fld>
            <a:endParaRPr lang="en-CA"/>
          </a:p>
        </p:txBody>
      </p:sp>
      <p:sp>
        <p:nvSpPr>
          <p:cNvPr id="9" name="Rectangle 8"/>
          <p:cNvSpPr/>
          <p:nvPr/>
        </p:nvSpPr>
        <p:spPr>
          <a:xfrm>
            <a:off x="1012825" y="0"/>
            <a:ext cx="8131175" cy="6858000"/>
          </a:xfrm>
          <a:prstGeom prst="rect">
            <a:avLst/>
          </a:prstGeom>
          <a:solidFill>
            <a:schemeClr val="bg2">
              <a:lumMod val="40000"/>
              <a:lumOff val="60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ctangle 9"/>
          <p:cNvSpPr/>
          <p:nvPr/>
        </p:nvSpPr>
        <p:spPr bwMode="invGray">
          <a:xfrm>
            <a:off x="1014413" y="0"/>
            <a:ext cx="73025" cy="6858000"/>
          </a:xfrm>
          <a:prstGeom prst="rect">
            <a:avLst/>
          </a:prstGeom>
          <a:solidFill>
            <a:schemeClr val="bg2">
              <a:lumMod val="40000"/>
              <a:lumOff val="60000"/>
            </a:schemeClr>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iming>
    <p:tnLst>
      <p:par>
        <p:cTn id="1" dur="indefinite" restart="never" nodeType="tmRoot"/>
      </p:par>
    </p:tnLst>
  </p:timing>
  <p:txStyles>
    <p:titleStyle>
      <a:lvl1pPr algn="l" defTabSz="914400" rtl="0" eaLnBrk="1" latinLnBrk="0" hangingPunct="1">
        <a:spcBef>
          <a:spcPct val="0"/>
        </a:spcBef>
        <a:buNone/>
        <a:defRPr sz="5400" b="1" kern="1200">
          <a:solidFill>
            <a:schemeClr val="tx1">
              <a:alpha val="90000"/>
            </a:schemeClr>
          </a:solidFill>
          <a:effectLst>
            <a:innerShdw blurRad="38100">
              <a:schemeClr val="tx1">
                <a:lumMod val="85000"/>
              </a:schemeClr>
            </a:innerShdw>
          </a:effectLst>
          <a:latin typeface="+mj-lt"/>
          <a:ea typeface="+mj-ea"/>
          <a:cs typeface="+mj-cs"/>
        </a:defRPr>
      </a:lvl1pPr>
    </p:titleStyle>
    <p:bodyStyle>
      <a:lvl1pPr marL="342900" indent="-342900" algn="l" defTabSz="914400" rtl="0" eaLnBrk="1" latinLnBrk="0" hangingPunct="1">
        <a:spcBef>
          <a:spcPts val="1800"/>
        </a:spcBef>
        <a:buFont typeface="Wingdings" pitchFamily="2" charset="2"/>
        <a:buChar char=""/>
        <a:defRPr sz="2000" b="0" kern="1200">
          <a:solidFill>
            <a:schemeClr val="tx1"/>
          </a:solidFill>
          <a:effectLst/>
          <a:latin typeface="+mn-lt"/>
          <a:ea typeface="+mn-ea"/>
          <a:cs typeface="+mn-cs"/>
        </a:defRPr>
      </a:lvl1pPr>
      <a:lvl2pPr marL="742950" indent="-285750" algn="l" defTabSz="914400" rtl="0" eaLnBrk="1" latinLnBrk="0" hangingPunct="1">
        <a:spcBef>
          <a:spcPts val="1800"/>
        </a:spcBef>
        <a:buFont typeface="Wingdings" pitchFamily="2" charset="2"/>
        <a:buChar char=""/>
        <a:defRPr sz="1800" b="0" kern="1200">
          <a:solidFill>
            <a:schemeClr val="tx1"/>
          </a:solidFill>
          <a:effectLst/>
          <a:latin typeface="+mn-lt"/>
          <a:ea typeface="+mn-ea"/>
          <a:cs typeface="+mn-cs"/>
        </a:defRPr>
      </a:lvl2pPr>
      <a:lvl3pPr marL="1143000" indent="-228600" algn="l" defTabSz="914400" rtl="0" eaLnBrk="1" latinLnBrk="0" hangingPunct="1">
        <a:spcBef>
          <a:spcPts val="1800"/>
        </a:spcBef>
        <a:buFont typeface="Wingdings" pitchFamily="2" charset="2"/>
        <a:buChar char=""/>
        <a:defRPr sz="1600" b="0" kern="1200">
          <a:solidFill>
            <a:schemeClr val="tx1"/>
          </a:solidFill>
          <a:effectLst/>
          <a:latin typeface="+mn-lt"/>
          <a:ea typeface="+mn-ea"/>
          <a:cs typeface="+mn-cs"/>
        </a:defRPr>
      </a:lvl3pPr>
      <a:lvl4pPr marL="1600200" indent="-228600" algn="l" defTabSz="914400" rtl="0" eaLnBrk="1" latinLnBrk="0" hangingPunct="1">
        <a:spcBef>
          <a:spcPts val="1800"/>
        </a:spcBef>
        <a:buFont typeface="Wingdings" pitchFamily="2" charset="2"/>
        <a:buChar char=""/>
        <a:defRPr sz="1600" b="0" kern="1200">
          <a:solidFill>
            <a:schemeClr val="tx1"/>
          </a:solidFill>
          <a:effectLst/>
          <a:latin typeface="+mn-lt"/>
          <a:ea typeface="+mn-ea"/>
          <a:cs typeface="+mn-cs"/>
        </a:defRPr>
      </a:lvl4pPr>
      <a:lvl5pPr marL="2057400" indent="-228600" algn="l" defTabSz="914400" rtl="0" eaLnBrk="1" latinLnBrk="0" hangingPunct="1">
        <a:spcBef>
          <a:spcPts val="1800"/>
        </a:spcBef>
        <a:buFont typeface="Wingdings" pitchFamily="2" charset="2"/>
        <a:buChar char="R"/>
        <a:defRPr sz="1600" b="0" kern="1200">
          <a:solidFill>
            <a:schemeClr val="tx1"/>
          </a:solidFill>
          <a:effectLst/>
          <a:latin typeface="+mn-lt"/>
          <a:ea typeface="+mn-ea"/>
          <a:cs typeface="+mn-cs"/>
        </a:defRPr>
      </a:lvl5pPr>
      <a:lvl6pPr marL="25146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6pPr>
      <a:lvl7pPr marL="29718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7pPr>
      <a:lvl8pPr marL="34290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8pPr>
      <a:lvl9pPr marL="3886200" indent="-228600" algn="l" defTabSz="914400" rtl="0" eaLnBrk="1" latinLnBrk="0" hangingPunct="1">
        <a:spcBef>
          <a:spcPts val="1800"/>
        </a:spcBef>
        <a:buFont typeface="Wingdings" pitchFamily="2" charset="2"/>
        <a:buChar char="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twww.weizmann.ac.il/g-cs/benari/boo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800" y="914400"/>
            <a:ext cx="8305800" cy="4674840"/>
          </a:xfrm>
        </p:spPr>
        <p:txBody>
          <a:bodyPr lIns="82945" tIns="41473" rIns="82945" bIns="41473">
            <a:normAutofit fontScale="90000"/>
          </a:bodyPr>
          <a:lstStyle/>
          <a:p>
            <a:r>
              <a:rPr lang="en-CA" dirty="0" smtClean="0">
                <a:solidFill>
                  <a:srgbClr val="FF0000"/>
                </a:solidFill>
              </a:rPr>
              <a:t>CSCI 162</a:t>
            </a:r>
            <a:br>
              <a:rPr lang="en-CA" dirty="0" smtClean="0">
                <a:solidFill>
                  <a:srgbClr val="FF0000"/>
                </a:solidFill>
              </a:rPr>
            </a:br>
            <a:r>
              <a:rPr lang="en-CA" dirty="0" smtClean="0">
                <a:solidFill>
                  <a:srgbClr val="FF0000"/>
                </a:solidFill>
              </a:rPr>
              <a:t>Topics in Computing Science</a:t>
            </a:r>
            <a:br>
              <a:rPr lang="en-CA" dirty="0" smtClean="0">
                <a:solidFill>
                  <a:srgbClr val="FF0000"/>
                </a:solidFill>
              </a:rPr>
            </a:br>
            <a:r>
              <a:rPr lang="en-CA" dirty="0" smtClean="0"/>
              <a:t>Programming Languages</a:t>
            </a:r>
            <a:br>
              <a:rPr lang="en-CA" dirty="0" smtClean="0"/>
            </a:br>
            <a:r>
              <a:rPr lang="en-CA" dirty="0" smtClean="0"/>
              <a:t>An introduction to functional programming</a:t>
            </a:r>
            <a:br>
              <a:rPr lang="en-CA" dirty="0" smtClean="0"/>
            </a:br>
            <a:endParaRPr lang="en-CA" dirty="0">
              <a:solidFill>
                <a:schemeClr val="bg1"/>
              </a:solidFill>
            </a:endParaRPr>
          </a:p>
        </p:txBody>
      </p:sp>
      <p:sp>
        <p:nvSpPr>
          <p:cNvPr id="4" name="Slide Number Placeholder 3"/>
          <p:cNvSpPr>
            <a:spLocks noGrp="1"/>
          </p:cNvSpPr>
          <p:nvPr>
            <p:ph type="sldNum" sz="quarter" idx="12"/>
          </p:nvPr>
        </p:nvSpPr>
        <p:spPr/>
        <p:txBody>
          <a:bodyPr lIns="82945" tIns="41473" rIns="82945" bIns="41473"/>
          <a:lstStyle/>
          <a:p>
            <a:pPr>
              <a:defRPr/>
            </a:pPr>
            <a:fld id="{22C5BAB5-41AE-4C67-B154-989AD77B86B0}" type="slidenum">
              <a:rPr lang="en-US"/>
              <a:pPr>
                <a:defRPr/>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from="(-#ppt_w/2)" to="(#ppt_x)" calcmode="lin" valueType="num">
                                      <p:cBhvr>
                                        <p:cTn id="7" dur="600" fill="hold">
                                          <p:stCondLst>
                                            <p:cond delay="0"/>
                                          </p:stCondLst>
                                        </p:cTn>
                                        <p:tgtEl>
                                          <p:spTgt spid="5"/>
                                        </p:tgtEl>
                                        <p:attrNameLst>
                                          <p:attrName>ppt_x</p:attrName>
                                        </p:attrNameLst>
                                      </p:cBhvr>
                                    </p:anim>
                                    <p:anim from="0" to="-1.0" calcmode="lin" valueType="num">
                                      <p:cBhvr>
                                        <p:cTn id="8" dur="200" decel="50000" autoRev="1" fill="hold">
                                          <p:stCondLst>
                                            <p:cond delay="600"/>
                                          </p:stCondLst>
                                        </p:cTn>
                                        <p:tgtEl>
                                          <p:spTgt spid="5"/>
                                        </p:tgtEl>
                                        <p:attrNameLst>
                                          <p:attrName>xshear</p:attrName>
                                        </p:attrNameLst>
                                      </p:cBhvr>
                                    </p:anim>
                                    <p:animScale>
                                      <p:cBhvr>
                                        <p:cTn id="9" dur="200" decel="100000" autoRev="1" fill="hold">
                                          <p:stCondLst>
                                            <p:cond delay="600"/>
                                          </p:stCondLst>
                                        </p:cTn>
                                        <p:tgtEl>
                                          <p:spTgt spid="5"/>
                                        </p:tgtEl>
                                      </p:cBhvr>
                                      <p:from x="100000" y="100000"/>
                                      <p:to x="80000" y="100000"/>
                                    </p:animScale>
                                    <p:anim by="(#ppt_h/3+#ppt_w*0.1)" calcmode="lin" valueType="num">
                                      <p:cBhvr additive="sum">
                                        <p:cTn id="10" dur="200" decel="100000" autoRev="1" fill="hold">
                                          <p:stCondLst>
                                            <p:cond delay="600"/>
                                          </p:stCondLst>
                                        </p:cTn>
                                        <p:tgtEl>
                                          <p:spTgt spid="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λ</a:t>
            </a:r>
            <a:r>
              <a:rPr lang="en-CA" dirty="0" smtClean="0"/>
              <a:t> Calculus</a:t>
            </a:r>
            <a:endParaRPr lang="en-CA" dirty="0"/>
          </a:p>
        </p:txBody>
      </p:sp>
      <p:sp>
        <p:nvSpPr>
          <p:cNvPr id="3" name="Content Placeholder 2"/>
          <p:cNvSpPr>
            <a:spLocks noGrp="1"/>
          </p:cNvSpPr>
          <p:nvPr>
            <p:ph idx="1"/>
          </p:nvPr>
        </p:nvSpPr>
        <p:spPr/>
        <p:txBody>
          <a:bodyPr>
            <a:normAutofit lnSpcReduction="10000"/>
          </a:bodyPr>
          <a:lstStyle/>
          <a:p>
            <a:r>
              <a:rPr lang="en-CA" dirty="0" smtClean="0"/>
              <a:t>It is the foundation of programming languages in general and functional programming in particular.</a:t>
            </a:r>
          </a:p>
          <a:p>
            <a:r>
              <a:rPr lang="en-US" dirty="0" smtClean="0"/>
              <a:t>It introduces the most basic form of computation, </a:t>
            </a:r>
            <a:r>
              <a:rPr lang="en-US" b="1" dirty="0" smtClean="0"/>
              <a:t>functional evaluation </a:t>
            </a:r>
            <a:r>
              <a:rPr lang="en-US" dirty="0" smtClean="0"/>
              <a:t>by </a:t>
            </a:r>
            <a:r>
              <a:rPr lang="en-US" b="1" dirty="0" smtClean="0"/>
              <a:t>reduction</a:t>
            </a:r>
            <a:r>
              <a:rPr lang="en-US" dirty="0" smtClean="0"/>
              <a:t>.</a:t>
            </a:r>
          </a:p>
          <a:p>
            <a:r>
              <a:rPr lang="en-CA" dirty="0" smtClean="0"/>
              <a:t>Since the names of functions are largely a convenience, the lambda calculus has no means of naming a function. </a:t>
            </a:r>
          </a:p>
          <a:p>
            <a:r>
              <a:rPr lang="en-CA" dirty="0" smtClean="0"/>
              <a:t>Since all functions expecting more than one input can be transformed into equivalent functions accepting a single input (via Currying), the lambda calculus has no means for creating a function that accepts more than one argument. </a:t>
            </a:r>
          </a:p>
          <a:p>
            <a:endParaRPr lang="en-CA" dirty="0" smtClean="0"/>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λ</a:t>
            </a:r>
            <a:r>
              <a:rPr lang="en-CA" dirty="0" smtClean="0"/>
              <a:t> Calculus Syntax</a:t>
            </a:r>
            <a:endParaRPr lang="en-CA" dirty="0"/>
          </a:p>
        </p:txBody>
      </p:sp>
      <p:sp>
        <p:nvSpPr>
          <p:cNvPr id="3" name="Content Placeholder 2"/>
          <p:cNvSpPr>
            <a:spLocks noGrp="1"/>
          </p:cNvSpPr>
          <p:nvPr>
            <p:ph idx="1"/>
          </p:nvPr>
        </p:nvSpPr>
        <p:spPr/>
        <p:txBody>
          <a:bodyPr>
            <a:normAutofit/>
          </a:bodyPr>
          <a:lstStyle/>
          <a:p>
            <a:r>
              <a:rPr lang="en-US" dirty="0" smtClean="0"/>
              <a:t>&lt;</a:t>
            </a:r>
            <a:r>
              <a:rPr lang="el-GR" dirty="0" smtClean="0"/>
              <a:t> λ</a:t>
            </a:r>
            <a:r>
              <a:rPr lang="en-US" dirty="0" smtClean="0"/>
              <a:t>-exp&gt; ::= &lt;</a:t>
            </a:r>
            <a:r>
              <a:rPr lang="en-US" dirty="0" err="1" smtClean="0"/>
              <a:t>vars</a:t>
            </a:r>
            <a:r>
              <a:rPr lang="en-US" dirty="0" smtClean="0"/>
              <a:t>&gt; | &lt;abstraction&gt; | &lt;application&gt; | ‘(‘&lt;</a:t>
            </a:r>
            <a:r>
              <a:rPr lang="el-GR" dirty="0" smtClean="0"/>
              <a:t> λ</a:t>
            </a:r>
            <a:r>
              <a:rPr lang="en-US" dirty="0" smtClean="0"/>
              <a:t>-exp&gt;’)’</a:t>
            </a:r>
          </a:p>
          <a:p>
            <a:r>
              <a:rPr lang="en-US" dirty="0" smtClean="0"/>
              <a:t>&lt;abstraction&gt; ::= ‘</a:t>
            </a:r>
            <a:r>
              <a:rPr lang="el-GR" dirty="0" smtClean="0"/>
              <a:t>λ</a:t>
            </a:r>
            <a:r>
              <a:rPr lang="en-US" dirty="0" smtClean="0"/>
              <a:t>’ &lt;</a:t>
            </a:r>
            <a:r>
              <a:rPr lang="en-US" dirty="0" err="1" smtClean="0"/>
              <a:t>var</a:t>
            </a:r>
            <a:r>
              <a:rPr lang="en-US" dirty="0" smtClean="0"/>
              <a:t>&gt; ‘.’ &lt;</a:t>
            </a:r>
            <a:r>
              <a:rPr lang="el-GR" dirty="0" smtClean="0"/>
              <a:t> λ</a:t>
            </a:r>
            <a:r>
              <a:rPr lang="en-US" dirty="0" smtClean="0"/>
              <a:t>-exp&gt; </a:t>
            </a:r>
            <a:endParaRPr lang="en-CA" dirty="0" smtClean="0"/>
          </a:p>
          <a:p>
            <a:pPr lvl="1"/>
            <a:r>
              <a:rPr lang="en-US" dirty="0" smtClean="0"/>
              <a:t>Conceptually and abstraction is an “Unnamed function”</a:t>
            </a:r>
          </a:p>
          <a:p>
            <a:pPr lvl="1"/>
            <a:r>
              <a:rPr lang="en-US" dirty="0" smtClean="0"/>
              <a:t>Note: All functions take a single parameter/argument.)</a:t>
            </a:r>
          </a:p>
          <a:p>
            <a:r>
              <a:rPr lang="en-US" dirty="0" smtClean="0"/>
              <a:t>&lt;application&gt; ::= &lt;</a:t>
            </a:r>
            <a:r>
              <a:rPr lang="el-GR" dirty="0" smtClean="0"/>
              <a:t> λ</a:t>
            </a:r>
            <a:r>
              <a:rPr lang="en-US" dirty="0" smtClean="0"/>
              <a:t>-exp&gt; &lt;</a:t>
            </a:r>
            <a:r>
              <a:rPr lang="el-GR" dirty="0" smtClean="0"/>
              <a:t> λ</a:t>
            </a:r>
            <a:r>
              <a:rPr lang="en-US" dirty="0" smtClean="0"/>
              <a:t>-exp&gt; </a:t>
            </a:r>
          </a:p>
          <a:p>
            <a:pPr lvl="1"/>
            <a:r>
              <a:rPr lang="en-US" dirty="0" smtClean="0"/>
              <a:t>An application is a function invocation</a:t>
            </a:r>
            <a:endParaRPr lang="en-CA" dirty="0" smtClean="0"/>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slide(fromBottom)">
                                      <p:cBhvr>
                                        <p:cTn id="16" dur="500"/>
                                        <p:tgtEl>
                                          <p:spTgt spid="3">
                                            <p:txEl>
                                              <p:pRg st="2" end="2"/>
                                            </p:txEl>
                                          </p:spTgt>
                                        </p:tgtEl>
                                      </p:cBhvr>
                                    </p:animEffect>
                                  </p:childTnLst>
                                </p:cTn>
                              </p:par>
                            </p:childTnLst>
                          </p:cTn>
                        </p:par>
                        <p:par>
                          <p:cTn id="17" fill="hold">
                            <p:stCondLst>
                              <p:cond delay="1000"/>
                            </p:stCondLst>
                            <p:childTnLst>
                              <p:par>
                                <p:cTn id="18" presetID="12" presetClass="entr" presetSubtype="4"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lide(fromBottom)">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lide(fromBottom)">
                                      <p:cBhvr>
                                        <p:cTn id="25" dur="500"/>
                                        <p:tgtEl>
                                          <p:spTgt spid="3">
                                            <p:txEl>
                                              <p:pRg st="4" end="4"/>
                                            </p:txEl>
                                          </p:spTgt>
                                        </p:tgtEl>
                                      </p:cBhvr>
                                    </p:animEffect>
                                  </p:childTnLst>
                                </p:cTn>
                              </p:par>
                            </p:childTnLst>
                          </p:cTn>
                        </p:par>
                        <p:par>
                          <p:cTn id="26" fill="hold">
                            <p:stCondLst>
                              <p:cond delay="500"/>
                            </p:stCondLst>
                            <p:childTnLst>
                              <p:par>
                                <p:cTn id="27" presetID="12" presetClass="entr" presetSubtype="4"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slide(fromBottom)">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λ</a:t>
            </a:r>
            <a:r>
              <a:rPr lang="en-CA" dirty="0" smtClean="0"/>
              <a:t> Calculus Syntax</a:t>
            </a:r>
            <a:endParaRPr lang="en-CA" dirty="0"/>
          </a:p>
        </p:txBody>
      </p:sp>
      <p:sp>
        <p:nvSpPr>
          <p:cNvPr id="3" name="Content Placeholder 2"/>
          <p:cNvSpPr>
            <a:spLocks noGrp="1"/>
          </p:cNvSpPr>
          <p:nvPr>
            <p:ph idx="1"/>
          </p:nvPr>
        </p:nvSpPr>
        <p:spPr/>
        <p:txBody>
          <a:bodyPr>
            <a:normAutofit/>
          </a:bodyPr>
          <a:lstStyle/>
          <a:p>
            <a:r>
              <a:rPr lang="en-US" dirty="0" smtClean="0"/>
              <a:t>A variable ‘x’ is </a:t>
            </a:r>
            <a:r>
              <a:rPr lang="en-US" b="1" dirty="0" smtClean="0"/>
              <a:t>bound</a:t>
            </a:r>
            <a:r>
              <a:rPr lang="en-US" dirty="0" smtClean="0"/>
              <a:t> if it is inside  </a:t>
            </a:r>
            <a:r>
              <a:rPr lang="el-GR" dirty="0" smtClean="0"/>
              <a:t>λ</a:t>
            </a:r>
            <a:r>
              <a:rPr lang="en-US" dirty="0" smtClean="0"/>
              <a:t>x.&lt;</a:t>
            </a:r>
            <a:r>
              <a:rPr lang="el-GR" dirty="0" smtClean="0"/>
              <a:t> λ </a:t>
            </a:r>
            <a:r>
              <a:rPr lang="en-US" dirty="0" smtClean="0"/>
              <a:t>-exp&gt; otherwise it is </a:t>
            </a:r>
            <a:r>
              <a:rPr lang="en-US" b="1" dirty="0" smtClean="0"/>
              <a:t>free</a:t>
            </a:r>
            <a:r>
              <a:rPr lang="en-US" dirty="0" smtClean="0"/>
              <a:t>. </a:t>
            </a:r>
          </a:p>
          <a:p>
            <a:pPr lvl="1"/>
            <a:r>
              <a:rPr lang="en-US" dirty="0" smtClean="0"/>
              <a:t>x			</a:t>
            </a:r>
            <a:r>
              <a:rPr lang="en-US" dirty="0" err="1" smtClean="0"/>
              <a:t>x</a:t>
            </a:r>
            <a:r>
              <a:rPr lang="en-US" dirty="0" smtClean="0"/>
              <a:t> is free</a:t>
            </a:r>
          </a:p>
          <a:p>
            <a:pPr lvl="1"/>
            <a:r>
              <a:rPr lang="en-US" dirty="0" smtClean="0"/>
              <a:t>(x y)		</a:t>
            </a:r>
            <a:r>
              <a:rPr lang="en-US" dirty="0" err="1" smtClean="0"/>
              <a:t>x,y</a:t>
            </a:r>
            <a:r>
              <a:rPr lang="en-US" dirty="0" smtClean="0"/>
              <a:t> are free</a:t>
            </a:r>
          </a:p>
          <a:p>
            <a:pPr lvl="1"/>
            <a:r>
              <a:rPr lang="el-GR" dirty="0" smtClean="0"/>
              <a:t>λ</a:t>
            </a:r>
            <a:r>
              <a:rPr lang="en-US" dirty="0" err="1" smtClean="0"/>
              <a:t>x.x</a:t>
            </a:r>
            <a:r>
              <a:rPr lang="en-US" dirty="0" smtClean="0"/>
              <a:t>		x is bound</a:t>
            </a:r>
          </a:p>
          <a:p>
            <a:pPr lvl="1"/>
            <a:endParaRPr lang="en-US" dirty="0" smtClean="0"/>
          </a:p>
          <a:p>
            <a:pPr lvl="1"/>
            <a:r>
              <a:rPr lang="en-US" dirty="0" smtClean="0"/>
              <a:t>(</a:t>
            </a:r>
            <a:r>
              <a:rPr lang="el-GR" dirty="0" smtClean="0"/>
              <a:t>λ</a:t>
            </a:r>
            <a:r>
              <a:rPr lang="en-US" dirty="0" err="1" smtClean="0"/>
              <a:t>x.x</a:t>
            </a:r>
            <a:r>
              <a:rPr lang="en-US" dirty="0" smtClean="0"/>
              <a:t>) x</a:t>
            </a:r>
          </a:p>
          <a:p>
            <a:pPr lvl="1"/>
            <a:endParaRPr lang="en-US" dirty="0" smtClean="0"/>
          </a:p>
          <a:p>
            <a:endParaRPr lang="en-CA" dirty="0"/>
          </a:p>
        </p:txBody>
      </p:sp>
      <p:grpSp>
        <p:nvGrpSpPr>
          <p:cNvPr id="25" name="Group 24"/>
          <p:cNvGrpSpPr/>
          <p:nvPr/>
        </p:nvGrpSpPr>
        <p:grpSpPr>
          <a:xfrm>
            <a:off x="1475656" y="4005064"/>
            <a:ext cx="216818" cy="216818"/>
            <a:chOff x="1114822" y="4149080"/>
            <a:chExt cx="216818" cy="216818"/>
          </a:xfrm>
        </p:grpSpPr>
        <p:cxnSp>
          <p:nvCxnSpPr>
            <p:cNvPr id="19" name="Straight Connector 18"/>
            <p:cNvCxnSpPr/>
            <p:nvPr/>
          </p:nvCxnSpPr>
          <p:spPr>
            <a:xfrm rot="5400000">
              <a:off x="1223628" y="4257092"/>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1115616" y="4365104"/>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1043608" y="4293096"/>
              <a:ext cx="144016"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187624" y="4941168"/>
            <a:ext cx="845103" cy="657364"/>
            <a:chOff x="971600" y="5085184"/>
            <a:chExt cx="845103" cy="657364"/>
          </a:xfrm>
        </p:grpSpPr>
        <p:grpSp>
          <p:nvGrpSpPr>
            <p:cNvPr id="26" name="Group 25"/>
            <p:cNvGrpSpPr/>
            <p:nvPr/>
          </p:nvGrpSpPr>
          <p:grpSpPr>
            <a:xfrm>
              <a:off x="1259632" y="5085184"/>
              <a:ext cx="216818" cy="216818"/>
              <a:chOff x="1114822" y="4149080"/>
              <a:chExt cx="216818" cy="216818"/>
            </a:xfrm>
          </p:grpSpPr>
          <p:cxnSp>
            <p:nvCxnSpPr>
              <p:cNvPr id="27" name="Straight Connector 26"/>
              <p:cNvCxnSpPr/>
              <p:nvPr/>
            </p:nvCxnSpPr>
            <p:spPr>
              <a:xfrm rot="5400000">
                <a:off x="1223628" y="4257092"/>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1115616" y="4365104"/>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1043608" y="4293096"/>
                <a:ext cx="144016"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971600" y="5373216"/>
              <a:ext cx="845103" cy="369332"/>
            </a:xfrm>
            <a:prstGeom prst="rect">
              <a:avLst/>
            </a:prstGeom>
            <a:noFill/>
          </p:spPr>
          <p:txBody>
            <a:bodyPr wrap="none" rtlCol="0">
              <a:spAutoFit/>
            </a:bodyPr>
            <a:lstStyle/>
            <a:p>
              <a:r>
                <a:rPr lang="en-US" dirty="0" smtClean="0"/>
                <a:t>Bound</a:t>
              </a:r>
              <a:endParaRPr lang="en-CA" dirty="0"/>
            </a:p>
          </p:txBody>
        </p:sp>
      </p:grpSp>
      <p:grpSp>
        <p:nvGrpSpPr>
          <p:cNvPr id="37" name="Group 36"/>
          <p:cNvGrpSpPr/>
          <p:nvPr/>
        </p:nvGrpSpPr>
        <p:grpSpPr>
          <a:xfrm>
            <a:off x="2123728" y="4869160"/>
            <a:ext cx="898648" cy="369332"/>
            <a:chOff x="1907704" y="5085184"/>
            <a:chExt cx="898648" cy="369332"/>
          </a:xfrm>
        </p:grpSpPr>
        <p:sp>
          <p:nvSpPr>
            <p:cNvPr id="31" name="TextBox 30"/>
            <p:cNvSpPr txBox="1"/>
            <p:nvPr/>
          </p:nvSpPr>
          <p:spPr>
            <a:xfrm>
              <a:off x="2195736" y="5085184"/>
              <a:ext cx="610616" cy="369332"/>
            </a:xfrm>
            <a:prstGeom prst="rect">
              <a:avLst/>
            </a:prstGeom>
            <a:noFill/>
          </p:spPr>
          <p:txBody>
            <a:bodyPr wrap="none" rtlCol="0">
              <a:spAutoFit/>
            </a:bodyPr>
            <a:lstStyle/>
            <a:p>
              <a:r>
                <a:rPr lang="en-US" dirty="0" smtClean="0"/>
                <a:t>Free</a:t>
              </a:r>
              <a:endParaRPr lang="en-CA" dirty="0"/>
            </a:p>
          </p:txBody>
        </p:sp>
        <p:cxnSp>
          <p:nvCxnSpPr>
            <p:cNvPr id="34" name="Straight Arrow Connector 33"/>
            <p:cNvCxnSpPr>
              <a:stCxn id="31" idx="1"/>
            </p:cNvCxnSpPr>
            <p:nvPr/>
          </p:nvCxnSpPr>
          <p:spPr>
            <a:xfrm rot="10800000">
              <a:off x="1907704" y="5085184"/>
              <a:ext cx="288032" cy="184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1+#ppt_w/2"/>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Quick Quiz</a:t>
            </a:r>
            <a:endParaRPr lang="en-CA" dirty="0"/>
          </a:p>
        </p:txBody>
      </p:sp>
      <p:sp>
        <p:nvSpPr>
          <p:cNvPr id="3" name="Content Placeholder 2"/>
          <p:cNvSpPr>
            <a:spLocks noGrp="1"/>
          </p:cNvSpPr>
          <p:nvPr>
            <p:ph idx="1"/>
          </p:nvPr>
        </p:nvSpPr>
        <p:spPr>
          <a:xfrm>
            <a:off x="1043608" y="1700808"/>
            <a:ext cx="7848600" cy="4896544"/>
          </a:xfrm>
        </p:spPr>
        <p:txBody>
          <a:bodyPr>
            <a:normAutofit/>
          </a:bodyPr>
          <a:lstStyle/>
          <a:p>
            <a:r>
              <a:rPr lang="en-CA" sz="2400" dirty="0" smtClean="0"/>
              <a:t>Imperative Programming emphasizes ____ _ ___ while Functional Programming emphasizes the  _______ _ ______</a:t>
            </a:r>
          </a:p>
          <a:p>
            <a:r>
              <a:rPr lang="en-CA" sz="2400" dirty="0" smtClean="0"/>
              <a:t>An expression is said to be ________ _______if it can be replaced with its value without changing the program</a:t>
            </a:r>
          </a:p>
          <a:p>
            <a:r>
              <a:rPr lang="en-US" sz="2400" dirty="0" smtClean="0"/>
              <a:t>Which of these functions are impure?</a:t>
            </a:r>
          </a:p>
          <a:p>
            <a:endParaRPr lang="en-US" sz="2400" dirty="0" smtClean="0"/>
          </a:p>
          <a:p>
            <a:r>
              <a:rPr lang="en-US" sz="2400" dirty="0" smtClean="0"/>
              <a:t>What is (((</a:t>
            </a:r>
            <a:r>
              <a:rPr lang="el-GR" sz="2400" dirty="0" smtClean="0"/>
              <a:t>λ</a:t>
            </a:r>
            <a:r>
              <a:rPr lang="en-US" sz="2400" dirty="0" smtClean="0"/>
              <a:t>c.</a:t>
            </a:r>
            <a:r>
              <a:rPr lang="el-GR" sz="2400" dirty="0" smtClean="0"/>
              <a:t>λ</a:t>
            </a:r>
            <a:r>
              <a:rPr lang="en-US" sz="2400" dirty="0" smtClean="0"/>
              <a:t>a.</a:t>
            </a:r>
            <a:r>
              <a:rPr lang="el-GR" sz="2400" dirty="0" smtClean="0"/>
              <a:t>λ</a:t>
            </a:r>
            <a:r>
              <a:rPr lang="en-US" sz="2400" dirty="0" smtClean="0"/>
              <a:t>t.cat)d)o)g _____ in normal form</a:t>
            </a:r>
          </a:p>
          <a:p>
            <a:endParaRPr lang="en-CA" sz="2400" dirty="0"/>
          </a:p>
        </p:txBody>
      </p:sp>
      <p:sp>
        <p:nvSpPr>
          <p:cNvPr id="4" name="TextBox 3"/>
          <p:cNvSpPr txBox="1"/>
          <p:nvPr/>
        </p:nvSpPr>
        <p:spPr>
          <a:xfrm>
            <a:off x="6516216" y="1763524"/>
            <a:ext cx="1761444" cy="369332"/>
          </a:xfrm>
          <a:prstGeom prst="rect">
            <a:avLst/>
          </a:prstGeom>
          <a:noFill/>
        </p:spPr>
        <p:txBody>
          <a:bodyPr wrap="none" rtlCol="0">
            <a:spAutoFit/>
          </a:bodyPr>
          <a:lstStyle/>
          <a:p>
            <a:r>
              <a:rPr lang="en-CA" dirty="0" smtClean="0"/>
              <a:t>changes in state</a:t>
            </a:r>
            <a:endParaRPr lang="en-CA" dirty="0"/>
          </a:p>
        </p:txBody>
      </p:sp>
      <p:sp>
        <p:nvSpPr>
          <p:cNvPr id="5" name="TextBox 4"/>
          <p:cNvSpPr txBox="1"/>
          <p:nvPr/>
        </p:nvSpPr>
        <p:spPr>
          <a:xfrm>
            <a:off x="1475656" y="2492896"/>
            <a:ext cx="2560573" cy="369332"/>
          </a:xfrm>
          <a:prstGeom prst="rect">
            <a:avLst/>
          </a:prstGeom>
          <a:noFill/>
        </p:spPr>
        <p:txBody>
          <a:bodyPr wrap="none" rtlCol="0">
            <a:spAutoFit/>
          </a:bodyPr>
          <a:lstStyle/>
          <a:p>
            <a:r>
              <a:rPr lang="en-CA" dirty="0" smtClean="0"/>
              <a:t>application of functions</a:t>
            </a:r>
            <a:endParaRPr lang="en-CA" dirty="0"/>
          </a:p>
        </p:txBody>
      </p:sp>
      <p:sp>
        <p:nvSpPr>
          <p:cNvPr id="6" name="TextBox 5"/>
          <p:cNvSpPr txBox="1"/>
          <p:nvPr/>
        </p:nvSpPr>
        <p:spPr>
          <a:xfrm>
            <a:off x="5364088" y="3068960"/>
            <a:ext cx="2592056" cy="369332"/>
          </a:xfrm>
          <a:prstGeom prst="rect">
            <a:avLst/>
          </a:prstGeom>
          <a:noFill/>
        </p:spPr>
        <p:txBody>
          <a:bodyPr wrap="none" rtlCol="0">
            <a:spAutoFit/>
          </a:bodyPr>
          <a:lstStyle/>
          <a:p>
            <a:r>
              <a:rPr lang="en-CA" dirty="0" smtClean="0"/>
              <a:t>referentially transparent</a:t>
            </a:r>
            <a:endParaRPr lang="en-CA" dirty="0"/>
          </a:p>
        </p:txBody>
      </p:sp>
      <p:sp>
        <p:nvSpPr>
          <p:cNvPr id="7" name="TextBox 6"/>
          <p:cNvSpPr txBox="1"/>
          <p:nvPr/>
        </p:nvSpPr>
        <p:spPr>
          <a:xfrm>
            <a:off x="5731062" y="5589240"/>
            <a:ext cx="582211" cy="369332"/>
          </a:xfrm>
          <a:prstGeom prst="rect">
            <a:avLst/>
          </a:prstGeom>
          <a:noFill/>
        </p:spPr>
        <p:txBody>
          <a:bodyPr wrap="none" rtlCol="0">
            <a:spAutoFit/>
          </a:bodyPr>
          <a:lstStyle/>
          <a:p>
            <a:r>
              <a:rPr lang="en-US" dirty="0" smtClean="0"/>
              <a:t>dog</a:t>
            </a:r>
            <a:endParaRPr lang="en-CA" dirty="0"/>
          </a:p>
        </p:txBody>
      </p:sp>
      <p:sp>
        <p:nvSpPr>
          <p:cNvPr id="8" name="TextBox 7"/>
          <p:cNvSpPr txBox="1"/>
          <p:nvPr/>
        </p:nvSpPr>
        <p:spPr>
          <a:xfrm>
            <a:off x="1475656" y="4869160"/>
            <a:ext cx="782587" cy="369332"/>
          </a:xfrm>
          <a:prstGeom prst="rect">
            <a:avLst/>
          </a:prstGeom>
          <a:noFill/>
        </p:spPr>
        <p:txBody>
          <a:bodyPr wrap="none" rtlCol="0">
            <a:spAutoFit/>
          </a:bodyPr>
          <a:lstStyle/>
          <a:p>
            <a:r>
              <a:rPr lang="en-US" dirty="0" smtClean="0"/>
              <a:t>Sin(x)</a:t>
            </a:r>
            <a:endParaRPr lang="en-CA" dirty="0"/>
          </a:p>
        </p:txBody>
      </p:sp>
      <p:sp>
        <p:nvSpPr>
          <p:cNvPr id="9" name="TextBox 8"/>
          <p:cNvSpPr txBox="1"/>
          <p:nvPr/>
        </p:nvSpPr>
        <p:spPr>
          <a:xfrm>
            <a:off x="1475656" y="5147900"/>
            <a:ext cx="1275990" cy="369332"/>
          </a:xfrm>
          <a:prstGeom prst="rect">
            <a:avLst/>
          </a:prstGeom>
          <a:noFill/>
        </p:spPr>
        <p:txBody>
          <a:bodyPr wrap="none" rtlCol="0">
            <a:spAutoFit/>
          </a:bodyPr>
          <a:lstStyle/>
          <a:p>
            <a:r>
              <a:rPr lang="en-US" dirty="0" err="1" smtClean="0"/>
              <a:t>PopStack</a:t>
            </a:r>
            <a:r>
              <a:rPr lang="en-US" dirty="0" smtClean="0"/>
              <a:t>()</a:t>
            </a:r>
            <a:endParaRPr lang="en-CA" dirty="0"/>
          </a:p>
        </p:txBody>
      </p:sp>
      <p:sp>
        <p:nvSpPr>
          <p:cNvPr id="10" name="TextBox 9"/>
          <p:cNvSpPr txBox="1"/>
          <p:nvPr/>
        </p:nvSpPr>
        <p:spPr>
          <a:xfrm>
            <a:off x="4355976" y="5157192"/>
            <a:ext cx="2314993" cy="369332"/>
          </a:xfrm>
          <a:prstGeom prst="rect">
            <a:avLst/>
          </a:prstGeom>
          <a:noFill/>
        </p:spPr>
        <p:txBody>
          <a:bodyPr wrap="none" rtlCol="0">
            <a:spAutoFit/>
          </a:bodyPr>
          <a:lstStyle/>
          <a:p>
            <a:r>
              <a:rPr lang="en-US" dirty="0" err="1" smtClean="0"/>
              <a:t>Printf</a:t>
            </a:r>
            <a:r>
              <a:rPr lang="en-US" dirty="0" smtClean="0"/>
              <a:t>(“Hello World”)</a:t>
            </a:r>
            <a:endParaRPr lang="en-CA" dirty="0"/>
          </a:p>
        </p:txBody>
      </p:sp>
      <p:sp>
        <p:nvSpPr>
          <p:cNvPr id="11" name="TextBox 10"/>
          <p:cNvSpPr txBox="1"/>
          <p:nvPr/>
        </p:nvSpPr>
        <p:spPr>
          <a:xfrm>
            <a:off x="4365477" y="4869160"/>
            <a:ext cx="3227230" cy="369332"/>
          </a:xfrm>
          <a:prstGeom prst="rect">
            <a:avLst/>
          </a:prstGeom>
          <a:noFill/>
        </p:spPr>
        <p:txBody>
          <a:bodyPr wrap="none" rtlCol="0">
            <a:spAutoFit/>
          </a:bodyPr>
          <a:lstStyle/>
          <a:p>
            <a:r>
              <a:rPr lang="en-US" dirty="0" err="1" smtClean="0"/>
              <a:t>IncrementGlobalVariableBy</a:t>
            </a:r>
            <a:r>
              <a:rPr lang="en-US" dirty="0" smtClean="0"/>
              <a:t>(x)</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from="(-#ppt_w/2)" to="(#ppt_x)" calcmode="lin" valueType="num">
                                      <p:cBhvr>
                                        <p:cTn id="21" dur="600" fill="hold">
                                          <p:stCondLst>
                                            <p:cond delay="0"/>
                                          </p:stCondLst>
                                        </p:cTn>
                                        <p:tgtEl>
                                          <p:spTgt spid="5"/>
                                        </p:tgtEl>
                                        <p:attrNameLst>
                                          <p:attrName>ppt_x</p:attrName>
                                        </p:attrNameLst>
                                      </p:cBhvr>
                                    </p:anim>
                                    <p:anim from="0" to="-1.0" calcmode="lin" valueType="num">
                                      <p:cBhvr>
                                        <p:cTn id="22" dur="200" decel="50000" autoRev="1" fill="hold">
                                          <p:stCondLst>
                                            <p:cond delay="600"/>
                                          </p:stCondLst>
                                        </p:cTn>
                                        <p:tgtEl>
                                          <p:spTgt spid="5"/>
                                        </p:tgtEl>
                                        <p:attrNameLst>
                                          <p:attrName>xshear</p:attrName>
                                        </p:attrNameLst>
                                      </p:cBhvr>
                                    </p:anim>
                                    <p:animScale>
                                      <p:cBhvr>
                                        <p:cTn id="23" dur="200" decel="100000" autoRev="1" fill="hold">
                                          <p:stCondLst>
                                            <p:cond delay="600"/>
                                          </p:stCondLst>
                                        </p:cTn>
                                        <p:tgtEl>
                                          <p:spTgt spid="5"/>
                                        </p:tgtEl>
                                      </p:cBhvr>
                                      <p:from x="100000" y="100000"/>
                                      <p:to x="80000" y="100000"/>
                                    </p:animScale>
                                    <p:anim by="(#ppt_h/3+#ppt_w*0.1)" calcmode="lin" valueType="num">
                                      <p:cBhvr additive="sum">
                                        <p:cTn id="24" dur="200" decel="100000" autoRev="1" fill="hold">
                                          <p:stCondLst>
                                            <p:cond delay="600"/>
                                          </p:stCondLst>
                                        </p:cTn>
                                        <p:tgtEl>
                                          <p:spTgt spid="5"/>
                                        </p:tgtEl>
                                        <p:attrNameLst>
                                          <p:attrName>ppt_x</p:attrName>
                                        </p:attrNameLst>
                                      </p:cBhvr>
                                    </p:anim>
                                  </p:childTnLst>
                                </p:cTn>
                              </p:par>
                            </p:childTnLst>
                          </p:cTn>
                        </p:par>
                        <p:par>
                          <p:cTn id="25" fill="hold">
                            <p:stCondLst>
                              <p:cond delay="1000"/>
                            </p:stCondLst>
                            <p:childTnLst>
                              <p:par>
                                <p:cTn id="26" presetID="12" presetClass="entr" presetSubtype="4" fill="hold"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slide(fromBottom)">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37" fill="hold">
                            <p:stCondLst>
                              <p:cond delay="1000"/>
                            </p:stCondLst>
                            <p:childTnLst>
                              <p:par>
                                <p:cTn id="38" presetID="12" presetClass="entr" presetSubtype="4" fill="hold" nodeType="after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slide(fromBottom)">
                                      <p:cBhvr>
                                        <p:cTn id="40" dur="500"/>
                                        <p:tgtEl>
                                          <p:spTgt spid="3">
                                            <p:txEl>
                                              <p:pRg st="2" end="2"/>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dissolve">
                                      <p:cBhvr>
                                        <p:cTn id="46" dur="500"/>
                                        <p:tgtEl>
                                          <p:spTgt spid="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ssolve">
                                      <p:cBhvr>
                                        <p:cTn id="49" dur="500"/>
                                        <p:tgtEl>
                                          <p:spTgt spid="1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xit" presetSubtype="32" fill="hold" grpId="1" nodeType="clickEffect">
                                  <p:stCondLst>
                                    <p:cond delay="0"/>
                                  </p:stCondLst>
                                  <p:childTnLst>
                                    <p:anim calcmode="lin" valueType="num">
                                      <p:cBhvr>
                                        <p:cTn id="56" dur="500"/>
                                        <p:tgtEl>
                                          <p:spTgt spid="8"/>
                                        </p:tgtEl>
                                        <p:attrNameLst>
                                          <p:attrName>ppt_w</p:attrName>
                                        </p:attrNameLst>
                                      </p:cBhvr>
                                      <p:tavLst>
                                        <p:tav tm="0">
                                          <p:val>
                                            <p:strVal val="ppt_w"/>
                                          </p:val>
                                        </p:tav>
                                        <p:tav tm="100000">
                                          <p:val>
                                            <p:fltVal val="0"/>
                                          </p:val>
                                        </p:tav>
                                      </p:tavLst>
                                    </p:anim>
                                    <p:anim calcmode="lin" valueType="num">
                                      <p:cBhvr>
                                        <p:cTn id="57" dur="500"/>
                                        <p:tgtEl>
                                          <p:spTgt spid="8"/>
                                        </p:tgtEl>
                                        <p:attrNameLst>
                                          <p:attrName>ppt_h</p:attrName>
                                        </p:attrNameLst>
                                      </p:cBhvr>
                                      <p:tavLst>
                                        <p:tav tm="0">
                                          <p:val>
                                            <p:strVal val="ppt_h"/>
                                          </p:val>
                                        </p:tav>
                                        <p:tav tm="100000">
                                          <p:val>
                                            <p:fltVal val="0"/>
                                          </p:val>
                                        </p:tav>
                                      </p:tavLst>
                                    </p:anim>
                                    <p:set>
                                      <p:cBhvr>
                                        <p:cTn id="58" dur="1" fill="hold">
                                          <p:stCondLst>
                                            <p:cond delay="499"/>
                                          </p:stCondLst>
                                        </p:cTn>
                                        <p:tgtEl>
                                          <p:spTgt spid="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Effect transition="in" filter="slide(fromBottom)">
                                      <p:cBhvr>
                                        <p:cTn id="63" dur="500"/>
                                        <p:tgtEl>
                                          <p:spTgt spid="3">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1" presetClass="entr" presetSubtype="0" fill="hold" grpId="0" nodeType="clickEffect">
                                  <p:stCondLst>
                                    <p:cond delay="0"/>
                                  </p:stCondLst>
                                  <p:iterate type="lt">
                                    <p:tmPct val="10000"/>
                                  </p:iterate>
                                  <p:childTnLst>
                                    <p:set>
                                      <p:cBhvr>
                                        <p:cTn id="67" dur="1" fill="hold">
                                          <p:stCondLst>
                                            <p:cond delay="0"/>
                                          </p:stCondLst>
                                        </p:cTn>
                                        <p:tgtEl>
                                          <p:spTgt spid="7"/>
                                        </p:tgtEl>
                                        <p:attrNameLst>
                                          <p:attrName>style.visibility</p:attrName>
                                        </p:attrNameLst>
                                      </p:cBhvr>
                                      <p:to>
                                        <p:strVal val="visible"/>
                                      </p:to>
                                    </p:set>
                                    <p:anim calcmode="lin" valueType="num">
                                      <p:cBhvr>
                                        <p:cTn id="68"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7"/>
                                        </p:tgtEl>
                                        <p:attrNameLst>
                                          <p:attrName>ppt_y</p:attrName>
                                        </p:attrNameLst>
                                      </p:cBhvr>
                                      <p:tavLst>
                                        <p:tav tm="0">
                                          <p:val>
                                            <p:strVal val="#ppt_y"/>
                                          </p:val>
                                        </p:tav>
                                        <p:tav tm="100000">
                                          <p:val>
                                            <p:strVal val="#ppt_y"/>
                                          </p:val>
                                        </p:tav>
                                      </p:tavLst>
                                    </p:anim>
                                    <p:anim calcmode="lin" valueType="num">
                                      <p:cBhvr>
                                        <p:cTn id="70"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fontScale="92500" lnSpcReduction="10000"/>
          </a:bodyPr>
          <a:lstStyle/>
          <a:p>
            <a:r>
              <a:rPr lang="en-CA" dirty="0" smtClean="0"/>
              <a:t>Imperative Programming</a:t>
            </a:r>
          </a:p>
          <a:p>
            <a:pPr lvl="1"/>
            <a:r>
              <a:rPr lang="en-CA" dirty="0" smtClean="0"/>
              <a:t>emphasizes changes in state</a:t>
            </a:r>
          </a:p>
          <a:p>
            <a:r>
              <a:rPr lang="en-CA" dirty="0" smtClean="0"/>
              <a:t>Functional Programming </a:t>
            </a:r>
          </a:p>
          <a:p>
            <a:pPr lvl="1"/>
            <a:r>
              <a:rPr lang="en-CA" dirty="0" smtClean="0"/>
              <a:t>emphasizes the application of functions</a:t>
            </a:r>
          </a:p>
          <a:p>
            <a:pPr lvl="1"/>
            <a:r>
              <a:rPr lang="en-CA" dirty="0" smtClean="0"/>
              <a:t>evaluation of mathematical functions</a:t>
            </a:r>
          </a:p>
          <a:p>
            <a:pPr lvl="1"/>
            <a:r>
              <a:rPr lang="en-CA" dirty="0" smtClean="0"/>
              <a:t>Lambda </a:t>
            </a:r>
          </a:p>
          <a:p>
            <a:r>
              <a:rPr lang="en-CA" dirty="0" smtClean="0"/>
              <a:t>Logic Programming </a:t>
            </a:r>
          </a:p>
          <a:p>
            <a:r>
              <a:rPr lang="en-CA" dirty="0" smtClean="0"/>
              <a:t>Concurrent Programming</a:t>
            </a:r>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nodeType="clickEffect">
                                  <p:stCondLst>
                                    <p:cond delay="0"/>
                                  </p:stCondLst>
                                  <p:childTnLst>
                                    <p:set>
                                      <p:cBhvr>
                                        <p:cTn id="106" dur="1" fill="hold">
                                          <p:stCondLst>
                                            <p:cond delay="0"/>
                                          </p:stCondLst>
                                        </p:cTn>
                                        <p:tgtEl>
                                          <p:spTgt spid="3">
                                            <p:txEl>
                                              <p:pRg st="6" end="6"/>
                                            </p:txEl>
                                          </p:spTgt>
                                        </p:tgtEl>
                                        <p:attrNameLst>
                                          <p:attrName>style.visibility</p:attrName>
                                        </p:attrNameLst>
                                      </p:cBhvr>
                                      <p:to>
                                        <p:strVal val="visible"/>
                                      </p:to>
                                    </p:set>
                                    <p:animEffect transition="in" filter="wipe(down)">
                                      <p:cBhvr>
                                        <p:cTn id="107" dur="580">
                                          <p:stCondLst>
                                            <p:cond delay="0"/>
                                          </p:stCondLst>
                                        </p:cTn>
                                        <p:tgtEl>
                                          <p:spTgt spid="3">
                                            <p:txEl>
                                              <p:pRg st="6" end="6"/>
                                            </p:txEl>
                                          </p:spTgt>
                                        </p:tgtEl>
                                      </p:cBhvr>
                                    </p:animEffect>
                                    <p:anim calcmode="lin" valueType="num">
                                      <p:cBhvr>
                                        <p:cTn id="10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3" dur="26">
                                          <p:stCondLst>
                                            <p:cond delay="650"/>
                                          </p:stCondLst>
                                        </p:cTn>
                                        <p:tgtEl>
                                          <p:spTgt spid="3">
                                            <p:txEl>
                                              <p:pRg st="6" end="6"/>
                                            </p:txEl>
                                          </p:spTgt>
                                        </p:tgtEl>
                                      </p:cBhvr>
                                      <p:to x="100000" y="60000"/>
                                    </p:animScale>
                                    <p:animScale>
                                      <p:cBhvr>
                                        <p:cTn id="114" dur="166" decel="50000">
                                          <p:stCondLst>
                                            <p:cond delay="676"/>
                                          </p:stCondLst>
                                        </p:cTn>
                                        <p:tgtEl>
                                          <p:spTgt spid="3">
                                            <p:txEl>
                                              <p:pRg st="6" end="6"/>
                                            </p:txEl>
                                          </p:spTgt>
                                        </p:tgtEl>
                                      </p:cBhvr>
                                      <p:to x="100000" y="100000"/>
                                    </p:animScale>
                                    <p:animScale>
                                      <p:cBhvr>
                                        <p:cTn id="115" dur="26">
                                          <p:stCondLst>
                                            <p:cond delay="1312"/>
                                          </p:stCondLst>
                                        </p:cTn>
                                        <p:tgtEl>
                                          <p:spTgt spid="3">
                                            <p:txEl>
                                              <p:pRg st="6" end="6"/>
                                            </p:txEl>
                                          </p:spTgt>
                                        </p:tgtEl>
                                      </p:cBhvr>
                                      <p:to x="100000" y="80000"/>
                                    </p:animScale>
                                    <p:animScale>
                                      <p:cBhvr>
                                        <p:cTn id="116" dur="166" decel="50000">
                                          <p:stCondLst>
                                            <p:cond delay="1338"/>
                                          </p:stCondLst>
                                        </p:cTn>
                                        <p:tgtEl>
                                          <p:spTgt spid="3">
                                            <p:txEl>
                                              <p:pRg st="6" end="6"/>
                                            </p:txEl>
                                          </p:spTgt>
                                        </p:tgtEl>
                                      </p:cBhvr>
                                      <p:to x="100000" y="100000"/>
                                    </p:animScale>
                                    <p:animScale>
                                      <p:cBhvr>
                                        <p:cTn id="117" dur="26">
                                          <p:stCondLst>
                                            <p:cond delay="1642"/>
                                          </p:stCondLst>
                                        </p:cTn>
                                        <p:tgtEl>
                                          <p:spTgt spid="3">
                                            <p:txEl>
                                              <p:pRg st="6" end="6"/>
                                            </p:txEl>
                                          </p:spTgt>
                                        </p:tgtEl>
                                      </p:cBhvr>
                                      <p:to x="100000" y="90000"/>
                                    </p:animScale>
                                    <p:animScale>
                                      <p:cBhvr>
                                        <p:cTn id="118" dur="166" decel="50000">
                                          <p:stCondLst>
                                            <p:cond delay="1668"/>
                                          </p:stCondLst>
                                        </p:cTn>
                                        <p:tgtEl>
                                          <p:spTgt spid="3">
                                            <p:txEl>
                                              <p:pRg st="6" end="6"/>
                                            </p:txEl>
                                          </p:spTgt>
                                        </p:tgtEl>
                                      </p:cBhvr>
                                      <p:to x="100000" y="100000"/>
                                    </p:animScale>
                                    <p:animScale>
                                      <p:cBhvr>
                                        <p:cTn id="119" dur="26">
                                          <p:stCondLst>
                                            <p:cond delay="1808"/>
                                          </p:stCondLst>
                                        </p:cTn>
                                        <p:tgtEl>
                                          <p:spTgt spid="3">
                                            <p:txEl>
                                              <p:pRg st="6" end="6"/>
                                            </p:txEl>
                                          </p:spTgt>
                                        </p:tgtEl>
                                      </p:cBhvr>
                                      <p:to x="100000" y="95000"/>
                                    </p:animScale>
                                    <p:animScale>
                                      <p:cBhvr>
                                        <p:cTn id="120" dur="166" decel="50000">
                                          <p:stCondLst>
                                            <p:cond delay="1834"/>
                                          </p:stCondLst>
                                        </p:cTn>
                                        <p:tgtEl>
                                          <p:spTgt spid="3">
                                            <p:txEl>
                                              <p:pRg st="6" end="6"/>
                                            </p:txEl>
                                          </p:spTgt>
                                        </p:tgtEl>
                                      </p:cBhvr>
                                      <p:to x="100000" y="100000"/>
                                    </p:animScale>
                                  </p:childTnLst>
                                </p:cTn>
                              </p:par>
                              <p:par>
                                <p:cTn id="121" presetID="26" presetClass="entr" presetSubtype="0" fill="hold" nodeType="with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animEffect transition="in" filter="wipe(down)">
                                      <p:cBhvr>
                                        <p:cTn id="123" dur="580">
                                          <p:stCondLst>
                                            <p:cond delay="0"/>
                                          </p:stCondLst>
                                        </p:cTn>
                                        <p:tgtEl>
                                          <p:spTgt spid="3">
                                            <p:txEl>
                                              <p:pRg st="7" end="7"/>
                                            </p:txEl>
                                          </p:spTgt>
                                        </p:tgtEl>
                                      </p:cBhvr>
                                    </p:animEffect>
                                    <p:anim calcmode="lin" valueType="num">
                                      <p:cBhvr>
                                        <p:cTn id="12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9" dur="26">
                                          <p:stCondLst>
                                            <p:cond delay="650"/>
                                          </p:stCondLst>
                                        </p:cTn>
                                        <p:tgtEl>
                                          <p:spTgt spid="3">
                                            <p:txEl>
                                              <p:pRg st="7" end="7"/>
                                            </p:txEl>
                                          </p:spTgt>
                                        </p:tgtEl>
                                      </p:cBhvr>
                                      <p:to x="100000" y="60000"/>
                                    </p:animScale>
                                    <p:animScale>
                                      <p:cBhvr>
                                        <p:cTn id="130" dur="166" decel="50000">
                                          <p:stCondLst>
                                            <p:cond delay="676"/>
                                          </p:stCondLst>
                                        </p:cTn>
                                        <p:tgtEl>
                                          <p:spTgt spid="3">
                                            <p:txEl>
                                              <p:pRg st="7" end="7"/>
                                            </p:txEl>
                                          </p:spTgt>
                                        </p:tgtEl>
                                      </p:cBhvr>
                                      <p:to x="100000" y="100000"/>
                                    </p:animScale>
                                    <p:animScale>
                                      <p:cBhvr>
                                        <p:cTn id="131" dur="26">
                                          <p:stCondLst>
                                            <p:cond delay="1312"/>
                                          </p:stCondLst>
                                        </p:cTn>
                                        <p:tgtEl>
                                          <p:spTgt spid="3">
                                            <p:txEl>
                                              <p:pRg st="7" end="7"/>
                                            </p:txEl>
                                          </p:spTgt>
                                        </p:tgtEl>
                                      </p:cBhvr>
                                      <p:to x="100000" y="80000"/>
                                    </p:animScale>
                                    <p:animScale>
                                      <p:cBhvr>
                                        <p:cTn id="132" dur="166" decel="50000">
                                          <p:stCondLst>
                                            <p:cond delay="1338"/>
                                          </p:stCondLst>
                                        </p:cTn>
                                        <p:tgtEl>
                                          <p:spTgt spid="3">
                                            <p:txEl>
                                              <p:pRg st="7" end="7"/>
                                            </p:txEl>
                                          </p:spTgt>
                                        </p:tgtEl>
                                      </p:cBhvr>
                                      <p:to x="100000" y="100000"/>
                                    </p:animScale>
                                    <p:animScale>
                                      <p:cBhvr>
                                        <p:cTn id="133" dur="26">
                                          <p:stCondLst>
                                            <p:cond delay="1642"/>
                                          </p:stCondLst>
                                        </p:cTn>
                                        <p:tgtEl>
                                          <p:spTgt spid="3">
                                            <p:txEl>
                                              <p:pRg st="7" end="7"/>
                                            </p:txEl>
                                          </p:spTgt>
                                        </p:tgtEl>
                                      </p:cBhvr>
                                      <p:to x="100000" y="90000"/>
                                    </p:animScale>
                                    <p:animScale>
                                      <p:cBhvr>
                                        <p:cTn id="134" dur="166" decel="50000">
                                          <p:stCondLst>
                                            <p:cond delay="1668"/>
                                          </p:stCondLst>
                                        </p:cTn>
                                        <p:tgtEl>
                                          <p:spTgt spid="3">
                                            <p:txEl>
                                              <p:pRg st="7" end="7"/>
                                            </p:txEl>
                                          </p:spTgt>
                                        </p:tgtEl>
                                      </p:cBhvr>
                                      <p:to x="100000" y="100000"/>
                                    </p:animScale>
                                    <p:animScale>
                                      <p:cBhvr>
                                        <p:cTn id="135" dur="26">
                                          <p:stCondLst>
                                            <p:cond delay="1808"/>
                                          </p:stCondLst>
                                        </p:cTn>
                                        <p:tgtEl>
                                          <p:spTgt spid="3">
                                            <p:txEl>
                                              <p:pRg st="7" end="7"/>
                                            </p:txEl>
                                          </p:spTgt>
                                        </p:tgtEl>
                                      </p:cBhvr>
                                      <p:to x="100000" y="95000"/>
                                    </p:animScale>
                                    <p:animScale>
                                      <p:cBhvr>
                                        <p:cTn id="13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Resources</a:t>
            </a:r>
            <a:endParaRPr lang="en-CA" dirty="0"/>
          </a:p>
        </p:txBody>
      </p:sp>
      <p:sp>
        <p:nvSpPr>
          <p:cNvPr id="3" name="Content Placeholder 2"/>
          <p:cNvSpPr>
            <a:spLocks noGrp="1"/>
          </p:cNvSpPr>
          <p:nvPr>
            <p:ph idx="1"/>
          </p:nvPr>
        </p:nvSpPr>
        <p:spPr/>
        <p:txBody>
          <a:bodyPr/>
          <a:lstStyle/>
          <a:p>
            <a:r>
              <a:rPr lang="en-CA" dirty="0" smtClean="0"/>
              <a:t>Free online books</a:t>
            </a:r>
            <a:br>
              <a:rPr lang="en-CA" dirty="0" smtClean="0"/>
            </a:br>
            <a:endParaRPr lang="en-CA" dirty="0" smtClean="0"/>
          </a:p>
          <a:p>
            <a:pPr lvl="1"/>
            <a:r>
              <a:rPr lang="en-CA" dirty="0" smtClean="0">
                <a:hlinkClick r:id="rId2"/>
              </a:rPr>
              <a:t>Understanding Programming Languages</a:t>
            </a:r>
            <a:r>
              <a:rPr lang="en-CA" dirty="0" smtClean="0"/>
              <a:t> (by M. Ben-Ari) </a:t>
            </a:r>
          </a:p>
          <a:p>
            <a:endParaRPr lang="en-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A1E19B1-F224-4798-8E35-3A4BE52D001E}" type="slidenum">
              <a:rPr lang="de-CH"/>
              <a:pPr>
                <a:defRPr/>
              </a:pPr>
              <a:t>2</a:t>
            </a:fld>
            <a:endParaRPr lang="de-CH" sz="1400">
              <a:solidFill>
                <a:srgbClr val="7E7E7E"/>
              </a:solidFill>
              <a:latin typeface="Times" charset="0"/>
            </a:endParaRPr>
          </a:p>
        </p:txBody>
      </p:sp>
      <p:pic>
        <p:nvPicPr>
          <p:cNvPr id="13315" name="Picture 2"/>
          <p:cNvPicPr>
            <a:picLocks noChangeAspect="1" noChangeArrowheads="1"/>
          </p:cNvPicPr>
          <p:nvPr/>
        </p:nvPicPr>
        <p:blipFill>
          <a:blip r:embed="rId3" cstate="print"/>
          <a:srcRect/>
          <a:stretch>
            <a:fillRect/>
          </a:stretch>
        </p:blipFill>
        <p:spPr bwMode="auto">
          <a:xfrm>
            <a:off x="34925" y="-4763"/>
            <a:ext cx="9055100" cy="681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noChangeArrowheads="1"/>
          </p:cNvPicPr>
          <p:nvPr/>
        </p:nvPicPr>
        <p:blipFill>
          <a:blip r:embed="rId3" cstate="print"/>
          <a:srcRect/>
          <a:stretch>
            <a:fillRect/>
          </a:stretch>
        </p:blipFill>
        <p:spPr bwMode="auto">
          <a:xfrm>
            <a:off x="1835150" y="765175"/>
            <a:ext cx="7000875" cy="1838325"/>
          </a:xfrm>
          <a:prstGeom prst="rect">
            <a:avLst/>
          </a:prstGeom>
          <a:noFill/>
          <a:ln w="9525">
            <a:noFill/>
            <a:miter lim="800000"/>
            <a:headEnd/>
            <a:tailEnd/>
          </a:ln>
        </p:spPr>
      </p:pic>
      <p:sp>
        <p:nvSpPr>
          <p:cNvPr id="11267" name="Rectangle 2"/>
          <p:cNvSpPr>
            <a:spLocks noGrp="1" noChangeArrowheads="1"/>
          </p:cNvSpPr>
          <p:nvPr>
            <p:ph type="title"/>
          </p:nvPr>
        </p:nvSpPr>
        <p:spPr>
          <a:xfrm>
            <a:off x="468313" y="0"/>
            <a:ext cx="8229600" cy="836613"/>
          </a:xfrm>
        </p:spPr>
        <p:txBody>
          <a:bodyPr/>
          <a:lstStyle/>
          <a:p>
            <a:pPr fontAlgn="auto">
              <a:spcAft>
                <a:spcPts val="0"/>
              </a:spcAft>
              <a:defRPr/>
            </a:pPr>
            <a:r>
              <a:rPr lang="en-US" dirty="0" smtClean="0"/>
              <a:t>Functional Languages</a:t>
            </a:r>
          </a:p>
        </p:txBody>
      </p:sp>
      <p:sp>
        <p:nvSpPr>
          <p:cNvPr id="15366" name="Rectangle 3"/>
          <p:cNvSpPr>
            <a:spLocks noGrp="1" noChangeArrowheads="1"/>
          </p:cNvSpPr>
          <p:nvPr>
            <p:ph idx="1"/>
          </p:nvPr>
        </p:nvSpPr>
        <p:spPr>
          <a:xfrm>
            <a:off x="1187624" y="2852738"/>
            <a:ext cx="7437264" cy="3813175"/>
          </a:xfrm>
        </p:spPr>
        <p:txBody>
          <a:bodyPr rtlCol="0">
            <a:normAutofit/>
          </a:bodyPr>
          <a:lstStyle/>
          <a:p>
            <a:pPr marL="274320" indent="-274320" fontAlgn="auto">
              <a:spcAft>
                <a:spcPts val="0"/>
              </a:spcAft>
              <a:buClr>
                <a:schemeClr val="accent3"/>
              </a:buClr>
              <a:buFont typeface="Helvetica CE" charset="0"/>
              <a:buNone/>
              <a:defRPr/>
            </a:pPr>
            <a:r>
              <a:rPr lang="en-US" b="1" i="1" dirty="0" smtClean="0"/>
              <a:t>Good for:</a:t>
            </a:r>
            <a:endParaRPr lang="en-US" dirty="0" smtClean="0"/>
          </a:p>
          <a:p>
            <a:pPr marL="274320" indent="-274320" fontAlgn="auto">
              <a:spcAft>
                <a:spcPts val="0"/>
              </a:spcAft>
              <a:buClr>
                <a:schemeClr val="accent3"/>
              </a:buClr>
              <a:buFont typeface="Wingdings 2"/>
              <a:buChar char=""/>
              <a:defRPr/>
            </a:pPr>
            <a:r>
              <a:rPr lang="en-US" dirty="0" err="1" smtClean="0"/>
              <a:t>equational</a:t>
            </a:r>
            <a:r>
              <a:rPr lang="en-US" dirty="0" smtClean="0"/>
              <a:t> reasoning</a:t>
            </a:r>
          </a:p>
          <a:p>
            <a:pPr marL="274320" indent="-274320" fontAlgn="auto">
              <a:spcAft>
                <a:spcPts val="0"/>
              </a:spcAft>
              <a:buClr>
                <a:schemeClr val="accent3"/>
              </a:buClr>
              <a:buFont typeface="Wingdings 2"/>
              <a:buChar char=""/>
              <a:defRPr/>
            </a:pPr>
            <a:r>
              <a:rPr lang="en-US" dirty="0" smtClean="0"/>
              <a:t>declarative programming</a:t>
            </a:r>
          </a:p>
          <a:p>
            <a:pPr marL="274320" indent="-274320" fontAlgn="auto">
              <a:spcAft>
                <a:spcPts val="0"/>
              </a:spcAft>
              <a:buClr>
                <a:schemeClr val="accent3"/>
              </a:buClr>
              <a:buFont typeface="Helvetica CE" charset="0"/>
              <a:buNone/>
              <a:defRPr/>
            </a:pPr>
            <a:r>
              <a:rPr lang="en-US" b="1" i="1" dirty="0" smtClean="0"/>
              <a:t>Bad for:</a:t>
            </a:r>
          </a:p>
          <a:p>
            <a:pPr marL="274320" indent="-274320" fontAlgn="auto">
              <a:spcAft>
                <a:spcPts val="0"/>
              </a:spcAft>
              <a:buClr>
                <a:schemeClr val="accent3"/>
              </a:buClr>
              <a:buFont typeface="Wingdings 2"/>
              <a:buChar char=""/>
              <a:defRPr/>
            </a:pPr>
            <a:r>
              <a:rPr lang="en-US" dirty="0" smtClean="0"/>
              <a:t>OOP</a:t>
            </a:r>
          </a:p>
          <a:p>
            <a:pPr marL="274320" indent="-274320" fontAlgn="auto">
              <a:spcAft>
                <a:spcPts val="0"/>
              </a:spcAft>
              <a:buClr>
                <a:schemeClr val="accent3"/>
              </a:buClr>
              <a:buFont typeface="Wingdings 2"/>
              <a:buChar char=""/>
              <a:defRPr/>
            </a:pPr>
            <a:r>
              <a:rPr lang="en-US" dirty="0" smtClean="0"/>
              <a:t>explicit concurrency</a:t>
            </a:r>
          </a:p>
          <a:p>
            <a:pPr marL="274320" indent="-274320" fontAlgn="auto">
              <a:spcAft>
                <a:spcPts val="0"/>
              </a:spcAft>
              <a:buClr>
                <a:schemeClr val="accent3"/>
              </a:buClr>
              <a:buFont typeface="Wingdings 2"/>
              <a:buChar char=""/>
              <a:defRPr/>
            </a:pPr>
            <a:r>
              <a:rPr lang="en-US" dirty="0" smtClean="0"/>
              <a:t>run-time efficiency (although constantly improving)</a:t>
            </a:r>
          </a:p>
        </p:txBody>
      </p:sp>
      <p:sp>
        <p:nvSpPr>
          <p:cNvPr id="14341"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r>
              <a:rPr lang="de-CH"/>
              <a:t>13.</a:t>
            </a:r>
            <a:fld id="{148C15B5-977D-45F9-BC0C-CA2387413678}" type="slidenum">
              <a:rPr lang="de-CH"/>
              <a:pPr/>
              <a:t>3</a:t>
            </a:fld>
            <a:endParaRPr lang="de-CH" sz="1400">
              <a:solidFill>
                <a:srgbClr val="7E7E7E"/>
              </a:solidFill>
              <a:latin typeface="Time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animEffect transition="in" filter="wipe(down)">
                                      <p:cBhvr>
                                        <p:cTn id="7" dur="580">
                                          <p:stCondLst>
                                            <p:cond delay="0"/>
                                          </p:stCondLst>
                                        </p:cTn>
                                        <p:tgtEl>
                                          <p:spTgt spid="15366">
                                            <p:txEl>
                                              <p:pRg st="0" end="0"/>
                                            </p:txEl>
                                          </p:spTgt>
                                        </p:tgtEl>
                                      </p:cBhvr>
                                    </p:animEffect>
                                    <p:anim calcmode="lin" valueType="num">
                                      <p:cBhvr>
                                        <p:cTn id="8" dur="1822" tmFilter="0,0; 0.14,0.36; 0.43,0.73; 0.71,0.91; 1.0,1.0">
                                          <p:stCondLst>
                                            <p:cond delay="0"/>
                                          </p:stCondLst>
                                        </p:cTn>
                                        <p:tgtEl>
                                          <p:spTgt spid="1536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36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36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36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36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366">
                                            <p:txEl>
                                              <p:pRg st="0" end="0"/>
                                            </p:txEl>
                                          </p:spTgt>
                                        </p:tgtEl>
                                      </p:cBhvr>
                                      <p:to x="100000" y="60000"/>
                                    </p:animScale>
                                    <p:animScale>
                                      <p:cBhvr>
                                        <p:cTn id="14" dur="166" decel="50000">
                                          <p:stCondLst>
                                            <p:cond delay="676"/>
                                          </p:stCondLst>
                                        </p:cTn>
                                        <p:tgtEl>
                                          <p:spTgt spid="15366">
                                            <p:txEl>
                                              <p:pRg st="0" end="0"/>
                                            </p:txEl>
                                          </p:spTgt>
                                        </p:tgtEl>
                                      </p:cBhvr>
                                      <p:to x="100000" y="100000"/>
                                    </p:animScale>
                                    <p:animScale>
                                      <p:cBhvr>
                                        <p:cTn id="15" dur="26">
                                          <p:stCondLst>
                                            <p:cond delay="1312"/>
                                          </p:stCondLst>
                                        </p:cTn>
                                        <p:tgtEl>
                                          <p:spTgt spid="15366">
                                            <p:txEl>
                                              <p:pRg st="0" end="0"/>
                                            </p:txEl>
                                          </p:spTgt>
                                        </p:tgtEl>
                                      </p:cBhvr>
                                      <p:to x="100000" y="80000"/>
                                    </p:animScale>
                                    <p:animScale>
                                      <p:cBhvr>
                                        <p:cTn id="16" dur="166" decel="50000">
                                          <p:stCondLst>
                                            <p:cond delay="1338"/>
                                          </p:stCondLst>
                                        </p:cTn>
                                        <p:tgtEl>
                                          <p:spTgt spid="15366">
                                            <p:txEl>
                                              <p:pRg st="0" end="0"/>
                                            </p:txEl>
                                          </p:spTgt>
                                        </p:tgtEl>
                                      </p:cBhvr>
                                      <p:to x="100000" y="100000"/>
                                    </p:animScale>
                                    <p:animScale>
                                      <p:cBhvr>
                                        <p:cTn id="17" dur="26">
                                          <p:stCondLst>
                                            <p:cond delay="1642"/>
                                          </p:stCondLst>
                                        </p:cTn>
                                        <p:tgtEl>
                                          <p:spTgt spid="15366">
                                            <p:txEl>
                                              <p:pRg st="0" end="0"/>
                                            </p:txEl>
                                          </p:spTgt>
                                        </p:tgtEl>
                                      </p:cBhvr>
                                      <p:to x="100000" y="90000"/>
                                    </p:animScale>
                                    <p:animScale>
                                      <p:cBhvr>
                                        <p:cTn id="18" dur="166" decel="50000">
                                          <p:stCondLst>
                                            <p:cond delay="1668"/>
                                          </p:stCondLst>
                                        </p:cTn>
                                        <p:tgtEl>
                                          <p:spTgt spid="15366">
                                            <p:txEl>
                                              <p:pRg st="0" end="0"/>
                                            </p:txEl>
                                          </p:spTgt>
                                        </p:tgtEl>
                                      </p:cBhvr>
                                      <p:to x="100000" y="100000"/>
                                    </p:animScale>
                                    <p:animScale>
                                      <p:cBhvr>
                                        <p:cTn id="19" dur="26">
                                          <p:stCondLst>
                                            <p:cond delay="1808"/>
                                          </p:stCondLst>
                                        </p:cTn>
                                        <p:tgtEl>
                                          <p:spTgt spid="15366">
                                            <p:txEl>
                                              <p:pRg st="0" end="0"/>
                                            </p:txEl>
                                          </p:spTgt>
                                        </p:tgtEl>
                                      </p:cBhvr>
                                      <p:to x="100000" y="95000"/>
                                    </p:animScale>
                                    <p:animScale>
                                      <p:cBhvr>
                                        <p:cTn id="20" dur="166" decel="50000">
                                          <p:stCondLst>
                                            <p:cond delay="1834"/>
                                          </p:stCondLst>
                                        </p:cTn>
                                        <p:tgtEl>
                                          <p:spTgt spid="15366">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5366">
                                            <p:txEl>
                                              <p:pRg st="1" end="1"/>
                                            </p:txEl>
                                          </p:spTgt>
                                        </p:tgtEl>
                                        <p:attrNameLst>
                                          <p:attrName>style.visibility</p:attrName>
                                        </p:attrNameLst>
                                      </p:cBhvr>
                                      <p:to>
                                        <p:strVal val="visible"/>
                                      </p:to>
                                    </p:set>
                                    <p:animEffect transition="in" filter="wipe(down)">
                                      <p:cBhvr>
                                        <p:cTn id="23" dur="580">
                                          <p:stCondLst>
                                            <p:cond delay="0"/>
                                          </p:stCondLst>
                                        </p:cTn>
                                        <p:tgtEl>
                                          <p:spTgt spid="15366">
                                            <p:txEl>
                                              <p:pRg st="1" end="1"/>
                                            </p:txEl>
                                          </p:spTgt>
                                        </p:tgtEl>
                                      </p:cBhvr>
                                    </p:animEffect>
                                    <p:anim calcmode="lin" valueType="num">
                                      <p:cBhvr>
                                        <p:cTn id="24" dur="1822" tmFilter="0,0; 0.14,0.36; 0.43,0.73; 0.71,0.91; 1.0,1.0">
                                          <p:stCondLst>
                                            <p:cond delay="0"/>
                                          </p:stCondLst>
                                        </p:cTn>
                                        <p:tgtEl>
                                          <p:spTgt spid="15366">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5366">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5366">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5366">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5366">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5366">
                                            <p:txEl>
                                              <p:pRg st="1" end="1"/>
                                            </p:txEl>
                                          </p:spTgt>
                                        </p:tgtEl>
                                      </p:cBhvr>
                                      <p:to x="100000" y="60000"/>
                                    </p:animScale>
                                    <p:animScale>
                                      <p:cBhvr>
                                        <p:cTn id="30" dur="166" decel="50000">
                                          <p:stCondLst>
                                            <p:cond delay="676"/>
                                          </p:stCondLst>
                                        </p:cTn>
                                        <p:tgtEl>
                                          <p:spTgt spid="15366">
                                            <p:txEl>
                                              <p:pRg st="1" end="1"/>
                                            </p:txEl>
                                          </p:spTgt>
                                        </p:tgtEl>
                                      </p:cBhvr>
                                      <p:to x="100000" y="100000"/>
                                    </p:animScale>
                                    <p:animScale>
                                      <p:cBhvr>
                                        <p:cTn id="31" dur="26">
                                          <p:stCondLst>
                                            <p:cond delay="1312"/>
                                          </p:stCondLst>
                                        </p:cTn>
                                        <p:tgtEl>
                                          <p:spTgt spid="15366">
                                            <p:txEl>
                                              <p:pRg st="1" end="1"/>
                                            </p:txEl>
                                          </p:spTgt>
                                        </p:tgtEl>
                                      </p:cBhvr>
                                      <p:to x="100000" y="80000"/>
                                    </p:animScale>
                                    <p:animScale>
                                      <p:cBhvr>
                                        <p:cTn id="32" dur="166" decel="50000">
                                          <p:stCondLst>
                                            <p:cond delay="1338"/>
                                          </p:stCondLst>
                                        </p:cTn>
                                        <p:tgtEl>
                                          <p:spTgt spid="15366">
                                            <p:txEl>
                                              <p:pRg st="1" end="1"/>
                                            </p:txEl>
                                          </p:spTgt>
                                        </p:tgtEl>
                                      </p:cBhvr>
                                      <p:to x="100000" y="100000"/>
                                    </p:animScale>
                                    <p:animScale>
                                      <p:cBhvr>
                                        <p:cTn id="33" dur="26">
                                          <p:stCondLst>
                                            <p:cond delay="1642"/>
                                          </p:stCondLst>
                                        </p:cTn>
                                        <p:tgtEl>
                                          <p:spTgt spid="15366">
                                            <p:txEl>
                                              <p:pRg st="1" end="1"/>
                                            </p:txEl>
                                          </p:spTgt>
                                        </p:tgtEl>
                                      </p:cBhvr>
                                      <p:to x="100000" y="90000"/>
                                    </p:animScale>
                                    <p:animScale>
                                      <p:cBhvr>
                                        <p:cTn id="34" dur="166" decel="50000">
                                          <p:stCondLst>
                                            <p:cond delay="1668"/>
                                          </p:stCondLst>
                                        </p:cTn>
                                        <p:tgtEl>
                                          <p:spTgt spid="15366">
                                            <p:txEl>
                                              <p:pRg st="1" end="1"/>
                                            </p:txEl>
                                          </p:spTgt>
                                        </p:tgtEl>
                                      </p:cBhvr>
                                      <p:to x="100000" y="100000"/>
                                    </p:animScale>
                                    <p:animScale>
                                      <p:cBhvr>
                                        <p:cTn id="35" dur="26">
                                          <p:stCondLst>
                                            <p:cond delay="1808"/>
                                          </p:stCondLst>
                                        </p:cTn>
                                        <p:tgtEl>
                                          <p:spTgt spid="15366">
                                            <p:txEl>
                                              <p:pRg st="1" end="1"/>
                                            </p:txEl>
                                          </p:spTgt>
                                        </p:tgtEl>
                                      </p:cBhvr>
                                      <p:to x="100000" y="95000"/>
                                    </p:animScale>
                                    <p:animScale>
                                      <p:cBhvr>
                                        <p:cTn id="36" dur="166" decel="50000">
                                          <p:stCondLst>
                                            <p:cond delay="1834"/>
                                          </p:stCondLst>
                                        </p:cTn>
                                        <p:tgtEl>
                                          <p:spTgt spid="15366">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5366">
                                            <p:txEl>
                                              <p:pRg st="2" end="2"/>
                                            </p:txEl>
                                          </p:spTgt>
                                        </p:tgtEl>
                                        <p:attrNameLst>
                                          <p:attrName>style.visibility</p:attrName>
                                        </p:attrNameLst>
                                      </p:cBhvr>
                                      <p:to>
                                        <p:strVal val="visible"/>
                                      </p:to>
                                    </p:set>
                                    <p:animEffect transition="in" filter="wipe(down)">
                                      <p:cBhvr>
                                        <p:cTn id="39" dur="580">
                                          <p:stCondLst>
                                            <p:cond delay="0"/>
                                          </p:stCondLst>
                                        </p:cTn>
                                        <p:tgtEl>
                                          <p:spTgt spid="15366">
                                            <p:txEl>
                                              <p:pRg st="2" end="2"/>
                                            </p:txEl>
                                          </p:spTgt>
                                        </p:tgtEl>
                                      </p:cBhvr>
                                    </p:animEffect>
                                    <p:anim calcmode="lin" valueType="num">
                                      <p:cBhvr>
                                        <p:cTn id="40" dur="1822" tmFilter="0,0; 0.14,0.36; 0.43,0.73; 0.71,0.91; 1.0,1.0">
                                          <p:stCondLst>
                                            <p:cond delay="0"/>
                                          </p:stCondLst>
                                        </p:cTn>
                                        <p:tgtEl>
                                          <p:spTgt spid="15366">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5366">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5366">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5366">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5366">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5366">
                                            <p:txEl>
                                              <p:pRg st="2" end="2"/>
                                            </p:txEl>
                                          </p:spTgt>
                                        </p:tgtEl>
                                      </p:cBhvr>
                                      <p:to x="100000" y="60000"/>
                                    </p:animScale>
                                    <p:animScale>
                                      <p:cBhvr>
                                        <p:cTn id="46" dur="166" decel="50000">
                                          <p:stCondLst>
                                            <p:cond delay="676"/>
                                          </p:stCondLst>
                                        </p:cTn>
                                        <p:tgtEl>
                                          <p:spTgt spid="15366">
                                            <p:txEl>
                                              <p:pRg st="2" end="2"/>
                                            </p:txEl>
                                          </p:spTgt>
                                        </p:tgtEl>
                                      </p:cBhvr>
                                      <p:to x="100000" y="100000"/>
                                    </p:animScale>
                                    <p:animScale>
                                      <p:cBhvr>
                                        <p:cTn id="47" dur="26">
                                          <p:stCondLst>
                                            <p:cond delay="1312"/>
                                          </p:stCondLst>
                                        </p:cTn>
                                        <p:tgtEl>
                                          <p:spTgt spid="15366">
                                            <p:txEl>
                                              <p:pRg st="2" end="2"/>
                                            </p:txEl>
                                          </p:spTgt>
                                        </p:tgtEl>
                                      </p:cBhvr>
                                      <p:to x="100000" y="80000"/>
                                    </p:animScale>
                                    <p:animScale>
                                      <p:cBhvr>
                                        <p:cTn id="48" dur="166" decel="50000">
                                          <p:stCondLst>
                                            <p:cond delay="1338"/>
                                          </p:stCondLst>
                                        </p:cTn>
                                        <p:tgtEl>
                                          <p:spTgt spid="15366">
                                            <p:txEl>
                                              <p:pRg st="2" end="2"/>
                                            </p:txEl>
                                          </p:spTgt>
                                        </p:tgtEl>
                                      </p:cBhvr>
                                      <p:to x="100000" y="100000"/>
                                    </p:animScale>
                                    <p:animScale>
                                      <p:cBhvr>
                                        <p:cTn id="49" dur="26">
                                          <p:stCondLst>
                                            <p:cond delay="1642"/>
                                          </p:stCondLst>
                                        </p:cTn>
                                        <p:tgtEl>
                                          <p:spTgt spid="15366">
                                            <p:txEl>
                                              <p:pRg st="2" end="2"/>
                                            </p:txEl>
                                          </p:spTgt>
                                        </p:tgtEl>
                                      </p:cBhvr>
                                      <p:to x="100000" y="90000"/>
                                    </p:animScale>
                                    <p:animScale>
                                      <p:cBhvr>
                                        <p:cTn id="50" dur="166" decel="50000">
                                          <p:stCondLst>
                                            <p:cond delay="1668"/>
                                          </p:stCondLst>
                                        </p:cTn>
                                        <p:tgtEl>
                                          <p:spTgt spid="15366">
                                            <p:txEl>
                                              <p:pRg st="2" end="2"/>
                                            </p:txEl>
                                          </p:spTgt>
                                        </p:tgtEl>
                                      </p:cBhvr>
                                      <p:to x="100000" y="100000"/>
                                    </p:animScale>
                                    <p:animScale>
                                      <p:cBhvr>
                                        <p:cTn id="51" dur="26">
                                          <p:stCondLst>
                                            <p:cond delay="1808"/>
                                          </p:stCondLst>
                                        </p:cTn>
                                        <p:tgtEl>
                                          <p:spTgt spid="15366">
                                            <p:txEl>
                                              <p:pRg st="2" end="2"/>
                                            </p:txEl>
                                          </p:spTgt>
                                        </p:tgtEl>
                                      </p:cBhvr>
                                      <p:to x="100000" y="95000"/>
                                    </p:animScale>
                                    <p:animScale>
                                      <p:cBhvr>
                                        <p:cTn id="52" dur="166" decel="50000">
                                          <p:stCondLst>
                                            <p:cond delay="1834"/>
                                          </p:stCondLst>
                                        </p:cTn>
                                        <p:tgtEl>
                                          <p:spTgt spid="15366">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5366">
                                            <p:txEl>
                                              <p:pRg st="3" end="3"/>
                                            </p:txEl>
                                          </p:spTgt>
                                        </p:tgtEl>
                                        <p:attrNameLst>
                                          <p:attrName>style.visibility</p:attrName>
                                        </p:attrNameLst>
                                      </p:cBhvr>
                                      <p:to>
                                        <p:strVal val="visible"/>
                                      </p:to>
                                    </p:set>
                                    <p:animEffect transition="in" filter="wipe(down)">
                                      <p:cBhvr>
                                        <p:cTn id="57" dur="580">
                                          <p:stCondLst>
                                            <p:cond delay="0"/>
                                          </p:stCondLst>
                                        </p:cTn>
                                        <p:tgtEl>
                                          <p:spTgt spid="15366">
                                            <p:txEl>
                                              <p:pRg st="3" end="3"/>
                                            </p:txEl>
                                          </p:spTgt>
                                        </p:tgtEl>
                                      </p:cBhvr>
                                    </p:animEffect>
                                    <p:anim calcmode="lin" valueType="num">
                                      <p:cBhvr>
                                        <p:cTn id="58" dur="1822" tmFilter="0,0; 0.14,0.36; 0.43,0.73; 0.71,0.91; 1.0,1.0">
                                          <p:stCondLst>
                                            <p:cond delay="0"/>
                                          </p:stCondLst>
                                        </p:cTn>
                                        <p:tgtEl>
                                          <p:spTgt spid="15366">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5366">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5366">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5366">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5366">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15366">
                                            <p:txEl>
                                              <p:pRg st="3" end="3"/>
                                            </p:txEl>
                                          </p:spTgt>
                                        </p:tgtEl>
                                      </p:cBhvr>
                                      <p:to x="100000" y="60000"/>
                                    </p:animScale>
                                    <p:animScale>
                                      <p:cBhvr>
                                        <p:cTn id="64" dur="166" decel="50000">
                                          <p:stCondLst>
                                            <p:cond delay="676"/>
                                          </p:stCondLst>
                                        </p:cTn>
                                        <p:tgtEl>
                                          <p:spTgt spid="15366">
                                            <p:txEl>
                                              <p:pRg st="3" end="3"/>
                                            </p:txEl>
                                          </p:spTgt>
                                        </p:tgtEl>
                                      </p:cBhvr>
                                      <p:to x="100000" y="100000"/>
                                    </p:animScale>
                                    <p:animScale>
                                      <p:cBhvr>
                                        <p:cTn id="65" dur="26">
                                          <p:stCondLst>
                                            <p:cond delay="1312"/>
                                          </p:stCondLst>
                                        </p:cTn>
                                        <p:tgtEl>
                                          <p:spTgt spid="15366">
                                            <p:txEl>
                                              <p:pRg st="3" end="3"/>
                                            </p:txEl>
                                          </p:spTgt>
                                        </p:tgtEl>
                                      </p:cBhvr>
                                      <p:to x="100000" y="80000"/>
                                    </p:animScale>
                                    <p:animScale>
                                      <p:cBhvr>
                                        <p:cTn id="66" dur="166" decel="50000">
                                          <p:stCondLst>
                                            <p:cond delay="1338"/>
                                          </p:stCondLst>
                                        </p:cTn>
                                        <p:tgtEl>
                                          <p:spTgt spid="15366">
                                            <p:txEl>
                                              <p:pRg st="3" end="3"/>
                                            </p:txEl>
                                          </p:spTgt>
                                        </p:tgtEl>
                                      </p:cBhvr>
                                      <p:to x="100000" y="100000"/>
                                    </p:animScale>
                                    <p:animScale>
                                      <p:cBhvr>
                                        <p:cTn id="67" dur="26">
                                          <p:stCondLst>
                                            <p:cond delay="1642"/>
                                          </p:stCondLst>
                                        </p:cTn>
                                        <p:tgtEl>
                                          <p:spTgt spid="15366">
                                            <p:txEl>
                                              <p:pRg st="3" end="3"/>
                                            </p:txEl>
                                          </p:spTgt>
                                        </p:tgtEl>
                                      </p:cBhvr>
                                      <p:to x="100000" y="90000"/>
                                    </p:animScale>
                                    <p:animScale>
                                      <p:cBhvr>
                                        <p:cTn id="68" dur="166" decel="50000">
                                          <p:stCondLst>
                                            <p:cond delay="1668"/>
                                          </p:stCondLst>
                                        </p:cTn>
                                        <p:tgtEl>
                                          <p:spTgt spid="15366">
                                            <p:txEl>
                                              <p:pRg st="3" end="3"/>
                                            </p:txEl>
                                          </p:spTgt>
                                        </p:tgtEl>
                                      </p:cBhvr>
                                      <p:to x="100000" y="100000"/>
                                    </p:animScale>
                                    <p:animScale>
                                      <p:cBhvr>
                                        <p:cTn id="69" dur="26">
                                          <p:stCondLst>
                                            <p:cond delay="1808"/>
                                          </p:stCondLst>
                                        </p:cTn>
                                        <p:tgtEl>
                                          <p:spTgt spid="15366">
                                            <p:txEl>
                                              <p:pRg st="3" end="3"/>
                                            </p:txEl>
                                          </p:spTgt>
                                        </p:tgtEl>
                                      </p:cBhvr>
                                      <p:to x="100000" y="95000"/>
                                    </p:animScale>
                                    <p:animScale>
                                      <p:cBhvr>
                                        <p:cTn id="70" dur="166" decel="50000">
                                          <p:stCondLst>
                                            <p:cond delay="1834"/>
                                          </p:stCondLst>
                                        </p:cTn>
                                        <p:tgtEl>
                                          <p:spTgt spid="15366">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15366">
                                            <p:txEl>
                                              <p:pRg st="4" end="4"/>
                                            </p:txEl>
                                          </p:spTgt>
                                        </p:tgtEl>
                                        <p:attrNameLst>
                                          <p:attrName>style.visibility</p:attrName>
                                        </p:attrNameLst>
                                      </p:cBhvr>
                                      <p:to>
                                        <p:strVal val="visible"/>
                                      </p:to>
                                    </p:set>
                                    <p:animEffect transition="in" filter="wipe(down)">
                                      <p:cBhvr>
                                        <p:cTn id="73" dur="580">
                                          <p:stCondLst>
                                            <p:cond delay="0"/>
                                          </p:stCondLst>
                                        </p:cTn>
                                        <p:tgtEl>
                                          <p:spTgt spid="15366">
                                            <p:txEl>
                                              <p:pRg st="4" end="4"/>
                                            </p:txEl>
                                          </p:spTgt>
                                        </p:tgtEl>
                                      </p:cBhvr>
                                    </p:animEffect>
                                    <p:anim calcmode="lin" valueType="num">
                                      <p:cBhvr>
                                        <p:cTn id="74" dur="1822" tmFilter="0,0; 0.14,0.36; 0.43,0.73; 0.71,0.91; 1.0,1.0">
                                          <p:stCondLst>
                                            <p:cond delay="0"/>
                                          </p:stCondLst>
                                        </p:cTn>
                                        <p:tgtEl>
                                          <p:spTgt spid="15366">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5366">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5366">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5366">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5366">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15366">
                                            <p:txEl>
                                              <p:pRg st="4" end="4"/>
                                            </p:txEl>
                                          </p:spTgt>
                                        </p:tgtEl>
                                      </p:cBhvr>
                                      <p:to x="100000" y="60000"/>
                                    </p:animScale>
                                    <p:animScale>
                                      <p:cBhvr>
                                        <p:cTn id="80" dur="166" decel="50000">
                                          <p:stCondLst>
                                            <p:cond delay="676"/>
                                          </p:stCondLst>
                                        </p:cTn>
                                        <p:tgtEl>
                                          <p:spTgt spid="15366">
                                            <p:txEl>
                                              <p:pRg st="4" end="4"/>
                                            </p:txEl>
                                          </p:spTgt>
                                        </p:tgtEl>
                                      </p:cBhvr>
                                      <p:to x="100000" y="100000"/>
                                    </p:animScale>
                                    <p:animScale>
                                      <p:cBhvr>
                                        <p:cTn id="81" dur="26">
                                          <p:stCondLst>
                                            <p:cond delay="1312"/>
                                          </p:stCondLst>
                                        </p:cTn>
                                        <p:tgtEl>
                                          <p:spTgt spid="15366">
                                            <p:txEl>
                                              <p:pRg st="4" end="4"/>
                                            </p:txEl>
                                          </p:spTgt>
                                        </p:tgtEl>
                                      </p:cBhvr>
                                      <p:to x="100000" y="80000"/>
                                    </p:animScale>
                                    <p:animScale>
                                      <p:cBhvr>
                                        <p:cTn id="82" dur="166" decel="50000">
                                          <p:stCondLst>
                                            <p:cond delay="1338"/>
                                          </p:stCondLst>
                                        </p:cTn>
                                        <p:tgtEl>
                                          <p:spTgt spid="15366">
                                            <p:txEl>
                                              <p:pRg st="4" end="4"/>
                                            </p:txEl>
                                          </p:spTgt>
                                        </p:tgtEl>
                                      </p:cBhvr>
                                      <p:to x="100000" y="100000"/>
                                    </p:animScale>
                                    <p:animScale>
                                      <p:cBhvr>
                                        <p:cTn id="83" dur="26">
                                          <p:stCondLst>
                                            <p:cond delay="1642"/>
                                          </p:stCondLst>
                                        </p:cTn>
                                        <p:tgtEl>
                                          <p:spTgt spid="15366">
                                            <p:txEl>
                                              <p:pRg st="4" end="4"/>
                                            </p:txEl>
                                          </p:spTgt>
                                        </p:tgtEl>
                                      </p:cBhvr>
                                      <p:to x="100000" y="90000"/>
                                    </p:animScale>
                                    <p:animScale>
                                      <p:cBhvr>
                                        <p:cTn id="84" dur="166" decel="50000">
                                          <p:stCondLst>
                                            <p:cond delay="1668"/>
                                          </p:stCondLst>
                                        </p:cTn>
                                        <p:tgtEl>
                                          <p:spTgt spid="15366">
                                            <p:txEl>
                                              <p:pRg st="4" end="4"/>
                                            </p:txEl>
                                          </p:spTgt>
                                        </p:tgtEl>
                                      </p:cBhvr>
                                      <p:to x="100000" y="100000"/>
                                    </p:animScale>
                                    <p:animScale>
                                      <p:cBhvr>
                                        <p:cTn id="85" dur="26">
                                          <p:stCondLst>
                                            <p:cond delay="1808"/>
                                          </p:stCondLst>
                                        </p:cTn>
                                        <p:tgtEl>
                                          <p:spTgt spid="15366">
                                            <p:txEl>
                                              <p:pRg st="4" end="4"/>
                                            </p:txEl>
                                          </p:spTgt>
                                        </p:tgtEl>
                                      </p:cBhvr>
                                      <p:to x="100000" y="95000"/>
                                    </p:animScale>
                                    <p:animScale>
                                      <p:cBhvr>
                                        <p:cTn id="86" dur="166" decel="50000">
                                          <p:stCondLst>
                                            <p:cond delay="1834"/>
                                          </p:stCondLst>
                                        </p:cTn>
                                        <p:tgtEl>
                                          <p:spTgt spid="15366">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15366">
                                            <p:txEl>
                                              <p:pRg st="5" end="5"/>
                                            </p:txEl>
                                          </p:spTgt>
                                        </p:tgtEl>
                                        <p:attrNameLst>
                                          <p:attrName>style.visibility</p:attrName>
                                        </p:attrNameLst>
                                      </p:cBhvr>
                                      <p:to>
                                        <p:strVal val="visible"/>
                                      </p:to>
                                    </p:set>
                                    <p:animEffect transition="in" filter="wipe(down)">
                                      <p:cBhvr>
                                        <p:cTn id="89" dur="580">
                                          <p:stCondLst>
                                            <p:cond delay="0"/>
                                          </p:stCondLst>
                                        </p:cTn>
                                        <p:tgtEl>
                                          <p:spTgt spid="15366">
                                            <p:txEl>
                                              <p:pRg st="5" end="5"/>
                                            </p:txEl>
                                          </p:spTgt>
                                        </p:tgtEl>
                                      </p:cBhvr>
                                    </p:animEffect>
                                    <p:anim calcmode="lin" valueType="num">
                                      <p:cBhvr>
                                        <p:cTn id="90" dur="1822" tmFilter="0,0; 0.14,0.36; 0.43,0.73; 0.71,0.91; 1.0,1.0">
                                          <p:stCondLst>
                                            <p:cond delay="0"/>
                                          </p:stCondLst>
                                        </p:cTn>
                                        <p:tgtEl>
                                          <p:spTgt spid="15366">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5366">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5366">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5366">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5366">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15366">
                                            <p:txEl>
                                              <p:pRg st="5" end="5"/>
                                            </p:txEl>
                                          </p:spTgt>
                                        </p:tgtEl>
                                      </p:cBhvr>
                                      <p:to x="100000" y="60000"/>
                                    </p:animScale>
                                    <p:animScale>
                                      <p:cBhvr>
                                        <p:cTn id="96" dur="166" decel="50000">
                                          <p:stCondLst>
                                            <p:cond delay="676"/>
                                          </p:stCondLst>
                                        </p:cTn>
                                        <p:tgtEl>
                                          <p:spTgt spid="15366">
                                            <p:txEl>
                                              <p:pRg st="5" end="5"/>
                                            </p:txEl>
                                          </p:spTgt>
                                        </p:tgtEl>
                                      </p:cBhvr>
                                      <p:to x="100000" y="100000"/>
                                    </p:animScale>
                                    <p:animScale>
                                      <p:cBhvr>
                                        <p:cTn id="97" dur="26">
                                          <p:stCondLst>
                                            <p:cond delay="1312"/>
                                          </p:stCondLst>
                                        </p:cTn>
                                        <p:tgtEl>
                                          <p:spTgt spid="15366">
                                            <p:txEl>
                                              <p:pRg st="5" end="5"/>
                                            </p:txEl>
                                          </p:spTgt>
                                        </p:tgtEl>
                                      </p:cBhvr>
                                      <p:to x="100000" y="80000"/>
                                    </p:animScale>
                                    <p:animScale>
                                      <p:cBhvr>
                                        <p:cTn id="98" dur="166" decel="50000">
                                          <p:stCondLst>
                                            <p:cond delay="1338"/>
                                          </p:stCondLst>
                                        </p:cTn>
                                        <p:tgtEl>
                                          <p:spTgt spid="15366">
                                            <p:txEl>
                                              <p:pRg st="5" end="5"/>
                                            </p:txEl>
                                          </p:spTgt>
                                        </p:tgtEl>
                                      </p:cBhvr>
                                      <p:to x="100000" y="100000"/>
                                    </p:animScale>
                                    <p:animScale>
                                      <p:cBhvr>
                                        <p:cTn id="99" dur="26">
                                          <p:stCondLst>
                                            <p:cond delay="1642"/>
                                          </p:stCondLst>
                                        </p:cTn>
                                        <p:tgtEl>
                                          <p:spTgt spid="15366">
                                            <p:txEl>
                                              <p:pRg st="5" end="5"/>
                                            </p:txEl>
                                          </p:spTgt>
                                        </p:tgtEl>
                                      </p:cBhvr>
                                      <p:to x="100000" y="90000"/>
                                    </p:animScale>
                                    <p:animScale>
                                      <p:cBhvr>
                                        <p:cTn id="100" dur="166" decel="50000">
                                          <p:stCondLst>
                                            <p:cond delay="1668"/>
                                          </p:stCondLst>
                                        </p:cTn>
                                        <p:tgtEl>
                                          <p:spTgt spid="15366">
                                            <p:txEl>
                                              <p:pRg st="5" end="5"/>
                                            </p:txEl>
                                          </p:spTgt>
                                        </p:tgtEl>
                                      </p:cBhvr>
                                      <p:to x="100000" y="100000"/>
                                    </p:animScale>
                                    <p:animScale>
                                      <p:cBhvr>
                                        <p:cTn id="101" dur="26">
                                          <p:stCondLst>
                                            <p:cond delay="1808"/>
                                          </p:stCondLst>
                                        </p:cTn>
                                        <p:tgtEl>
                                          <p:spTgt spid="15366">
                                            <p:txEl>
                                              <p:pRg st="5" end="5"/>
                                            </p:txEl>
                                          </p:spTgt>
                                        </p:tgtEl>
                                      </p:cBhvr>
                                      <p:to x="100000" y="95000"/>
                                    </p:animScale>
                                    <p:animScale>
                                      <p:cBhvr>
                                        <p:cTn id="102" dur="166" decel="50000">
                                          <p:stCondLst>
                                            <p:cond delay="1834"/>
                                          </p:stCondLst>
                                        </p:cTn>
                                        <p:tgtEl>
                                          <p:spTgt spid="15366">
                                            <p:txEl>
                                              <p:pRg st="5" end="5"/>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15366">
                                            <p:txEl>
                                              <p:pRg st="6" end="6"/>
                                            </p:txEl>
                                          </p:spTgt>
                                        </p:tgtEl>
                                        <p:attrNameLst>
                                          <p:attrName>style.visibility</p:attrName>
                                        </p:attrNameLst>
                                      </p:cBhvr>
                                      <p:to>
                                        <p:strVal val="visible"/>
                                      </p:to>
                                    </p:set>
                                    <p:animEffect transition="in" filter="wipe(down)">
                                      <p:cBhvr>
                                        <p:cTn id="105" dur="580">
                                          <p:stCondLst>
                                            <p:cond delay="0"/>
                                          </p:stCondLst>
                                        </p:cTn>
                                        <p:tgtEl>
                                          <p:spTgt spid="15366">
                                            <p:txEl>
                                              <p:pRg st="6" end="6"/>
                                            </p:txEl>
                                          </p:spTgt>
                                        </p:tgtEl>
                                      </p:cBhvr>
                                    </p:animEffect>
                                    <p:anim calcmode="lin" valueType="num">
                                      <p:cBhvr>
                                        <p:cTn id="106" dur="1822" tmFilter="0,0; 0.14,0.36; 0.43,0.73; 0.71,0.91; 1.0,1.0">
                                          <p:stCondLst>
                                            <p:cond delay="0"/>
                                          </p:stCondLst>
                                        </p:cTn>
                                        <p:tgtEl>
                                          <p:spTgt spid="15366">
                                            <p:txEl>
                                              <p:pRg st="6" end="6"/>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15366">
                                            <p:txEl>
                                              <p:pRg st="6" end="6"/>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15366">
                                            <p:txEl>
                                              <p:pRg st="6" end="6"/>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15366">
                                            <p:txEl>
                                              <p:pRg st="6" end="6"/>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15366">
                                            <p:txEl>
                                              <p:pRg st="6" end="6"/>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15366">
                                            <p:txEl>
                                              <p:pRg st="6" end="6"/>
                                            </p:txEl>
                                          </p:spTgt>
                                        </p:tgtEl>
                                      </p:cBhvr>
                                      <p:to x="100000" y="60000"/>
                                    </p:animScale>
                                    <p:animScale>
                                      <p:cBhvr>
                                        <p:cTn id="112" dur="166" decel="50000">
                                          <p:stCondLst>
                                            <p:cond delay="676"/>
                                          </p:stCondLst>
                                        </p:cTn>
                                        <p:tgtEl>
                                          <p:spTgt spid="15366">
                                            <p:txEl>
                                              <p:pRg st="6" end="6"/>
                                            </p:txEl>
                                          </p:spTgt>
                                        </p:tgtEl>
                                      </p:cBhvr>
                                      <p:to x="100000" y="100000"/>
                                    </p:animScale>
                                    <p:animScale>
                                      <p:cBhvr>
                                        <p:cTn id="113" dur="26">
                                          <p:stCondLst>
                                            <p:cond delay="1312"/>
                                          </p:stCondLst>
                                        </p:cTn>
                                        <p:tgtEl>
                                          <p:spTgt spid="15366">
                                            <p:txEl>
                                              <p:pRg st="6" end="6"/>
                                            </p:txEl>
                                          </p:spTgt>
                                        </p:tgtEl>
                                      </p:cBhvr>
                                      <p:to x="100000" y="80000"/>
                                    </p:animScale>
                                    <p:animScale>
                                      <p:cBhvr>
                                        <p:cTn id="114" dur="166" decel="50000">
                                          <p:stCondLst>
                                            <p:cond delay="1338"/>
                                          </p:stCondLst>
                                        </p:cTn>
                                        <p:tgtEl>
                                          <p:spTgt spid="15366">
                                            <p:txEl>
                                              <p:pRg st="6" end="6"/>
                                            </p:txEl>
                                          </p:spTgt>
                                        </p:tgtEl>
                                      </p:cBhvr>
                                      <p:to x="100000" y="100000"/>
                                    </p:animScale>
                                    <p:animScale>
                                      <p:cBhvr>
                                        <p:cTn id="115" dur="26">
                                          <p:stCondLst>
                                            <p:cond delay="1642"/>
                                          </p:stCondLst>
                                        </p:cTn>
                                        <p:tgtEl>
                                          <p:spTgt spid="15366">
                                            <p:txEl>
                                              <p:pRg st="6" end="6"/>
                                            </p:txEl>
                                          </p:spTgt>
                                        </p:tgtEl>
                                      </p:cBhvr>
                                      <p:to x="100000" y="90000"/>
                                    </p:animScale>
                                    <p:animScale>
                                      <p:cBhvr>
                                        <p:cTn id="116" dur="166" decel="50000">
                                          <p:stCondLst>
                                            <p:cond delay="1668"/>
                                          </p:stCondLst>
                                        </p:cTn>
                                        <p:tgtEl>
                                          <p:spTgt spid="15366">
                                            <p:txEl>
                                              <p:pRg st="6" end="6"/>
                                            </p:txEl>
                                          </p:spTgt>
                                        </p:tgtEl>
                                      </p:cBhvr>
                                      <p:to x="100000" y="100000"/>
                                    </p:animScale>
                                    <p:animScale>
                                      <p:cBhvr>
                                        <p:cTn id="117" dur="26">
                                          <p:stCondLst>
                                            <p:cond delay="1808"/>
                                          </p:stCondLst>
                                        </p:cTn>
                                        <p:tgtEl>
                                          <p:spTgt spid="15366">
                                            <p:txEl>
                                              <p:pRg st="6" end="6"/>
                                            </p:txEl>
                                          </p:spTgt>
                                        </p:tgtEl>
                                      </p:cBhvr>
                                      <p:to x="100000" y="95000"/>
                                    </p:animScale>
                                    <p:animScale>
                                      <p:cBhvr>
                                        <p:cTn id="118" dur="166" decel="50000">
                                          <p:stCondLst>
                                            <p:cond delay="1834"/>
                                          </p:stCondLst>
                                        </p:cTn>
                                        <p:tgtEl>
                                          <p:spTgt spid="15366">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Functional Vs. Imperative Programming</a:t>
            </a:r>
            <a:endParaRPr lang="en-CA" dirty="0"/>
          </a:p>
        </p:txBody>
      </p:sp>
      <p:sp>
        <p:nvSpPr>
          <p:cNvPr id="3" name="Content Placeholder 2"/>
          <p:cNvSpPr>
            <a:spLocks noGrp="1"/>
          </p:cNvSpPr>
          <p:nvPr>
            <p:ph idx="1"/>
          </p:nvPr>
        </p:nvSpPr>
        <p:spPr/>
        <p:txBody>
          <a:bodyPr/>
          <a:lstStyle/>
          <a:p>
            <a:r>
              <a:rPr lang="en-CA" dirty="0" smtClean="0"/>
              <a:t>Imperative (Procedural) Programming</a:t>
            </a:r>
          </a:p>
          <a:p>
            <a:pPr lvl="1"/>
            <a:r>
              <a:rPr lang="en-CA" dirty="0" smtClean="0"/>
              <a:t>FORTRAN, COBOL, Pascal, C, BASIC, </a:t>
            </a:r>
            <a:r>
              <a:rPr lang="en-CA" dirty="0" err="1" smtClean="0"/>
              <a:t>Ada</a:t>
            </a:r>
            <a:r>
              <a:rPr lang="en-CA" dirty="0" smtClean="0"/>
              <a:t>, etc.</a:t>
            </a:r>
          </a:p>
          <a:p>
            <a:pPr lvl="1"/>
            <a:r>
              <a:rPr lang="en-CA" dirty="0" smtClean="0"/>
              <a:t>emphasizes changes in state</a:t>
            </a:r>
          </a:p>
          <a:p>
            <a:r>
              <a:rPr lang="en-CA" dirty="0" smtClean="0"/>
              <a:t>Functional Programming </a:t>
            </a:r>
          </a:p>
          <a:p>
            <a:pPr lvl="1"/>
            <a:r>
              <a:rPr lang="en-CA" dirty="0" smtClean="0"/>
              <a:t>evaluation of mathematical functions</a:t>
            </a:r>
          </a:p>
          <a:p>
            <a:pPr lvl="1"/>
            <a:r>
              <a:rPr lang="en-CA" dirty="0" smtClean="0"/>
              <a:t>emphasizes the application of functions</a:t>
            </a:r>
          </a:p>
          <a:p>
            <a:pPr lvl="1"/>
            <a:r>
              <a:rPr lang="en-CA" dirty="0" smtClean="0"/>
              <a:t>Roots in </a:t>
            </a:r>
            <a:r>
              <a:rPr lang="el-GR" dirty="0" smtClean="0"/>
              <a:t>λ</a:t>
            </a:r>
            <a:r>
              <a:rPr lang="en-CA" dirty="0" smtClean="0"/>
              <a:t> calculus (Lambda calculus)</a:t>
            </a:r>
          </a:p>
          <a:p>
            <a:pPr>
              <a:buNone/>
            </a:pPr>
            <a:endParaRPr lang="en-CA" dirty="0" smtClean="0"/>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slide(fromBottom)">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slide(fromBottom)">
                                      <p:cBhvr>
                                        <p:cTn id="21" dur="500"/>
                                        <p:tgtEl>
                                          <p:spTgt spid="3">
                                            <p:txEl>
                                              <p:pRg st="3" end="3"/>
                                            </p:txEl>
                                          </p:spTgt>
                                        </p:tgtEl>
                                      </p:cBhvr>
                                    </p:animEffect>
                                  </p:childTnLst>
                                </p:cTn>
                              </p:par>
                            </p:childTnLst>
                          </p:cTn>
                        </p:par>
                        <p:par>
                          <p:cTn id="22" fill="hold">
                            <p:stCondLst>
                              <p:cond delay="500"/>
                            </p:stCondLst>
                            <p:childTnLst>
                              <p:par>
                                <p:cTn id="23" presetID="12" presetClass="entr" presetSubtype="4"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lide(fromBottom)">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slide(fromBottom)">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slide(fromBottom)">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Referential transparency</a:t>
            </a:r>
            <a:endParaRPr lang="en-CA" dirty="0"/>
          </a:p>
        </p:txBody>
      </p:sp>
      <p:sp>
        <p:nvSpPr>
          <p:cNvPr id="3" name="Content Placeholder 2"/>
          <p:cNvSpPr>
            <a:spLocks noGrp="1"/>
          </p:cNvSpPr>
          <p:nvPr>
            <p:ph idx="1"/>
          </p:nvPr>
        </p:nvSpPr>
        <p:spPr/>
        <p:txBody>
          <a:bodyPr/>
          <a:lstStyle/>
          <a:p>
            <a:r>
              <a:rPr lang="en-CA" dirty="0" smtClean="0"/>
              <a:t>Definition: An expression is said to be referentially transparent if it can be replaced with its value without changing the program. </a:t>
            </a:r>
          </a:p>
          <a:p>
            <a:pPr lvl="1"/>
            <a:r>
              <a:rPr lang="en-CA" dirty="0" smtClean="0"/>
              <a:t>Depends only on its arguments (No global variables)</a:t>
            </a:r>
          </a:p>
          <a:p>
            <a:pPr lvl="1"/>
            <a:r>
              <a:rPr lang="en-CA" dirty="0" smtClean="0"/>
              <a:t>Has no side effects </a:t>
            </a:r>
          </a:p>
          <a:p>
            <a:r>
              <a:rPr lang="en-CA" dirty="0" smtClean="0"/>
              <a:t>If all functions involved in the expression are pure functions, then the expression is referentially transparent.</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slide(fromBottom)">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slide(fromBottom)">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Pure Functions</a:t>
            </a:r>
            <a:endParaRPr lang="en-CA" dirty="0"/>
          </a:p>
        </p:txBody>
      </p:sp>
      <p:sp>
        <p:nvSpPr>
          <p:cNvPr id="3" name="Content Placeholder 2"/>
          <p:cNvSpPr>
            <a:spLocks noGrp="1"/>
          </p:cNvSpPr>
          <p:nvPr>
            <p:ph idx="1"/>
          </p:nvPr>
        </p:nvSpPr>
        <p:spPr/>
        <p:txBody>
          <a:bodyPr>
            <a:normAutofit/>
          </a:bodyPr>
          <a:lstStyle/>
          <a:p>
            <a:r>
              <a:rPr lang="en-CA" dirty="0" smtClean="0"/>
              <a:t>In computer programming, a function may be described as pure if both these statements about the function hold:</a:t>
            </a:r>
          </a:p>
          <a:p>
            <a:pPr marL="850392" lvl="1" indent="-457200">
              <a:buFont typeface="+mj-lt"/>
              <a:buAutoNum type="arabicPeriod"/>
            </a:pPr>
            <a:r>
              <a:rPr lang="en-CA" dirty="0" smtClean="0"/>
              <a:t>The function always evaluates the same result value given the same argument value(s). </a:t>
            </a:r>
          </a:p>
          <a:p>
            <a:pPr marL="850392" lvl="1" indent="-457200">
              <a:buFont typeface="+mj-lt"/>
              <a:buAutoNum type="arabicPeriod"/>
            </a:pPr>
            <a:r>
              <a:rPr lang="en-CA" dirty="0" smtClean="0"/>
              <a:t>Evaluation of the result does not cause any semantically observable side effect or output.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Pure Functions</a:t>
            </a:r>
            <a:endParaRPr lang="en-CA" dirty="0"/>
          </a:p>
        </p:txBody>
      </p:sp>
      <p:sp>
        <p:nvSpPr>
          <p:cNvPr id="3" name="Content Placeholder 2"/>
          <p:cNvSpPr>
            <a:spLocks noGrp="1"/>
          </p:cNvSpPr>
          <p:nvPr>
            <p:ph idx="1"/>
          </p:nvPr>
        </p:nvSpPr>
        <p:spPr>
          <a:xfrm>
            <a:off x="457200" y="1935480"/>
            <a:ext cx="3250704" cy="4389120"/>
          </a:xfrm>
        </p:spPr>
        <p:txBody>
          <a:bodyPr>
            <a:normAutofit/>
          </a:bodyPr>
          <a:lstStyle/>
          <a:p>
            <a:r>
              <a:rPr lang="en-CA" dirty="0" smtClean="0"/>
              <a:t>Pure functions</a:t>
            </a:r>
          </a:p>
          <a:p>
            <a:pPr lvl="1"/>
            <a:r>
              <a:rPr lang="en-CA" b="1" dirty="0" smtClean="0"/>
              <a:t>SQRT(x)</a:t>
            </a:r>
            <a:r>
              <a:rPr lang="en-CA" dirty="0" smtClean="0"/>
              <a:t> – Square root of X</a:t>
            </a:r>
          </a:p>
          <a:p>
            <a:pPr lvl="1"/>
            <a:r>
              <a:rPr lang="en-CA" b="1" dirty="0" smtClean="0"/>
              <a:t>Length(s)</a:t>
            </a:r>
            <a:r>
              <a:rPr lang="en-CA" dirty="0" smtClean="0"/>
              <a:t> – Length of a string s</a:t>
            </a:r>
          </a:p>
        </p:txBody>
      </p:sp>
      <p:sp>
        <p:nvSpPr>
          <p:cNvPr id="4" name="Content Placeholder 2"/>
          <p:cNvSpPr txBox="1">
            <a:spLocks/>
          </p:cNvSpPr>
          <p:nvPr/>
        </p:nvSpPr>
        <p:spPr>
          <a:xfrm>
            <a:off x="3923928" y="1988840"/>
            <a:ext cx="4690864" cy="438912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CA" sz="2600" b="0" i="0" u="none" strike="noStrike" kern="1200" cap="none" spc="0" normalizeH="0" baseline="0" noProof="0" dirty="0" smtClean="0">
                <a:ln>
                  <a:noFill/>
                </a:ln>
                <a:solidFill>
                  <a:schemeClr val="tx1"/>
                </a:solidFill>
                <a:effectLst/>
                <a:uLnTx/>
                <a:uFillTx/>
                <a:latin typeface="+mn-lt"/>
                <a:ea typeface="+mn-ea"/>
                <a:cs typeface="+mn-cs"/>
              </a:rPr>
              <a:t>Impure functions</a:t>
            </a:r>
          </a:p>
          <a:p>
            <a:pPr marL="731520" lvl="1" indent="-274320">
              <a:spcBef>
                <a:spcPct val="20000"/>
              </a:spcBef>
              <a:buClr>
                <a:schemeClr val="accent3"/>
              </a:buClr>
              <a:buSzPct val="95000"/>
              <a:buFont typeface="Wingdings 2"/>
              <a:buChar char=""/>
            </a:pPr>
            <a:r>
              <a:rPr lang="en-CA" sz="2600" b="1" dirty="0" smtClean="0"/>
              <a:t>Random()</a:t>
            </a:r>
            <a:r>
              <a:rPr lang="en-CA" sz="2600" dirty="0" smtClean="0"/>
              <a:t> – It is designed to return a different value each time.</a:t>
            </a:r>
          </a:p>
          <a:p>
            <a:pPr marL="731520" lvl="1" indent="-274320">
              <a:spcBef>
                <a:spcPct val="20000"/>
              </a:spcBef>
              <a:buClr>
                <a:schemeClr val="accent3"/>
              </a:buClr>
              <a:buSzPct val="95000"/>
              <a:buFont typeface="Wingdings 2"/>
              <a:buChar char=""/>
            </a:pPr>
            <a:r>
              <a:rPr kumimoji="0" lang="en-CA" sz="2600" b="1"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CA"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CA" sz="2600" b="0" i="0" u="none" strike="noStrike" kern="1200" cap="none" spc="0" normalizeH="0" baseline="0" noProof="0" dirty="0" smtClean="0">
                <a:ln>
                  <a:noFill/>
                </a:ln>
                <a:solidFill>
                  <a:schemeClr val="tx1"/>
                </a:solidFill>
                <a:effectLst/>
                <a:uLnTx/>
                <a:uFillTx/>
                <a:latin typeface="+mn-lt"/>
                <a:ea typeface="+mn-ea"/>
                <a:cs typeface="+mn-cs"/>
              </a:rPr>
              <a:t>–</a:t>
            </a:r>
            <a:r>
              <a:rPr kumimoji="0" lang="en-CA" sz="2600" b="0" i="0" u="none" strike="noStrike" kern="1200" cap="none" spc="0" normalizeH="0" noProof="0" dirty="0" smtClean="0">
                <a:ln>
                  <a:noFill/>
                </a:ln>
                <a:solidFill>
                  <a:schemeClr val="tx1"/>
                </a:solidFill>
                <a:effectLst/>
                <a:uLnTx/>
                <a:uFillTx/>
                <a:latin typeface="+mn-lt"/>
                <a:ea typeface="+mn-ea"/>
                <a:cs typeface="+mn-cs"/>
              </a:rPr>
              <a:t> causes output to an I/O device.</a:t>
            </a:r>
          </a:p>
          <a:p>
            <a:pPr marL="731520" lvl="1" indent="-274320">
              <a:spcBef>
                <a:spcPct val="20000"/>
              </a:spcBef>
              <a:buClr>
                <a:schemeClr val="accent3"/>
              </a:buClr>
              <a:buSzPct val="95000"/>
              <a:buFont typeface="Wingdings 2"/>
              <a:buChar char=""/>
            </a:pPr>
            <a:r>
              <a:rPr lang="en-CA" sz="2600" b="1" baseline="0" dirty="0" smtClean="0"/>
              <a:t>Next() </a:t>
            </a:r>
            <a:r>
              <a:rPr lang="en-CA" sz="2600" baseline="0" dirty="0" smtClean="0"/>
              <a:t>– Returns the next element in a linked list.</a:t>
            </a:r>
            <a:endParaRPr kumimoji="0" lang="en-CA"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slide(fromBottom)">
                                      <p:cBhvr>
                                        <p:cTn id="20" dur="500"/>
                                        <p:tgtEl>
                                          <p:spTgt spid="4">
                                            <p:txEl>
                                              <p:pRg st="0" end="0"/>
                                            </p:txEl>
                                          </p:spTgt>
                                        </p:tgtEl>
                                      </p:cBhvr>
                                    </p:animEffect>
                                  </p:childTnLst>
                                </p:cTn>
                              </p:par>
                            </p:childTnLst>
                          </p:cTn>
                        </p:par>
                        <p:par>
                          <p:cTn id="21" fill="hold">
                            <p:stCondLst>
                              <p:cond delay="500"/>
                            </p:stCondLst>
                            <p:childTnLst>
                              <p:par>
                                <p:cTn id="22" presetID="12" presetClass="entr" presetSubtype="4" fill="hold" nodeType="after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slide(fromBottom)">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slide(fromBottom)">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slide(fromBottom)">
                                      <p:cBhvr>
                                        <p:cTn id="3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Functional programming languages</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Pure Functional Programming Languages</a:t>
            </a:r>
          </a:p>
          <a:p>
            <a:pPr lvl="1"/>
            <a:r>
              <a:rPr lang="en-CA" dirty="0" smtClean="0"/>
              <a:t>Charity </a:t>
            </a:r>
          </a:p>
          <a:p>
            <a:pPr lvl="1"/>
            <a:r>
              <a:rPr lang="en-CA" dirty="0" smtClean="0"/>
              <a:t>Clean </a:t>
            </a:r>
          </a:p>
          <a:p>
            <a:pPr lvl="1"/>
            <a:r>
              <a:rPr lang="en-CA" dirty="0" smtClean="0"/>
              <a:t>Curry </a:t>
            </a:r>
          </a:p>
          <a:p>
            <a:pPr lvl="1"/>
            <a:r>
              <a:rPr lang="en-CA" dirty="0" smtClean="0"/>
              <a:t>Haskell </a:t>
            </a:r>
          </a:p>
          <a:p>
            <a:pPr lvl="1"/>
            <a:r>
              <a:rPr lang="en-CA" dirty="0" smtClean="0"/>
              <a:t>Miranda</a:t>
            </a:r>
          </a:p>
          <a:p>
            <a:r>
              <a:rPr lang="en-CA" dirty="0" smtClean="0"/>
              <a:t>Many functional languages are "impure", containing imperative features</a:t>
            </a:r>
          </a:p>
          <a:p>
            <a:pPr lvl="1"/>
            <a:r>
              <a:rPr lang="en-CA" dirty="0" smtClean="0"/>
              <a:t>Lisp</a:t>
            </a:r>
          </a:p>
          <a:p>
            <a:pPr lvl="2"/>
            <a:r>
              <a:rPr lang="en-US" dirty="0" smtClean="0"/>
              <a:t>Scheme</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par>
                          <p:cTn id="20" fill="hold">
                            <p:stCondLst>
                              <p:cond delay="2000"/>
                            </p:stCondLst>
                            <p:childTnLst>
                              <p:par>
                                <p:cTn id="21" presetID="12" presetClass="entr" presetSubtype="4" fill="hold" nodeType="afterEffect">
                                  <p:stCondLst>
                                    <p:cond delay="0"/>
                                  </p:stCondLst>
                                  <p:iterate type="lt">
                                    <p:tmPct val="0"/>
                                  </p:iterate>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mph" presetSubtype="0" fill="hold" nodeType="clickEffect">
                                  <p:stCondLst>
                                    <p:cond delay="0"/>
                                  </p:stCondLst>
                                  <p:iterate type="lt">
                                    <p:tmPct val="4000"/>
                                  </p:iterate>
                                  <p:childTnLst>
                                    <p:set>
                                      <p:cBhvr override="childStyle">
                                        <p:cTn id="31" dur="500" fill="hold"/>
                                        <p:tgtEl>
                                          <p:spTgt spid="3">
                                            <p:txEl>
                                              <p:pRg st="4" end="4"/>
                                            </p:txEl>
                                          </p:spTgt>
                                        </p:tgtEl>
                                        <p:attrNameLst>
                                          <p:attrName>style.color</p:attrName>
                                        </p:attrNameLst>
                                      </p:cBhvr>
                                      <p:to>
                                        <p:clrVal>
                                          <a:schemeClr val="accent2"/>
                                        </p:clrVal>
                                      </p:to>
                                    </p:set>
                                    <p:set>
                                      <p:cBhvr>
                                        <p:cTn id="32" dur="500" fill="hold"/>
                                        <p:tgtEl>
                                          <p:spTgt spid="3">
                                            <p:txEl>
                                              <p:pRg st="4" end="4"/>
                                            </p:txEl>
                                          </p:spTgt>
                                        </p:tgtEl>
                                        <p:attrNameLst>
                                          <p:attrName>fillcolor</p:attrName>
                                        </p:attrNameLst>
                                      </p:cBhvr>
                                      <p:to>
                                        <p:clrVal>
                                          <a:schemeClr val="accent2"/>
                                        </p:clrVal>
                                      </p:to>
                                    </p:set>
                                    <p:set>
                                      <p:cBhvr>
                                        <p:cTn id="33" dur="500" fill="hold"/>
                                        <p:tgtEl>
                                          <p:spTgt spid="3">
                                            <p:txEl>
                                              <p:pRg st="4" end="4"/>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slide(fromBottom)">
                                      <p:cBhvr>
                                        <p:cTn id="38" dur="500"/>
                                        <p:tgtEl>
                                          <p:spTgt spid="3">
                                            <p:txEl>
                                              <p:pRg st="6" end="6"/>
                                            </p:txEl>
                                          </p:spTgt>
                                        </p:tgtEl>
                                      </p:cBhvr>
                                    </p:animEffect>
                                  </p:childTnLst>
                                </p:cTn>
                              </p:par>
                            </p:childTnLst>
                          </p:cTn>
                        </p:par>
                        <p:par>
                          <p:cTn id="39" fill="hold">
                            <p:stCondLst>
                              <p:cond delay="500"/>
                            </p:stCondLst>
                            <p:childTnLst>
                              <p:par>
                                <p:cTn id="40" presetID="12" presetClass="entr" presetSubtype="4"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lide(fromBottom)">
                                      <p:cBhvr>
                                        <p:cTn id="42" dur="500"/>
                                        <p:tgtEl>
                                          <p:spTgt spid="3">
                                            <p:txEl>
                                              <p:pRg st="7" end="7"/>
                                            </p:txEl>
                                          </p:spTgt>
                                        </p:tgtEl>
                                      </p:cBhvr>
                                    </p:animEffect>
                                  </p:childTnLst>
                                </p:cTn>
                              </p:par>
                            </p:childTnLst>
                          </p:cTn>
                        </p:par>
                        <p:par>
                          <p:cTn id="43" fill="hold">
                            <p:stCondLst>
                              <p:cond delay="1000"/>
                            </p:stCondLst>
                            <p:childTnLst>
                              <p:par>
                                <p:cTn id="44" presetID="12" presetClass="entr" presetSubtype="4" fill="hold" nodeType="afterEffect">
                                  <p:stCondLst>
                                    <p:cond delay="0"/>
                                  </p:stCondLst>
                                  <p:iterate type="lt">
                                    <p:tmPct val="0"/>
                                  </p:iterate>
                                  <p:childTnLst>
                                    <p:set>
                                      <p:cBhvr>
                                        <p:cTn id="45" dur="1" fill="hold">
                                          <p:stCondLst>
                                            <p:cond delay="0"/>
                                          </p:stCondLst>
                                        </p:cTn>
                                        <p:tgtEl>
                                          <p:spTgt spid="3">
                                            <p:txEl>
                                              <p:pRg st="8" end="8"/>
                                            </p:txEl>
                                          </p:spTgt>
                                        </p:tgtEl>
                                        <p:attrNameLst>
                                          <p:attrName>style.visibility</p:attrName>
                                        </p:attrNameLst>
                                      </p:cBhvr>
                                      <p:to>
                                        <p:strVal val="visible"/>
                                      </p:to>
                                    </p:set>
                                    <p:animEffect transition="in" filter="slide(fromBottom)">
                                      <p:cBhvr>
                                        <p:cTn id="46" dur="500"/>
                                        <p:tgtEl>
                                          <p:spTgt spid="3">
                                            <p:txEl>
                                              <p:pRg st="8" end="8"/>
                                            </p:txEl>
                                          </p:spTgt>
                                        </p:tgtEl>
                                      </p:cBhvr>
                                    </p:animEffect>
                                  </p:childTnLst>
                                </p:cTn>
                              </p:par>
                            </p:childTnLst>
                          </p:cTn>
                        </p:par>
                        <p:par>
                          <p:cTn id="47" fill="hold">
                            <p:stCondLst>
                              <p:cond delay="1500"/>
                            </p:stCondLst>
                            <p:childTnLst>
                              <p:par>
                                <p:cTn id="48" presetID="16" presetClass="emph" presetSubtype="0" fill="hold" nodeType="afterEffect">
                                  <p:stCondLst>
                                    <p:cond delay="0"/>
                                  </p:stCondLst>
                                  <p:iterate type="lt">
                                    <p:tmPct val="4000"/>
                                  </p:iterate>
                                  <p:childTnLst>
                                    <p:set>
                                      <p:cBhvr override="childStyle">
                                        <p:cTn id="49" dur="500" fill="hold"/>
                                        <p:tgtEl>
                                          <p:spTgt spid="3">
                                            <p:txEl>
                                              <p:pRg st="8" end="8"/>
                                            </p:txEl>
                                          </p:spTgt>
                                        </p:tgtEl>
                                        <p:attrNameLst>
                                          <p:attrName>style.color</p:attrName>
                                        </p:attrNameLst>
                                      </p:cBhvr>
                                      <p:to>
                                        <p:clrVal>
                                          <a:schemeClr val="accent2"/>
                                        </p:clrVal>
                                      </p:to>
                                    </p:set>
                                    <p:set>
                                      <p:cBhvr>
                                        <p:cTn id="50" dur="500" fill="hold"/>
                                        <p:tgtEl>
                                          <p:spTgt spid="3">
                                            <p:txEl>
                                              <p:pRg st="8" end="8"/>
                                            </p:txEl>
                                          </p:spTgt>
                                        </p:tgtEl>
                                        <p:attrNameLst>
                                          <p:attrName>fillcolor</p:attrName>
                                        </p:attrNameLst>
                                      </p:cBhvr>
                                      <p:to>
                                        <p:clrVal>
                                          <a:schemeClr val="accent2"/>
                                        </p:clrVal>
                                      </p:to>
                                    </p:set>
                                    <p:set>
                                      <p:cBhvr>
                                        <p:cTn id="51"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be referentially transparent?</a:t>
            </a:r>
            <a:endParaRPr lang="en-CA" dirty="0"/>
          </a:p>
        </p:txBody>
      </p:sp>
      <p:sp>
        <p:nvSpPr>
          <p:cNvPr id="3" name="Content Placeholder 2"/>
          <p:cNvSpPr>
            <a:spLocks noGrp="1"/>
          </p:cNvSpPr>
          <p:nvPr>
            <p:ph idx="1"/>
          </p:nvPr>
        </p:nvSpPr>
        <p:spPr/>
        <p:txBody>
          <a:bodyPr/>
          <a:lstStyle/>
          <a:p>
            <a:r>
              <a:rPr lang="en-CA" dirty="0" smtClean="0"/>
              <a:t>One advantage of writing code in a referentially transparent style is that given an intelligent compiler, static code analysis is easier and better code-improving transformations are possible automatically.</a:t>
            </a:r>
          </a:p>
          <a:p>
            <a:r>
              <a:rPr lang="en-CA" dirty="0" smtClean="0"/>
              <a:t>The primary disadvantage of languages which enforce referential transparency is that it makes the expression of operations that naturally fit a sequence-of-steps imperative programming style more awkward and less concise. </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CI162">
  <a:themeElements>
    <a:clrScheme name="Custom 23">
      <a:dk1>
        <a:sysClr val="windowText" lastClr="000000"/>
      </a:dk1>
      <a:lt1>
        <a:srgbClr val="44641E"/>
      </a:lt1>
      <a:dk2>
        <a:srgbClr val="89C540"/>
      </a:dk2>
      <a:lt2>
        <a:srgbClr val="F0E5B6"/>
      </a:lt2>
      <a:accent1>
        <a:srgbClr val="3B4F18"/>
      </a:accent1>
      <a:accent2>
        <a:srgbClr val="CCC834"/>
      </a:accent2>
      <a:accent3>
        <a:srgbClr val="F49AE1"/>
      </a:accent3>
      <a:accent4>
        <a:srgbClr val="2AC9DE"/>
      </a:accent4>
      <a:accent5>
        <a:srgbClr val="927B74"/>
      </a:accent5>
      <a:accent6>
        <a:srgbClr val="769F11"/>
      </a:accent6>
      <a:hlink>
        <a:srgbClr val="0A6A21"/>
      </a:hlink>
      <a:folHlink>
        <a:srgbClr val="406EA5"/>
      </a:folHlink>
    </a:clrScheme>
    <a:fontScheme name="Fresh">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resh">
      <a:fillStyleLst>
        <a:solidFill>
          <a:schemeClr val="phClr"/>
        </a:solidFill>
        <a:solidFill>
          <a:schemeClr val="phClr">
            <a:tint val="70000"/>
            <a:satMod val="115000"/>
          </a:schemeClr>
        </a:solidFill>
        <a:solidFill>
          <a:schemeClr val="phClr">
            <a:shade val="80000"/>
            <a:satMod val="115000"/>
          </a:schemeClr>
        </a:solidFill>
      </a:fillStyleLst>
      <a:lnStyleLst>
        <a:ln w="25400" cap="flat" cmpd="sng" algn="ctr">
          <a:solidFill>
            <a:schemeClr val="phClr">
              <a:shade val="95000"/>
              <a:satMod val="105000"/>
            </a:schemeClr>
          </a:solidFill>
          <a:prstDash val="solid"/>
          <a:miter/>
        </a:ln>
        <a:ln w="50800" cap="flat" cmpd="sng" algn="ctr">
          <a:solidFill>
            <a:schemeClr val="phClr"/>
          </a:solidFill>
          <a:prstDash val="solid"/>
          <a:miter/>
        </a:ln>
        <a:ln w="76200" cap="flat" cmpd="thickThin" algn="ctr">
          <a:solidFill>
            <a:schemeClr val="phClr">
              <a:alpha val="80000"/>
            </a:schemeClr>
          </a:solidFill>
          <a:prstDash val="solid"/>
          <a:miter/>
        </a:ln>
      </a:lnStyleLst>
      <a:effectStyleLst>
        <a:effectStyle>
          <a:effectLst/>
        </a:effectStyle>
        <a:effectStyle>
          <a:effectLst>
            <a:outerShdw blurRad="63500" sx="101000" sy="101000" rotWithShape="0">
              <a:srgbClr val="FFFFFF">
                <a:alpha val="50000"/>
              </a:srgbClr>
            </a:outerShdw>
          </a:effectLst>
        </a:effectStyle>
        <a:effectStyle>
          <a:effectLst>
            <a:innerShdw blurRad="101600">
              <a:srgbClr val="FFFFFF">
                <a:alpha val="75000"/>
              </a:srgbClr>
            </a:innerShdw>
            <a:outerShdw blurRad="63500" sx="101000" sy="101000" rotWithShape="0">
              <a:srgbClr val="FFFFFF">
                <a:alpha val="50000"/>
              </a:srgbClr>
            </a:outerShdw>
            <a:reflection blurRad="12700" stA="30000" endPos="35000" dist="38100" dir="5400000" sy="-100000" rotWithShape="0"/>
          </a:effectLst>
          <a:scene3d>
            <a:camera prst="orthographicFront">
              <a:rot lat="0" lon="0" rev="0"/>
            </a:camera>
            <a:lightRig rig="balanced" dir="t">
              <a:rot lat="0" lon="0" rev="30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CSCI162</Template>
  <TotalTime>2036</TotalTime>
  <Words>3104</Words>
  <Application>Microsoft Office PowerPoint</Application>
  <PresentationFormat>On-screen Show (4:3)</PresentationFormat>
  <Paragraphs>302</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CSCI162</vt:lpstr>
      <vt:lpstr>CSCI 162 Topics in Computing Science Programming Languages An introduction to functional programming </vt:lpstr>
      <vt:lpstr>Slide 2</vt:lpstr>
      <vt:lpstr>Functional Languages</vt:lpstr>
      <vt:lpstr>Functional Vs. Imperative Programming</vt:lpstr>
      <vt:lpstr>Referential transparency</vt:lpstr>
      <vt:lpstr>Pure Functions</vt:lpstr>
      <vt:lpstr>Pure Functions</vt:lpstr>
      <vt:lpstr>Functional programming languages</vt:lpstr>
      <vt:lpstr>Why be referentially transparent?</vt:lpstr>
      <vt:lpstr>λ Calculus</vt:lpstr>
      <vt:lpstr>λ Calculus Syntax</vt:lpstr>
      <vt:lpstr>λ Calculus Syntax</vt:lpstr>
      <vt:lpstr>Quick Quiz</vt:lpstr>
      <vt:lpstr>Slide 14</vt:lpstr>
      <vt:lpstr>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330</dc:title>
  <dc:creator>beest</dc:creator>
  <cp:lastModifiedBy>beest</cp:lastModifiedBy>
  <cp:revision>20</cp:revision>
  <dcterms:created xsi:type="dcterms:W3CDTF">2011-04-15T02:28:26Z</dcterms:created>
  <dcterms:modified xsi:type="dcterms:W3CDTF">2012-02-28T15:46:35Z</dcterms:modified>
</cp:coreProperties>
</file>