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5.png" ContentType="image/png"/>
  <Override PartName="/ppt/media/image7.wmf" ContentType="image/x-wmf"/>
  <Override PartName="/ppt/media/image6.png" ContentType="image/png"/>
  <Override PartName="/ppt/media/image10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120" y="413064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5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51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51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41151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48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41151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51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120" y="413064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04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/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/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/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/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6260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6260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6260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fld id="{51D16191-A1C1-4181-91D1-A181316181C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wmf"/><Relationship Id="rId8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685800" y="1295280"/>
            <a:ext cx="7772400" cy="228636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buFont typeface="Times New Roman"/>
              <a:buChar char="•"/>
            </a:pPr>
            <a:r>
              <a:rPr lang="en-US">
                <a:solidFill>
                  <a:srgbClr val="3333cc"/>
                </a:solidFill>
              </a:rPr>
              <a:t>Lecture 18:</a:t>
            </a:r>
            <a:r>
              <a:rPr lang="en-US">
                <a:solidFill>
                  <a:srgbClr val="000000"/>
                </a:solidFill>
              </a:rPr>
              <a:t>
</a:t>
            </a:r>
            <a:r>
              <a:rPr lang="en-US">
                <a:solidFill>
                  <a:srgbClr val="000000"/>
                </a:solidFill>
              </a:rPr>
              <a:t>Minimum Spanning Trees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1371600" y="4191120"/>
            <a:ext cx="6400800" cy="838440"/>
          </a:xfrm>
          <a:prstGeom prst="rect">
            <a:avLst/>
          </a:prstGeom>
        </p:spPr>
        <p:txBody>
          <a:bodyPr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Shang-Hua Teng</a:t>
            </a:r>
            <a:endParaRPr/>
          </a:p>
        </p:txBody>
      </p:sp>
    </p:spTree>
  </p:cSld>
</p:sld>
</file>

<file path=ppt/slides/slide10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solidFill><a:srgbClr val="ffffff"/></a:solid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279" name="TextShape 1"/><p:cNvSpPr txBox="1"/><p:nvPr/></p:nvSpPr><p:spPr><a:xfrm><a:off x="762120" y="304560"/><a:ext cx="7772400" cy="1143360"/></a:xfrm><a:prstGeom prst="rect"><a:avLst/></a:prstGeom></p:spPr><p:txBody><a:bodyPr anchor="ctr" bIns="46800" lIns="90000" rIns="90000" tIns="46800"/><a:p><a:pPr algn="ctr"><a:buFont typeface="Times New Roman"/><a:buChar char="•"/></a:pPr><a:r><a:rPr lang="en-US"></a:rPr><a:t>First Edge</a:t></a:r><a:endParaRPr/></a:p></p:txBody></p:sp><p:sp><p:nvSpPr><p:cNvPr id="280" name="TextShape 2"/><p:cNvSpPr txBox="1"/><p:nvPr/></p:nvSpPr><p:spPr><a:xfrm><a:off x="685800" y="1143000"/><a:ext cx="7772400" cy="991080"/></a:xfrm><a:prstGeom prst="rect"><a:avLst/></a:prstGeom></p:spPr><p:txBody><a:bodyPr bIns="46800" lIns="90000" rIns="90000" tIns="46800"/><a:p><a:pPr><a:buFont typeface="Times New Roman"/><a:buChar char="•"/></a:pPr><a:r><a:rPr lang="en-US"></a:rPr><a:t>So the shortest edge safe!!!</a:t></a:r><a:endParaRPr/></a:p></p:txBody></p:sp><p:sp><p:nvSpPr><p:cNvPr id="281" name="CustomShape 3"/><p:cNvSpPr/><p:nvPr/></p:nvSpPr><p:spPr><a:xfrm><a:off x="1581120" y="3505320"/><a:ext cx="53352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H</a:t></a:r><a:endParaRPr/></a:p></p:txBody></p:sp><p:sp><p:nvSpPr><p:cNvPr id="282" name="CustomShape 4"/><p:cNvSpPr/><p:nvPr/></p:nvSpPr><p:spPr><a:xfrm><a:off x="4629240" y="3505320"/><a:ext cx="53316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B</a:t></a:r><a:endParaRPr/></a:p></p:txBody></p:sp><p:sp><p:nvSpPr><p:cNvPr id="283" name="CustomShape 5"/><p:cNvSpPr/><p:nvPr/></p:nvSpPr><p:spPr><a:xfrm><a:off x="7296120" y="3505320"/><a:ext cx="53352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C</a:t></a:r><a:endParaRPr/></a:p></p:txBody></p:sp><p:sp><p:nvSpPr><p:cNvPr id="284" name="CustomShape 6"/><p:cNvSpPr/><p:nvPr/></p:nvSpPr><p:spPr><a:xfrm><a:off x="1581120" y="5105520"/><a:ext cx="53352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G</a:t></a:r><a:endParaRPr/></a:p></p:txBody></p:sp><p:sp><p:nvSpPr><p:cNvPr id="285" name="CustomShape 7"/><p:cNvSpPr/><p:nvPr/></p:nvSpPr><p:spPr><a:xfrm><a:off x="4629240" y="5105520"/><a:ext cx="53316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E</a:t></a:r><a:endParaRPr/></a:p></p:txBody></p:sp><p:sp><p:nvSpPr><p:cNvPr id="286" name="CustomShape 8"/><p:cNvSpPr/><p:nvPr/></p:nvSpPr><p:spPr><a:xfrm><a:off x="7296120" y="5105520"/><a:ext cx="53352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D</a:t></a:r><a:endParaRPr/></a:p></p:txBody></p:sp><p:sp><p:nvSpPr><p:cNvPr id="287" name="CustomShape 9"/><p:cNvSpPr/><p:nvPr/></p:nvSpPr><p:spPr><a:xfrm><a:off x="3105000" y="5791320"/><a:ext cx="53352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F</a:t></a:r><a:endParaRPr/></a:p></p:txBody></p:sp><p:sp><p:nvSpPr><p:cNvPr id="288" name="CustomShape 10"/><p:cNvSpPr/><p:nvPr/></p:nvSpPr><p:spPr><a:xfrm><a:off x="3105000" y="2819520"/><a:ext cx="53352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A</a:t></a:r><a:endParaRPr/></a:p></p:txBody></p:sp><p:cxnSp><p:nvCxnSpPr><p:cNvPr id="289" name="Line 11"/><p:cNvCxnSpPr><a:stCxn id="288" idx="5"/><a:endCxn id="282" idx="1"/></p:cNvCxnSpPr><p:nvPr/></p:nvCxnSpPr><p:spPr><xfrm><a:off x="3560400" y="3274560"/><a:ext cx="1147320" cy="309240"/></xfrm><a:prstGeom prst="straightConnector1"><a:avLst/></a:prstGeom><a:ln w="38160"><a:solidFill><a:srgbClr val="000000"/></a:solidFill><a:miter/></a:ln></p:spPr></p:cxnSp><p:cxnSp><p:nvCxnSpPr><p:cNvPr id="290" name="Line 12"/><p:cNvCxnSpPr><a:stCxn id="288" idx="3"/><a:endCxn id="281" idx="7"/></p:cNvCxnSpPr><p:nvPr/></p:nvCxnSpPr><p:spPr><1pic:xfrm><a:off x="2036520" y="3274560"/><a:ext cx="1146960" cy="309240"/></1pic:xfrm><a:prstGeom prst="straightConnector1"><a:avLst/></a:prstGeom><a:ln w="38160"><a:solidFill><a:srgbClr val="000000"/></a:solidFill><a:miter/></a:ln></p:spPr></p:cxnSp><p:cxnSp><p:nvCxnSpPr><p:cNvPr id="291" name="Line 13"/><p:cNvCxnSpPr><a:stCxn id="281" idx="6"/><a:endCxn id="282" idx="2"/></p:cNvCxnSpPr><p:nvPr/></p:nvCxnSpPr><p:spPr><xfrm><a:off x="2114640" y="3772080"/><a:ext cx="2514960" cy="360"/></xfrm><a:prstGeom prst="straightConnector1"><a:avLst/></a:prstGeom><a:ln w="38160"><a:solidFill><a:srgbClr val="000000"/></a:solidFill><a:miter/></a:ln></p:spPr></p:cxnSp><p:cxnSp><p:nvCxnSpPr><p:cNvPr id="292" name="Line 14"/><p:cNvCxnSpPr><a:stCxn id="284" idx="0"/><a:endCxn id="281" idx="4"/></p:cNvCxnSpPr><p:nvPr/></p:nvCxnSpPr><p:spPr><xfrm flipH="1"><a:off x="1847880" y="4038480"/><a:ext cx="360" cy="1067400"/></xfrm><a:prstGeom prst="straightConnector1"><a:avLst/></a:prstGeom><a:ln w="38160"><a:solidFill><a:srgbClr val="000000"/></a:solidFill><a:miter/></a:ln></p:spPr></p:cxnSp><p:cxnSp><p:nvCxnSpPr><p:cNvPr id="293" name="Line 15"/><p:cNvCxnSpPr><a:stCxn id="284" idx="5"/><a:endCxn id="287" idx="1"/></p:cNvCxnSpPr><p:nvPr/></p:nvCxnSpPr><p:spPr><xfrm><a:off x="2036520" y="5560560"/><a:ext cx="1146960" cy="309240"/></xfrm><a:prstGeom prst="straightConnector1"><a:avLst/></a:prstGeom><a:ln w="38160"><a:solidFill><a:srgbClr val="000000"/></a:solidFill><a:miter/></a:ln></p:spPr></p:cxnSp><p:cxnSp><p:nvCxnSpPr><p:cNvPr id="294" name="Line 16"/><p:cNvCxnSpPr><a:stCxn id="287" idx="7"/><a:endCxn id="285" idx="3"/></p:cNvCxnSpPr><p:nvPr/></p:nvCxnSpPr><p:spPr><xfrm flipH="1"><a:off x="3560400" y="5560560"/><a:ext cx="1147320" cy="309240"/></xfrm><a:prstGeom prst="straightConnector1"><a:avLst/></a:prstGeom><a:ln w="38160"><a:solidFill><a:srgbClr val="000000"/></a:solidFill><a:miter/></a:ln></p:spPr></p:cxnSp><p:cxnSp><p:nvCxnSpPr><p:cNvPr id="295" name="Line 17"/><p:cNvCxnSpPr><a:stCxn id="285" idx="0"/><a:endCxn id="282" idx="4"/></p:cNvCxnSpPr><p:nvPr/></p:nvCxnSpPr><p:spPr><xfrm flipH="1"><a:off x="4896000" y="4038480"/><a:ext cx="360" cy="1067400"/></xfrm><a:prstGeom prst="straightConnector1"><a:avLst/></a:prstGeom><a:ln w="38160"><a:solidFill><a:srgbClr val="ff0000"/></a:solidFill><a:miter/></a:ln></p:spPr></p:cxnSp><p:cxnSp><p:nvCxnSpPr><p:cNvPr id="296" name="Line 18"/><p:cNvCxnSpPr></p:cNvCxnSpPr><p:nvPr/></p:nvCxnSpPr><p:spPr><xfrm><a:off x="5162040" y="3733560"/><a:ext cx="2096280" cy="1080"/></xfrm><a:prstGeom prst="straightConnector1"><a:avLst/></a:prstGeom><a:ln w="38160"><a:solidFill><a:srgbClr val="000000"/></a:solidFill><a:miter/></a:ln></p:spPr></p:cxnSp><p:cxnSp><p:nvCxnSpPr><p:cNvPr id="297" name="Line 19"/><p:cNvCxnSpPr><a:stCxn id="285" idx="6"/><a:endCxn id="286" idx="2"/></p:cNvCxnSpPr><p:nvPr/></p:nvCxnSpPr><p:spPr><xfrm><a:off x="5162400" y="5372280"/><a:ext cx="2134080" cy="360"/></xfrm><a:prstGeom prst="straightConnector1"><a:avLst/></a:prstGeom><a:ln w="38160"><a:solidFill><a:srgbClr val="000000"/></a:solidFill><a:miter/></a:ln></p:spPr></p:cxnSp><p:cxnSp><p:nvCxnSpPr><p:cNvPr id="298" name="Line 20"/><p:cNvCxnSpPr><a:stCxn id="287" idx="0"/><a:endCxn id="281" idx="5"/></p:cNvCxnSpPr><p:nvPr/></p:nvCxnSpPr><p:spPr><1pic:xfrm flipH="1"><a:off x="2036520" y="3960360"/><a:ext cx="1335600" cy="1831320"/></1pic:xfrm><a:prstGeom prst="curvedConnector3"><a:avLst/></a:prstGeom><a:ln w="38160"><a:solidFill><a:srgbClr val="000000"/></a:solidFill><a:miter/></a:ln></p:spPr></p:cxnSp><p:sp><p:nvSpPr><p:cNvPr id="299" name="CustomShape 21"/><p:cNvSpPr/><p:nvPr/></p:nvSpPr><p:spPr><a:xfrm><a:off x="1448640" y="428148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14</a:t></a:r><a:endParaRPr/></a:p></p:txBody></p:sp><p:sp><p:nvSpPr><p:cNvPr id="300" name="CustomShape 22"/><p:cNvSpPr/><p:nvPr/></p:nvSpPr><p:spPr><a:xfrm><a:off x="2743920" y="457200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10</a:t></a:r><a:endParaRPr/></a:p></p:txBody></p:sp><p:sp><p:nvSpPr><p:cNvPr id="301" name="CustomShape 23"/><p:cNvSpPr/><p:nvPr/></p:nvSpPr><p:spPr><a:xfrm><a:off x="2420280" y="563868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3</a:t></a:r><a:endParaRPr/></a:p></p:txBody></p:sp><p:sp><p:nvSpPr><p:cNvPr id="302" name="CustomShape 24"/><p:cNvSpPr/><p:nvPr/></p:nvSpPr><p:spPr><a:xfrm><a:off x="2420280" y="30481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6</a:t></a:r><a:endParaRPr/></a:p></p:txBody></p:sp><p:sp><p:nvSpPr><p:cNvPr id="303" name="CustomShape 25"/><p:cNvSpPr/><p:nvPr/></p:nvSpPr><p:spPr><a:xfrm><a:off x="4090320" y="30481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4</a:t></a:r><a:endParaRPr/></a:p></p:txBody></p:sp><p:sp><p:nvSpPr><p:cNvPr id="304" name="CustomShape 26"/><p:cNvSpPr/><p:nvPr/></p:nvSpPr><p:spPr><a:xfrm><a:off x="3182400" y="341964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5</a:t></a:r><a:endParaRPr/></a:p></p:txBody></p:sp><p:sp><p:nvSpPr><p:cNvPr id="305" name="CustomShape 27"/><p:cNvSpPr/><p:nvPr/></p:nvSpPr><p:spPr><a:xfrm><a:off x="4928760" y="432756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2</a:t></a:r><a:endParaRPr/></a:p></p:txBody></p:sp><p:sp><p:nvSpPr><p:cNvPr id="306" name="CustomShape 28"/><p:cNvSpPr/><p:nvPr/></p:nvSpPr><p:spPr><a:xfrm><a:off x="6071760" y="3429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9</a:t></a:r><a:endParaRPr/></a:p></p:txBody></p:sp><p:sp><p:nvSpPr><p:cNvPr id="307" name="CustomShape 29"/><p:cNvSpPr/><p:nvPr/></p:nvSpPr><p:spPr><a:xfrm><a:off x="6014160" y="501336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15</a:t></a:r><a:endParaRPr/></a:p></p:txBody></p:sp><p:sp><p:nvSpPr><p:cNvPr id="308" name="CustomShape 30"/><p:cNvSpPr/><p:nvPr/></p:nvSpPr><p:spPr><a:xfrm><a:off x="4007880" y="566424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8</a:t></a:r><a:endParaRPr/></a:p></p:txBody></p:sp></p:spTree></p:cSld>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09" name="fig23-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0" name="CustomShape 1"/>
          <p:cNvSpPr/>
          <p:nvPr/>
        </p:nvSpPr>
        <p:spPr>
          <a:xfrm>
            <a:off x="228600" y="228600"/>
            <a:ext cx="6019920" cy="119124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 sz="3600"/>
              <a:t>An Example of Cuts and light Edges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11" name="fig23-4a"/>
          <p:cNvPicPr/>
          <p:nvPr/>
        </p:nvPicPr>
        <p:blipFill>
          <a:blip r:embed="rId1"/>
          <a:stretch>
            <a:fillRect/>
          </a:stretch>
        </p:blipFill>
        <p:spPr>
          <a:xfrm>
            <a:off x="775800" y="1600200"/>
            <a:ext cx="4786560" cy="1828800"/>
          </a:xfrm>
          <a:prstGeom prst="rect">
            <a:avLst/>
          </a:prstGeom>
        </p:spPr>
      </p:pic>
      <p:sp>
        <p:nvSpPr>
          <p:cNvPr id="312" name="CustomShape 1"/>
          <p:cNvSpPr/>
          <p:nvPr/>
        </p:nvSpPr>
        <p:spPr>
          <a:xfrm>
            <a:off x="685800" y="1756440"/>
            <a:ext cx="496440" cy="4302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</p:sp>
      <p:sp>
        <p:nvSpPr>
          <p:cNvPr id="313" name="Line 2"/>
          <p:cNvSpPr/>
          <p:nvPr/>
        </p:nvSpPr>
        <p:spPr>
          <a:xfrm>
            <a:off x="1192320" y="2597040"/>
            <a:ext cx="436320" cy="34452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314" name="Line 3"/>
          <p:cNvSpPr/>
          <p:nvPr/>
        </p:nvSpPr>
        <p:spPr>
          <a:xfrm flipV="1">
            <a:off x="1895400" y="2584440"/>
            <a:ext cx="436680" cy="37152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315" name="Line 4"/>
          <p:cNvSpPr/>
          <p:nvPr/>
        </p:nvSpPr>
        <p:spPr>
          <a:xfrm>
            <a:off x="2598840" y="2570040"/>
            <a:ext cx="436320" cy="38592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316" name="Line 5"/>
          <p:cNvSpPr/>
          <p:nvPr/>
        </p:nvSpPr>
        <p:spPr>
          <a:xfrm>
            <a:off x="3300480" y="2001960"/>
            <a:ext cx="1152360" cy="96660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317" name="Line 6"/>
          <p:cNvSpPr/>
          <p:nvPr/>
        </p:nvSpPr>
        <p:spPr>
          <a:xfrm flipV="1">
            <a:off x="4703760" y="2584440"/>
            <a:ext cx="425520" cy="39672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318" name="Line 7"/>
          <p:cNvSpPr/>
          <p:nvPr/>
        </p:nvSpPr>
        <p:spPr>
          <a:xfrm>
            <a:off x="4718160" y="2000160"/>
            <a:ext cx="423720" cy="37152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319" name="Line 8"/>
          <p:cNvSpPr/>
          <p:nvPr/>
        </p:nvSpPr>
        <p:spPr>
          <a:xfrm>
            <a:off x="3365640" y="1881360"/>
            <a:ext cx="1020600" cy="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320" name="Line 9"/>
          <p:cNvSpPr/>
          <p:nvPr/>
        </p:nvSpPr>
        <p:spPr>
          <a:xfrm>
            <a:off x="1762200" y="2041560"/>
            <a:ext cx="0" cy="927000"/>
          </a:xfrm>
          <a:prstGeom prst="line">
            <a:avLst/>
          </a:prstGeom>
          <a:ln w="38160">
            <a:solidFill>
              <a:srgbClr val="008000"/>
            </a:solidFill>
            <a:miter/>
          </a:ln>
        </p:spPr>
      </p:sp>
      <p:sp>
        <p:nvSpPr>
          <p:cNvPr id="321" name="CustomShape 10"/>
          <p:cNvSpPr/>
          <p:nvPr/>
        </p:nvSpPr>
        <p:spPr>
          <a:xfrm>
            <a:off x="304920" y="3886200"/>
            <a:ext cx="8534160" cy="24969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>
                <a:ea typeface="標楷體"/>
              </a:rPr>
              <a:t>A={(a,b}, (c, i}, (h, g}, {g, h}}</a:t>
            </a:r>
            <a:endParaRPr/>
          </a:p>
          <a:p>
            <a:pPr>
              <a:buFont typeface="Times New Roman"/>
              <a:buChar char="•"/>
            </a:pPr>
            <a:r>
              <a:rPr lang="en-US">
                <a:ea typeface="標楷體"/>
              </a:rPr>
              <a:t>S={a, b, c, i, e}; V-S = {h, g, f, d}: there are many kinds of cuts respect A</a:t>
            </a:r>
            <a:endParaRPr/>
          </a:p>
          <a:p>
            <a:pPr>
              <a:buFont typeface="Times New Roman"/>
              <a:buChar char="•"/>
            </a:pPr>
            <a:r>
              <a:rPr lang="en-US">
                <a:ea typeface="標楷體"/>
              </a:rPr>
              <a:t>(c, f) is the light edges crossing S and V-S and will be a safe edge</a:t>
            </a:r>
            <a:endParaRPr/>
          </a:p>
          <a:p>
            <a:pPr>
              <a:buFont typeface="Times New Roman"/>
              <a:buChar char="•"/>
            </a:pPr>
            <a:endParaRPr/>
          </a:p>
        </p:txBody>
      </p:sp>
      <p:sp>
        <p:nvSpPr>
          <p:cNvPr id="322" name="CustomShape 11"/>
          <p:cNvSpPr/>
          <p:nvPr/>
        </p:nvSpPr>
        <p:spPr>
          <a:xfrm>
            <a:off x="609480" y="1523880"/>
            <a:ext cx="5334120" cy="1295640"/>
          </a:xfrm>
          <a:prstGeom prst="rect">
            <a:avLst/>
          </a:prstGeom>
          <a:ln w="28440">
            <a:solidFill>
              <a:srgbClr val="ccccff"/>
            </a:solidFill>
            <a:round/>
          </a:ln>
        </p:spPr>
      </p:sp>
      <p:sp>
        <p:nvSpPr>
          <p:cNvPr id="323" name="Line 12"/>
          <p:cNvSpPr/>
          <p:nvPr/>
        </p:nvSpPr>
        <p:spPr>
          <a:xfrm>
            <a:off x="3294000" y="1995480"/>
            <a:ext cx="1152720" cy="966960"/>
          </a:xfrm>
          <a:prstGeom prst="line">
            <a:avLst/>
          </a:prstGeom>
          <a:ln w="38160">
            <a:solidFill>
              <a:srgbClr val="cc0099"/>
            </a:solidFill>
            <a:miter/>
          </a:ln>
        </p:spPr>
      </p:sp>
      <p:sp>
        <p:nvSpPr>
          <p:cNvPr id="324" name="TextShape 13"/>
          <p:cNvSpPr txBox="1"/>
          <p:nvPr/>
        </p:nvSpPr>
        <p:spPr>
          <a:xfrm>
            <a:off x="762120" y="38052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>
                <a:ea typeface="新細明體"/>
              </a:rPr>
              <a:t>More Example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>
                  <p:par>
                    <p:cTn fill="freeze" id="3">
                      <p:stCondLst>
                        <p:cond delay="indefinite"/>
                      </p:stCondLst>
                      <p:childTnLst>
                        <p:par>
                          <p:cTn fill="freeze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">
                      <p:stCondLst>
                        <p:cond delay="indefinite"/>
                      </p:stCondLst>
                      <p:childTnLst>
                        <p:par>
                          <p:cTn fill="freeze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685800" y="15192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>
                <a:ea typeface="新細明體"/>
              </a:rPr>
              <a:t>Proof of The Theorem</a:t>
            </a:r>
            <a:endParaRPr/>
          </a:p>
        </p:txBody>
      </p:sp>
      <p:sp>
        <p:nvSpPr>
          <p:cNvPr id="326" name="TextShape 2"/>
          <p:cNvSpPr txBox="1"/>
          <p:nvPr/>
        </p:nvSpPr>
        <p:spPr>
          <a:xfrm>
            <a:off x="-360" y="1371600"/>
            <a:ext cx="8991720" cy="525672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0000"/>
              </a:lnSpc>
              <a:buFont typeface="Times New Roman"/>
              <a:buChar char="•"/>
            </a:pPr>
            <a:r>
              <a:rPr lang="en-US" sz="2800">
                <a:ea typeface="新細明體"/>
              </a:rPr>
              <a:t>Let T be a MST that includes A, and assume T does not contain the light edge (u, v), since if it does, we have nothing more to prove</a:t>
            </a:r>
            <a:endParaRPr/>
          </a:p>
          <a:p>
            <a:pPr>
              <a:lnSpc>
                <a:spcPct val="90000"/>
              </a:lnSpc>
              <a:buFont typeface="Times New Roman"/>
              <a:buChar char="•"/>
            </a:pPr>
            <a:r>
              <a:rPr lang="en-US" sz="2800">
                <a:ea typeface="新細明體"/>
              </a:rPr>
              <a:t>Construct another MST T’ that includes A </a:t>
            </a:r>
            <a:r>
              <a:rPr lang="en-US" sz="2800">
                <a:latin typeface="Symbol"/>
                <a:ea typeface="新細明體"/>
              </a:rPr>
              <a:t></a:t>
            </a:r>
            <a:r>
              <a:rPr lang="en-US" sz="2800">
                <a:ea typeface="新細明體"/>
              </a:rPr>
              <a:t> {(u, v)} from T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r>
              <a:rPr lang="en-US" sz="2400">
                <a:ea typeface="新細明體"/>
              </a:rPr>
              <a:t>Add (u,v) to T induce a cycle, and let (x,y) be the edge crossing (S,V-S), then w(u,v) &lt;= w(x,y)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r>
              <a:rPr lang="en-US" sz="2400">
                <a:ea typeface="新細明體"/>
              </a:rPr>
              <a:t>T’ = T – (x, y) </a:t>
            </a:r>
            <a:r>
              <a:rPr lang="en-US" sz="2400">
                <a:latin typeface="Symbol"/>
                <a:ea typeface="新細明體"/>
              </a:rPr>
              <a:t></a:t>
            </a:r>
            <a:r>
              <a:rPr lang="en-US" sz="2400">
                <a:ea typeface="新細明體"/>
              </a:rPr>
              <a:t> (u, v)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r>
              <a:rPr lang="en-US" sz="2400">
                <a:ea typeface="新細明體"/>
              </a:rPr>
              <a:t>T’ is also a MST since W(T’) = W(T) – w(x, y) + w(u, v) </a:t>
            </a:r>
            <a:r>
              <a:rPr lang="en-US" sz="2400">
                <a:latin typeface="Symbol"/>
                <a:ea typeface="新細明體"/>
              </a:rPr>
              <a:t></a:t>
            </a:r>
            <a:r>
              <a:rPr lang="en-US" sz="2400">
                <a:ea typeface="新細明體"/>
              </a:rPr>
              <a:t> W(T)</a:t>
            </a:r>
            <a:endParaRPr/>
          </a:p>
          <a:p>
            <a:pPr>
              <a:lnSpc>
                <a:spcPct val="90000"/>
              </a:lnSpc>
              <a:buFont typeface="Times New Roman"/>
              <a:buChar char="•"/>
            </a:pPr>
            <a:r>
              <a:rPr lang="en-US" sz="2800">
                <a:ea typeface="新細明體"/>
              </a:rPr>
              <a:t>(u, v) is actually a safe edge for A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r>
              <a:rPr lang="en-US" sz="2400">
                <a:ea typeface="新細明體"/>
              </a:rPr>
              <a:t>Since A </a:t>
            </a:r>
            <a:r>
              <a:rPr lang="en-US" sz="2400">
                <a:latin typeface="Symbol"/>
                <a:ea typeface="新細明體"/>
              </a:rPr>
              <a:t></a:t>
            </a:r>
            <a:r>
              <a:rPr lang="en-US" sz="2400">
                <a:ea typeface="新細明體"/>
              </a:rPr>
              <a:t> T and (x, y) </a:t>
            </a:r>
            <a:r>
              <a:rPr lang="en-US" sz="2400">
                <a:latin typeface="Symbol"/>
                <a:ea typeface="新細明體"/>
              </a:rPr>
              <a:t></a:t>
            </a:r>
            <a:r>
              <a:rPr lang="en-US" sz="2400">
                <a:ea typeface="新細明體"/>
              </a:rPr>
              <a:t> A </a:t>
            </a:r>
            <a:r>
              <a:rPr lang="en-US" sz="2400">
                <a:latin typeface="Wingdings"/>
                <a:ea typeface="新細明體"/>
              </a:rPr>
              <a:t></a:t>
            </a:r>
            <a:r>
              <a:rPr lang="en-US" sz="2400">
                <a:ea typeface="新細明體"/>
              </a:rPr>
              <a:t> A </a:t>
            </a:r>
            <a:r>
              <a:rPr lang="en-US" sz="2400">
                <a:latin typeface="Symbol"/>
                <a:ea typeface="新細明體"/>
              </a:rPr>
              <a:t></a:t>
            </a:r>
            <a:r>
              <a:rPr lang="en-US" sz="2400">
                <a:ea typeface="新細明體"/>
              </a:rPr>
              <a:t> T’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r>
              <a:rPr lang="en-US" sz="2400">
                <a:ea typeface="新細明體"/>
              </a:rPr>
              <a:t>therefore A </a:t>
            </a:r>
            <a:r>
              <a:rPr lang="en-US" sz="2400">
                <a:latin typeface="Symbol"/>
                <a:ea typeface="新細明體"/>
              </a:rPr>
              <a:t></a:t>
            </a:r>
            <a:r>
              <a:rPr lang="en-US" sz="2400">
                <a:ea typeface="新細明體"/>
              </a:rPr>
              <a:t> {(u, v)} </a:t>
            </a:r>
            <a:r>
              <a:rPr lang="en-US" sz="2400">
                <a:latin typeface="Symbol"/>
                <a:ea typeface="新細明體"/>
              </a:rPr>
              <a:t></a:t>
            </a:r>
            <a:r>
              <a:rPr lang="en-US" sz="2400">
                <a:ea typeface="新細明體"/>
              </a:rPr>
              <a:t> T’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685800" y="30456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Property of MST</a:t>
            </a:r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152280" y="1523520"/>
            <a:ext cx="8839440" cy="48009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0000"/>
              </a:lnSpc>
              <a:buFont typeface="Times New Roman"/>
              <a:buChar char="•"/>
            </a:pPr>
            <a:r>
              <a:rPr lang="en-US"/>
              <a:t>MSTs satisfy the </a:t>
            </a:r>
            <a:r>
              <a:rPr i="1" lang="en-US">
                <a:solidFill>
                  <a:srgbClr val="000000"/>
                </a:solidFill>
              </a:rPr>
              <a:t>optimal substructure</a:t>
            </a:r>
            <a:r>
              <a:rPr lang="en-US"/>
              <a:t> property: an optimal tree is composed of optimal subtrees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r>
              <a:rPr lang="en-US"/>
              <a:t>Let T be an MST of G with an edge (</a:t>
            </a:r>
            <a:r>
              <a:rPr i="1" lang="en-US"/>
              <a:t>u,v</a:t>
            </a:r>
            <a:r>
              <a:rPr lang="en-US"/>
              <a:t>) in the middle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r>
              <a:rPr lang="en-US"/>
              <a:t>Removing (</a:t>
            </a:r>
            <a:r>
              <a:rPr i="1" lang="en-US"/>
              <a:t>u,v</a:t>
            </a:r>
            <a:r>
              <a:rPr lang="en-US"/>
              <a:t>) partitions T into two trees T</a:t>
            </a:r>
            <a:r>
              <a:rPr lang="en-US"/>
              <a:t>1</a:t>
            </a:r>
            <a:r>
              <a:rPr lang="en-US"/>
              <a:t> and T</a:t>
            </a:r>
            <a:r>
              <a:rPr lang="en-US"/>
              <a:t>2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r>
              <a:rPr lang="en-US"/>
              <a:t>Claim: T</a:t>
            </a:r>
            <a:r>
              <a:rPr lang="en-US"/>
              <a:t>1</a:t>
            </a:r>
            <a:r>
              <a:rPr lang="en-US"/>
              <a:t> is an MST of G</a:t>
            </a:r>
            <a:r>
              <a:rPr lang="en-US"/>
              <a:t>1</a:t>
            </a:r>
            <a:r>
              <a:rPr lang="en-US"/>
              <a:t> = (V</a:t>
            </a:r>
            <a:r>
              <a:rPr lang="en-US"/>
              <a:t>1</a:t>
            </a:r>
            <a:r>
              <a:rPr lang="en-US"/>
              <a:t>,E</a:t>
            </a:r>
            <a:r>
              <a:rPr lang="en-US"/>
              <a:t>1</a:t>
            </a:r>
            <a:r>
              <a:rPr lang="en-US"/>
              <a:t>), and T</a:t>
            </a:r>
            <a:r>
              <a:rPr lang="en-US"/>
              <a:t>2</a:t>
            </a:r>
            <a:r>
              <a:rPr lang="en-US"/>
              <a:t> is an MST of G</a:t>
            </a:r>
            <a:r>
              <a:rPr lang="en-US"/>
              <a:t>2</a:t>
            </a:r>
            <a:r>
              <a:rPr lang="en-US"/>
              <a:t> = (V</a:t>
            </a:r>
            <a:r>
              <a:rPr lang="en-US"/>
              <a:t>2</a:t>
            </a:r>
            <a:r>
              <a:rPr lang="en-US"/>
              <a:t>,E</a:t>
            </a:r>
            <a:r>
              <a:rPr lang="en-US"/>
              <a:t>2</a:t>
            </a:r>
            <a:r>
              <a:rPr lang="en-US"/>
              <a:t>)     </a:t>
            </a:r>
            <a:r>
              <a:rPr lang="en-US"/>
              <a:t>	</a:t>
            </a:r>
            <a:r>
              <a:rPr lang="en-US"/>
              <a:t>      (</a:t>
            </a:r>
            <a:r>
              <a:rPr lang="en-US">
                <a:solidFill>
                  <a:srgbClr val="3333cc"/>
                </a:solidFill>
              </a:rPr>
              <a:t>Do V</a:t>
            </a:r>
            <a:r>
              <a:rPr lang="en-US">
                <a:solidFill>
                  <a:srgbClr val="3333cc"/>
                </a:solidFill>
              </a:rPr>
              <a:t>1</a:t>
            </a:r>
            <a:r>
              <a:rPr lang="en-US">
                <a:solidFill>
                  <a:srgbClr val="3333cc"/>
                </a:solidFill>
              </a:rPr>
              <a:t> and V</a:t>
            </a:r>
            <a:r>
              <a:rPr lang="en-US">
                <a:solidFill>
                  <a:srgbClr val="3333cc"/>
                </a:solidFill>
              </a:rPr>
              <a:t>2</a:t>
            </a:r>
            <a:r>
              <a:rPr lang="en-US">
                <a:solidFill>
                  <a:srgbClr val="3333cc"/>
                </a:solidFill>
              </a:rPr>
              <a:t> share vertices?  Why?)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r>
              <a:rPr lang="en-US"/>
              <a:t>Proof: w(T) = w(</a:t>
            </a:r>
            <a:r>
              <a:rPr i="1" lang="en-US"/>
              <a:t>u,v</a:t>
            </a:r>
            <a:r>
              <a:rPr lang="en-US"/>
              <a:t>) + w(T</a:t>
            </a:r>
            <a:r>
              <a:rPr lang="en-US"/>
              <a:t>1</a:t>
            </a:r>
            <a:r>
              <a:rPr lang="en-US"/>
              <a:t>) + w(T</a:t>
            </a:r>
            <a:r>
              <a:rPr lang="en-US"/>
              <a:t>2</a:t>
            </a:r>
            <a:r>
              <a:rPr lang="en-US"/>
              <a:t>)</a:t>
            </a:r>
            <a:r>
              <a:rPr lang="en-US"/>
              <a:t>
</a:t>
            </a:r>
            <a:r>
              <a:rPr lang="en-US"/>
              <a:t>(There can’t be a better tree than T</a:t>
            </a:r>
            <a:r>
              <a:rPr lang="en-US"/>
              <a:t>1</a:t>
            </a:r>
            <a:r>
              <a:rPr lang="en-US"/>
              <a:t> or T</a:t>
            </a:r>
            <a:r>
              <a:rPr lang="en-US"/>
              <a:t>2</a:t>
            </a:r>
            <a:r>
              <a:rPr lang="en-US"/>
              <a:t>, or T would be suboptimal)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685800" y="1981080"/>
            <a:ext cx="777240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 sz="9600"/>
              <a:t>Greedy Works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685800" y="60912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>
                <a:ea typeface="新細明體"/>
              </a:rPr>
              <a:t>GENERIC-MST</a:t>
            </a:r>
            <a:endParaRPr/>
          </a:p>
        </p:txBody>
      </p:sp>
      <p:pic>
        <p:nvPicPr>
          <p:cNvPr descr="" id="331" name="generic_mst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89120"/>
            <a:ext cx="9144000" cy="3479760"/>
          </a:xfrm>
          <a:prstGeom prst="rect">
            <a:avLst/>
          </a:prstGeom>
        </p:spPr>
      </p:pic>
      <p:sp>
        <p:nvSpPr>
          <p:cNvPr id="332" name="CustomShape 2"/>
          <p:cNvSpPr/>
          <p:nvPr/>
        </p:nvSpPr>
        <p:spPr>
          <a:xfrm>
            <a:off x="2362320" y="5257800"/>
            <a:ext cx="6095880" cy="10501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bIns="46800" lIns="90000" rIns="90000" tIns="46800"/>
          <a:p>
            <a:pPr>
              <a:lnSpc>
                <a:spcPct val="70000"/>
              </a:lnSpc>
              <a:buFont typeface="Arial"/>
              <a:buChar char="–"/>
            </a:pPr>
            <a:r>
              <a:rPr lang="en-US" sz="2000">
                <a:latin typeface="Arial"/>
                <a:ea typeface="標楷體"/>
              </a:rPr>
              <a:t>Loop in lines 2-4 is executed |V| - 1 times</a:t>
            </a:r>
            <a:endParaRPr/>
          </a:p>
          <a:p>
            <a:pPr lvl="1">
              <a:lnSpc>
                <a:spcPct val="7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標楷體"/>
              </a:rPr>
              <a:t>Any MST tree contains |V| - 1 edges</a:t>
            </a:r>
            <a:endParaRPr/>
          </a:p>
          <a:p>
            <a:pPr lvl="1">
              <a:lnSpc>
                <a:spcPct val="7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標楷體"/>
              </a:rPr>
              <a:t>The execution time depends on how to find a safe edge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685800" y="30456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>
                <a:ea typeface="新細明體"/>
              </a:rPr>
              <a:t>Properties of GENERIC-MST</a:t>
            </a:r>
            <a:endParaRPr/>
          </a:p>
        </p:txBody>
      </p:sp>
      <p:sp>
        <p:nvSpPr>
          <p:cNvPr id="334" name="TextShape 2"/>
          <p:cNvSpPr txBox="1"/>
          <p:nvPr/>
        </p:nvSpPr>
        <p:spPr>
          <a:xfrm>
            <a:off x="380520" y="1371600"/>
            <a:ext cx="8458200" cy="549828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As the algorithm proceeds, the set A is always acyclic</a:t>
            </a:r>
            <a:endParaRPr/>
          </a:p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G</a:t>
            </a:r>
            <a:r>
              <a:rPr lang="en-US" sz="2800">
                <a:ea typeface="新細明體"/>
              </a:rPr>
              <a:t>A</a:t>
            </a:r>
            <a:r>
              <a:rPr lang="en-US" sz="2800">
                <a:ea typeface="新細明體"/>
              </a:rPr>
              <a:t>=(V, A) is a forest, and each of the connected component of G</a:t>
            </a:r>
            <a:r>
              <a:rPr lang="en-US" sz="2800">
                <a:ea typeface="新細明體"/>
              </a:rPr>
              <a:t>A </a:t>
            </a:r>
            <a:r>
              <a:rPr lang="en-US" sz="2800">
                <a:ea typeface="新細明體"/>
              </a:rPr>
              <a:t>is a tree</a:t>
            </a:r>
            <a:endParaRPr/>
          </a:p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Any safe edge (u, v) for A connects distinct component of G</a:t>
            </a:r>
            <a:r>
              <a:rPr lang="en-US" sz="2800">
                <a:ea typeface="新細明體"/>
              </a:rPr>
              <a:t>A</a:t>
            </a:r>
            <a:r>
              <a:rPr lang="en-US" sz="2800">
                <a:ea typeface="新細明體"/>
              </a:rPr>
              <a:t>, since A </a:t>
            </a:r>
            <a:r>
              <a:rPr lang="en-US" sz="2800">
                <a:latin typeface="Symbol"/>
                <a:ea typeface="新細明體"/>
              </a:rPr>
              <a:t></a:t>
            </a:r>
            <a:r>
              <a:rPr lang="en-US" sz="2800">
                <a:ea typeface="新細明體"/>
              </a:rPr>
              <a:t> {(u, v)} must be acyclic</a:t>
            </a:r>
            <a:endParaRPr/>
          </a:p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Corollary: Let A be a subset of E that is included in some MST, and let C = (V</a:t>
            </a:r>
            <a:r>
              <a:rPr lang="en-US" sz="2800">
                <a:ea typeface="新細明體"/>
              </a:rPr>
              <a:t>C</a:t>
            </a:r>
            <a:r>
              <a:rPr lang="en-US" sz="2800">
                <a:ea typeface="新細明體"/>
              </a:rPr>
              <a:t>, E</a:t>
            </a:r>
            <a:r>
              <a:rPr lang="en-US" sz="2800">
                <a:ea typeface="新細明體"/>
              </a:rPr>
              <a:t>C</a:t>
            </a:r>
            <a:r>
              <a:rPr lang="en-US" sz="2800">
                <a:ea typeface="新細明體"/>
              </a:rPr>
              <a:t>) be a connected components (tree) in the forest G</a:t>
            </a:r>
            <a:r>
              <a:rPr lang="en-US" sz="2800">
                <a:ea typeface="新細明體"/>
              </a:rPr>
              <a:t>A</a:t>
            </a:r>
            <a:r>
              <a:rPr lang="en-US" sz="2800">
                <a:ea typeface="新細明體"/>
              </a:rPr>
              <a:t>=(V, A). If (u, v) is a light edge connecting C to some other components in G</a:t>
            </a:r>
            <a:r>
              <a:rPr lang="en-US" sz="2800">
                <a:ea typeface="新細明體"/>
              </a:rPr>
              <a:t>A</a:t>
            </a:r>
            <a:r>
              <a:rPr lang="en-US" sz="2800">
                <a:ea typeface="新細明體"/>
              </a:rPr>
              <a:t>, then (u, v) is safe for A</a:t>
            </a:r>
            <a:endParaRPr/>
          </a:p>
          <a:p>
            <a:pPr>
              <a:buFont typeface="Times New Roman"/>
              <a:buChar char="•"/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685800" y="-36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Kruskal</a:t>
            </a:r>
            <a:endParaRPr/>
          </a:p>
        </p:txBody>
      </p:sp>
      <p:sp>
        <p:nvSpPr>
          <p:cNvPr id="336" name="TextShape 2"/>
          <p:cNvSpPr txBox="1"/>
          <p:nvPr/>
        </p:nvSpPr>
        <p:spPr>
          <a:xfrm>
            <a:off x="304920" y="914040"/>
            <a:ext cx="8610480" cy="577908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 sz="2900"/>
              <a:t>1.</a:t>
            </a:r>
            <a:r>
              <a:rPr lang="en-US" sz="2900"/>
              <a:t>	</a:t>
            </a:r>
            <a:r>
              <a:rPr lang="en-US" sz="2900"/>
              <a:t>A </a:t>
            </a:r>
            <a:r>
              <a:rPr lang="en-US" sz="2900">
                <a:latin typeface="Symbol"/>
              </a:rPr>
              <a:t></a:t>
            </a:r>
            <a:r>
              <a:rPr lang="en-US" sz="2900"/>
              <a:t> </a:t>
            </a:r>
            <a:r>
              <a:rPr lang="en-US" sz="2900">
                <a:latin typeface="Symbol"/>
              </a:rPr>
              <a:t></a:t>
            </a:r>
            <a:endParaRPr/>
          </a:p>
          <a:p>
            <a:pPr>
              <a:buFont typeface="Times New Roman"/>
              <a:buChar char="•"/>
            </a:pPr>
            <a:r>
              <a:rPr lang="en-US" sz="2900"/>
              <a:t>2.</a:t>
            </a:r>
            <a:r>
              <a:rPr lang="en-US" sz="2900"/>
              <a:t>	</a:t>
            </a:r>
            <a:r>
              <a:rPr lang="en-US" sz="2900"/>
              <a:t>for each vertex v </a:t>
            </a:r>
            <a:r>
              <a:rPr lang="en-US" sz="2900">
                <a:latin typeface="Symbol"/>
              </a:rPr>
              <a:t></a:t>
            </a:r>
            <a:r>
              <a:rPr lang="en-US" sz="2900"/>
              <a:t> V[G]</a:t>
            </a:r>
            <a:endParaRPr/>
          </a:p>
          <a:p>
            <a:pPr>
              <a:buFont typeface="Times New Roman"/>
              <a:buChar char="•"/>
            </a:pPr>
            <a:r>
              <a:rPr lang="en-US" sz="2900"/>
              <a:t>3.</a:t>
            </a:r>
            <a:r>
              <a:rPr lang="en-US" sz="2900"/>
              <a:t>	</a:t>
            </a:r>
            <a:r>
              <a:rPr lang="en-US" sz="2900"/>
              <a:t>	</a:t>
            </a:r>
            <a:r>
              <a:rPr lang="en-US" sz="2900"/>
              <a:t>do Make-Set(v)</a:t>
            </a:r>
            <a:endParaRPr/>
          </a:p>
          <a:p>
            <a:pPr>
              <a:buFont typeface="Times New Roman"/>
              <a:buChar char="•"/>
            </a:pPr>
            <a:r>
              <a:rPr lang="en-US" sz="2900"/>
              <a:t>4.</a:t>
            </a:r>
            <a:r>
              <a:rPr lang="en-US" sz="2900"/>
              <a:t>	</a:t>
            </a:r>
            <a:r>
              <a:rPr lang="en-US" sz="2900"/>
              <a:t>sort edges of E into non-decreasing order by weight w</a:t>
            </a:r>
            <a:endParaRPr/>
          </a:p>
          <a:p>
            <a:pPr>
              <a:buFont typeface="Times New Roman"/>
              <a:buChar char="•"/>
            </a:pPr>
            <a:r>
              <a:rPr lang="en-US" sz="2900"/>
              <a:t>5. </a:t>
            </a:r>
            <a:r>
              <a:rPr lang="en-US" sz="2900">
                <a:latin typeface="Symbol"/>
              </a:rPr>
              <a:t></a:t>
            </a:r>
            <a:r>
              <a:rPr lang="en-US" sz="2900"/>
              <a:t> edge (u,v) </a:t>
            </a:r>
            <a:r>
              <a:rPr lang="en-US" sz="2900">
                <a:latin typeface="Symbol"/>
              </a:rPr>
              <a:t></a:t>
            </a:r>
            <a:r>
              <a:rPr lang="en-US" sz="2900"/>
              <a:t> E, taken in nondecreasing order by weight</a:t>
            </a:r>
            <a:endParaRPr/>
          </a:p>
          <a:p>
            <a:pPr>
              <a:buFont typeface="Times New Roman"/>
              <a:buChar char="•"/>
            </a:pPr>
            <a:r>
              <a:rPr lang="en-US" sz="2900"/>
              <a:t>6.</a:t>
            </a:r>
            <a:r>
              <a:rPr lang="en-US" sz="2900"/>
              <a:t>	</a:t>
            </a:r>
            <a:r>
              <a:rPr lang="en-US" sz="2900"/>
              <a:t>	</a:t>
            </a:r>
            <a:r>
              <a:rPr lang="en-US" sz="2900"/>
              <a:t>do if Find-Set(u) </a:t>
            </a:r>
            <a:r>
              <a:rPr lang="en-US" sz="2900">
                <a:latin typeface="Symbol"/>
              </a:rPr>
              <a:t></a:t>
            </a:r>
            <a:r>
              <a:rPr lang="en-US" sz="2900"/>
              <a:t> Find-Set(v)</a:t>
            </a:r>
            <a:endParaRPr/>
          </a:p>
          <a:p>
            <a:pPr>
              <a:buFont typeface="Times New Roman"/>
              <a:buChar char="•"/>
            </a:pPr>
            <a:r>
              <a:rPr lang="en-US" sz="2900"/>
              <a:t>7. </a:t>
            </a:r>
            <a:r>
              <a:rPr lang="en-US" sz="2900"/>
              <a:t>	</a:t>
            </a:r>
            <a:r>
              <a:rPr lang="en-US" sz="2900"/>
              <a:t>	</a:t>
            </a:r>
            <a:r>
              <a:rPr lang="en-US" sz="2900"/>
              <a:t>	</a:t>
            </a:r>
            <a:r>
              <a:rPr lang="en-US" sz="2900"/>
              <a:t>then A </a:t>
            </a:r>
            <a:r>
              <a:rPr lang="en-US" sz="2900">
                <a:latin typeface="Symbol"/>
              </a:rPr>
              <a:t></a:t>
            </a:r>
            <a:r>
              <a:rPr lang="en-US" sz="2900"/>
              <a:t> A </a:t>
            </a:r>
            <a:r>
              <a:rPr lang="en-US" sz="2900">
                <a:latin typeface="Symbol"/>
              </a:rPr>
              <a:t></a:t>
            </a:r>
            <a:r>
              <a:rPr lang="en-US" sz="2900"/>
              <a:t> {(u,v)}</a:t>
            </a:r>
            <a:endParaRPr/>
          </a:p>
          <a:p>
            <a:pPr>
              <a:buFont typeface="Times New Roman"/>
              <a:buChar char="•"/>
            </a:pPr>
            <a:r>
              <a:rPr lang="en-US" sz="2900"/>
              <a:t>8.</a:t>
            </a:r>
            <a:r>
              <a:rPr lang="en-US" sz="2900"/>
              <a:t>	</a:t>
            </a:r>
            <a:r>
              <a:rPr lang="en-US" sz="2900"/>
              <a:t>	</a:t>
            </a:r>
            <a:r>
              <a:rPr lang="en-US" sz="2900"/>
              <a:t>	</a:t>
            </a:r>
            <a:r>
              <a:rPr lang="en-US" sz="2900"/>
              <a:t>	</a:t>
            </a:r>
            <a:r>
              <a:rPr lang="en-US" sz="2900"/>
              <a:t>Union(u,v)</a:t>
            </a:r>
            <a:endParaRPr/>
          </a:p>
          <a:p>
            <a:pPr>
              <a:buFont typeface="Times New Roman"/>
              <a:buChar char="•"/>
            </a:pPr>
            <a:r>
              <a:rPr lang="en-US" sz="2900"/>
              <a:t>9. return A</a:t>
            </a:r>
            <a:endParaRPr/>
          </a:p>
          <a:p>
            <a:pPr>
              <a:buFont typeface="Times New Roman"/>
              <a:buChar char="•"/>
            </a:pP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685800" y="-36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Kruskal</a:t>
            </a:r>
            <a:endParaRPr/>
          </a:p>
        </p:txBody>
      </p:sp>
      <p:sp>
        <p:nvSpPr>
          <p:cNvPr id="338" name="TextShape 2"/>
          <p:cNvSpPr txBox="1"/>
          <p:nvPr/>
        </p:nvSpPr>
        <p:spPr>
          <a:xfrm>
            <a:off x="304920" y="914040"/>
            <a:ext cx="8610480" cy="563904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endParaRPr/>
          </a:p>
          <a:p>
            <a:pPr>
              <a:buFont typeface="Times New Roman"/>
              <a:buChar char="•"/>
            </a:pPr>
            <a:r>
              <a:rPr lang="en-US" sz="2900"/>
              <a:t>We select edges based on weight.</a:t>
            </a:r>
            <a:endParaRPr/>
          </a:p>
          <a:p>
            <a:pPr>
              <a:buFont typeface="Times New Roman"/>
              <a:buChar char="•"/>
            </a:pPr>
            <a:r>
              <a:rPr lang="en-US" sz="2900"/>
              <a:t>In line 6, if u and v are in the same set, we can’t add (u,v) to the graph because this would create a cycle.</a:t>
            </a:r>
            <a:endParaRPr/>
          </a:p>
          <a:p>
            <a:pPr>
              <a:buFont typeface="Times New Roman"/>
              <a:buChar char="•"/>
            </a:pPr>
            <a:r>
              <a:rPr lang="en-US" sz="2900"/>
              <a:t>Line 8 merges S</a:t>
            </a:r>
            <a:r>
              <a:rPr lang="en-US" sz="2900"/>
              <a:t>u</a:t>
            </a:r>
            <a:r>
              <a:rPr lang="en-US" sz="2900"/>
              <a:t> and S</a:t>
            </a:r>
            <a:r>
              <a:rPr lang="en-US" sz="2900"/>
              <a:t>v</a:t>
            </a:r>
            <a:r>
              <a:rPr lang="en-US" sz="2900"/>
              <a:t> since both u and v are now in the same tree.</a:t>
            </a:r>
            <a:r>
              <a:rPr i="1" lang="en-US" sz="2600">
                <a:solidFill>
                  <a:srgbClr val="993300"/>
                </a:solidFill>
              </a:rPr>
              <a:t>.</a:t>
            </a:r>
            <a:endParaRPr/>
          </a:p>
          <a:p>
            <a:pPr>
              <a:buFont typeface="Times New Roman"/>
              <a:buChar char="•"/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33520" y="22824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Weighted Undirected Graphs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-360" y="1371240"/>
            <a:ext cx="4419720" cy="7520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0000"/>
              </a:lnSpc>
              <a:buFont typeface="Times New Roman"/>
              <a:buChar char="•"/>
            </a:pPr>
            <a:r>
              <a:rPr lang="en-US" sz="2400">
                <a:solidFill>
                  <a:srgbClr val="000000"/>
                </a:solidFill>
              </a:rPr>
              <a:t>Positive weight on edges for distance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473720" y="2765520"/>
            <a:ext cx="21960" cy="219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2" name="CustomShape 4"/>
          <p:cNvSpPr/>
          <p:nvPr/>
        </p:nvSpPr>
        <p:spPr>
          <a:xfrm>
            <a:off x="2217600" y="4646520"/>
            <a:ext cx="195480" cy="3160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3" name="CustomShape 5"/>
          <p:cNvSpPr/>
          <p:nvPr/>
        </p:nvSpPr>
        <p:spPr>
          <a:xfrm>
            <a:off x="2390760" y="4330800"/>
            <a:ext cx="230040" cy="3268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4" name="CustomShape 6"/>
          <p:cNvSpPr/>
          <p:nvPr/>
        </p:nvSpPr>
        <p:spPr>
          <a:xfrm>
            <a:off x="2597040" y="4016520"/>
            <a:ext cx="276480" cy="3268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5" name="CustomShape 7"/>
          <p:cNvSpPr/>
          <p:nvPr/>
        </p:nvSpPr>
        <p:spPr>
          <a:xfrm>
            <a:off x="2851200" y="3689280"/>
            <a:ext cx="309600" cy="3380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6" name="CustomShape 8"/>
          <p:cNvSpPr/>
          <p:nvPr/>
        </p:nvSpPr>
        <p:spPr>
          <a:xfrm>
            <a:off x="3149640" y="3408480"/>
            <a:ext cx="311040" cy="3031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7" name="CustomShape 9"/>
          <p:cNvSpPr/>
          <p:nvPr/>
        </p:nvSpPr>
        <p:spPr>
          <a:xfrm>
            <a:off x="3449520" y="3147840"/>
            <a:ext cx="344520" cy="2826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8" name="CustomShape 10"/>
          <p:cNvSpPr/>
          <p:nvPr/>
        </p:nvSpPr>
        <p:spPr>
          <a:xfrm>
            <a:off x="3782880" y="2935440"/>
            <a:ext cx="357480" cy="2347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9" name="CustomShape 11"/>
          <p:cNvSpPr/>
          <p:nvPr/>
        </p:nvSpPr>
        <p:spPr>
          <a:xfrm>
            <a:off x="4127400" y="2754360"/>
            <a:ext cx="368280" cy="2030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0" name="CustomShape 12"/>
          <p:cNvSpPr/>
          <p:nvPr/>
        </p:nvSpPr>
        <p:spPr>
          <a:xfrm>
            <a:off x="2320920" y="5289480"/>
            <a:ext cx="23760" cy="22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1" name="CustomShape 13"/>
          <p:cNvSpPr/>
          <p:nvPr/>
        </p:nvSpPr>
        <p:spPr>
          <a:xfrm>
            <a:off x="6303960" y="5581800"/>
            <a:ext cx="241200" cy="1587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2" name="CustomShape 14"/>
          <p:cNvSpPr/>
          <p:nvPr/>
        </p:nvSpPr>
        <p:spPr>
          <a:xfrm>
            <a:off x="6039000" y="5718240"/>
            <a:ext cx="276120" cy="1350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3" name="CustomShape 15"/>
          <p:cNvSpPr/>
          <p:nvPr/>
        </p:nvSpPr>
        <p:spPr>
          <a:xfrm>
            <a:off x="5762520" y="5830920"/>
            <a:ext cx="287280" cy="1112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4" name="CustomShape 16"/>
          <p:cNvSpPr/>
          <p:nvPr/>
        </p:nvSpPr>
        <p:spPr>
          <a:xfrm>
            <a:off x="5462640" y="5919840"/>
            <a:ext cx="299880" cy="903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5" name="CustomShape 17"/>
          <p:cNvSpPr/>
          <p:nvPr/>
        </p:nvSpPr>
        <p:spPr>
          <a:xfrm>
            <a:off x="4830840" y="5987880"/>
            <a:ext cx="631800" cy="795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6" name="CustomShape 18"/>
          <p:cNvSpPr/>
          <p:nvPr/>
        </p:nvSpPr>
        <p:spPr>
          <a:xfrm>
            <a:off x="4197240" y="6033960"/>
            <a:ext cx="633600" cy="334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7" name="CustomShape 19"/>
          <p:cNvSpPr/>
          <p:nvPr/>
        </p:nvSpPr>
        <p:spPr>
          <a:xfrm>
            <a:off x="3587760" y="5931000"/>
            <a:ext cx="609480" cy="1252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8" name="CustomShape 20"/>
          <p:cNvSpPr/>
          <p:nvPr/>
        </p:nvSpPr>
        <p:spPr>
          <a:xfrm>
            <a:off x="3298680" y="5864400"/>
            <a:ext cx="289080" cy="903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9" name="CustomShape 21"/>
          <p:cNvSpPr/>
          <p:nvPr/>
        </p:nvSpPr>
        <p:spPr>
          <a:xfrm>
            <a:off x="3046320" y="5773680"/>
            <a:ext cx="265320" cy="1144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0" name="CustomShape 22"/>
          <p:cNvSpPr/>
          <p:nvPr/>
        </p:nvSpPr>
        <p:spPr>
          <a:xfrm>
            <a:off x="2816280" y="5672160"/>
            <a:ext cx="241200" cy="1238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1" name="CustomShape 23"/>
          <p:cNvSpPr/>
          <p:nvPr/>
        </p:nvSpPr>
        <p:spPr>
          <a:xfrm>
            <a:off x="2608200" y="5560920"/>
            <a:ext cx="219240" cy="1350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2" name="CustomShape 24"/>
          <p:cNvSpPr/>
          <p:nvPr/>
        </p:nvSpPr>
        <p:spPr>
          <a:xfrm>
            <a:off x="2448000" y="5424480"/>
            <a:ext cx="172800" cy="157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3" name="CustomShape 25"/>
          <p:cNvSpPr/>
          <p:nvPr/>
        </p:nvSpPr>
        <p:spPr>
          <a:xfrm>
            <a:off x="2320920" y="5300640"/>
            <a:ext cx="149400" cy="1461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4" name="CustomShape 26"/>
          <p:cNvSpPr/>
          <p:nvPr/>
        </p:nvSpPr>
        <p:spPr>
          <a:xfrm>
            <a:off x="6889680" y="5300640"/>
            <a:ext cx="23760" cy="22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5" name="CustomShape 27"/>
          <p:cNvSpPr/>
          <p:nvPr/>
        </p:nvSpPr>
        <p:spPr>
          <a:xfrm>
            <a:off x="7120080" y="2168640"/>
            <a:ext cx="183960" cy="2127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6" name="CustomShape 28"/>
          <p:cNvSpPr/>
          <p:nvPr/>
        </p:nvSpPr>
        <p:spPr>
          <a:xfrm>
            <a:off x="7281720" y="2370240"/>
            <a:ext cx="149400" cy="2268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7" name="CustomShape 29"/>
          <p:cNvSpPr/>
          <p:nvPr/>
        </p:nvSpPr>
        <p:spPr>
          <a:xfrm>
            <a:off x="7408800" y="2584440"/>
            <a:ext cx="114480" cy="2160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8" name="CustomShape 30"/>
          <p:cNvSpPr/>
          <p:nvPr/>
        </p:nvSpPr>
        <p:spPr>
          <a:xfrm>
            <a:off x="7500960" y="2787480"/>
            <a:ext cx="92160" cy="2257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9" name="CustomShape 31"/>
          <p:cNvSpPr/>
          <p:nvPr/>
        </p:nvSpPr>
        <p:spPr>
          <a:xfrm>
            <a:off x="7569360" y="3002040"/>
            <a:ext cx="69840" cy="2030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0" name="CustomShape 32"/>
          <p:cNvSpPr/>
          <p:nvPr/>
        </p:nvSpPr>
        <p:spPr>
          <a:xfrm>
            <a:off x="7615080" y="3205080"/>
            <a:ext cx="46080" cy="2145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1" name="CustomShape 33"/>
          <p:cNvSpPr/>
          <p:nvPr/>
        </p:nvSpPr>
        <p:spPr>
          <a:xfrm>
            <a:off x="7604280" y="3419640"/>
            <a:ext cx="56880" cy="4158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2" name="CustomShape 34"/>
          <p:cNvSpPr/>
          <p:nvPr/>
        </p:nvSpPr>
        <p:spPr>
          <a:xfrm>
            <a:off x="7512120" y="3824280"/>
            <a:ext cx="114120" cy="3715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3" name="CustomShape 35"/>
          <p:cNvSpPr/>
          <p:nvPr/>
        </p:nvSpPr>
        <p:spPr>
          <a:xfrm>
            <a:off x="7362720" y="4184640"/>
            <a:ext cx="171720" cy="4064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4" name="CustomShape 36"/>
          <p:cNvSpPr/>
          <p:nvPr/>
        </p:nvSpPr>
        <p:spPr>
          <a:xfrm>
            <a:off x="7155000" y="4579920"/>
            <a:ext cx="230040" cy="3938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5" name="CustomShape 37"/>
          <p:cNvSpPr/>
          <p:nvPr/>
        </p:nvSpPr>
        <p:spPr>
          <a:xfrm>
            <a:off x="7027920" y="4962600"/>
            <a:ext cx="150840" cy="1918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6" name="CustomShape 38"/>
          <p:cNvSpPr/>
          <p:nvPr/>
        </p:nvSpPr>
        <p:spPr>
          <a:xfrm>
            <a:off x="6878520" y="5143680"/>
            <a:ext cx="173160" cy="1792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7" name="CustomShape 39"/>
          <p:cNvSpPr/>
          <p:nvPr/>
        </p:nvSpPr>
        <p:spPr>
          <a:xfrm>
            <a:off x="2217600" y="3441600"/>
            <a:ext cx="22320" cy="22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8" name="CustomShape 40"/>
          <p:cNvSpPr/>
          <p:nvPr/>
        </p:nvSpPr>
        <p:spPr>
          <a:xfrm>
            <a:off x="6442200" y="2878200"/>
            <a:ext cx="230040" cy="2696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9" name="CustomShape 41"/>
          <p:cNvSpPr/>
          <p:nvPr/>
        </p:nvSpPr>
        <p:spPr>
          <a:xfrm>
            <a:off x="6211800" y="2630520"/>
            <a:ext cx="252360" cy="2588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0" name="CustomShape 42"/>
          <p:cNvSpPr/>
          <p:nvPr/>
        </p:nvSpPr>
        <p:spPr>
          <a:xfrm>
            <a:off x="5958000" y="2449440"/>
            <a:ext cx="276120" cy="203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1" name="CustomShape 43"/>
          <p:cNvSpPr/>
          <p:nvPr/>
        </p:nvSpPr>
        <p:spPr>
          <a:xfrm>
            <a:off x="5681520" y="2292480"/>
            <a:ext cx="287640" cy="1807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2" name="CustomShape 44"/>
          <p:cNvSpPr/>
          <p:nvPr/>
        </p:nvSpPr>
        <p:spPr>
          <a:xfrm>
            <a:off x="5370480" y="2190600"/>
            <a:ext cx="322200" cy="1238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3" name="CustomShape 45"/>
          <p:cNvSpPr/>
          <p:nvPr/>
        </p:nvSpPr>
        <p:spPr>
          <a:xfrm>
            <a:off x="5037120" y="2124000"/>
            <a:ext cx="333360" cy="889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4" name="CustomShape 46"/>
          <p:cNvSpPr/>
          <p:nvPr/>
        </p:nvSpPr>
        <p:spPr>
          <a:xfrm>
            <a:off x="4680000" y="2111400"/>
            <a:ext cx="357120" cy="349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5" name="CustomShape 47"/>
          <p:cNvSpPr/>
          <p:nvPr/>
        </p:nvSpPr>
        <p:spPr>
          <a:xfrm>
            <a:off x="4311720" y="2111400"/>
            <a:ext cx="368280" cy="572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6" name="CustomShape 48"/>
          <p:cNvSpPr/>
          <p:nvPr/>
        </p:nvSpPr>
        <p:spPr>
          <a:xfrm>
            <a:off x="3932280" y="2146320"/>
            <a:ext cx="379440" cy="889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7" name="CustomShape 49"/>
          <p:cNvSpPr/>
          <p:nvPr/>
        </p:nvSpPr>
        <p:spPr>
          <a:xfrm>
            <a:off x="3598920" y="2212920"/>
            <a:ext cx="344520" cy="1144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8" name="CustomShape 50"/>
          <p:cNvSpPr/>
          <p:nvPr/>
        </p:nvSpPr>
        <p:spPr>
          <a:xfrm>
            <a:off x="3298680" y="2303640"/>
            <a:ext cx="311400" cy="1458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9" name="CustomShape 51"/>
          <p:cNvSpPr/>
          <p:nvPr/>
        </p:nvSpPr>
        <p:spPr>
          <a:xfrm>
            <a:off x="3035160" y="2427120"/>
            <a:ext cx="276480" cy="1699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0" name="CustomShape 52"/>
          <p:cNvSpPr/>
          <p:nvPr/>
        </p:nvSpPr>
        <p:spPr>
          <a:xfrm>
            <a:off x="2805120" y="2573280"/>
            <a:ext cx="241200" cy="203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1" name="CustomShape 53"/>
          <p:cNvSpPr/>
          <p:nvPr/>
        </p:nvSpPr>
        <p:spPr>
          <a:xfrm>
            <a:off x="2575080" y="2754360"/>
            <a:ext cx="241200" cy="2253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2" name="CustomShape 54"/>
          <p:cNvSpPr/>
          <p:nvPr/>
        </p:nvSpPr>
        <p:spPr>
          <a:xfrm>
            <a:off x="2390760" y="2968560"/>
            <a:ext cx="206280" cy="2365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3" name="CustomShape 55"/>
          <p:cNvSpPr/>
          <p:nvPr/>
        </p:nvSpPr>
        <p:spPr>
          <a:xfrm>
            <a:off x="2217600" y="3192480"/>
            <a:ext cx="195480" cy="2714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4" name="CustomShape 56"/>
          <p:cNvSpPr/>
          <p:nvPr/>
        </p:nvSpPr>
        <p:spPr>
          <a:xfrm>
            <a:off x="7074000" y="2550960"/>
            <a:ext cx="23760" cy="22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5" name="CustomShape 57"/>
          <p:cNvSpPr/>
          <p:nvPr/>
        </p:nvSpPr>
        <p:spPr>
          <a:xfrm>
            <a:off x="6718320" y="3035160"/>
            <a:ext cx="160200" cy="157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6" name="CustomShape 58"/>
          <p:cNvSpPr/>
          <p:nvPr/>
        </p:nvSpPr>
        <p:spPr>
          <a:xfrm>
            <a:off x="6856560" y="2878200"/>
            <a:ext cx="137880" cy="1681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7" name="CustomShape 59"/>
          <p:cNvSpPr/>
          <p:nvPr/>
        </p:nvSpPr>
        <p:spPr>
          <a:xfrm>
            <a:off x="6648480" y="2743200"/>
            <a:ext cx="23760" cy="22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8" name="CustomShape 60"/>
          <p:cNvSpPr/>
          <p:nvPr/>
        </p:nvSpPr>
        <p:spPr>
          <a:xfrm>
            <a:off x="6867360" y="2124000"/>
            <a:ext cx="173160" cy="1684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9" name="CustomShape 61"/>
          <p:cNvSpPr/>
          <p:nvPr/>
        </p:nvSpPr>
        <p:spPr>
          <a:xfrm>
            <a:off x="6751800" y="2281320"/>
            <a:ext cx="137880" cy="1569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0" name="CustomShape 62"/>
          <p:cNvSpPr/>
          <p:nvPr/>
        </p:nvSpPr>
        <p:spPr>
          <a:xfrm>
            <a:off x="6683400" y="2427120"/>
            <a:ext cx="92160" cy="1699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1" name="CustomShape 63"/>
          <p:cNvSpPr/>
          <p:nvPr/>
        </p:nvSpPr>
        <p:spPr>
          <a:xfrm>
            <a:off x="6648480" y="2584440"/>
            <a:ext cx="57240" cy="1699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2" name="CustomShape 64"/>
          <p:cNvSpPr/>
          <p:nvPr/>
        </p:nvSpPr>
        <p:spPr>
          <a:xfrm>
            <a:off x="4726080" y="4646520"/>
            <a:ext cx="23760" cy="22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3" name="CustomShape 65"/>
          <p:cNvSpPr/>
          <p:nvPr/>
        </p:nvSpPr>
        <p:spPr>
          <a:xfrm>
            <a:off x="6499080" y="3147840"/>
            <a:ext cx="173160" cy="2368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4" name="CustomShape 66"/>
          <p:cNvSpPr/>
          <p:nvPr/>
        </p:nvSpPr>
        <p:spPr>
          <a:xfrm>
            <a:off x="6315120" y="3373560"/>
            <a:ext cx="206280" cy="2379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5" name="CustomShape 67"/>
          <p:cNvSpPr/>
          <p:nvPr/>
        </p:nvSpPr>
        <p:spPr>
          <a:xfrm>
            <a:off x="6095880" y="3587760"/>
            <a:ext cx="241560" cy="2365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6" name="CustomShape 68"/>
          <p:cNvSpPr/>
          <p:nvPr/>
        </p:nvSpPr>
        <p:spPr>
          <a:xfrm>
            <a:off x="5877000" y="3801960"/>
            <a:ext cx="242640" cy="2253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7" name="CustomShape 69"/>
          <p:cNvSpPr/>
          <p:nvPr/>
        </p:nvSpPr>
        <p:spPr>
          <a:xfrm>
            <a:off x="5613480" y="4005360"/>
            <a:ext cx="276120" cy="2142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8" name="CustomShape 70"/>
          <p:cNvSpPr/>
          <p:nvPr/>
        </p:nvSpPr>
        <p:spPr>
          <a:xfrm>
            <a:off x="5337000" y="4195800"/>
            <a:ext cx="287640" cy="1918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9" name="CustomShape 71"/>
          <p:cNvSpPr/>
          <p:nvPr/>
        </p:nvSpPr>
        <p:spPr>
          <a:xfrm>
            <a:off x="5037120" y="4365720"/>
            <a:ext cx="311040" cy="1807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0" name="CustomShape 72"/>
          <p:cNvSpPr/>
          <p:nvPr/>
        </p:nvSpPr>
        <p:spPr>
          <a:xfrm>
            <a:off x="4726080" y="4522680"/>
            <a:ext cx="322200" cy="1461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1" name="CustomShape 73"/>
          <p:cNvSpPr/>
          <p:nvPr/>
        </p:nvSpPr>
        <p:spPr>
          <a:xfrm>
            <a:off x="2735280" y="4973760"/>
            <a:ext cx="23760" cy="219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2" name="CustomShape 74"/>
          <p:cNvSpPr/>
          <p:nvPr/>
        </p:nvSpPr>
        <p:spPr>
          <a:xfrm>
            <a:off x="4094280" y="4714920"/>
            <a:ext cx="137880" cy="1238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3" name="CustomShape 75"/>
          <p:cNvSpPr/>
          <p:nvPr/>
        </p:nvSpPr>
        <p:spPr>
          <a:xfrm>
            <a:off x="3932280" y="4816440"/>
            <a:ext cx="173160" cy="1015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4" name="CustomShape 76"/>
          <p:cNvSpPr/>
          <p:nvPr/>
        </p:nvSpPr>
        <p:spPr>
          <a:xfrm>
            <a:off x="3759120" y="4896000"/>
            <a:ext cx="184320" cy="777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5" name="CustomShape 77"/>
          <p:cNvSpPr/>
          <p:nvPr/>
        </p:nvSpPr>
        <p:spPr>
          <a:xfrm>
            <a:off x="3564000" y="4951440"/>
            <a:ext cx="195120" cy="68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6" name="CustomShape 78"/>
          <p:cNvSpPr/>
          <p:nvPr/>
        </p:nvSpPr>
        <p:spPr>
          <a:xfrm>
            <a:off x="3160800" y="4995720"/>
            <a:ext cx="403200" cy="572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7" name="CustomShape 79"/>
          <p:cNvSpPr/>
          <p:nvPr/>
        </p:nvSpPr>
        <p:spPr>
          <a:xfrm>
            <a:off x="2746440" y="4973760"/>
            <a:ext cx="414360" cy="792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8" name="CustomShape 80"/>
          <p:cNvSpPr/>
          <p:nvPr/>
        </p:nvSpPr>
        <p:spPr>
          <a:xfrm>
            <a:off x="4761000" y="2685960"/>
            <a:ext cx="207720" cy="203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9" name="CustomShape 81"/>
          <p:cNvSpPr/>
          <p:nvPr/>
        </p:nvSpPr>
        <p:spPr>
          <a:xfrm>
            <a:off x="4600440" y="2878200"/>
            <a:ext cx="184320" cy="2142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0" name="CustomShape 82"/>
          <p:cNvSpPr/>
          <p:nvPr/>
        </p:nvSpPr>
        <p:spPr>
          <a:xfrm>
            <a:off x="2631960" y="3857760"/>
            <a:ext cx="22320" cy="237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1" name="CustomShape 83"/>
          <p:cNvSpPr/>
          <p:nvPr/>
        </p:nvSpPr>
        <p:spPr>
          <a:xfrm>
            <a:off x="3851280" y="4433760"/>
            <a:ext cx="380880" cy="3160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2" name="CustomShape 84"/>
          <p:cNvSpPr/>
          <p:nvPr/>
        </p:nvSpPr>
        <p:spPr>
          <a:xfrm>
            <a:off x="3471840" y="4195800"/>
            <a:ext cx="392040" cy="2588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3" name="CustomShape 85"/>
          <p:cNvSpPr/>
          <p:nvPr/>
        </p:nvSpPr>
        <p:spPr>
          <a:xfrm>
            <a:off x="3057480" y="4005360"/>
            <a:ext cx="425520" cy="2142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4" name="CustomShape 86"/>
          <p:cNvSpPr/>
          <p:nvPr/>
        </p:nvSpPr>
        <p:spPr>
          <a:xfrm>
            <a:off x="2643120" y="3857760"/>
            <a:ext cx="425520" cy="1695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5" name="CustomShape 87"/>
          <p:cNvSpPr/>
          <p:nvPr/>
        </p:nvSpPr>
        <p:spPr>
          <a:xfrm>
            <a:off x="4991040" y="3081240"/>
            <a:ext cx="23760" cy="22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6" name="CustomShape 88"/>
          <p:cNvSpPr/>
          <p:nvPr/>
        </p:nvSpPr>
        <p:spPr>
          <a:xfrm>
            <a:off x="4208400" y="4533840"/>
            <a:ext cx="208080" cy="203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7" name="CustomShape 89"/>
          <p:cNvSpPr/>
          <p:nvPr/>
        </p:nvSpPr>
        <p:spPr>
          <a:xfrm>
            <a:off x="4392720" y="4343400"/>
            <a:ext cx="183960" cy="2030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8" name="CustomShape 90"/>
          <p:cNvSpPr/>
          <p:nvPr/>
        </p:nvSpPr>
        <p:spPr>
          <a:xfrm>
            <a:off x="4554360" y="4140360"/>
            <a:ext cx="160560" cy="2142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9" name="CustomShape 91"/>
          <p:cNvSpPr/>
          <p:nvPr/>
        </p:nvSpPr>
        <p:spPr>
          <a:xfrm>
            <a:off x="4692600" y="3938760"/>
            <a:ext cx="138240" cy="212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0" name="CustomShape 92"/>
          <p:cNvSpPr/>
          <p:nvPr/>
        </p:nvSpPr>
        <p:spPr>
          <a:xfrm>
            <a:off x="4807080" y="3735360"/>
            <a:ext cx="102960" cy="2142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1" name="CustomShape 93"/>
          <p:cNvSpPr/>
          <p:nvPr/>
        </p:nvSpPr>
        <p:spPr>
          <a:xfrm>
            <a:off x="4888080" y="3519360"/>
            <a:ext cx="80640" cy="2271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2" name="CustomShape 94"/>
          <p:cNvSpPr/>
          <p:nvPr/>
        </p:nvSpPr>
        <p:spPr>
          <a:xfrm>
            <a:off x="4944960" y="3306600"/>
            <a:ext cx="57240" cy="2127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3" name="CustomShape 95"/>
          <p:cNvSpPr/>
          <p:nvPr/>
        </p:nvSpPr>
        <p:spPr>
          <a:xfrm>
            <a:off x="4979880" y="3081240"/>
            <a:ext cx="22320" cy="2253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4" name="CustomShape 96"/>
          <p:cNvSpPr/>
          <p:nvPr/>
        </p:nvSpPr>
        <p:spPr>
          <a:xfrm>
            <a:off x="6591240" y="5211720"/>
            <a:ext cx="11160" cy="111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5" name="CustomShape 97"/>
          <p:cNvSpPr/>
          <p:nvPr/>
        </p:nvSpPr>
        <p:spPr>
          <a:xfrm>
            <a:off x="6648480" y="3147840"/>
            <a:ext cx="92160" cy="2718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6" name="CustomShape 98"/>
          <p:cNvSpPr/>
          <p:nvPr/>
        </p:nvSpPr>
        <p:spPr>
          <a:xfrm>
            <a:off x="6718320" y="3408480"/>
            <a:ext cx="68400" cy="2584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7" name="CustomShape 99"/>
          <p:cNvSpPr/>
          <p:nvPr/>
        </p:nvSpPr>
        <p:spPr>
          <a:xfrm>
            <a:off x="6764400" y="3666960"/>
            <a:ext cx="33120" cy="5176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8" name="CustomShape 100"/>
          <p:cNvSpPr/>
          <p:nvPr/>
        </p:nvSpPr>
        <p:spPr>
          <a:xfrm>
            <a:off x="6718320" y="4184640"/>
            <a:ext cx="79200" cy="5302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9" name="CustomShape 101"/>
          <p:cNvSpPr/>
          <p:nvPr/>
        </p:nvSpPr>
        <p:spPr>
          <a:xfrm>
            <a:off x="6580080" y="4703760"/>
            <a:ext cx="160560" cy="5191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0" name="CustomShape 102"/>
          <p:cNvSpPr/>
          <p:nvPr/>
        </p:nvSpPr>
        <p:spPr>
          <a:xfrm>
            <a:off x="6337440" y="2946240"/>
            <a:ext cx="644400" cy="381240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41" name="CustomShape 103"/>
          <p:cNvSpPr/>
          <p:nvPr/>
        </p:nvSpPr>
        <p:spPr>
          <a:xfrm>
            <a:off x="6337440" y="2743200"/>
            <a:ext cx="749160" cy="584280"/>
          </a:xfrm>
          <a:prstGeom prst="ellipse">
            <a:avLst/>
          </a:prstGeom>
          <a:solidFill>
            <a:srgbClr val="ffffff"/>
          </a:solidFill>
          <a:ln w="57240">
            <a:solidFill>
              <a:srgbClr val="00ffff"/>
            </a:solidFill>
            <a:miter/>
          </a:ln>
        </p:spPr>
      </p:sp>
      <p:sp>
        <p:nvSpPr>
          <p:cNvPr id="142" name="CustomShape 104"/>
          <p:cNvSpPr/>
          <p:nvPr/>
        </p:nvSpPr>
        <p:spPr>
          <a:xfrm>
            <a:off x="6553800" y="2971800"/>
            <a:ext cx="401400" cy="28980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lang="en-US" sz="1900">
                <a:solidFill>
                  <a:srgbClr val="0000ff"/>
                </a:solidFill>
              </a:rPr>
              <a:t>JFK</a:t>
            </a:r>
            <a:endParaRPr/>
          </a:p>
        </p:txBody>
      </p:sp>
      <p:sp>
        <p:nvSpPr>
          <p:cNvPr id="143" name="CustomShape 105"/>
          <p:cNvSpPr/>
          <p:nvPr/>
        </p:nvSpPr>
        <p:spPr>
          <a:xfrm>
            <a:off x="4565520" y="5006880"/>
            <a:ext cx="22320" cy="237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4" name="CustomShape 106"/>
          <p:cNvSpPr/>
          <p:nvPr/>
        </p:nvSpPr>
        <p:spPr>
          <a:xfrm>
            <a:off x="6245280" y="5581800"/>
            <a:ext cx="288720" cy="568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5" name="CustomShape 107"/>
          <p:cNvSpPr/>
          <p:nvPr/>
        </p:nvSpPr>
        <p:spPr>
          <a:xfrm>
            <a:off x="5958000" y="5616720"/>
            <a:ext cx="287280" cy="219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6" name="CustomShape 108"/>
          <p:cNvSpPr/>
          <p:nvPr/>
        </p:nvSpPr>
        <p:spPr>
          <a:xfrm>
            <a:off x="5681520" y="5581800"/>
            <a:ext cx="276480" cy="568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7" name="CustomShape 109"/>
          <p:cNvSpPr/>
          <p:nvPr/>
        </p:nvSpPr>
        <p:spPr>
          <a:xfrm>
            <a:off x="5416560" y="5526000"/>
            <a:ext cx="264960" cy="777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8" name="CustomShape 110"/>
          <p:cNvSpPr/>
          <p:nvPr/>
        </p:nvSpPr>
        <p:spPr>
          <a:xfrm>
            <a:off x="5175360" y="5435640"/>
            <a:ext cx="253800" cy="1141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9" name="CustomShape 111"/>
          <p:cNvSpPr/>
          <p:nvPr/>
        </p:nvSpPr>
        <p:spPr>
          <a:xfrm>
            <a:off x="4944960" y="5322960"/>
            <a:ext cx="241560" cy="1350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50" name="CustomShape 112"/>
          <p:cNvSpPr/>
          <p:nvPr/>
        </p:nvSpPr>
        <p:spPr>
          <a:xfrm>
            <a:off x="4738680" y="5176800"/>
            <a:ext cx="217440" cy="1699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51" name="CustomShape 113"/>
          <p:cNvSpPr/>
          <p:nvPr/>
        </p:nvSpPr>
        <p:spPr>
          <a:xfrm>
            <a:off x="4565520" y="5006880"/>
            <a:ext cx="195480" cy="1922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52" name="CustomShape 114"/>
          <p:cNvSpPr/>
          <p:nvPr/>
        </p:nvSpPr>
        <p:spPr>
          <a:xfrm>
            <a:off x="6810480" y="2000160"/>
            <a:ext cx="644400" cy="381240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53" name="CustomShape 115"/>
          <p:cNvSpPr/>
          <p:nvPr/>
        </p:nvSpPr>
        <p:spPr>
          <a:xfrm>
            <a:off x="6810480" y="2000160"/>
            <a:ext cx="644400" cy="379440"/>
          </a:xfrm>
          <a:prstGeom prst="ellipse">
            <a:avLst/>
          </a:prstGeom>
          <a:ln w="57240">
            <a:solidFill>
              <a:srgbClr val="00ffff"/>
            </a:solidFill>
            <a:miter/>
          </a:ln>
        </p:spPr>
      </p:sp>
      <p:sp>
        <p:nvSpPr>
          <p:cNvPr id="154" name="CustomShape 116"/>
          <p:cNvSpPr/>
          <p:nvPr/>
        </p:nvSpPr>
        <p:spPr>
          <a:xfrm>
            <a:off x="6924960" y="2100240"/>
            <a:ext cx="468720" cy="28980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lang="en-US" sz="1900">
                <a:solidFill>
                  <a:srgbClr val="0000ff"/>
                </a:solidFill>
              </a:rPr>
              <a:t>BOS</a:t>
            </a:r>
            <a:endParaRPr/>
          </a:p>
        </p:txBody>
      </p:sp>
      <p:sp>
        <p:nvSpPr>
          <p:cNvPr id="155" name="CustomShape 117"/>
          <p:cNvSpPr/>
          <p:nvPr/>
        </p:nvSpPr>
        <p:spPr>
          <a:xfrm>
            <a:off x="6211800" y="5402160"/>
            <a:ext cx="644760" cy="382680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56" name="CustomShape 118"/>
          <p:cNvSpPr/>
          <p:nvPr/>
        </p:nvSpPr>
        <p:spPr>
          <a:xfrm>
            <a:off x="6211800" y="5181480"/>
            <a:ext cx="874800" cy="600120"/>
          </a:xfrm>
          <a:prstGeom prst="ellipse">
            <a:avLst/>
          </a:prstGeom>
          <a:ln w="57240">
            <a:solidFill>
              <a:srgbClr val="00ffff"/>
            </a:solidFill>
            <a:miter/>
          </a:ln>
        </p:spPr>
      </p:sp>
      <p:sp>
        <p:nvSpPr>
          <p:cNvPr id="157" name="CustomShape 119"/>
          <p:cNvSpPr/>
          <p:nvPr/>
        </p:nvSpPr>
        <p:spPr>
          <a:xfrm>
            <a:off x="6401160" y="5410080"/>
            <a:ext cx="468720" cy="28980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lang="en-US" sz="1900">
                <a:solidFill>
                  <a:srgbClr val="0000ff"/>
                </a:solidFill>
              </a:rPr>
              <a:t>MIA</a:t>
            </a:r>
            <a:endParaRPr/>
          </a:p>
        </p:txBody>
      </p:sp>
      <p:sp>
        <p:nvSpPr>
          <p:cNvPr id="158" name="CustomShape 120"/>
          <p:cNvSpPr/>
          <p:nvPr/>
        </p:nvSpPr>
        <p:spPr>
          <a:xfrm>
            <a:off x="4668840" y="2505240"/>
            <a:ext cx="644400" cy="384120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59" name="CustomShape 121"/>
          <p:cNvSpPr/>
          <p:nvPr/>
        </p:nvSpPr>
        <p:spPr>
          <a:xfrm>
            <a:off x="4572000" y="2590920"/>
            <a:ext cx="685800" cy="533160"/>
          </a:xfrm>
          <a:prstGeom prst="ellipse">
            <a:avLst/>
          </a:prstGeom>
          <a:solidFill>
            <a:srgbClr val="ffffff"/>
          </a:solidFill>
          <a:ln w="57240">
            <a:solidFill>
              <a:srgbClr val="00ffff"/>
            </a:solidFill>
            <a:miter/>
          </a:ln>
        </p:spPr>
      </p:sp>
      <p:sp>
        <p:nvSpPr>
          <p:cNvPr id="160" name="CustomShape 122"/>
          <p:cNvSpPr/>
          <p:nvPr/>
        </p:nvSpPr>
        <p:spPr>
          <a:xfrm>
            <a:off x="4725000" y="2666880"/>
            <a:ext cx="508320" cy="28980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lang="en-US" sz="1900">
                <a:solidFill>
                  <a:srgbClr val="0000ff"/>
                </a:solidFill>
              </a:rPr>
              <a:t>ORD</a:t>
            </a:r>
            <a:endParaRPr/>
          </a:p>
        </p:txBody>
      </p:sp>
      <p:sp>
        <p:nvSpPr>
          <p:cNvPr id="161" name="CustomShape 123"/>
          <p:cNvSpPr/>
          <p:nvPr/>
        </p:nvSpPr>
        <p:spPr>
          <a:xfrm>
            <a:off x="1906560" y="4749840"/>
            <a:ext cx="644400" cy="380880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62" name="CustomShape 124"/>
          <p:cNvSpPr/>
          <p:nvPr/>
        </p:nvSpPr>
        <p:spPr>
          <a:xfrm>
            <a:off x="1906560" y="4749840"/>
            <a:ext cx="760320" cy="507960"/>
          </a:xfrm>
          <a:prstGeom prst="ellipse">
            <a:avLst/>
          </a:prstGeom>
          <a:ln w="57240">
            <a:solidFill>
              <a:srgbClr val="00ffff"/>
            </a:solidFill>
            <a:miter/>
          </a:ln>
        </p:spPr>
      </p:sp>
      <p:sp>
        <p:nvSpPr>
          <p:cNvPr id="163" name="CustomShape 125"/>
          <p:cNvSpPr/>
          <p:nvPr/>
        </p:nvSpPr>
        <p:spPr>
          <a:xfrm>
            <a:off x="2010240" y="4849920"/>
            <a:ext cx="496080" cy="28980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lang="en-US" sz="1900">
                <a:solidFill>
                  <a:srgbClr val="0000ff"/>
                </a:solidFill>
              </a:rPr>
              <a:t>LAX</a:t>
            </a:r>
            <a:endParaRPr/>
          </a:p>
        </p:txBody>
      </p:sp>
      <p:sp>
        <p:nvSpPr>
          <p:cNvPr id="164" name="CustomShape 126"/>
          <p:cNvSpPr/>
          <p:nvPr/>
        </p:nvSpPr>
        <p:spPr>
          <a:xfrm>
            <a:off x="3897360" y="4343400"/>
            <a:ext cx="674640" cy="574560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65" name="CustomShape 127"/>
          <p:cNvSpPr/>
          <p:nvPr/>
        </p:nvSpPr>
        <p:spPr>
          <a:xfrm>
            <a:off x="3897360" y="4343400"/>
            <a:ext cx="826920" cy="571680"/>
          </a:xfrm>
          <a:prstGeom prst="ellipse">
            <a:avLst/>
          </a:prstGeom>
          <a:ln w="57240">
            <a:solidFill>
              <a:srgbClr val="00ffff"/>
            </a:solidFill>
            <a:miter/>
          </a:ln>
        </p:spPr>
      </p:sp>
      <p:sp>
        <p:nvSpPr>
          <p:cNvPr id="166" name="CustomShape 128"/>
          <p:cNvSpPr/>
          <p:nvPr/>
        </p:nvSpPr>
        <p:spPr>
          <a:xfrm>
            <a:off x="4038840" y="4495680"/>
            <a:ext cx="535680" cy="28980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lang="en-US" sz="1900">
                <a:solidFill>
                  <a:srgbClr val="0000ff"/>
                </a:solidFill>
              </a:rPr>
              <a:t>DFW</a:t>
            </a:r>
            <a:endParaRPr/>
          </a:p>
        </p:txBody>
      </p:sp>
      <p:sp>
        <p:nvSpPr>
          <p:cNvPr id="167" name="CustomShape 129"/>
          <p:cNvSpPr/>
          <p:nvPr/>
        </p:nvSpPr>
        <p:spPr>
          <a:xfrm>
            <a:off x="1757520" y="3622680"/>
            <a:ext cx="644400" cy="382680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68" name="CustomShape 130"/>
          <p:cNvSpPr/>
          <p:nvPr/>
        </p:nvSpPr>
        <p:spPr>
          <a:xfrm>
            <a:off x="1757520" y="3624120"/>
            <a:ext cx="644400" cy="378000"/>
          </a:xfrm>
          <a:prstGeom prst="ellipse">
            <a:avLst/>
          </a:prstGeom>
          <a:ln w="57240">
            <a:solidFill>
              <a:srgbClr val="00ffff"/>
            </a:solidFill>
            <a:miter/>
          </a:ln>
        </p:spPr>
      </p:sp>
      <p:sp>
        <p:nvSpPr>
          <p:cNvPr id="169" name="CustomShape 131"/>
          <p:cNvSpPr/>
          <p:nvPr/>
        </p:nvSpPr>
        <p:spPr>
          <a:xfrm>
            <a:off x="1872360" y="3722760"/>
            <a:ext cx="442800" cy="28980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lang="en-US" sz="1900">
                <a:solidFill>
                  <a:srgbClr val="0000ff"/>
                </a:solidFill>
              </a:rPr>
              <a:t>SFO</a:t>
            </a:r>
            <a:endParaRPr/>
          </a:p>
        </p:txBody>
      </p:sp>
      <p:sp>
        <p:nvSpPr>
          <p:cNvPr id="170" name="CustomShape 132"/>
          <p:cNvSpPr/>
          <p:nvPr/>
        </p:nvSpPr>
        <p:spPr>
          <a:xfrm>
            <a:off x="1700280" y="3205080"/>
            <a:ext cx="322200" cy="303120"/>
          </a:xfrm>
          <a:prstGeom prst="rect">
            <a:avLst/>
          </a:prstGeom>
          <a:blipFill>
            <a:blip r:embed="rId1"/>
            <a:tile/>
          </a:blipFill>
        </p:spPr>
      </p:sp>
      <p:sp>
        <p:nvSpPr>
          <p:cNvPr id="171" name="CustomShape 133"/>
          <p:cNvSpPr/>
          <p:nvPr/>
        </p:nvSpPr>
        <p:spPr>
          <a:xfrm>
            <a:off x="1676520" y="3227400"/>
            <a:ext cx="311040" cy="304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2" name="CustomShape 134"/>
          <p:cNvSpPr/>
          <p:nvPr/>
        </p:nvSpPr>
        <p:spPr>
          <a:xfrm>
            <a:off x="1676520" y="3228840"/>
            <a:ext cx="311040" cy="301680"/>
          </a:xfrm>
          <a:prstGeom prst="rect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73" name="CustomShape 135"/>
          <p:cNvSpPr/>
          <p:nvPr/>
        </p:nvSpPr>
        <p:spPr>
          <a:xfrm>
            <a:off x="1732680" y="3193920"/>
            <a:ext cx="136440" cy="36612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i="1" lang="en-US">
                <a:solidFill>
                  <a:srgbClr val="000000"/>
                </a:solidFill>
              </a:rPr>
              <a:t>v</a:t>
            </a:r>
            <a:endParaRPr/>
          </a:p>
        </p:txBody>
      </p:sp>
      <p:sp>
        <p:nvSpPr>
          <p:cNvPr id="174" name="CustomShape 136"/>
          <p:cNvSpPr/>
          <p:nvPr/>
        </p:nvSpPr>
        <p:spPr>
          <a:xfrm>
            <a:off x="1848600" y="3328920"/>
            <a:ext cx="90720" cy="21348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lang="en-US" sz="1400">
                <a:solidFill>
                  <a:srgbClr val="000000"/>
                </a:solidFill>
              </a:rPr>
              <a:t>2</a:t>
            </a:r>
            <a:endParaRPr/>
          </a:p>
        </p:txBody>
      </p:sp>
      <p:sp>
        <p:nvSpPr>
          <p:cNvPr id="175" name="CustomShape 137"/>
          <p:cNvSpPr/>
          <p:nvPr/>
        </p:nvSpPr>
        <p:spPr>
          <a:xfrm>
            <a:off x="1711440" y="5211720"/>
            <a:ext cx="322200" cy="303120"/>
          </a:xfrm>
          <a:prstGeom prst="rect">
            <a:avLst/>
          </a:prstGeom>
          <a:blipFill>
            <a:blip r:embed="rId2"/>
            <a:tile/>
          </a:blipFill>
        </p:spPr>
      </p:sp>
      <p:sp>
        <p:nvSpPr>
          <p:cNvPr id="176" name="CustomShape 138"/>
          <p:cNvSpPr/>
          <p:nvPr/>
        </p:nvSpPr>
        <p:spPr>
          <a:xfrm>
            <a:off x="1687680" y="5234040"/>
            <a:ext cx="311040" cy="303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7" name="CustomShape 139"/>
          <p:cNvSpPr/>
          <p:nvPr/>
        </p:nvSpPr>
        <p:spPr>
          <a:xfrm>
            <a:off x="1687680" y="5234040"/>
            <a:ext cx="311040" cy="303120"/>
          </a:xfrm>
          <a:prstGeom prst="rect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78" name="CustomShape 140"/>
          <p:cNvSpPr/>
          <p:nvPr/>
        </p:nvSpPr>
        <p:spPr>
          <a:xfrm>
            <a:off x="1745640" y="5200560"/>
            <a:ext cx="136440" cy="36612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i="1" lang="en-US">
                <a:solidFill>
                  <a:srgbClr val="000000"/>
                </a:solidFill>
              </a:rPr>
              <a:t>v</a:t>
            </a:r>
            <a:endParaRPr/>
          </a:p>
        </p:txBody>
      </p:sp>
      <p:sp>
        <p:nvSpPr>
          <p:cNvPr id="179" name="CustomShape 141"/>
          <p:cNvSpPr/>
          <p:nvPr/>
        </p:nvSpPr>
        <p:spPr>
          <a:xfrm>
            <a:off x="1859760" y="5335560"/>
            <a:ext cx="90720" cy="21348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lang="en-US" sz="1400">
                <a:solidFill>
                  <a:srgbClr val="000000"/>
                </a:solidFill>
              </a:rPr>
              <a:t>1</a:t>
            </a:r>
            <a:endParaRPr/>
          </a:p>
        </p:txBody>
      </p:sp>
      <p:sp>
        <p:nvSpPr>
          <p:cNvPr id="180" name="CustomShape 142"/>
          <p:cNvSpPr/>
          <p:nvPr/>
        </p:nvSpPr>
        <p:spPr>
          <a:xfrm>
            <a:off x="3943440" y="5019840"/>
            <a:ext cx="322200" cy="31428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181" name="CustomShape 143"/>
          <p:cNvSpPr/>
          <p:nvPr/>
        </p:nvSpPr>
        <p:spPr>
          <a:xfrm>
            <a:off x="3909960" y="5041800"/>
            <a:ext cx="322200" cy="3160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2" name="CustomShape 144"/>
          <p:cNvSpPr/>
          <p:nvPr/>
        </p:nvSpPr>
        <p:spPr>
          <a:xfrm>
            <a:off x="3909960" y="5043600"/>
            <a:ext cx="322200" cy="312480"/>
          </a:xfrm>
          <a:prstGeom prst="rect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83" name="CustomShape 145"/>
          <p:cNvSpPr/>
          <p:nvPr/>
        </p:nvSpPr>
        <p:spPr>
          <a:xfrm>
            <a:off x="3977640" y="5019840"/>
            <a:ext cx="136440" cy="36612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i="1" lang="en-US">
                <a:solidFill>
                  <a:srgbClr val="000000"/>
                </a:solidFill>
              </a:rPr>
              <a:t>v</a:t>
            </a:r>
            <a:endParaRPr/>
          </a:p>
        </p:txBody>
      </p:sp>
      <p:sp>
        <p:nvSpPr>
          <p:cNvPr id="184" name="CustomShape 146"/>
          <p:cNvSpPr/>
          <p:nvPr/>
        </p:nvSpPr>
        <p:spPr>
          <a:xfrm>
            <a:off x="4093560" y="5143680"/>
            <a:ext cx="90720" cy="21348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lang="en-US" sz="1400">
                <a:solidFill>
                  <a:srgbClr val="000000"/>
                </a:solidFill>
              </a:rPr>
              <a:t>3</a:t>
            </a:r>
            <a:endParaRPr/>
          </a:p>
        </p:txBody>
      </p:sp>
      <p:sp>
        <p:nvSpPr>
          <p:cNvPr id="185" name="CustomShape 147"/>
          <p:cNvSpPr/>
          <p:nvPr/>
        </p:nvSpPr>
        <p:spPr>
          <a:xfrm>
            <a:off x="5440320" y="2529000"/>
            <a:ext cx="311040" cy="303120"/>
          </a:xfrm>
          <a:prstGeom prst="rect">
            <a:avLst/>
          </a:prstGeom>
          <a:blipFill>
            <a:blip r:embed="rId4"/>
            <a:tile/>
          </a:blipFill>
        </p:spPr>
      </p:sp>
      <p:sp>
        <p:nvSpPr>
          <p:cNvPr id="186" name="CustomShape 148"/>
          <p:cNvSpPr/>
          <p:nvPr/>
        </p:nvSpPr>
        <p:spPr>
          <a:xfrm>
            <a:off x="5405400" y="2550960"/>
            <a:ext cx="311040" cy="3160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7" name="CustomShape 149"/>
          <p:cNvSpPr/>
          <p:nvPr/>
        </p:nvSpPr>
        <p:spPr>
          <a:xfrm>
            <a:off x="5405400" y="2552760"/>
            <a:ext cx="311040" cy="312840"/>
          </a:xfrm>
          <a:prstGeom prst="rect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88" name="CustomShape 150"/>
          <p:cNvSpPr/>
          <p:nvPr/>
        </p:nvSpPr>
        <p:spPr>
          <a:xfrm>
            <a:off x="5461920" y="2517840"/>
            <a:ext cx="136440" cy="36612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i="1" lang="en-US">
                <a:solidFill>
                  <a:srgbClr val="000000"/>
                </a:solidFill>
              </a:rPr>
              <a:t>v</a:t>
            </a:r>
            <a:endParaRPr/>
          </a:p>
        </p:txBody>
      </p:sp>
      <p:sp>
        <p:nvSpPr>
          <p:cNvPr id="189" name="CustomShape 151"/>
          <p:cNvSpPr/>
          <p:nvPr/>
        </p:nvSpPr>
        <p:spPr>
          <a:xfrm>
            <a:off x="5577840" y="2652840"/>
            <a:ext cx="90720" cy="21348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lang="en-US" sz="1400">
                <a:solidFill>
                  <a:srgbClr val="000000"/>
                </a:solidFill>
              </a:rPr>
              <a:t>4</a:t>
            </a:r>
            <a:endParaRPr/>
          </a:p>
        </p:txBody>
      </p:sp>
      <p:sp>
        <p:nvSpPr>
          <p:cNvPr id="190" name="CustomShape 152"/>
          <p:cNvSpPr/>
          <p:nvPr/>
        </p:nvSpPr>
        <p:spPr>
          <a:xfrm>
            <a:off x="6153120" y="5875200"/>
            <a:ext cx="322200" cy="316080"/>
          </a:xfrm>
          <a:prstGeom prst="rect">
            <a:avLst/>
          </a:prstGeom>
          <a:blipFill>
            <a:blip r:embed="rId5"/>
            <a:tile/>
          </a:blipFill>
        </p:spPr>
      </p:sp>
      <p:sp>
        <p:nvSpPr>
          <p:cNvPr id="191" name="CustomShape 153"/>
          <p:cNvSpPr/>
          <p:nvPr/>
        </p:nvSpPr>
        <p:spPr>
          <a:xfrm>
            <a:off x="6119640" y="5908680"/>
            <a:ext cx="322560" cy="304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2" name="CustomShape 154"/>
          <p:cNvSpPr/>
          <p:nvPr/>
        </p:nvSpPr>
        <p:spPr>
          <a:xfrm>
            <a:off x="6119640" y="5910120"/>
            <a:ext cx="322560" cy="303480"/>
          </a:xfrm>
          <a:prstGeom prst="rect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93" name="CustomShape 155"/>
          <p:cNvSpPr/>
          <p:nvPr/>
        </p:nvSpPr>
        <p:spPr>
          <a:xfrm>
            <a:off x="6176160" y="5877000"/>
            <a:ext cx="136440" cy="36612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i="1" lang="en-US">
                <a:solidFill>
                  <a:srgbClr val="000000"/>
                </a:solidFill>
              </a:rPr>
              <a:t>v</a:t>
            </a:r>
            <a:endParaRPr/>
          </a:p>
        </p:txBody>
      </p:sp>
      <p:sp>
        <p:nvSpPr>
          <p:cNvPr id="194" name="CustomShape 156"/>
          <p:cNvSpPr/>
          <p:nvPr/>
        </p:nvSpPr>
        <p:spPr>
          <a:xfrm>
            <a:off x="6303240" y="5999040"/>
            <a:ext cx="90720" cy="21348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lang="en-US" sz="1400">
                <a:solidFill>
                  <a:srgbClr val="000000"/>
                </a:solidFill>
              </a:rPr>
              <a:t>5</a:t>
            </a:r>
            <a:endParaRPr/>
          </a:p>
        </p:txBody>
      </p:sp>
      <p:sp>
        <p:nvSpPr>
          <p:cNvPr id="195" name="CustomShape 157"/>
          <p:cNvSpPr/>
          <p:nvPr/>
        </p:nvSpPr>
        <p:spPr>
          <a:xfrm>
            <a:off x="6994440" y="3316320"/>
            <a:ext cx="309600" cy="317520"/>
          </a:xfrm>
          <a:prstGeom prst="rect">
            <a:avLst/>
          </a:prstGeom>
          <a:blipFill>
            <a:blip r:embed="rId6"/>
            <a:tile/>
          </a:blipFill>
        </p:spPr>
      </p:sp>
      <p:sp>
        <p:nvSpPr>
          <p:cNvPr id="196" name="CustomShape 158"/>
          <p:cNvSpPr/>
          <p:nvPr/>
        </p:nvSpPr>
        <p:spPr>
          <a:xfrm>
            <a:off x="6959520" y="3351240"/>
            <a:ext cx="311400" cy="303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7" name="CustomShape 159"/>
          <p:cNvSpPr/>
          <p:nvPr/>
        </p:nvSpPr>
        <p:spPr>
          <a:xfrm>
            <a:off x="6959520" y="3352680"/>
            <a:ext cx="311400" cy="301680"/>
          </a:xfrm>
          <a:prstGeom prst="rect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98" name="CustomShape 160"/>
          <p:cNvSpPr/>
          <p:nvPr/>
        </p:nvSpPr>
        <p:spPr>
          <a:xfrm>
            <a:off x="7016040" y="3317760"/>
            <a:ext cx="136440" cy="36612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i="1" lang="en-US">
                <a:solidFill>
                  <a:srgbClr val="000000"/>
                </a:solidFill>
              </a:rPr>
              <a:t>v</a:t>
            </a:r>
            <a:endParaRPr/>
          </a:p>
        </p:txBody>
      </p:sp>
      <p:sp>
        <p:nvSpPr>
          <p:cNvPr id="199" name="CustomShape 161"/>
          <p:cNvSpPr/>
          <p:nvPr/>
        </p:nvSpPr>
        <p:spPr>
          <a:xfrm>
            <a:off x="7131960" y="3441600"/>
            <a:ext cx="90720" cy="21348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Times New Roman"/>
              <a:buChar char="•"/>
            </a:pPr>
            <a:r>
              <a:rPr lang="en-US" sz="1400">
                <a:solidFill>
                  <a:srgbClr val="000000"/>
                </a:solidFill>
              </a:rPr>
              <a:t>6</a:t>
            </a:r>
            <a:endParaRPr/>
          </a:p>
        </p:txBody>
      </p:sp>
      <p:pic>
        <p:nvPicPr>
          <p:cNvPr descr="" id="200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7496280" y="1752480"/>
            <a:ext cx="338040" cy="363600"/>
          </a:xfrm>
          <a:prstGeom prst="rect">
            <a:avLst/>
          </a:prstGeom>
        </p:spPr>
      </p:pic>
      <p:sp>
        <p:nvSpPr>
          <p:cNvPr id="201" name="CustomShape 162"/>
          <p:cNvSpPr/>
          <p:nvPr/>
        </p:nvSpPr>
        <p:spPr>
          <a:xfrm>
            <a:off x="3033720" y="2936880"/>
            <a:ext cx="790200" cy="45972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buFont typeface="Times New Roman"/>
              <a:buChar char="•"/>
            </a:pPr>
            <a:r>
              <a:rPr lang="en-US"/>
              <a:t>1500</a:t>
            </a:r>
            <a:endParaRPr/>
          </a:p>
        </p:txBody>
      </p:sp>
      <p:sp>
        <p:nvSpPr>
          <p:cNvPr id="202" name="CustomShape 163"/>
          <p:cNvSpPr/>
          <p:nvPr/>
        </p:nvSpPr>
        <p:spPr>
          <a:xfrm>
            <a:off x="7605720" y="3851280"/>
            <a:ext cx="790200" cy="45972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buFont typeface="Times New Roman"/>
              <a:buChar char="•"/>
            </a:pPr>
            <a:r>
              <a:rPr lang="en-US"/>
              <a:t>1100</a:t>
            </a:r>
            <a:endParaRPr/>
          </a:p>
        </p:txBody>
      </p:sp>
      <p:sp>
        <p:nvSpPr>
          <p:cNvPr id="203" name="CustomShape 164"/>
          <p:cNvSpPr/>
          <p:nvPr/>
        </p:nvSpPr>
        <p:spPr>
          <a:xfrm>
            <a:off x="5700960" y="4003560"/>
            <a:ext cx="790200" cy="45972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buFont typeface="Times New Roman"/>
              <a:buChar char="•"/>
            </a:pPr>
            <a:r>
              <a:rPr lang="en-US"/>
              <a:t>1400</a:t>
            </a:r>
            <a:endParaRPr/>
          </a:p>
        </p:txBody>
      </p:sp>
      <p:sp>
        <p:nvSpPr>
          <p:cNvPr id="204" name="CustomShape 165"/>
          <p:cNvSpPr/>
          <p:nvPr/>
        </p:nvSpPr>
        <p:spPr>
          <a:xfrm>
            <a:off x="4862520" y="1641600"/>
            <a:ext cx="790200" cy="45972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buFont typeface="Times New Roman"/>
              <a:buChar char="•"/>
            </a:pPr>
            <a:r>
              <a:rPr lang="en-US"/>
              <a:t>2100</a:t>
            </a:r>
            <a:endParaRPr/>
          </a:p>
        </p:txBody>
      </p:sp>
      <p:sp>
        <p:nvSpPr>
          <p:cNvPr id="205" name="CustomShape 166"/>
          <p:cNvSpPr/>
          <p:nvPr/>
        </p:nvSpPr>
        <p:spPr>
          <a:xfrm>
            <a:off x="6783480" y="2362320"/>
            <a:ext cx="637920" cy="45972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buFont typeface="Times New Roman"/>
              <a:buChar char="•"/>
            </a:pPr>
            <a:r>
              <a:rPr lang="en-US"/>
              <a:t>200</a:t>
            </a:r>
            <a:endParaRPr/>
          </a:p>
        </p:txBody>
      </p:sp>
      <p:sp>
        <p:nvSpPr>
          <p:cNvPr id="206" name="CustomShape 167"/>
          <p:cNvSpPr/>
          <p:nvPr/>
        </p:nvSpPr>
        <p:spPr>
          <a:xfrm>
            <a:off x="6691320" y="4384800"/>
            <a:ext cx="637920" cy="45972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buFont typeface="Times New Roman"/>
              <a:buChar char="•"/>
            </a:pPr>
            <a:r>
              <a:rPr lang="en-US"/>
              <a:t>900</a:t>
            </a:r>
            <a:endParaRPr/>
          </a:p>
        </p:txBody>
      </p:sp>
    </p:spTree>
  </p:cSld>
</p:sld>
</file>

<file path=ppt/slides/slide20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solidFill><a:srgbClr val="ffffff"/></a:solid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339" name="TextShape 1"/><p:cNvSpPr txBox="1"/><p:nvPr/></p:nvSpPr><p:spPr><a:xfrm><a:off x="762120" y="304560"/><a:ext cx="7772400" cy="1143360"/></a:xfrm><a:prstGeom prst="rect"><a:avLst/></a:prstGeom></p:spPr><p:txBody><a:bodyPr anchor="ctr" bIns="46800" lIns="90000" rIns="90000" tIns="46800"/><a:p><a:pPr algn="ctr"><a:buFont typeface="Times New Roman"/><a:buChar char="•"/></a:pPr><a:r><a:rPr lang="en-US"></a:rPr><a:t>Example of Kruskal</a:t></a:r><a:endParaRPr/></a:p></p:txBody></p:sp><p:sp><p:nvSpPr><p:cNvPr id="340" name="CustomShape 2"/><p:cNvSpPr/><p:nvPr/></p:nvSpPr><p:spPr><a:xfrm><a:off x="1371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H</a:t></a:r><a:endParaRPr/></a:p></p:txBody></p:sp><p:sp><p:nvSpPr><p:cNvPr id="341" name="CustomShape 3"/><p:cNvSpPr/><p:nvPr/></p:nvSpPr><p:spPr><a:xfrm><a:off x="4419720" y="27432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B</a:t></a:r><a:endParaRPr/></a:p></p:txBody></p:sp><p:sp><p:nvSpPr><p:cNvPr id="342" name="CustomShape 4"/><p:cNvSpPr/><p:nvPr/></p:nvSpPr><p:spPr><a:xfrm><a:off x="7086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C</a:t></a:r><a:endParaRPr/></a:p></p:txBody></p:sp><p:sp><p:nvSpPr><p:cNvPr id="343" name="CustomShape 5"/><p:cNvSpPr/><p:nvPr/></p:nvSpPr><p:spPr><a:xfrm><a:off x="1371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G</a:t></a:r><a:endParaRPr/></a:p></p:txBody></p:sp><p:sp><p:nvSpPr><p:cNvPr id="344" name="CustomShape 6"/><p:cNvSpPr/><p:nvPr/></p:nvSpPr><p:spPr><a:xfrm><a:off x="4419720" y="43434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E</a:t></a:r><a:endParaRPr/></a:p></p:txBody></p:sp><p:sp><p:nvSpPr><p:cNvPr id="345" name="CustomShape 7"/><p:cNvSpPr/><p:nvPr/></p:nvSpPr><p:spPr><a:xfrm><a:off x="7086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D</a:t></a:r><a:endParaRPr/></a:p></p:txBody></p:sp><p:sp><p:nvSpPr><p:cNvPr id="346" name="CustomShape 8"/><p:cNvSpPr/><p:nvPr/></p:nvSpPr><p:spPr><a:xfrm><a:off x="2895480" y="5029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F</a:t></a:r><a:endParaRPr/></a:p></p:txBody></p:sp><p:sp><p:nvSpPr><p:cNvPr id="347" name="CustomShape 9"/><p:cNvSpPr/><p:nvPr/></p:nvSpPr><p:spPr><a:xfrm><a:off x="2895480" y="2057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A</a:t></a:r><a:endParaRPr/></a:p></p:txBody></p:sp><p:cxnSp><p:nvCxnSpPr><p:cNvPr id="348" name="Line 10"/><p:cNvCxnSpPr><a:stCxn id="347" idx="5"/><a:endCxn id="341" idx="1"/></p:cNvCxnSpPr><p:nvPr/></p:nvCxnSpPr><p:spPr><xfrm><a:off x="3350880" y="2512800"/><a:ext cx="1147320" cy="308880"/></xfrm><a:prstGeom prst="straightConnector1"><a:avLst/></a:prstGeom><a:ln w="38160"><a:solidFill><a:srgbClr val="000000"/></a:solidFill><a:miter/></a:ln></p:spPr></p:cxnSp><p:cxnSp><p:nvCxnSpPr><p:cNvPr id="349" name="Line 11"/><p:cNvCxnSpPr><a:stCxn id="347" idx="3"/><a:endCxn id="340" idx="7"/></p:cNvCxnSpPr><p:nvPr/></p:nvCxnSpPr><p:spPr><1pic:xfrm><a:off x="1827000" y="2512800"/><a:ext cx="1146960" cy="308880"/></1pic:xfrm><a:prstGeom prst="straightConnector1"><a:avLst/></a:prstGeom><a:ln w="38160"><a:solidFill><a:srgbClr val="000000"/></a:solidFill><a:miter/></a:ln></p:spPr></p:cxnSp><p:cxnSp><p:nvCxnSpPr><p:cNvPr id="350" name="Line 12"/><p:cNvCxnSpPr><a:stCxn id="340" idx="6"/><a:endCxn id="341" idx="2"/></p:cNvCxnSpPr><p:nvPr/></p:nvCxnSpPr><p:spPr><xfrm><a:off x="1905120" y="3009960"/><a:ext cx="2514960" cy="360"/></xfrm><a:prstGeom prst="straightConnector1"><a:avLst/></a:prstGeom><a:ln w="38160"><a:solidFill><a:srgbClr val="000000"/></a:solidFill><a:miter/></a:ln></p:spPr></p:cxnSp><p:cxnSp><p:nvCxnSpPr><p:cNvPr id="351" name="Line 13"/><p:cNvCxnSpPr><a:stCxn id="343" idx="0"/><a:endCxn id="340" idx="4"/></p:cNvCxnSpPr><p:nvPr/></p:nvCxnSpPr><p:spPr><xfrm flipH="1"><a:off x="1638360" y="3276720"/><a:ext cx="360" cy="1067040"/></xfrm><a:prstGeom prst="straightConnector1"><a:avLst/></a:prstGeom><a:ln w="38160"><a:solidFill><a:srgbClr val="000000"/></a:solidFill><a:miter/></a:ln></p:spPr></p:cxnSp><p:cxnSp><p:nvCxnSpPr><p:cNvPr id="352" name="Line 14"/><p:cNvCxnSpPr><a:stCxn id="343" idx="5"/><a:endCxn id="346" idx="1"/></p:cNvCxnSpPr><p:nvPr/></p:nvCxnSpPr><p:spPr><xfrm><a:off x="1827000" y="4798800"/><a:ext cx="1146960" cy="308880"/></xfrm><a:prstGeom prst="straightConnector1"><a:avLst/></a:prstGeom><a:ln w="38160"><a:solidFill><a:srgbClr val="000000"/></a:solidFill><a:miter/></a:ln></p:spPr></p:cxnSp><p:cxnSp><p:nvCxnSpPr><p:cNvPr id="353" name="Line 15"/><p:cNvCxnSpPr><a:stCxn id="346" idx="7"/><a:endCxn id="344" idx="3"/></p:cNvCxnSpPr><p:nvPr/></p:nvCxnSpPr><p:spPr><xfrm flipH="1"><a:off x="3350880" y="4798800"/><a:ext cx="1147320" cy="308880"/></xfrm><a:prstGeom prst="straightConnector1"><a:avLst/></a:prstGeom><a:ln w="38160"><a:solidFill><a:srgbClr val="000000"/></a:solidFill><a:miter/></a:ln></p:spPr></p:cxnSp><p:cxnSp><p:nvCxnSpPr><p:cNvPr id="354" name="Line 16"/><p:cNvCxnSpPr><a:stCxn id="344" idx="0"/><a:endCxn id="341" idx="4"/></p:cNvCxnSpPr><p:nvPr/></p:nvCxnSpPr><p:spPr><xfrm flipH="1"><a:off x="4686480" y="3276720"/><a:ext cx="360" cy="1067040"/></xfrm><a:prstGeom prst="straightConnector1"><a:avLst/></a:prstGeom><a:ln w="38160"><a:solidFill><a:srgbClr val="ff0000"/></a:solidFill><a:miter/></a:ln></p:spPr></p:cxnSp><p:cxnSp><p:nvCxnSpPr><p:cNvPr id="355" name="Line 17"/><p:cNvCxnSpPr></p:cNvCxnSpPr><p:nvPr/></p:nvCxnSpPr><p:spPr><xfrm><a:off x="4952520" y="2971440"/><a:ext cx="2096280" cy="1080"/></xfrm><a:prstGeom prst="straightConnector1"><a:avLst/></a:prstGeom><a:ln w="38160"><a:solidFill><a:srgbClr val="000000"/></a:solidFill><a:miter/></a:ln></p:spPr></p:cxnSp><p:cxnSp><p:nvCxnSpPr><p:cNvPr id="356" name="Line 18"/><p:cNvCxnSpPr><a:stCxn id="344" idx="6"/><a:endCxn id="345" idx="2"/></p:cNvCxnSpPr><p:nvPr/></p:nvCxnSpPr><p:spPr><xfrm><a:off x="4952880" y="4610160"/><a:ext cx="2134080" cy="360"/></xfrm><a:prstGeom prst="straightConnector1"><a:avLst/></a:prstGeom><a:ln w="38160"><a:solidFill><a:srgbClr val="000000"/></a:solidFill><a:miter/></a:ln></p:spPr></p:cxnSp><p:cxnSp><p:nvCxnSpPr><p:cNvPr id="357" name="Line 19"/><p:cNvCxnSpPr><a:stCxn id="346" idx="0"/><a:endCxn id="340" idx="5"/></p:cNvCxnSpPr><p:nvPr/></p:nvCxnSpPr><p:spPr><1pic:xfrm flipH="1"><a:off x="1827000" y="3198600"/><a:ext cx="1335600" cy="1830960"/></1pic:xfrm><a:prstGeom prst="curvedConnector3"><a:avLst/></a:prstGeom><a:ln w="38160"><a:solidFill><a:srgbClr val="000000"/></a:solidFill><a:miter/></a:ln></p:spPr></p:cxnSp><p:sp><p:nvSpPr><p:cNvPr id="358" name="CustomShape 20"/><p:cNvSpPr/><p:nvPr/></p:nvSpPr><p:spPr><a:xfrm><a:off x="1239120" y="351936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14</a:t></a:r><a:endParaRPr/></a:p></p:txBody></p:sp><p:sp><p:nvSpPr><p:cNvPr id="359" name="CustomShape 21"/><p:cNvSpPr/><p:nvPr/></p:nvSpPr><p:spPr><a:xfrm><a:off x="2534400" y="380988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10</a:t></a:r><a:endParaRPr/></a:p></p:txBody></p:sp><p:sp><p:nvSpPr><p:cNvPr id="360" name="CustomShape 22"/><p:cNvSpPr/><p:nvPr/></p:nvSpPr><p:spPr><a:xfrm><a:off x="2210760" y="48769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3</a:t></a:r><a:endParaRPr/></a:p></p:txBody></p:sp><p:sp><p:nvSpPr><p:cNvPr id="361" name="CustomShape 23"/><p:cNvSpPr/><p:nvPr/></p:nvSpPr><p:spPr><a:xfrm><a:off x="221076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6</a:t></a:r><a:endParaRPr/></a:p></p:txBody></p:sp><p:sp><p:nvSpPr><p:cNvPr id="362" name="CustomShape 24"/><p:cNvSpPr/><p:nvPr/></p:nvSpPr><p:spPr><a:xfrm><a:off x="388080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4</a:t></a:r><a:endParaRPr/></a:p></p:txBody></p:sp><p:sp><p:nvSpPr><p:cNvPr id="363" name="CustomShape 25"/><p:cNvSpPr/><p:nvPr/></p:nvSpPr><p:spPr><a:xfrm><a:off x="2972880" y="26575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5</a:t></a:r><a:endParaRPr/></a:p></p:txBody></p:sp><p:sp><p:nvSpPr><p:cNvPr id="364" name="CustomShape 26"/><p:cNvSpPr/><p:nvPr/></p:nvSpPr><p:spPr><a:xfrm><a:off x="4719240" y="356544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2</a:t></a:r><a:endParaRPr/></a:p></p:txBody></p:sp><p:sp><p:nvSpPr><p:cNvPr id="365" name="CustomShape 27"/><p:cNvSpPr/><p:nvPr/></p:nvSpPr><p:spPr><a:xfrm><a:off x="5862240" y="266688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9</a:t></a:r><a:endParaRPr/></a:p></p:txBody></p:sp><p:sp><p:nvSpPr><p:cNvPr id="366" name="CustomShape 28"/><p:cNvSpPr/><p:nvPr/></p:nvSpPr><p:spPr><a:xfrm><a:off x="5804640" y="425124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15</a:t></a:r><a:endParaRPr/></a:p></p:txBody></p:sp><p:sp><p:nvSpPr><p:cNvPr id="367" name="CustomShape 29"/><p:cNvSpPr/><p:nvPr/></p:nvSpPr><p:spPr><a:xfrm><a:off x="3798360" y="49021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8</a:t></a:r><a:endParaRPr/></a:p></p:txBody></p:sp></p:spTree></p:cSld></p:sld>
</file>

<file path=ppt/slides/slide21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solidFill><a:srgbClr val="ffffff"/></a:solid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368" name="TextShape 1"/><p:cNvSpPr txBox="1"/><p:nvPr/></p:nvSpPr><p:spPr><a:xfrm><a:off x="762120" y="304560"/><a:ext cx="7772400" cy="1143360"/></a:xfrm><a:prstGeom prst="rect"><a:avLst/></a:prstGeom></p:spPr><p:txBody><a:bodyPr anchor="ctr" bIns="46800" lIns="90000" rIns="90000" tIns="46800"/><a:p><a:pPr algn="ctr"><a:buFont typeface="Times New Roman"/><a:buChar char="•"/></a:pPr><a:r><a:rPr lang="en-US"></a:rPr><a:t>Example of Kruskal</a:t></a:r><a:endParaRPr/></a:p></p:txBody></p:sp><p:sp><p:nvSpPr><p:cNvPr id="369" name="CustomShape 2"/><p:cNvSpPr/><p:nvPr/></p:nvSpPr><p:spPr><a:xfrm><a:off x="1371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H</a:t></a:r><a:endParaRPr/></a:p></p:txBody></p:sp><p:sp><p:nvSpPr><p:cNvPr id="370" name="CustomShape 3"/><p:cNvSpPr/><p:nvPr/></p:nvSpPr><p:spPr><a:xfrm><a:off x="4419720" y="27432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B</a:t></a:r><a:endParaRPr/></a:p></p:txBody></p:sp><p:sp><p:nvSpPr><p:cNvPr id="371" name="CustomShape 4"/><p:cNvSpPr/><p:nvPr/></p:nvSpPr><p:spPr><a:xfrm><a:off x="7086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C</a:t></a:r><a:endParaRPr/></a:p></p:txBody></p:sp><p:sp><p:nvSpPr><p:cNvPr id="372" name="CustomShape 5"/><p:cNvSpPr/><p:nvPr/></p:nvSpPr><p:spPr><a:xfrm><a:off x="1371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G</a:t></a:r><a:endParaRPr/></a:p></p:txBody></p:sp><p:sp><p:nvSpPr><p:cNvPr id="373" name="CustomShape 6"/><p:cNvSpPr/><p:nvPr/></p:nvSpPr><p:spPr><a:xfrm><a:off x="4419720" y="43434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E</a:t></a:r><a:endParaRPr/></a:p></p:txBody></p:sp><p:sp><p:nvSpPr><p:cNvPr id="374" name="CustomShape 7"/><p:cNvSpPr/><p:nvPr/></p:nvSpPr><p:spPr><a:xfrm><a:off x="7086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D</a:t></a:r><a:endParaRPr/></a:p></p:txBody></p:sp><p:sp><p:nvSpPr><p:cNvPr id="375" name="CustomShape 8"/><p:cNvSpPr/><p:nvPr/></p:nvSpPr><p:spPr><a:xfrm><a:off x="2895480" y="5029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F</a:t></a:r><a:endParaRPr/></a:p></p:txBody></p:sp><p:sp><p:nvSpPr><p:cNvPr id="376" name="CustomShape 9"/><p:cNvSpPr/><p:nvPr/></p:nvSpPr><p:spPr><a:xfrm><a:off x="2895480" y="2057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A</a:t></a:r><a:endParaRPr/></a:p></p:txBody></p:sp><p:cxnSp><p:nvCxnSpPr><p:cNvPr id="377" name="Line 10"/><p:cNvCxnSpPr><a:stCxn id="376" idx="5"/><a:endCxn id="370" idx="1"/></p:cNvCxnSpPr><p:nvPr/></p:nvCxnSpPr><p:spPr><xfrm><a:off x="3350880" y="2512800"/><a:ext cx="1147320" cy="308880"/></xfrm><a:prstGeom prst="straightConnector1"><a:avLst/></a:prstGeom><a:ln w="38160"><a:solidFill><a:srgbClr val="000000"/></a:solidFill><a:miter/></a:ln></p:spPr></p:cxnSp><p:cxnSp><p:nvCxnSpPr><p:cNvPr id="378" name="Line 11"/><p:cNvCxnSpPr><a:stCxn id="376" idx="3"/><a:endCxn id="369" idx="7"/></p:cNvCxnSpPr><p:nvPr/></p:nvCxnSpPr><p:spPr><1pic:xfrm><a:off x="1827000" y="2512800"/><a:ext cx="1146960" cy="308880"/></1pic:xfrm><a:prstGeom prst="straightConnector1"><a:avLst/></a:prstGeom><a:ln w="38160"><a:solidFill><a:srgbClr val="000000"/></a:solidFill><a:miter/></a:ln></p:spPr></p:cxnSp><p:cxnSp><p:nvCxnSpPr><p:cNvPr id="379" name="Line 12"/><p:cNvCxnSpPr><a:stCxn id="369" idx="6"/><a:endCxn id="370" idx="2"/></p:cNvCxnSpPr><p:nvPr/></p:nvCxnSpPr><p:spPr><xfrm><a:off x="1905120" y="3009960"/><a:ext cx="2514960" cy="360"/></xfrm><a:prstGeom prst="straightConnector1"><a:avLst/></a:prstGeom><a:ln w="38160"><a:solidFill><a:srgbClr val="000000"/></a:solidFill><a:miter/></a:ln></p:spPr></p:cxnSp><p:cxnSp><p:nvCxnSpPr><p:cNvPr id="380" name="Line 13"/><p:cNvCxnSpPr><a:stCxn id="372" idx="0"/><a:endCxn id="369" idx="4"/></p:cNvCxnSpPr><p:nvPr/></p:nvCxnSpPr><p:spPr><xfrm flipH="1"><a:off x="1638360" y="3276720"/><a:ext cx="360" cy="1067040"/></xfrm><a:prstGeom prst="straightConnector1"><a:avLst/></a:prstGeom><a:ln w="38160"><a:solidFill><a:srgbClr val="000000"/></a:solidFill><a:miter/></a:ln></p:spPr></p:cxnSp><p:cxnSp><p:nvCxnSpPr><p:cNvPr id="381" name="Line 14"/><p:cNvCxnSpPr><a:stCxn id="372" idx="5"/><a:endCxn id="375" idx="1"/></p:cNvCxnSpPr><p:nvPr/></p:nvCxnSpPr><p:spPr><xfrm><a:off x="1827000" y="4798800"/><a:ext cx="1146960" cy="308880"/></xfrm><a:prstGeom prst="straightConnector1"><a:avLst/></a:prstGeom><a:ln w="38160"><a:solidFill><a:srgbClr val="ff0000"/></a:solidFill><a:miter/></a:ln></p:spPr></p:cxnSp><p:cxnSp><p:nvCxnSpPr><p:cNvPr id="382" name="Line 15"/><p:cNvCxnSpPr><a:stCxn id="375" idx="7"/><a:endCxn id="373" idx="3"/></p:cNvCxnSpPr><p:nvPr/></p:nvCxnSpPr><p:spPr><xfrm flipH="1"><a:off x="3350880" y="4798800"/><a:ext cx="1147320" cy="308880"/></xfrm><a:prstGeom prst="straightConnector1"><a:avLst/></a:prstGeom><a:ln w="38160"><a:solidFill><a:srgbClr val="000000"/></a:solidFill><a:miter/></a:ln></p:spPr></p:cxnSp><p:cxnSp><p:nvCxnSpPr><p:cNvPr id="383" name="Line 16"/><p:cNvCxnSpPr><a:stCxn id="373" idx="0"/><a:endCxn id="370" idx="4"/></p:cNvCxnSpPr><p:nvPr/></p:nvCxnSpPr><p:spPr><xfrm flipH="1"><a:off x="4686480" y="3276720"/><a:ext cx="360" cy="1067040"/></xfrm><a:prstGeom prst="straightConnector1"><a:avLst/></a:prstGeom><a:ln w="38160"><a:solidFill><a:srgbClr val="ff0000"/></a:solidFill><a:miter/></a:ln></p:spPr></p:cxnSp><p:cxnSp><p:nvCxnSpPr><p:cNvPr id="384" name="Line 17"/><p:cNvCxnSpPr></p:cNvCxnSpPr><p:nvPr/></p:nvCxnSpPr><p:spPr><xfrm><a:off x="4952520" y="2971440"/><a:ext cx="2096280" cy="1080"/></xfrm><a:prstGeom prst="straightConnector1"><a:avLst/></a:prstGeom><a:ln w="38160"><a:solidFill><a:srgbClr val="000000"/></a:solidFill><a:miter/></a:ln></p:spPr></p:cxnSp><p:cxnSp><p:nvCxnSpPr><p:cNvPr id="385" name="Line 18"/><p:cNvCxnSpPr><a:stCxn id="373" idx="6"/><a:endCxn id="374" idx="2"/></p:cNvCxnSpPr><p:nvPr/></p:nvCxnSpPr><p:spPr><xfrm><a:off x="4952880" y="4610160"/><a:ext cx="2134080" cy="360"/></xfrm><a:prstGeom prst="straightConnector1"><a:avLst/></a:prstGeom><a:ln w="38160"><a:solidFill><a:srgbClr val="000000"/></a:solidFill><a:miter/></a:ln></p:spPr></p:cxnSp><p:cxnSp><p:nvCxnSpPr><p:cNvPr id="386" name="Line 19"/><p:cNvCxnSpPr><a:stCxn id="375" idx="0"/><a:endCxn id="369" idx="5"/></p:cNvCxnSpPr><p:nvPr/></p:nvCxnSpPr><p:spPr><1pic:xfrm flipH="1"><a:off x="1827000" y="3198600"/><a:ext cx="1335600" cy="1830960"/></1pic:xfrm><a:prstGeom prst="curvedConnector3"><a:avLst/></a:prstGeom><a:ln w="38160"><a:solidFill><a:srgbClr val="000000"/></a:solidFill><a:miter/></a:ln></p:spPr></p:cxnSp><p:sp><p:nvSpPr><p:cNvPr id="387" name="CustomShape 20"/><p:cNvSpPr/><p:nvPr/></p:nvSpPr><p:spPr><a:xfrm><a:off x="1239120" y="351936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14</a:t></a:r><a:endParaRPr/></a:p></p:txBody></p:sp><p:sp><p:nvSpPr><p:cNvPr id="388" name="CustomShape 21"/><p:cNvSpPr/><p:nvPr/></p:nvSpPr><p:spPr><a:xfrm><a:off x="2534400" y="380988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10</a:t></a:r><a:endParaRPr/></a:p></p:txBody></p:sp><p:sp><p:nvSpPr><p:cNvPr id="389" name="CustomShape 22"/><p:cNvSpPr/><p:nvPr/></p:nvSpPr><p:spPr><a:xfrm><a:off x="2210760" y="48769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3</a:t></a:r><a:endParaRPr/></a:p></p:txBody></p:sp><p:sp><p:nvSpPr><p:cNvPr id="390" name="CustomShape 23"/><p:cNvSpPr/><p:nvPr/></p:nvSpPr><p:spPr><a:xfrm><a:off x="221076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6</a:t></a:r><a:endParaRPr/></a:p></p:txBody></p:sp><p:sp><p:nvSpPr><p:cNvPr id="391" name="CustomShape 24"/><p:cNvSpPr/><p:nvPr/></p:nvSpPr><p:spPr><a:xfrm><a:off x="388080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4</a:t></a:r><a:endParaRPr/></a:p></p:txBody></p:sp><p:sp><p:nvSpPr><p:cNvPr id="392" name="CustomShape 25"/><p:cNvSpPr/><p:nvPr/></p:nvSpPr><p:spPr><a:xfrm><a:off x="2972880" y="26575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5</a:t></a:r><a:endParaRPr/></a:p></p:txBody></p:sp><p:sp><p:nvSpPr><p:cNvPr id="393" name="CustomShape 26"/><p:cNvSpPr/><p:nvPr/></p:nvSpPr><p:spPr><a:xfrm><a:off x="4719240" y="356544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2</a:t></a:r><a:endParaRPr/></a:p></p:txBody></p:sp><p:sp><p:nvSpPr><p:cNvPr id="394" name="CustomShape 27"/><p:cNvSpPr/><p:nvPr/></p:nvSpPr><p:spPr><a:xfrm><a:off x="5862240" y="266688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9</a:t></a:r><a:endParaRPr/></a:p></p:txBody></p:sp><p:sp><p:nvSpPr><p:cNvPr id="395" name="CustomShape 28"/><p:cNvSpPr/><p:nvPr/></p:nvSpPr><p:spPr><a:xfrm><a:off x="5804640" y="425124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15</a:t></a:r><a:endParaRPr/></a:p></p:txBody></p:sp><p:sp><p:nvSpPr><p:cNvPr id="396" name="CustomShape 29"/><p:cNvSpPr/><p:nvPr/></p:nvSpPr><p:spPr><a:xfrm><a:off x="3798360" y="49021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8</a:t></a:r><a:endParaRPr/></a:p></p:txBody></p:sp></p:spTree></p:cSld></p:sld>
</file>

<file path=ppt/slides/slide2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solidFill><a:srgbClr val="ffffff"/></a:solid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397" name="TextShape 1"/><p:cNvSpPr txBox="1"/><p:nvPr/></p:nvSpPr><p:spPr><a:xfrm><a:off x="762120" y="304560"/><a:ext cx="7772400" cy="1143360"/></a:xfrm><a:prstGeom prst="rect"><a:avLst/></a:prstGeom></p:spPr><p:txBody><a:bodyPr anchor="ctr" bIns="46800" lIns="90000" rIns="90000" tIns="46800"/><a:p><a:pPr algn="ctr"><a:buFont typeface="Times New Roman"/><a:buChar char="•"/></a:pPr><a:r><a:rPr lang="en-US"></a:rPr><a:t>Example of Kruskal</a:t></a:r><a:endParaRPr/></a:p></p:txBody></p:sp><p:sp><p:nvSpPr><p:cNvPr id="398" name="CustomShape 2"/><p:cNvSpPr/><p:nvPr/></p:nvSpPr><p:spPr><a:xfrm><a:off x="1371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H</a:t></a:r><a:endParaRPr/></a:p></p:txBody></p:sp><p:sp><p:nvSpPr><p:cNvPr id="399" name="CustomShape 3"/><p:cNvSpPr/><p:nvPr/></p:nvSpPr><p:spPr><a:xfrm><a:off x="4419720" y="27432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B</a:t></a:r><a:endParaRPr/></a:p></p:txBody></p:sp><p:sp><p:nvSpPr><p:cNvPr id="400" name="CustomShape 4"/><p:cNvSpPr/><p:nvPr/></p:nvSpPr><p:spPr><a:xfrm><a:off x="7086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C</a:t></a:r><a:endParaRPr/></a:p></p:txBody></p:sp><p:sp><p:nvSpPr><p:cNvPr id="401" name="CustomShape 5"/><p:cNvSpPr/><p:nvPr/></p:nvSpPr><p:spPr><a:xfrm><a:off x="1371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G</a:t></a:r><a:endParaRPr/></a:p></p:txBody></p:sp><p:sp><p:nvSpPr><p:cNvPr id="402" name="CustomShape 6"/><p:cNvSpPr/><p:nvPr/></p:nvSpPr><p:spPr><a:xfrm><a:off x="4419720" y="43434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E</a:t></a:r><a:endParaRPr/></a:p></p:txBody></p:sp><p:sp><p:nvSpPr><p:cNvPr id="403" name="CustomShape 7"/><p:cNvSpPr/><p:nvPr/></p:nvSpPr><p:spPr><a:xfrm><a:off x="7086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D</a:t></a:r><a:endParaRPr/></a:p></p:txBody></p:sp><p:sp><p:nvSpPr><p:cNvPr id="404" name="CustomShape 8"/><p:cNvSpPr/><p:nvPr/></p:nvSpPr><p:spPr><a:xfrm><a:off x="2895480" y="5029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F</a:t></a:r><a:endParaRPr/></a:p></p:txBody></p:sp><p:sp><p:nvSpPr><p:cNvPr id="405" name="CustomShape 9"/><p:cNvSpPr/><p:nvPr/></p:nvSpPr><p:spPr><a:xfrm><a:off x="2895480" y="2057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A</a:t></a:r><a:endParaRPr/></a:p></p:txBody></p:sp><p:cxnSp><p:nvCxnSpPr><p:cNvPr id="406" name="Line 10"/><p:cNvCxnSpPr><a:stCxn id="405" idx="5"/><a:endCxn id="399" idx="1"/></p:cNvCxnSpPr><p:nvPr/></p:nvCxnSpPr><p:spPr><xfrm><a:off x="3350880" y="2512800"/><a:ext cx="1147320" cy="308880"/></xfrm><a:prstGeom prst="straightConnector1"><a:avLst/></a:prstGeom><a:ln w="38160"><a:solidFill><a:srgbClr val="ff0000"/></a:solidFill><a:miter/></a:ln></p:spPr></p:cxnSp><p:cxnSp><p:nvCxnSpPr><p:cNvPr id="407" name="Line 11"/><p:cNvCxnSpPr><a:stCxn id="405" idx="3"/><a:endCxn id="398" idx="7"/></p:cNvCxnSpPr><p:nvPr/></p:nvCxnSpPr><p:spPr><1pic:xfrm><a:off x="1827000" y="2512800"/><a:ext cx="1146960" cy="308880"/></1pic:xfrm><a:prstGeom prst="straightConnector1"><a:avLst/></a:prstGeom><a:ln w="38160"><a:solidFill><a:srgbClr val="000000"/></a:solidFill><a:miter/></a:ln></p:spPr></p:cxnSp><p:cxnSp><p:nvCxnSpPr><p:cNvPr id="408" name="Line 12"/><p:cNvCxnSpPr><a:stCxn id="398" idx="6"/><a:endCxn id="399" idx="2"/></p:cNvCxnSpPr><p:nvPr/></p:nvCxnSpPr><p:spPr><xfrm><a:off x="1905120" y="3009960"/><a:ext cx="2514960" cy="360"/></xfrm><a:prstGeom prst="straightConnector1"><a:avLst/></a:prstGeom><a:ln w="38160"><a:solidFill><a:srgbClr val="000000"/></a:solidFill><a:miter/></a:ln></p:spPr></p:cxnSp><p:cxnSp><p:nvCxnSpPr><p:cNvPr id="409" name="Line 13"/><p:cNvCxnSpPr><a:stCxn id="401" idx="0"/><a:endCxn id="398" idx="4"/></p:cNvCxnSpPr><p:nvPr/></p:nvCxnSpPr><p:spPr><xfrm flipH="1"><a:off x="1638360" y="3276720"/><a:ext cx="360" cy="1067040"/></xfrm><a:prstGeom prst="straightConnector1"><a:avLst/></a:prstGeom><a:ln w="38160"><a:solidFill><a:srgbClr val="000000"/></a:solidFill><a:miter/></a:ln></p:spPr></p:cxnSp><p:cxnSp><p:nvCxnSpPr><p:cNvPr id="410" name="Line 14"/><p:cNvCxnSpPr><a:stCxn id="401" idx="5"/><a:endCxn id="404" idx="1"/></p:cNvCxnSpPr><p:nvPr/></p:nvCxnSpPr><p:spPr><xfrm><a:off x="1827000" y="4798800"/><a:ext cx="1146960" cy="308880"/></xfrm><a:prstGeom prst="straightConnector1"><a:avLst/></a:prstGeom><a:ln w="38160"><a:solidFill><a:srgbClr val="ff0000"/></a:solidFill><a:miter/></a:ln></p:spPr></p:cxnSp><p:cxnSp><p:nvCxnSpPr><p:cNvPr id="411" name="Line 15"/><p:cNvCxnSpPr><a:stCxn id="404" idx="7"/><a:endCxn id="402" idx="3"/></p:cNvCxnSpPr><p:nvPr/></p:nvCxnSpPr><p:spPr><xfrm flipH="1"><a:off x="3350880" y="4798800"/><a:ext cx="1147320" cy="308880"/></xfrm><a:prstGeom prst="straightConnector1"><a:avLst/></a:prstGeom><a:ln w="38160"><a:solidFill><a:srgbClr val="000000"/></a:solidFill><a:miter/></a:ln></p:spPr></p:cxnSp><p:cxnSp><p:nvCxnSpPr><p:cNvPr id="412" name="Line 16"/><p:cNvCxnSpPr><a:stCxn id="402" idx="0"/><a:endCxn id="399" idx="4"/></p:cNvCxnSpPr><p:nvPr/></p:nvCxnSpPr><p:spPr><xfrm flipH="1"><a:off x="4686480" y="3276720"/><a:ext cx="360" cy="1067040"/></xfrm><a:prstGeom prst="straightConnector1"><a:avLst/></a:prstGeom><a:ln w="38160"><a:solidFill><a:srgbClr val="ff0000"/></a:solidFill><a:miter/></a:ln></p:spPr></p:cxnSp><p:cxnSp><p:nvCxnSpPr><p:cNvPr id="413" name="Line 17"/><p:cNvCxnSpPr></p:cNvCxnSpPr><p:nvPr/></p:nvCxnSpPr><p:spPr><xfrm><a:off x="4952520" y="2971440"/><a:ext cx="2096280" cy="1080"/></xfrm><a:prstGeom prst="straightConnector1"><a:avLst/></a:prstGeom><a:ln w="38160"><a:solidFill><a:srgbClr val="000000"/></a:solidFill><a:miter/></a:ln></p:spPr></p:cxnSp><p:cxnSp><p:nvCxnSpPr><p:cNvPr id="414" name="Line 18"/><p:cNvCxnSpPr><a:stCxn id="402" idx="6"/><a:endCxn id="403" idx="2"/></p:cNvCxnSpPr><p:nvPr/></p:nvCxnSpPr><p:spPr><xfrm><a:off x="4952880" y="4610160"/><a:ext cx="2134080" cy="360"/></xfrm><a:prstGeom prst="straightConnector1"><a:avLst/></a:prstGeom><a:ln w="38160"><a:solidFill><a:srgbClr val="000000"/></a:solidFill><a:miter/></a:ln></p:spPr></p:cxnSp><p:cxnSp><p:nvCxnSpPr><p:cNvPr id="415" name="Line 19"/><p:cNvCxnSpPr><a:stCxn id="404" idx="0"/><a:endCxn id="398" idx="5"/></p:cNvCxnSpPr><p:nvPr/></p:nvCxnSpPr><p:spPr><1pic:xfrm flipH="1"><a:off x="1827000" y="3198600"/><a:ext cx="1335600" cy="1830960"/></1pic:xfrm><a:prstGeom prst="curvedConnector3"><a:avLst/></a:prstGeom><a:ln w="38160"><a:solidFill><a:srgbClr val="000000"/></a:solidFill><a:miter/></a:ln></p:spPr></p:cxnSp><p:sp><p:nvSpPr><p:cNvPr id="416" name="CustomShape 20"/><p:cNvSpPr/><p:nvPr/></p:nvSpPr><p:spPr><a:xfrm><a:off x="1239120" y="351936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14</a:t></a:r><a:endParaRPr/></a:p></p:txBody></p:sp><p:sp><p:nvSpPr><p:cNvPr id="417" name="CustomShape 21"/><p:cNvSpPr/><p:nvPr/></p:nvSpPr><p:spPr><a:xfrm><a:off x="2534400" y="380988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10</a:t></a:r><a:endParaRPr/></a:p></p:txBody></p:sp><p:sp><p:nvSpPr><p:cNvPr id="418" name="CustomShape 22"/><p:cNvSpPr/><p:nvPr/></p:nvSpPr><p:spPr><a:xfrm><a:off x="2210760" y="48769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3</a:t></a:r><a:endParaRPr/></a:p></p:txBody></p:sp><p:sp><p:nvSpPr><p:cNvPr id="419" name="CustomShape 23"/><p:cNvSpPr/><p:nvPr/></p:nvSpPr><p:spPr><a:xfrm><a:off x="221076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6</a:t></a:r><a:endParaRPr/></a:p></p:txBody></p:sp><p:sp><p:nvSpPr><p:cNvPr id="420" name="CustomShape 24"/><p:cNvSpPr/><p:nvPr/></p:nvSpPr><p:spPr><a:xfrm><a:off x="388080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4</a:t></a:r><a:endParaRPr/></a:p></p:txBody></p:sp><p:sp><p:nvSpPr><p:cNvPr id="421" name="CustomShape 25"/><p:cNvSpPr/><p:nvPr/></p:nvSpPr><p:spPr><a:xfrm><a:off x="2972880" y="26575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5</a:t></a:r><a:endParaRPr/></a:p></p:txBody></p:sp><p:sp><p:nvSpPr><p:cNvPr id="422" name="CustomShape 26"/><p:cNvSpPr/><p:nvPr/></p:nvSpPr><p:spPr><a:xfrm><a:off x="4719240" y="356544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2</a:t></a:r><a:endParaRPr/></a:p></p:txBody></p:sp><p:sp><p:nvSpPr><p:cNvPr id="423" name="CustomShape 27"/><p:cNvSpPr/><p:nvPr/></p:nvSpPr><p:spPr><a:xfrm><a:off x="5862240" y="266688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9</a:t></a:r><a:endParaRPr/></a:p></p:txBody></p:sp><p:sp><p:nvSpPr><p:cNvPr id="424" name="CustomShape 28"/><p:cNvSpPr/><p:nvPr/></p:nvSpPr><p:spPr><a:xfrm><a:off x="5804640" y="425124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15</a:t></a:r><a:endParaRPr/></a:p></p:txBody></p:sp><p:sp><p:nvSpPr><p:cNvPr id="425" name="CustomShape 29"/><p:cNvSpPr/><p:nvPr/></p:nvSpPr><p:spPr><a:xfrm><a:off x="3798360" y="49021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8</a:t></a:r><a:endParaRPr/></a:p></p:txBody></p:sp></p:spTree></p:cSld></p:sld>
</file>

<file path=ppt/slides/slide23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solidFill><a:srgbClr val="ffffff"/></a:solid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426" name="TextShape 1"/><p:cNvSpPr txBox="1"/><p:nvPr/></p:nvSpPr><p:spPr><a:xfrm><a:off x="762120" y="304560"/><a:ext cx="7772400" cy="1143360"/></a:xfrm><a:prstGeom prst="rect"><a:avLst/></a:prstGeom></p:spPr><p:txBody><a:bodyPr anchor="ctr" bIns="46800" lIns="90000" rIns="90000" tIns="46800"/><a:p><a:pPr algn="ctr"><a:buFont typeface="Times New Roman"/><a:buChar char="•"/></a:pPr><a:r><a:rPr lang="en-US"></a:rPr><a:t>Example of Kruskal</a:t></a:r><a:endParaRPr/></a:p></p:txBody></p:sp><p:sp><p:nvSpPr><p:cNvPr id="427" name="CustomShape 2"/><p:cNvSpPr/><p:nvPr/></p:nvSpPr><p:spPr><a:xfrm><a:off x="1371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H</a:t></a:r><a:endParaRPr/></a:p></p:txBody></p:sp><p:sp><p:nvSpPr><p:cNvPr id="428" name="CustomShape 3"/><p:cNvSpPr/><p:nvPr/></p:nvSpPr><p:spPr><a:xfrm><a:off x="4419720" y="27432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B</a:t></a:r><a:endParaRPr/></a:p></p:txBody></p:sp><p:sp><p:nvSpPr><p:cNvPr id="429" name="CustomShape 4"/><p:cNvSpPr/><p:nvPr/></p:nvSpPr><p:spPr><a:xfrm><a:off x="7086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C</a:t></a:r><a:endParaRPr/></a:p></p:txBody></p:sp><p:sp><p:nvSpPr><p:cNvPr id="430" name="CustomShape 5"/><p:cNvSpPr/><p:nvPr/></p:nvSpPr><p:spPr><a:xfrm><a:off x="1371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G</a:t></a:r><a:endParaRPr/></a:p></p:txBody></p:sp><p:sp><p:nvSpPr><p:cNvPr id="431" name="CustomShape 6"/><p:cNvSpPr/><p:nvPr/></p:nvSpPr><p:spPr><a:xfrm><a:off x="4419720" y="43434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E</a:t></a:r><a:endParaRPr/></a:p></p:txBody></p:sp><p:sp><p:nvSpPr><p:cNvPr id="432" name="CustomShape 7"/><p:cNvSpPr/><p:nvPr/></p:nvSpPr><p:spPr><a:xfrm><a:off x="7086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D</a:t></a:r><a:endParaRPr/></a:p></p:txBody></p:sp><p:sp><p:nvSpPr><p:cNvPr id="433" name="CustomShape 8"/><p:cNvSpPr/><p:nvPr/></p:nvSpPr><p:spPr><a:xfrm><a:off x="2895480" y="5029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F</a:t></a:r><a:endParaRPr/></a:p></p:txBody></p:sp><p:sp><p:nvSpPr><p:cNvPr id="434" name="CustomShape 9"/><p:cNvSpPr/><p:nvPr/></p:nvSpPr><p:spPr><a:xfrm><a:off x="2895480" y="2057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A</a:t></a:r><a:endParaRPr/></a:p></p:txBody></p:sp><p:cxnSp><p:nvCxnSpPr><p:cNvPr id="435" name="Line 10"/><p:cNvCxnSpPr><a:stCxn id="434" idx="5"/><a:endCxn id="428" idx="1"/></p:cNvCxnSpPr><p:nvPr/></p:nvCxnSpPr><p:spPr><xfrm><a:off x="3350880" y="2512800"/><a:ext cx="1147320" cy="308880"/></xfrm><a:prstGeom prst="straightConnector1"><a:avLst/></a:prstGeom><a:ln w="38160"><a:solidFill><a:srgbClr val="ff0000"/></a:solidFill><a:miter/></a:ln></p:spPr></p:cxnSp><p:cxnSp><p:nvCxnSpPr><p:cNvPr id="436" name="Line 11"/><p:cNvCxnSpPr><a:stCxn id="434" idx="3"/><a:endCxn id="427" idx="7"/></p:cNvCxnSpPr><p:nvPr/></p:nvCxnSpPr><p:spPr><1pic:xfrm><a:off x="1827000" y="2512800"/><a:ext cx="1146960" cy="308880"/></1pic:xfrm><a:prstGeom prst="straightConnector1"><a:avLst/></a:prstGeom><a:ln w="38160"><a:solidFill><a:srgbClr val="000000"/></a:solidFill><a:miter/></a:ln></p:spPr></p:cxnSp><p:cxnSp><p:nvCxnSpPr><p:cNvPr id="437" name="Line 12"/><p:cNvCxnSpPr><a:stCxn id="427" idx="6"/><a:endCxn id="428" idx="2"/></p:cNvCxnSpPr><p:nvPr/></p:nvCxnSpPr><p:spPr><xfrm><a:off x="1905120" y="3009960"/><a:ext cx="2514960" cy="360"/></xfrm><a:prstGeom prst="straightConnector1"><a:avLst/></a:prstGeom><a:ln w="38160"><a:solidFill><a:srgbClr val="ff0000"/></a:solidFill><a:miter/></a:ln></p:spPr></p:cxnSp><p:cxnSp><p:nvCxnSpPr><p:cNvPr id="438" name="Line 13"/><p:cNvCxnSpPr><a:stCxn id="430" idx="0"/><a:endCxn id="427" idx="4"/></p:cNvCxnSpPr><p:nvPr/></p:nvCxnSpPr><p:spPr><xfrm flipH="1"><a:off x="1638360" y="3276720"/><a:ext cx="360" cy="1067040"/></xfrm><a:prstGeom prst="straightConnector1"><a:avLst/></a:prstGeom><a:ln w="38160"><a:solidFill><a:srgbClr val="000000"/></a:solidFill><a:miter/></a:ln></p:spPr></p:cxnSp><p:cxnSp><p:nvCxnSpPr><p:cNvPr id="439" name="Line 14"/><p:cNvCxnSpPr><a:stCxn id="430" idx="5"/><a:endCxn id="433" idx="1"/></p:cNvCxnSpPr><p:nvPr/></p:nvCxnSpPr><p:spPr><xfrm><a:off x="1827000" y="4798800"/><a:ext cx="1146960" cy="308880"/></xfrm><a:prstGeom prst="straightConnector1"><a:avLst/></a:prstGeom><a:ln w="38160"><a:solidFill><a:srgbClr val="ff0000"/></a:solidFill><a:miter/></a:ln></p:spPr></p:cxnSp><p:cxnSp><p:nvCxnSpPr><p:cNvPr id="440" name="Line 15"/><p:cNvCxnSpPr><a:stCxn id="433" idx="7"/><a:endCxn id="431" idx="3"/></p:cNvCxnSpPr><p:nvPr/></p:nvCxnSpPr><p:spPr><xfrm flipH="1"><a:off x="3350880" y="4798800"/><a:ext cx="1147320" cy="308880"/></xfrm><a:prstGeom prst="straightConnector1"><a:avLst/></a:prstGeom><a:ln w="38160"><a:solidFill><a:srgbClr val="000000"/></a:solidFill><a:miter/></a:ln></p:spPr></p:cxnSp><p:cxnSp><p:nvCxnSpPr><p:cNvPr id="441" name="Line 16"/><p:cNvCxnSpPr><a:stCxn id="431" idx="0"/><a:endCxn id="428" idx="4"/></p:cNvCxnSpPr><p:nvPr/></p:nvCxnSpPr><p:spPr><xfrm flipH="1"><a:off x="4686480" y="3276720"/><a:ext cx="360" cy="1067040"/></xfrm><a:prstGeom prst="straightConnector1"><a:avLst/></a:prstGeom><a:ln w="38160"><a:solidFill><a:srgbClr val="ff0000"/></a:solidFill><a:miter/></a:ln></p:spPr></p:cxnSp><p:cxnSp><p:nvCxnSpPr><p:cNvPr id="442" name="Line 17"/><p:cNvCxnSpPr></p:cNvCxnSpPr><p:nvPr/></p:nvCxnSpPr><p:spPr><xfrm><a:off x="4952520" y="2971440"/><a:ext cx="2096280" cy="1080"/></xfrm><a:prstGeom prst="straightConnector1"><a:avLst/></a:prstGeom><a:ln w="38160"><a:solidFill><a:srgbClr val="000000"/></a:solidFill><a:miter/></a:ln></p:spPr></p:cxnSp><p:cxnSp><p:nvCxnSpPr><p:cNvPr id="443" name="Line 18"/><p:cNvCxnSpPr><a:stCxn id="431" idx="6"/><a:endCxn id="432" idx="2"/></p:cNvCxnSpPr><p:nvPr/></p:nvCxnSpPr><p:spPr><xfrm><a:off x="4952880" y="4610160"/><a:ext cx="2134080" cy="360"/></xfrm><a:prstGeom prst="straightConnector1"><a:avLst/></a:prstGeom><a:ln w="38160"><a:solidFill><a:srgbClr val="000000"/></a:solidFill><a:miter/></a:ln></p:spPr></p:cxnSp><p:cxnSp><p:nvCxnSpPr><p:cNvPr id="444" name="Line 19"/><p:cNvCxnSpPr><a:stCxn id="433" idx="0"/><a:endCxn id="427" idx="5"/></p:cNvCxnSpPr><p:nvPr/></p:nvCxnSpPr><p:spPr><1pic:xfrm flipH="1"><a:off x="1827000" y="3198600"/><a:ext cx="1335600" cy="1830960"/></1pic:xfrm><a:prstGeom prst="curvedConnector3"><a:avLst/></a:prstGeom><a:ln w="38160"><a:solidFill><a:srgbClr val="000000"/></a:solidFill><a:miter/></a:ln></p:spPr></p:cxnSp><p:sp><p:nvSpPr><p:cNvPr id="445" name="CustomShape 20"/><p:cNvSpPr/><p:nvPr/></p:nvSpPr><p:spPr><a:xfrm><a:off x="1239120" y="351936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14</a:t></a:r><a:endParaRPr/></a:p></p:txBody></p:sp><p:sp><p:nvSpPr><p:cNvPr id="446" name="CustomShape 21"/><p:cNvSpPr/><p:nvPr/></p:nvSpPr><p:spPr><a:xfrm><a:off x="2534400" y="380988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10</a:t></a:r><a:endParaRPr/></a:p></p:txBody></p:sp><p:sp><p:nvSpPr><p:cNvPr id="447" name="CustomShape 22"/><p:cNvSpPr/><p:nvPr/></p:nvSpPr><p:spPr><a:xfrm><a:off x="2210760" y="48769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3</a:t></a:r><a:endParaRPr/></a:p></p:txBody></p:sp><p:sp><p:nvSpPr><p:cNvPr id="448" name="CustomShape 23"/><p:cNvSpPr/><p:nvPr/></p:nvSpPr><p:spPr><a:xfrm><a:off x="221076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6</a:t></a:r><a:endParaRPr/></a:p></p:txBody></p:sp><p:sp><p:nvSpPr><p:cNvPr id="449" name="CustomShape 24"/><p:cNvSpPr/><p:nvPr/></p:nvSpPr><p:spPr><a:xfrm><a:off x="388080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4</a:t></a:r><a:endParaRPr/></a:p></p:txBody></p:sp><p:sp><p:nvSpPr><p:cNvPr id="450" name="CustomShape 25"/><p:cNvSpPr/><p:nvPr/></p:nvSpPr><p:spPr><a:xfrm><a:off x="2972880" y="26575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5</a:t></a:r><a:endParaRPr/></a:p></p:txBody></p:sp><p:sp><p:nvSpPr><p:cNvPr id="451" name="CustomShape 26"/><p:cNvSpPr/><p:nvPr/></p:nvSpPr><p:spPr><a:xfrm><a:off x="4719240" y="356544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2</a:t></a:r><a:endParaRPr/></a:p></p:txBody></p:sp><p:sp><p:nvSpPr><p:cNvPr id="452" name="CustomShape 27"/><p:cNvSpPr/><p:nvPr/></p:nvSpPr><p:spPr><a:xfrm><a:off x="5862240" y="266688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9</a:t></a:r><a:endParaRPr/></a:p></p:txBody></p:sp><p:sp><p:nvSpPr><p:cNvPr id="453" name="CustomShape 28"/><p:cNvSpPr/><p:nvPr/></p:nvSpPr><p:spPr><a:xfrm><a:off x="5804640" y="425124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15</a:t></a:r><a:endParaRPr/></a:p></p:txBody></p:sp><p:sp><p:nvSpPr><p:cNvPr id="454" name="CustomShape 29"/><p:cNvSpPr/><p:nvPr/></p:nvSpPr><p:spPr><a:xfrm><a:off x="3798360" y="49021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8</a:t></a:r><a:endParaRPr/></a:p></p:txBody></p:sp></p:spTree></p:cSld></p:sld>
</file>

<file path=ppt/slides/slide24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solidFill><a:srgbClr val="ffffff"/></a:solid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455" name="TextShape 1"/><p:cNvSpPr txBox="1"/><p:nvPr/></p:nvSpPr><p:spPr><a:xfrm><a:off x="762120" y="304560"/><a:ext cx="7772400" cy="1143360"/></a:xfrm><a:prstGeom prst="rect"><a:avLst/></a:prstGeom></p:spPr><p:txBody><a:bodyPr anchor="ctr" bIns="46800" lIns="90000" rIns="90000" tIns="46800"/><a:p><a:pPr algn="ctr"><a:buFont typeface="Times New Roman"/><a:buChar char="•"/></a:pPr><a:r><a:rPr lang="en-US"></a:rPr><a:t>Example of Kruskal</a:t></a:r><a:endParaRPr/></a:p></p:txBody></p:sp><p:sp><p:nvSpPr><p:cNvPr id="456" name="CustomShape 2"/><p:cNvSpPr/><p:nvPr/></p:nvSpPr><p:spPr><a:xfrm><a:off x="1371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H</a:t></a:r><a:endParaRPr/></a:p></p:txBody></p:sp><p:sp><p:nvSpPr><p:cNvPr id="457" name="CustomShape 3"/><p:cNvSpPr/><p:nvPr/></p:nvSpPr><p:spPr><a:xfrm><a:off x="4419720" y="27432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B</a:t></a:r><a:endParaRPr/></a:p></p:txBody></p:sp><p:sp><p:nvSpPr><p:cNvPr id="458" name="CustomShape 4"/><p:cNvSpPr/><p:nvPr/></p:nvSpPr><p:spPr><a:xfrm><a:off x="7086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C</a:t></a:r><a:endParaRPr/></a:p></p:txBody></p:sp><p:sp><p:nvSpPr><p:cNvPr id="459" name="CustomShape 5"/><p:cNvSpPr/><p:nvPr/></p:nvSpPr><p:spPr><a:xfrm><a:off x="1371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G</a:t></a:r><a:endParaRPr/></a:p></p:txBody></p:sp><p:sp><p:nvSpPr><p:cNvPr id="460" name="CustomShape 6"/><p:cNvSpPr/><p:nvPr/></p:nvSpPr><p:spPr><a:xfrm><a:off x="4419720" y="43434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E</a:t></a:r><a:endParaRPr/></a:p></p:txBody></p:sp><p:sp><p:nvSpPr><p:cNvPr id="461" name="CustomShape 7"/><p:cNvSpPr/><p:nvPr/></p:nvSpPr><p:spPr><a:xfrm><a:off x="7086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D</a:t></a:r><a:endParaRPr/></a:p></p:txBody></p:sp><p:sp><p:nvSpPr><p:cNvPr id="462" name="CustomShape 8"/><p:cNvSpPr/><p:nvPr/></p:nvSpPr><p:spPr><a:xfrm><a:off x="2895480" y="5029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F</a:t></a:r><a:endParaRPr/></a:p></p:txBody></p:sp><p:sp><p:nvSpPr><p:cNvPr id="463" name="CustomShape 9"/><p:cNvSpPr/><p:nvPr/></p:nvSpPr><p:spPr><a:xfrm><a:off x="2895480" y="2057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A</a:t></a:r><a:endParaRPr/></a:p></p:txBody></p:sp><p:cxnSp><p:nvCxnSpPr><p:cNvPr id="464" name="Line 10"/><p:cNvCxnSpPr><a:stCxn id="463" idx="5"/><a:endCxn id="457" idx="1"/></p:cNvCxnSpPr><p:nvPr/></p:nvCxnSpPr><p:spPr><xfrm><a:off x="3350880" y="2512800"/><a:ext cx="1147320" cy="308880"/></xfrm><a:prstGeom prst="straightConnector1"><a:avLst/></a:prstGeom><a:ln w="38160"><a:solidFill><a:srgbClr val="ff0000"/></a:solidFill><a:miter/></a:ln></p:spPr></p:cxnSp><p:cxnSp><p:nvCxnSpPr><p:cNvPr id="465" name="Line 11"/><p:cNvCxnSpPr><a:stCxn id="463" idx="3"/><a:endCxn id="456" idx="7"/></p:cNvCxnSpPr><p:nvPr/></p:nvCxnSpPr><p:spPr><1pic:xfrm><a:off x="1827000" y="2512800"/><a:ext cx="1146960" cy="308880"/></1pic:xfrm><a:prstGeom prst="straightConnector1"><a:avLst/></a:prstGeom><a:ln w="38160"><a:solidFill><a:srgbClr val="808080"/></a:solidFill><a:miter/></a:ln></p:spPr></p:cxnSp><p:cxnSp><p:nvCxnSpPr><p:cNvPr id="466" name="Line 12"/><p:cNvCxnSpPr><a:stCxn id="456" idx="6"/><a:endCxn id="457" idx="2"/></p:cNvCxnSpPr><p:nvPr/></p:nvCxnSpPr><p:spPr><xfrm><a:off x="1905120" y="3009960"/><a:ext cx="2514960" cy="360"/></xfrm><a:prstGeom prst="straightConnector1"><a:avLst/></a:prstGeom><a:ln w="38160"><a:solidFill><a:srgbClr val="ff0000"/></a:solidFill><a:miter/></a:ln></p:spPr></p:cxnSp><p:cxnSp><p:nvCxnSpPr><p:cNvPr id="467" name="Line 13"/><p:cNvCxnSpPr><a:stCxn id="459" idx="0"/><a:endCxn id="456" idx="4"/></p:cNvCxnSpPr><p:nvPr/></p:nvCxnSpPr><p:spPr><xfrm flipH="1"><a:off x="1638360" y="3276720"/><a:ext cx="360" cy="1067040"/></xfrm><a:prstGeom prst="straightConnector1"><a:avLst/></a:prstGeom><a:ln w="38160"><a:solidFill><a:srgbClr val="000000"/></a:solidFill><a:miter/></a:ln></p:spPr></p:cxnSp><p:cxnSp><p:nvCxnSpPr><p:cNvPr id="468" name="Line 14"/><p:cNvCxnSpPr><a:stCxn id="459" idx="5"/><a:endCxn id="462" idx="1"/></p:cNvCxnSpPr><p:nvPr/></p:nvCxnSpPr><p:spPr><xfrm><a:off x="1827000" y="4798800"/><a:ext cx="1146960" cy="308880"/></xfrm><a:prstGeom prst="straightConnector1"><a:avLst/></a:prstGeom><a:ln w="38160"><a:solidFill><a:srgbClr val="ff0000"/></a:solidFill><a:miter/></a:ln></p:spPr></p:cxnSp><p:cxnSp><p:nvCxnSpPr><p:cNvPr id="469" name="Line 15"/><p:cNvCxnSpPr><a:stCxn id="462" idx="7"/><a:endCxn id="460" idx="3"/></p:cNvCxnSpPr><p:nvPr/></p:nvCxnSpPr><p:spPr><xfrm flipH="1"><a:off x="3350880" y="4798800"/><a:ext cx="1147320" cy="308880"/></xfrm><a:prstGeom prst="straightConnector1"><a:avLst/></a:prstGeom><a:ln w="38160"><a:solidFill><a:srgbClr val="ff0000"/></a:solidFill><a:miter/></a:ln></p:spPr></p:cxnSp><p:cxnSp><p:nvCxnSpPr><p:cNvPr id="470" name="Line 16"/><p:cNvCxnSpPr><a:stCxn id="460" idx="0"/><a:endCxn id="457" idx="4"/></p:cNvCxnSpPr><p:nvPr/></p:nvCxnSpPr><p:spPr><xfrm flipH="1"><a:off x="4686480" y="3276720"/><a:ext cx="360" cy="1067040"/></xfrm><a:prstGeom prst="straightConnector1"><a:avLst/></a:prstGeom><a:ln w="38160"><a:solidFill><a:srgbClr val="ff0000"/></a:solidFill><a:miter/></a:ln></p:spPr></p:cxnSp><p:cxnSp><p:nvCxnSpPr><p:cNvPr id="471" name="Line 17"/><p:cNvCxnSpPr></p:cNvCxnSpPr><p:nvPr/></p:nvCxnSpPr><p:spPr><xfrm><a:off x="4952520" y="2971440"/><a:ext cx="2096280" cy="1080"/></xfrm><a:prstGeom prst="straightConnector1"><a:avLst/></a:prstGeom><a:ln w="38160"><a:solidFill><a:srgbClr val="000000"/></a:solidFill><a:miter/></a:ln></p:spPr></p:cxnSp><p:cxnSp><p:nvCxnSpPr><p:cNvPr id="472" name="Line 18"/><p:cNvCxnSpPr><a:stCxn id="460" idx="6"/><a:endCxn id="461" idx="2"/></p:cNvCxnSpPr><p:nvPr/></p:nvCxnSpPr><p:spPr><xfrm><a:off x="4952880" y="4610160"/><a:ext cx="2134080" cy="360"/></xfrm><a:prstGeom prst="straightConnector1"><a:avLst/></a:prstGeom><a:ln w="38160"><a:solidFill><a:srgbClr val="000000"/></a:solidFill><a:miter/></a:ln></p:spPr></p:cxnSp><p:cxnSp><p:nvCxnSpPr><p:cNvPr id="473" name="Line 19"/><p:cNvCxnSpPr><a:stCxn id="462" idx="0"/><a:endCxn id="456" idx="5"/></p:cNvCxnSpPr><p:nvPr/></p:nvCxnSpPr><p:spPr><1pic:xfrm flipH="1"><a:off x="1827000" y="3198600"/><a:ext cx="1335600" cy="1830960"/></1pic:xfrm><a:prstGeom prst="curvedConnector3"><a:avLst/></a:prstGeom><a:ln w="38160"><a:solidFill><a:srgbClr val="000000"/></a:solidFill><a:miter/></a:ln></p:spPr></p:cxnSp><p:sp><p:nvSpPr><p:cNvPr id="474" name="CustomShape 20"/><p:cNvSpPr/><p:nvPr/></p:nvSpPr><p:spPr><a:xfrm><a:off x="1239120" y="351936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14</a:t></a:r><a:endParaRPr/></a:p></p:txBody></p:sp><p:sp><p:nvSpPr><p:cNvPr id="475" name="CustomShape 21"/><p:cNvSpPr/><p:nvPr/></p:nvSpPr><p:spPr><a:xfrm><a:off x="2534400" y="380988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10</a:t></a:r><a:endParaRPr/></a:p></p:txBody></p:sp><p:sp><p:nvSpPr><p:cNvPr id="476" name="CustomShape 22"/><p:cNvSpPr/><p:nvPr/></p:nvSpPr><p:spPr><a:xfrm><a:off x="2210760" y="48769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3</a:t></a:r><a:endParaRPr/></a:p></p:txBody></p:sp><p:sp><p:nvSpPr><p:cNvPr id="477" name="CustomShape 23"/><p:cNvSpPr/><p:nvPr/></p:nvSpPr><p:spPr><a:xfrm><a:off x="221076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6</a:t></a:r><a:endParaRPr/></a:p></p:txBody></p:sp><p:sp><p:nvSpPr><p:cNvPr id="478" name="CustomShape 24"/><p:cNvSpPr/><p:nvPr/></p:nvSpPr><p:spPr><a:xfrm><a:off x="388080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4</a:t></a:r><a:endParaRPr/></a:p></p:txBody></p:sp><p:sp><p:nvSpPr><p:cNvPr id="479" name="CustomShape 25"/><p:cNvSpPr/><p:nvPr/></p:nvSpPr><p:spPr><a:xfrm><a:off x="2972880" y="26575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5</a:t></a:r><a:endParaRPr/></a:p></p:txBody></p:sp><p:sp><p:nvSpPr><p:cNvPr id="480" name="CustomShape 26"/><p:cNvSpPr/><p:nvPr/></p:nvSpPr><p:spPr><a:xfrm><a:off x="4719240" y="356544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2</a:t></a:r><a:endParaRPr/></a:p></p:txBody></p:sp><p:sp><p:nvSpPr><p:cNvPr id="481" name="CustomShape 27"/><p:cNvSpPr/><p:nvPr/></p:nvSpPr><p:spPr><a:xfrm><a:off x="5862240" y="266688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9</a:t></a:r><a:endParaRPr/></a:p></p:txBody></p:sp><p:sp><p:nvSpPr><p:cNvPr id="482" name="CustomShape 28"/><p:cNvSpPr/><p:nvPr/></p:nvSpPr><p:spPr><a:xfrm><a:off x="5804640" y="425124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15</a:t></a:r><a:endParaRPr/></a:p></p:txBody></p:sp><p:sp><p:nvSpPr><p:cNvPr id="483" name="CustomShape 29"/><p:cNvSpPr/><p:nvPr/></p:nvSpPr><p:spPr><a:xfrm><a:off x="3798360" y="49021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8</a:t></a:r><a:endParaRPr/></a:p></p:txBody></p:sp></p:spTree></p:cSld></p:sld>
</file>

<file path=ppt/slides/slide25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solidFill><a:srgbClr val="ffffff"/></a:solid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484" name="TextShape 1"/><p:cNvSpPr txBox="1"/><p:nvPr/></p:nvSpPr><p:spPr><a:xfrm><a:off x="762120" y="304560"/><a:ext cx="7772400" cy="1143360"/></a:xfrm><a:prstGeom prst="rect"><a:avLst/></a:prstGeom></p:spPr><p:txBody><a:bodyPr anchor="ctr" bIns="46800" lIns="90000" rIns="90000" tIns="46800"/><a:p><a:pPr algn="ctr"><a:buFont typeface="Times New Roman"/><a:buChar char="•"/></a:pPr><a:r><a:rPr lang="en-US"></a:rPr><a:t>Example of Kruskal</a:t></a:r><a:endParaRPr/></a:p></p:txBody></p:sp><p:sp><p:nvSpPr><p:cNvPr id="485" name="CustomShape 2"/><p:cNvSpPr/><p:nvPr/></p:nvSpPr><p:spPr><a:xfrm><a:off x="1371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H</a:t></a:r><a:endParaRPr/></a:p></p:txBody></p:sp><p:sp><p:nvSpPr><p:cNvPr id="486" name="CustomShape 3"/><p:cNvSpPr/><p:nvPr/></p:nvSpPr><p:spPr><a:xfrm><a:off x="4419720" y="27432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B</a:t></a:r><a:endParaRPr/></a:p></p:txBody></p:sp><p:sp><p:nvSpPr><p:cNvPr id="487" name="CustomShape 4"/><p:cNvSpPr/><p:nvPr/></p:nvSpPr><p:spPr><a:xfrm><a:off x="7086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C</a:t></a:r><a:endParaRPr/></a:p></p:txBody></p:sp><p:sp><p:nvSpPr><p:cNvPr id="488" name="CustomShape 5"/><p:cNvSpPr/><p:nvPr/></p:nvSpPr><p:spPr><a:xfrm><a:off x="1371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G</a:t></a:r><a:endParaRPr/></a:p></p:txBody></p:sp><p:sp><p:nvSpPr><p:cNvPr id="489" name="CustomShape 6"/><p:cNvSpPr/><p:nvPr/></p:nvSpPr><p:spPr><a:xfrm><a:off x="4419720" y="43434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E</a:t></a:r><a:endParaRPr/></a:p></p:txBody></p:sp><p:sp><p:nvSpPr><p:cNvPr id="490" name="CustomShape 7"/><p:cNvSpPr/><p:nvPr/></p:nvSpPr><p:spPr><a:xfrm><a:off x="7086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D</a:t></a:r><a:endParaRPr/></a:p></p:txBody></p:sp><p:sp><p:nvSpPr><p:cNvPr id="491" name="CustomShape 8"/><p:cNvSpPr/><p:nvPr/></p:nvSpPr><p:spPr><a:xfrm><a:off x="2895480" y="5029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F</a:t></a:r><a:endParaRPr/></a:p></p:txBody></p:sp><p:sp><p:nvSpPr><p:cNvPr id="492" name="CustomShape 9"/><p:cNvSpPr/><p:nvPr/></p:nvSpPr><p:spPr><a:xfrm><a:off x="2895480" y="2057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A</a:t></a:r><a:endParaRPr/></a:p></p:txBody></p:sp><p:cxnSp><p:nvCxnSpPr><p:cNvPr id="493" name="Line 10"/><p:cNvCxnSpPr><a:stCxn id="492" idx="5"/><a:endCxn id="486" idx="1"/></p:cNvCxnSpPr><p:nvPr/></p:nvCxnSpPr><p:spPr><xfrm><a:off x="3350880" y="2512800"/><a:ext cx="1147320" cy="308880"/></xfrm><a:prstGeom prst="straightConnector1"><a:avLst/></a:prstGeom><a:ln w="38160"><a:solidFill><a:srgbClr val="ff0000"/></a:solidFill><a:miter/></a:ln></p:spPr></p:cxnSp><p:cxnSp><p:nvCxnSpPr><p:cNvPr id="494" name="Line 11"/><p:cNvCxnSpPr><a:stCxn id="492" idx="3"/><a:endCxn id="485" idx="7"/></p:cNvCxnSpPr><p:nvPr/></p:nvCxnSpPr><p:spPr><1pic:xfrm><a:off x="1827000" y="2512800"/><a:ext cx="1146960" cy="308880"/></1pic:xfrm><a:prstGeom prst="straightConnector1"><a:avLst/></a:prstGeom><a:ln w="38160"><a:solidFill><a:srgbClr val="808080"/></a:solidFill><a:miter/></a:ln></p:spPr></p:cxnSp><p:cxnSp><p:nvCxnSpPr><p:cNvPr id="495" name="Line 12"/><p:cNvCxnSpPr><a:stCxn id="485" idx="6"/><a:endCxn id="486" idx="2"/></p:cNvCxnSpPr><p:nvPr/></p:nvCxnSpPr><p:spPr><xfrm><a:off x="1905120" y="3009960"/><a:ext cx="2514960" cy="360"/></xfrm><a:prstGeom prst="straightConnector1"><a:avLst/></a:prstGeom><a:ln w="38160"><a:solidFill><a:srgbClr val="ff0000"/></a:solidFill><a:miter/></a:ln></p:spPr></p:cxnSp><p:cxnSp><p:nvCxnSpPr><p:cNvPr id="496" name="Line 13"/><p:cNvCxnSpPr><a:stCxn id="488" idx="0"/><a:endCxn id="485" idx="4"/></p:cNvCxnSpPr><p:nvPr/></p:nvCxnSpPr><p:spPr><xfrm flipH="1"><a:off x="1638360" y="3276720"/><a:ext cx="360" cy="1067040"/></xfrm><a:prstGeom prst="straightConnector1"><a:avLst/></a:prstGeom><a:ln w="38160"><a:solidFill><a:srgbClr val="000000"/></a:solidFill><a:miter/></a:ln></p:spPr></p:cxnSp><p:cxnSp><p:nvCxnSpPr><p:cNvPr id="497" name="Line 14"/><p:cNvCxnSpPr><a:stCxn id="488" idx="5"/><a:endCxn id="491" idx="1"/></p:cNvCxnSpPr><p:nvPr/></p:nvCxnSpPr><p:spPr><xfrm><a:off x="1827000" y="4798800"/><a:ext cx="1146960" cy="308880"/></xfrm><a:prstGeom prst="straightConnector1"><a:avLst/></a:prstGeom><a:ln w="38160"><a:solidFill><a:srgbClr val="ff0000"/></a:solidFill><a:miter/></a:ln></p:spPr></p:cxnSp><p:cxnSp><p:nvCxnSpPr><p:cNvPr id="498" name="Line 15"/><p:cNvCxnSpPr><a:stCxn id="491" idx="7"/><a:endCxn id="489" idx="3"/></p:cNvCxnSpPr><p:nvPr/></p:nvCxnSpPr><p:spPr><xfrm flipH="1"><a:off x="3350880" y="4798800"/><a:ext cx="1147320" cy="308880"/></xfrm><a:prstGeom prst="straightConnector1"><a:avLst/></a:prstGeom><a:ln w="38160"><a:solidFill><a:srgbClr val="ff0000"/></a:solidFill><a:miter/></a:ln></p:spPr></p:cxnSp><p:cxnSp><p:nvCxnSpPr><p:cNvPr id="499" name="Line 16"/><p:cNvCxnSpPr><a:stCxn id="489" idx="0"/><a:endCxn id="486" idx="4"/></p:cNvCxnSpPr><p:nvPr/></p:nvCxnSpPr><p:spPr><xfrm flipH="1"><a:off x="4686480" y="3276720"/><a:ext cx="360" cy="1067040"/></xfrm><a:prstGeom prst="straightConnector1"><a:avLst/></a:prstGeom><a:ln w="38160"><a:solidFill><a:srgbClr val="ff0000"/></a:solidFill><a:miter/></a:ln></p:spPr></p:cxnSp><p:cxnSp><p:nvCxnSpPr><p:cNvPr id="500" name="Line 17"/><p:cNvCxnSpPr></p:cNvCxnSpPr><p:nvPr/></p:nvCxnSpPr><p:spPr><xfrm><a:off x="4952520" y="2971440"/><a:ext cx="2096280" cy="1080"/></xfrm><a:prstGeom prst="straightConnector1"><a:avLst/></a:prstGeom><a:ln w="38160"><a:solidFill><a:srgbClr val="ff0000"/></a:solidFill><a:miter/></a:ln></p:spPr></p:cxnSp><p:cxnSp><p:nvCxnSpPr><p:cNvPr id="501" name="Line 18"/><p:cNvCxnSpPr><a:stCxn id="489" idx="6"/><a:endCxn id="490" idx="2"/></p:cNvCxnSpPr><p:nvPr/></p:nvCxnSpPr><p:spPr><xfrm><a:off x="4952880" y="4610160"/><a:ext cx="2134080" cy="360"/></xfrm><a:prstGeom prst="straightConnector1"><a:avLst/></a:prstGeom><a:ln w="38160"><a:solidFill><a:srgbClr val="000000"/></a:solidFill><a:miter/></a:ln></p:spPr></p:cxnSp><p:cxnSp><p:nvCxnSpPr><p:cNvPr id="502" name="Line 19"/><p:cNvCxnSpPr><a:stCxn id="491" idx="0"/><a:endCxn id="485" idx="5"/></p:cNvCxnSpPr><p:nvPr/></p:nvCxnSpPr><p:spPr><1pic:xfrm flipH="1"><a:off x="1827000" y="3198600"/><a:ext cx="1335600" cy="1830960"/></1pic:xfrm><a:prstGeom prst="curvedConnector3"><a:avLst/></a:prstGeom><a:ln w="38160"><a:solidFill><a:srgbClr val="000000"/></a:solidFill><a:miter/></a:ln></p:spPr></p:cxnSp><p:sp><p:nvSpPr><p:cNvPr id="503" name="CustomShape 20"/><p:cNvSpPr/><p:nvPr/></p:nvSpPr><p:spPr><a:xfrm><a:off x="1239120" y="351936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14</a:t></a:r><a:endParaRPr/></a:p></p:txBody></p:sp><p:sp><p:nvSpPr><p:cNvPr id="504" name="CustomShape 21"/><p:cNvSpPr/><p:nvPr/></p:nvSpPr><p:spPr><a:xfrm><a:off x="2534400" y="380988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10</a:t></a:r><a:endParaRPr/></a:p></p:txBody></p:sp><p:sp><p:nvSpPr><p:cNvPr id="505" name="CustomShape 22"/><p:cNvSpPr/><p:nvPr/></p:nvSpPr><p:spPr><a:xfrm><a:off x="2210760" y="48769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3</a:t></a:r><a:endParaRPr/></a:p></p:txBody></p:sp><p:sp><p:nvSpPr><p:cNvPr id="506" name="CustomShape 23"/><p:cNvSpPr/><p:nvPr/></p:nvSpPr><p:spPr><a:xfrm><a:off x="221076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6</a:t></a:r><a:endParaRPr/></a:p></p:txBody></p:sp><p:sp><p:nvSpPr><p:cNvPr id="507" name="CustomShape 24"/><p:cNvSpPr/><p:nvPr/></p:nvSpPr><p:spPr><a:xfrm><a:off x="388080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4</a:t></a:r><a:endParaRPr/></a:p></p:txBody></p:sp><p:sp><p:nvSpPr><p:cNvPr id="508" name="CustomShape 25"/><p:cNvSpPr/><p:nvPr/></p:nvSpPr><p:spPr><a:xfrm><a:off x="2972880" y="26575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5</a:t></a:r><a:endParaRPr/></a:p></p:txBody></p:sp><p:sp><p:nvSpPr><p:cNvPr id="509" name="CustomShape 26"/><p:cNvSpPr/><p:nvPr/></p:nvSpPr><p:spPr><a:xfrm><a:off x="4719240" y="356544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2</a:t></a:r><a:endParaRPr/></a:p></p:txBody></p:sp><p:sp><p:nvSpPr><p:cNvPr id="510" name="CustomShape 27"/><p:cNvSpPr/><p:nvPr/></p:nvSpPr><p:spPr><a:xfrm><a:off x="5862240" y="266688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9</a:t></a:r><a:endParaRPr/></a:p></p:txBody></p:sp><p:sp><p:nvSpPr><p:cNvPr id="511" name="CustomShape 28"/><p:cNvSpPr/><p:nvPr/></p:nvSpPr><p:spPr><a:xfrm><a:off x="5804640" y="425124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15</a:t></a:r><a:endParaRPr/></a:p></p:txBody></p:sp><p:sp><p:nvSpPr><p:cNvPr id="512" name="CustomShape 29"/><p:cNvSpPr/><p:nvPr/></p:nvSpPr><p:spPr><a:xfrm><a:off x="3798360" y="49021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8</a:t></a:r><a:endParaRPr/></a:p></p:txBody></p:sp></p:spTree></p:cSld></p:sld>
</file>

<file path=ppt/slides/slide26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solidFill><a:srgbClr val="ffffff"/></a:solid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513" name="TextShape 1"/><p:cNvSpPr txBox="1"/><p:nvPr/></p:nvSpPr><p:spPr><a:xfrm><a:off x="762120" y="304560"/><a:ext cx="7772400" cy="1143360"/></a:xfrm><a:prstGeom prst="rect"><a:avLst/></a:prstGeom></p:spPr><p:txBody><a:bodyPr anchor="ctr" bIns="46800" lIns="90000" rIns="90000" tIns="46800"/><a:p><a:pPr algn="ctr"><a:buFont typeface="Times New Roman"/><a:buChar char="•"/></a:pPr><a:r><a:rPr lang="en-US"></a:rPr><a:t>Example of Kruskal</a:t></a:r><a:endParaRPr/></a:p></p:txBody></p:sp><p:sp><p:nvSpPr><p:cNvPr id="514" name="CustomShape 2"/><p:cNvSpPr/><p:nvPr/></p:nvSpPr><p:spPr><a:xfrm><a:off x="1371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H</a:t></a:r><a:endParaRPr/></a:p></p:txBody></p:sp><p:sp><p:nvSpPr><p:cNvPr id="515" name="CustomShape 3"/><p:cNvSpPr/><p:nvPr/></p:nvSpPr><p:spPr><a:xfrm><a:off x="4419720" y="27432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B</a:t></a:r><a:endParaRPr/></a:p></p:txBody></p:sp><p:sp><p:nvSpPr><p:cNvPr id="516" name="CustomShape 4"/><p:cNvSpPr/><p:nvPr/></p:nvSpPr><p:spPr><a:xfrm><a:off x="7086600" y="2743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C</a:t></a:r><a:endParaRPr/></a:p></p:txBody></p:sp><p:sp><p:nvSpPr><p:cNvPr id="517" name="CustomShape 5"/><p:cNvSpPr/><p:nvPr/></p:nvSpPr><p:spPr><a:xfrm><a:off x="1371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G</a:t></a:r><a:endParaRPr/></a:p></p:txBody></p:sp><p:sp><p:nvSpPr><p:cNvPr id="518" name="CustomShape 6"/><p:cNvSpPr/><p:nvPr/></p:nvSpPr><p:spPr><a:xfrm><a:off x="4419720" y="4343400"/><a:ext cx="53316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E</a:t></a:r><a:endParaRPr/></a:p></p:txBody></p:sp><p:sp><p:nvSpPr><p:cNvPr id="519" name="CustomShape 7"/><p:cNvSpPr/><p:nvPr/></p:nvSpPr><p:spPr><a:xfrm><a:off x="7086600" y="4343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D</a:t></a:r><a:endParaRPr/></a:p></p:txBody></p:sp><p:sp><p:nvSpPr><p:cNvPr id="520" name="CustomShape 8"/><p:cNvSpPr/><p:nvPr/></p:nvSpPr><p:spPr><a:xfrm><a:off x="2895480" y="50292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F</a:t></a:r><a:endParaRPr/></a:p></p:txBody></p:sp><p:sp><p:nvSpPr><p:cNvPr id="521" name="CustomShape 9"/><p:cNvSpPr/><p:nvPr/></p:nvSpPr><p:spPr><a:xfrm><a:off x="2895480" y="2057400"/><a:ext cx="533520" cy="53352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A</a:t></a:r><a:endParaRPr/></a:p></p:txBody></p:sp><p:cxnSp><p:nvCxnSpPr><p:cNvPr id="522" name="Line 10"/><p:cNvCxnSpPr><a:stCxn id="521" idx="5"/><a:endCxn id="515" idx="1"/></p:cNvCxnSpPr><p:nvPr/></p:nvCxnSpPr><p:spPr><xfrm><a:off x="3350880" y="2512800"/><a:ext cx="1147320" cy="308880"/></xfrm><a:prstGeom prst="straightConnector1"><a:avLst/></a:prstGeom><a:ln w="38160"><a:solidFill><a:srgbClr val="ff0000"/></a:solidFill><a:miter/></a:ln></p:spPr></p:cxnSp><p:cxnSp><p:nvCxnSpPr><p:cNvPr id="523" name="Line 11"/><p:cNvCxnSpPr><a:stCxn id="521" idx="3"/><a:endCxn id="514" idx="7"/></p:cNvCxnSpPr><p:nvPr/></p:nvCxnSpPr><p:spPr><1pic:xfrm><a:off x="1827000" y="2512800"/><a:ext cx="1146960" cy="308880"/></1pic:xfrm><a:prstGeom prst="straightConnector1"><a:avLst/></a:prstGeom><a:ln w="38160"><a:solidFill><a:srgbClr val="808080"/></a:solidFill><a:miter/></a:ln></p:spPr></p:cxnSp><p:cxnSp><p:nvCxnSpPr><p:cNvPr id="524" name="Line 12"/><p:cNvCxnSpPr><a:stCxn id="514" idx="6"/><a:endCxn id="515" idx="2"/></p:cNvCxnSpPr><p:nvPr/></p:nvCxnSpPr><p:spPr><xfrm><a:off x="1905120" y="3009960"/><a:ext cx="2514960" cy="360"/></xfrm><a:prstGeom prst="straightConnector1"><a:avLst/></a:prstGeom><a:ln w="38160"><a:solidFill><a:srgbClr val="ff0000"/></a:solidFill><a:miter/></a:ln></p:spPr></p:cxnSp><p:cxnSp><p:nvCxnSpPr><p:cNvPr id="525" name="Line 13"/><p:cNvCxnSpPr><a:stCxn id="517" idx="0"/><a:endCxn id="514" idx="4"/></p:cNvCxnSpPr><p:nvPr/></p:nvCxnSpPr><p:spPr><xfrm flipH="1"><a:off x="1638360" y="3276720"/><a:ext cx="360" cy="1067040"/></xfrm><a:prstGeom prst="straightConnector1"><a:avLst/></a:prstGeom><a:ln w="38160"><a:solidFill><a:srgbClr val="808080"/></a:solidFill><a:miter/></a:ln></p:spPr></p:cxnSp><p:cxnSp><p:nvCxnSpPr><p:cNvPr id="526" name="Line 14"/><p:cNvCxnSpPr><a:stCxn id="517" idx="5"/><a:endCxn id="520" idx="1"/></p:cNvCxnSpPr><p:nvPr/></p:nvCxnSpPr><p:spPr><xfrm><a:off x="1827000" y="4798800"/><a:ext cx="1146960" cy="308880"/></xfrm><a:prstGeom prst="straightConnector1"><a:avLst/></a:prstGeom><a:ln w="38160"><a:solidFill><a:srgbClr val="ff0000"/></a:solidFill><a:miter/></a:ln></p:spPr></p:cxnSp><p:cxnSp><p:nvCxnSpPr><p:cNvPr id="527" name="Line 15"/><p:cNvCxnSpPr><a:stCxn id="520" idx="7"/><a:endCxn id="518" idx="3"/></p:cNvCxnSpPr><p:nvPr/></p:nvCxnSpPr><p:spPr><xfrm flipH="1"><a:off x="3350880" y="4798800"/><a:ext cx="1147320" cy="308880"/></xfrm><a:prstGeom prst="straightConnector1"><a:avLst/></a:prstGeom><a:ln w="38160"><a:solidFill><a:srgbClr val="ff0000"/></a:solidFill><a:miter/></a:ln></p:spPr></p:cxnSp><p:cxnSp><p:nvCxnSpPr><p:cNvPr id="528" name="Line 16"/><p:cNvCxnSpPr><a:stCxn id="518" idx="0"/><a:endCxn id="515" idx="4"/></p:cNvCxnSpPr><p:nvPr/></p:nvCxnSpPr><p:spPr><xfrm flipH="1"><a:off x="4686480" y="3276720"/><a:ext cx="360" cy="1067040"/></xfrm><a:prstGeom prst="straightConnector1"><a:avLst/></a:prstGeom><a:ln w="38160"><a:solidFill><a:srgbClr val="ff0000"/></a:solidFill><a:miter/></a:ln></p:spPr></p:cxnSp><p:cxnSp><p:nvCxnSpPr><p:cNvPr id="529" name="Line 17"/><p:cNvCxnSpPr></p:cNvCxnSpPr><p:nvPr/></p:nvCxnSpPr><p:spPr><xfrm><a:off x="4952520" y="2971440"/><a:ext cx="2096280" cy="1080"/></xfrm><a:prstGeom prst="straightConnector1"><a:avLst/></a:prstGeom><a:ln w="38160"><a:solidFill><a:srgbClr val="ff0000"/></a:solidFill><a:miter/></a:ln></p:spPr></p:cxnSp><p:cxnSp><p:nvCxnSpPr><p:cNvPr id="530" name="Line 18"/><p:cNvCxnSpPr><a:stCxn id="518" idx="6"/><a:endCxn id="519" idx="2"/></p:cNvCxnSpPr><p:nvPr/></p:nvCxnSpPr><p:spPr><xfrm><a:off x="4952880" y="4610160"/><a:ext cx="2134080" cy="360"/></xfrm><a:prstGeom prst="straightConnector1"><a:avLst/></a:prstGeom><a:ln w="38160"><a:solidFill><a:srgbClr val="ff0000"/></a:solidFill><a:miter/></a:ln></p:spPr></p:cxnSp><p:cxnSp><p:nvCxnSpPr><p:cNvPr id="531" name="Line 19"/><p:cNvCxnSpPr><a:stCxn id="520" idx="0"/><a:endCxn id="514" idx="5"/></p:cNvCxnSpPr><p:nvPr/></p:nvCxnSpPr><p:spPr><1pic:xfrm flipH="1"><a:off x="1827000" y="3198600"/><a:ext cx="1335600" cy="1830960"/></1pic:xfrm><a:prstGeom prst="curvedConnector3"><a:avLst/></a:prstGeom><a:ln w="38160"><a:solidFill><a:srgbClr val="808080"/></a:solidFill><a:miter/></a:ln></p:spPr></p:cxnSp><p:sp><p:nvSpPr><p:cNvPr id="532" name="CustomShape 20"/><p:cNvSpPr/><p:nvPr/></p:nvSpPr><p:spPr><a:xfrm><a:off x="1239120" y="351936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14</a:t></a:r><a:endParaRPr/></a:p></p:txBody></p:sp><p:sp><p:nvSpPr><p:cNvPr id="533" name="CustomShape 21"/><p:cNvSpPr/><p:nvPr/></p:nvSpPr><p:spPr><a:xfrm><a:off x="2534400" y="380988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10</a:t></a:r><a:endParaRPr/></a:p></p:txBody></p:sp><p:sp><p:nvSpPr><p:cNvPr id="534" name="CustomShape 22"/><p:cNvSpPr/><p:nvPr/></p:nvSpPr><p:spPr><a:xfrm><a:off x="2210760" y="48769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3</a:t></a:r><a:endParaRPr/></a:p></p:txBody></p:sp><p:sp><p:nvSpPr><p:cNvPr id="535" name="CustomShape 23"/><p:cNvSpPr/><p:nvPr/></p:nvSpPr><p:spPr><a:xfrm><a:off x="221076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6</a:t></a:r><a:endParaRPr/></a:p></p:txBody></p:sp><p:sp><p:nvSpPr><p:cNvPr id="536" name="CustomShape 24"/><p:cNvSpPr/><p:nvPr/></p:nvSpPr><p:spPr><a:xfrm><a:off x="3880800" y="2286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4</a:t></a:r><a:endParaRPr/></a:p></p:txBody></p:sp><p:sp><p:nvSpPr><p:cNvPr id="537" name="CustomShape 25"/><p:cNvSpPr/><p:nvPr/></p:nvSpPr><p:spPr><a:xfrm><a:off x="2972880" y="26575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5</a:t></a:r><a:endParaRPr/></a:p></p:txBody></p:sp><p:sp><p:nvSpPr><p:cNvPr id="538" name="CustomShape 26"/><p:cNvSpPr/><p:nvPr/></p:nvSpPr><p:spPr><a:xfrm><a:off x="4719240" y="356544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2</a:t></a:r><a:endParaRPr/></a:p></p:txBody></p:sp><p:sp><p:nvSpPr><p:cNvPr id="539" name="CustomShape 27"/><p:cNvSpPr/><p:nvPr/></p:nvSpPr><p:spPr><a:xfrm><a:off x="5862240" y="266688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9</a:t></a:r><a:endParaRPr/></a:p></p:txBody></p:sp><p:sp><p:nvSpPr><p:cNvPr id="540" name="CustomShape 28"/><p:cNvSpPr/><p:nvPr/></p:nvSpPr><p:spPr><a:xfrm><a:off x="5804640" y="425124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15</a:t></a:r><a:endParaRPr/></a:p></p:txBody></p:sp><p:sp><p:nvSpPr><p:cNvPr id="541" name="CustomShape 29"/><p:cNvSpPr/><p:nvPr/></p:nvSpPr><p:spPr><a:xfrm><a:off x="3798360" y="49021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8</a:t></a:r><a:endParaRPr/></a:p></p:txBody></p:sp></p:spTree></p:cSld>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609480" y="30456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Complexity of Kruskal</a:t>
            </a:r>
            <a:endParaRPr/>
          </a:p>
        </p:txBody>
      </p:sp>
      <p:sp>
        <p:nvSpPr>
          <p:cNvPr id="543" name="TextShape 2"/>
          <p:cNvSpPr txBox="1"/>
          <p:nvPr/>
        </p:nvSpPr>
        <p:spPr>
          <a:xfrm>
            <a:off x="-360" y="1295280"/>
            <a:ext cx="8915400" cy="45723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 sz="2800"/>
              <a:t>4.</a:t>
            </a:r>
            <a:r>
              <a:rPr lang="en-US" sz="2800"/>
              <a:t>	</a:t>
            </a:r>
            <a:r>
              <a:rPr lang="en-US" sz="2800"/>
              <a:t>sort edges of E into non-decreasing order by weight w</a:t>
            </a:r>
            <a:endParaRPr/>
          </a:p>
          <a:p>
            <a:pPr>
              <a:buFont typeface="Times New Roman"/>
              <a:buChar char="•"/>
            </a:pPr>
            <a:r>
              <a:rPr lang="en-US" sz="2800"/>
              <a:t>How would this be done?</a:t>
            </a:r>
            <a:endParaRPr/>
          </a:p>
          <a:p>
            <a:pPr>
              <a:buFont typeface="Times New Roman"/>
              <a:buChar char="•"/>
            </a:pPr>
            <a:r>
              <a:rPr lang="en-US" sz="2800"/>
              <a:t>We could use mergesort, with |E| lg |E| run time.</a:t>
            </a:r>
            <a:endParaRPr/>
          </a:p>
          <a:p>
            <a:pPr>
              <a:buFont typeface="Times New Roman"/>
              <a:buChar char="•"/>
            </a:pPr>
            <a:endParaRPr/>
          </a:p>
          <a:p>
            <a:pPr>
              <a:buFont typeface="Times New Roman"/>
              <a:buChar char="•"/>
            </a:pPr>
            <a:r>
              <a:rPr lang="en-US" sz="2800"/>
              <a:t>6.</a:t>
            </a:r>
            <a:r>
              <a:rPr lang="en-US" sz="2800"/>
              <a:t>	</a:t>
            </a:r>
            <a:r>
              <a:rPr lang="en-US" sz="2800"/>
              <a:t>	</a:t>
            </a:r>
            <a:r>
              <a:rPr lang="en-US" sz="2800"/>
              <a:t>do if Find-Set(u) </a:t>
            </a:r>
            <a:r>
              <a:rPr lang="en-US" sz="2800">
                <a:latin typeface="Symbol"/>
              </a:rPr>
              <a:t></a:t>
            </a:r>
            <a:r>
              <a:rPr lang="en-US" sz="2800"/>
              <a:t> Find-Set(v)</a:t>
            </a:r>
            <a:endParaRPr/>
          </a:p>
          <a:p>
            <a:pPr>
              <a:buFont typeface="Times New Roman"/>
              <a:buChar char="•"/>
            </a:pPr>
            <a:endParaRPr/>
          </a:p>
          <a:p>
            <a:pPr>
              <a:buFont typeface="Times New Roman"/>
              <a:buChar char="•"/>
            </a:pPr>
            <a:endParaRPr/>
          </a:p>
          <a:p>
            <a:pPr>
              <a:buFont typeface="Times New Roman"/>
              <a:buChar char="•"/>
            </a:pPr>
            <a:r>
              <a:rPr lang="en-US" sz="2800"/>
              <a:t>The run time is O(E lg E)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228600" y="609120"/>
            <a:ext cx="861048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>
                <a:ea typeface="新細明體"/>
              </a:rPr>
              <a:t>The Algorithms of Kruskal and Prim</a:t>
            </a:r>
            <a:endParaRPr/>
          </a:p>
        </p:txBody>
      </p:sp>
      <p:sp>
        <p:nvSpPr>
          <p:cNvPr id="545" name="TextShape 2"/>
          <p:cNvSpPr txBox="1"/>
          <p:nvPr/>
        </p:nvSpPr>
        <p:spPr>
          <a:xfrm>
            <a:off x="304920" y="1981080"/>
            <a:ext cx="8153280" cy="46314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0000"/>
              </a:lnSpc>
              <a:buFont typeface="Times New Roman"/>
              <a:buChar char="•"/>
            </a:pPr>
            <a:r>
              <a:rPr lang="en-US">
                <a:ea typeface="新細明體"/>
              </a:rPr>
              <a:t>Kruskal’s Algorithm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r>
              <a:rPr lang="en-US">
                <a:ea typeface="新細明體"/>
              </a:rPr>
              <a:t>A is a forest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r>
              <a:rPr lang="en-US">
                <a:ea typeface="新細明體"/>
              </a:rPr>
              <a:t>The safe edge added to A is always a least-weight edge in the graph that connects  two distinct components</a:t>
            </a:r>
            <a:endParaRPr/>
          </a:p>
          <a:p>
            <a:pPr>
              <a:lnSpc>
                <a:spcPct val="90000"/>
              </a:lnSpc>
              <a:buFont typeface="Times New Roman"/>
              <a:buChar char="•"/>
            </a:pPr>
            <a:r>
              <a:rPr lang="en-US">
                <a:ea typeface="新細明體"/>
              </a:rPr>
              <a:t>Prim’s Algorithm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r>
              <a:rPr lang="en-US">
                <a:ea typeface="新細明體"/>
              </a:rPr>
              <a:t>A forms a single tree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r>
              <a:rPr lang="en-US">
                <a:ea typeface="新細明體"/>
              </a:rPr>
              <a:t>The safe edge added to A is always a least-weight edge connecting the tree to a vertex not in the tree</a:t>
            </a:r>
            <a:endParaRPr/>
          </a:p>
          <a:p>
            <a:pPr lvl="1">
              <a:lnSpc>
                <a:spcPct val="90000"/>
              </a:lnSpc>
              <a:buFont typeface="Times New Roman"/>
              <a:buChar char="–"/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685800" y="60912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>
                <a:ea typeface="新細明體"/>
              </a:rPr>
              <a:t>Prim’s Algorithm</a:t>
            </a:r>
            <a:endParaRPr/>
          </a:p>
        </p:txBody>
      </p:sp>
      <p:sp>
        <p:nvSpPr>
          <p:cNvPr id="547" name="TextShape 2"/>
          <p:cNvSpPr txBox="1"/>
          <p:nvPr/>
        </p:nvSpPr>
        <p:spPr>
          <a:xfrm>
            <a:off x="380520" y="1981080"/>
            <a:ext cx="853452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The edges in the set A always forms a single tree</a:t>
            </a:r>
            <a:endParaRPr/>
          </a:p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The tree starts from an arbitrary root vertex r and grows until the tree spans all the vertices in V</a:t>
            </a:r>
            <a:endParaRPr/>
          </a:p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At each step, a light edge is added to the tree A that connects A to an isolated vertex of G</a:t>
            </a:r>
            <a:r>
              <a:rPr lang="en-US" sz="2800">
                <a:ea typeface="新細明體"/>
              </a:rPr>
              <a:t>A</a:t>
            </a:r>
            <a:r>
              <a:rPr lang="en-US" sz="2800">
                <a:ea typeface="新細明體"/>
              </a:rPr>
              <a:t>=(V, A)</a:t>
            </a:r>
            <a:endParaRPr/>
          </a:p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Greedy since the tree is augmented at each step with an edge that contributes the minimum amount possible to the tree’s weight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762120" y="15192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>
                <a:ea typeface="新細明體"/>
              </a:rPr>
              <a:t>Weighted Spanning Trees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304560" y="1143000"/>
            <a:ext cx="8458200" cy="433368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>
                <a:ea typeface="新細明體"/>
              </a:rPr>
              <a:t>Weighted Undirected Graph G = (V,E,w): each edge (v, u) </a:t>
            </a:r>
            <a:r>
              <a:rPr lang="en-US">
                <a:latin typeface="Symbol"/>
                <a:ea typeface="新細明體"/>
              </a:rPr>
              <a:t></a:t>
            </a:r>
            <a:r>
              <a:rPr lang="en-US">
                <a:ea typeface="新細明體"/>
              </a:rPr>
              <a:t>E has a weight w(u, v) specifying the cost (distance) to connect u and v. </a:t>
            </a:r>
            <a:endParaRPr/>
          </a:p>
          <a:p>
            <a:pPr>
              <a:buFont typeface="Times New Roman"/>
              <a:buChar char="•"/>
            </a:pPr>
            <a:r>
              <a:rPr lang="en-US">
                <a:ea typeface="新細明體"/>
              </a:rPr>
              <a:t>Spanning tree T </a:t>
            </a:r>
            <a:r>
              <a:rPr lang="en-US">
                <a:latin typeface="Symbol"/>
                <a:ea typeface="新細明體"/>
              </a:rPr>
              <a:t></a:t>
            </a:r>
            <a:r>
              <a:rPr lang="en-US">
                <a:ea typeface="新細明體"/>
              </a:rPr>
              <a:t> E connects all of the vertices of G</a:t>
            </a:r>
            <a:endParaRPr/>
          </a:p>
          <a:p>
            <a:pPr>
              <a:buFont typeface="Times New Roman"/>
              <a:buChar char="•"/>
            </a:pPr>
            <a:r>
              <a:rPr lang="en-US">
                <a:ea typeface="新細明體"/>
              </a:rPr>
              <a:t>Total weight of T</a:t>
            </a:r>
            <a:endParaRPr/>
          </a:p>
          <a:p>
            <a:pPr lvl="1">
              <a:buFont typeface="Times New Roman"/>
              <a:buChar char="–"/>
            </a:pPr>
            <a:endParaRPr/>
          </a:p>
          <a:p>
            <a:pPr>
              <a:buFont typeface="Times New Roman"/>
              <a:buChar char="•"/>
            </a:pPr>
            <a:endParaRPr/>
          </a:p>
        </p:txBody>
      </p:sp>
      <p:pic>
        <p:nvPicPr>
          <p:cNvPr descr="" id="209" name="fig23-1"/>
          <p:cNvPicPr/>
          <p:nvPr/>
        </p:nvPicPr>
        <p:blipFill>
          <a:blip r:embed="rId1"/>
          <a:stretch>
            <a:fillRect/>
          </a:stretch>
        </p:blipFill>
        <p:spPr>
          <a:xfrm>
            <a:off x="3809880" y="4572000"/>
            <a:ext cx="4724640" cy="2133720"/>
          </a:xfrm>
          <a:prstGeom prst="rect">
            <a:avLst/>
          </a:prstGeom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48" name="fig23-5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685800" y="30456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Prim’s Algorithm</a:t>
            </a:r>
            <a:endParaRPr/>
          </a:p>
        </p:txBody>
      </p:sp>
      <p:sp>
        <p:nvSpPr>
          <p:cNvPr id="550" name="TextShape 2"/>
          <p:cNvSpPr txBox="1"/>
          <p:nvPr/>
        </p:nvSpPr>
        <p:spPr>
          <a:xfrm>
            <a:off x="304920" y="1447920"/>
            <a:ext cx="8153280" cy="52830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400">
                <a:latin typeface="Courier New"/>
              </a:rPr>
              <a:t>MST-Prim(G, w, r)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400">
                <a:latin typeface="Courier New"/>
              </a:rPr>
              <a:t>    </a:t>
            </a:r>
            <a:r>
              <a:rPr b="1" lang="en-US" sz="2400">
                <a:latin typeface="Courier New"/>
              </a:rPr>
              <a:t>Q = V[G];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400">
                <a:latin typeface="Courier New"/>
              </a:rPr>
              <a:t>    </a:t>
            </a:r>
            <a:r>
              <a:rPr b="1" lang="en-US" sz="2400">
                <a:latin typeface="Courier New"/>
              </a:rPr>
              <a:t>for each </a:t>
            </a:r>
            <a:r>
              <a:rPr b="1" i="1" lang="en-US" sz="2400">
                <a:latin typeface="Courier New"/>
              </a:rPr>
              <a:t>u</a:t>
            </a:r>
            <a:r>
              <a:rPr b="1" lang="en-US" sz="2400">
                <a:latin typeface="Courier New"/>
              </a:rPr>
              <a:t> </a:t>
            </a:r>
            <a:r>
              <a:rPr b="1" lang="en-US" sz="2400">
                <a:latin typeface="Symbol"/>
              </a:rPr>
              <a:t></a:t>
            </a:r>
            <a:r>
              <a:rPr b="1" lang="en-US" sz="2400">
                <a:latin typeface="Courier New"/>
              </a:rPr>
              <a:t> Q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400">
                <a:latin typeface="Courier New"/>
              </a:rPr>
              <a:t>        </a:t>
            </a:r>
            <a:r>
              <a:rPr b="1" lang="en-US" sz="2400">
                <a:latin typeface="Courier New"/>
              </a:rPr>
              <a:t>key[u] = </a:t>
            </a:r>
            <a:r>
              <a:rPr b="1" lang="en-US" sz="2400">
                <a:latin typeface="Symbol"/>
              </a:rPr>
              <a:t></a:t>
            </a:r>
            <a:r>
              <a:rPr b="1" lang="en-US" sz="2400">
                <a:latin typeface="Courier New"/>
              </a:rPr>
              <a:t>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400">
                <a:latin typeface="Courier New"/>
              </a:rPr>
              <a:t>    </a:t>
            </a:r>
            <a:r>
              <a:rPr b="1" lang="en-US" sz="2400">
                <a:latin typeface="Courier New"/>
              </a:rPr>
              <a:t>key[r] = 0;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400">
                <a:latin typeface="Courier New"/>
              </a:rPr>
              <a:t>    </a:t>
            </a:r>
            <a:r>
              <a:rPr b="1" lang="en-US" sz="2400">
                <a:latin typeface="Courier New"/>
              </a:rPr>
              <a:t>p[r] = NULL;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400">
                <a:latin typeface="Courier New"/>
              </a:rPr>
              <a:t>    </a:t>
            </a:r>
            <a:r>
              <a:rPr b="1" lang="en-US" sz="2400">
                <a:latin typeface="Courier New"/>
              </a:rPr>
              <a:t>while (Q not empty)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400">
                <a:latin typeface="Courier New"/>
              </a:rPr>
              <a:t>        </a:t>
            </a:r>
            <a:r>
              <a:rPr b="1" lang="en-US" sz="2400">
                <a:latin typeface="Courier New"/>
              </a:rPr>
              <a:t>u = ExtractMin(Q);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400">
                <a:latin typeface="Courier New"/>
              </a:rPr>
              <a:t>        </a:t>
            </a:r>
            <a:r>
              <a:rPr b="1" lang="en-US" sz="2400">
                <a:latin typeface="Courier New"/>
              </a:rPr>
              <a:t>for each </a:t>
            </a:r>
            <a:r>
              <a:rPr b="1" i="1" lang="en-US" sz="2400">
                <a:latin typeface="Courier New"/>
              </a:rPr>
              <a:t>v</a:t>
            </a:r>
            <a:r>
              <a:rPr b="1" lang="en-US" sz="2400">
                <a:latin typeface="Courier New"/>
              </a:rPr>
              <a:t> </a:t>
            </a:r>
            <a:r>
              <a:rPr b="1" lang="en-US" sz="2400">
                <a:latin typeface="Symbol"/>
              </a:rPr>
              <a:t></a:t>
            </a:r>
            <a:r>
              <a:rPr b="1" lang="en-US" sz="2400">
                <a:latin typeface="Courier New"/>
              </a:rPr>
              <a:t> Adj[</a:t>
            </a:r>
            <a:r>
              <a:rPr b="1" i="1" lang="en-US" sz="2400">
                <a:latin typeface="Courier New"/>
              </a:rPr>
              <a:t>u</a:t>
            </a:r>
            <a:r>
              <a:rPr b="1" lang="en-US" sz="2400">
                <a:latin typeface="Courier New"/>
              </a:rPr>
              <a:t>]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400">
                <a:latin typeface="Courier New"/>
              </a:rPr>
              <a:t>            </a:t>
            </a:r>
            <a:r>
              <a:rPr b="1" lang="en-US" sz="2400">
                <a:latin typeface="Courier New"/>
              </a:rPr>
              <a:t>if (v </a:t>
            </a:r>
            <a:r>
              <a:rPr b="1" lang="en-US" sz="2400">
                <a:latin typeface="Symbol"/>
              </a:rPr>
              <a:t></a:t>
            </a:r>
            <a:r>
              <a:rPr b="1" lang="en-US" sz="2400">
                <a:latin typeface="Courier New"/>
              </a:rPr>
              <a:t> Q and w(</a:t>
            </a:r>
            <a:r>
              <a:rPr b="1" i="1" lang="en-US" sz="2400">
                <a:latin typeface="Courier New"/>
              </a:rPr>
              <a:t>u,v</a:t>
            </a:r>
            <a:r>
              <a:rPr b="1" lang="en-US" sz="2400">
                <a:latin typeface="Courier New"/>
              </a:rPr>
              <a:t>) &lt; key[</a:t>
            </a:r>
            <a:r>
              <a:rPr b="1" i="1" lang="en-US" sz="2400">
                <a:latin typeface="Courier New"/>
              </a:rPr>
              <a:t>v</a:t>
            </a:r>
            <a:r>
              <a:rPr b="1" lang="en-US" sz="2400">
                <a:latin typeface="Courier New"/>
              </a:rPr>
              <a:t>])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400">
                <a:latin typeface="Courier New"/>
              </a:rPr>
              <a:t>                </a:t>
            </a:r>
            <a:r>
              <a:rPr b="1" lang="en-US" sz="2400">
                <a:latin typeface="Courier New"/>
              </a:rPr>
              <a:t>p[v] = u;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400">
                <a:latin typeface="Courier New"/>
              </a:rPr>
              <a:t>                </a:t>
            </a:r>
            <a:r>
              <a:rPr b="1" lang="en-US" sz="2400">
                <a:latin typeface="Courier New"/>
              </a:rPr>
              <a:t>key[v] = w(u,v);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685800" y="60912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>
                <a:ea typeface="新細明體"/>
              </a:rPr>
              <a:t>Prim’s Algorithm (Cont.)</a:t>
            </a:r>
            <a:endParaRPr/>
          </a:p>
        </p:txBody>
      </p:sp>
      <p:sp>
        <p:nvSpPr>
          <p:cNvPr id="552" name="TextShape 2"/>
          <p:cNvSpPr txBox="1"/>
          <p:nvPr/>
        </p:nvSpPr>
        <p:spPr>
          <a:xfrm>
            <a:off x="304560" y="1981080"/>
            <a:ext cx="838188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How to efficiently select the safe edge to be added to the tree?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ea typeface="新細明體"/>
              </a:rPr>
              <a:t>Use a min-priority queue Q that stores all vertices not in the tree</a:t>
            </a:r>
            <a:endParaRPr/>
          </a:p>
          <a:p>
            <a:pPr lvl="2">
              <a:buFont typeface="Times New Roman"/>
              <a:buChar char="•"/>
            </a:pPr>
            <a:r>
              <a:rPr lang="en-US" sz="2000">
                <a:ea typeface="新細明體"/>
              </a:rPr>
              <a:t>Based on key[v], the minimum weight of any edge connecting v to a vertex in the tree</a:t>
            </a:r>
            <a:endParaRPr/>
          </a:p>
          <a:p>
            <a:pPr lvl="3">
              <a:buFont typeface="Times New Roman"/>
              <a:buChar char="–"/>
            </a:pPr>
            <a:r>
              <a:rPr lang="en-US">
                <a:ea typeface="新細明體"/>
              </a:rPr>
              <a:t>Key[v] = </a:t>
            </a:r>
            <a:r>
              <a:rPr lang="en-US">
                <a:latin typeface="Symbol"/>
                <a:ea typeface="新細明體"/>
              </a:rPr>
              <a:t></a:t>
            </a:r>
            <a:r>
              <a:rPr lang="en-US">
                <a:ea typeface="新細明體"/>
              </a:rPr>
              <a:t> if no such edge</a:t>
            </a:r>
            <a:endParaRPr/>
          </a:p>
          <a:p>
            <a:pPr>
              <a:lnSpc>
                <a:spcPct val="100000"/>
              </a:lnSpc>
              <a:buFont charset="2" typeface="Symbol"/>
              <a:buChar char=""/>
            </a:pPr>
            <a:r>
              <a:rPr lang="en-US" sz="2800">
                <a:latin typeface="Symbol"/>
                <a:ea typeface="新細明體"/>
              </a:rPr>
              <a:t></a:t>
            </a:r>
            <a:r>
              <a:rPr lang="en-US" sz="2800">
                <a:ea typeface="新細明體"/>
              </a:rPr>
              <a:t>[v] = parent of v in the tree</a:t>
            </a:r>
            <a:endParaRPr/>
          </a:p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A = {(v, </a:t>
            </a:r>
            <a:r>
              <a:rPr lang="en-US" sz="2800">
                <a:latin typeface="Symbol"/>
                <a:ea typeface="新細明體"/>
              </a:rPr>
              <a:t></a:t>
            </a:r>
            <a:r>
              <a:rPr lang="en-US" sz="2800">
                <a:ea typeface="新細明體"/>
              </a:rPr>
              <a:t>[v]): v</a:t>
            </a:r>
            <a:r>
              <a:rPr lang="en-US" sz="2800">
                <a:latin typeface="Symbol"/>
                <a:ea typeface="新細明體"/>
              </a:rPr>
              <a:t></a:t>
            </a:r>
            <a:r>
              <a:rPr lang="en-US" sz="2800">
                <a:ea typeface="新細明體"/>
              </a:rPr>
              <a:t>V-{r}-Q} </a:t>
            </a:r>
            <a:r>
              <a:rPr lang="en-US" sz="2800">
                <a:latin typeface="Wingdings"/>
                <a:ea typeface="新細明體"/>
              </a:rPr>
              <a:t></a:t>
            </a:r>
            <a:r>
              <a:rPr lang="en-US" sz="2800">
                <a:ea typeface="新細明體"/>
              </a:rPr>
              <a:t> finally Q = empty</a:t>
            </a:r>
            <a:endParaRPr/>
          </a:p>
        </p:txBody>
      </p:sp>
    </p:spTree>
  </p:cSld>
</p:sld>
</file>

<file path=ppt/slides/slide33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solidFill><a:srgbClr val="ffffff"/></a:solid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553" name="TextShape 1"/><p:cNvSpPr txBox="1"/><p:nvPr/></p:nvSpPr><p:spPr><a:xfrm><a:off x="609480" y="304560"/><a:ext cx="7772400" cy="1143360"/></a:xfrm><a:prstGeom prst="rect"><a:avLst/></a:prstGeom></p:spPr><p:txBody><a:bodyPr anchor="ctr" bIns="46800" lIns="90000" rIns="90000" tIns="46800"/><a:p><a:pPr algn="ctr"><a:buFont typeface="Times New Roman"/><a:buChar char="•"/></a:pPr><a:r><a:rPr lang="en-US"></a:rPr><a:t>Example: Prim’s Algorithm</a:t></a:r><a:endParaRPr/></a:p></p:txBody></p:sp><p:sp><p:nvSpPr><p:cNvPr id="554" name="TextShape 2"/><p:cNvSpPr txBox="1"/><p:nvPr/></p:nvSpPr><p:spPr><a:xfrm><a:off x="685800" y="1981080"/><a:ext cx="7772400" cy="4420440"/></a:xfrm><a:prstGeom prst="rect"><a:avLst/></a:prstGeom></p:spPr><p:txBody><a:bodyPr bIns="46800" lIns="90000" rIns="90000" tIns="46800"/><a:p><a:pPr><a:lnSpc><a:spcPct val="90000"/></a:lnSpc><a:buFont typeface="Courier New"/><a:buChar char="•"/></a:pPr><a:r><a:rPr b="1" lang="en-US" sz="2000"><a:latin typeface="Courier New"/></a:rPr><a:t>MST-Prim(G, w, r)</a:t></a:r><a:endParaRPr/></a:p><a:p><a:pPr><a:lnSpc><a:spcPct val="90000"/></a:lnSpc><a:buFont typeface="Courier New"/><a:buChar char="•"/></a:pPr><a:r><a:rPr b="1" lang="en-US" sz="2000"><a:latin typeface="Courier New"/></a:rPr><a:t>    </a:t></a:r><a:r><a:rPr b="1" lang="en-US" sz="2000"><a:latin typeface="Courier New"/></a:rPr><a:t>Q = V[G];</a:t></a:r><a:endParaRPr/></a:p><a:p><a:pPr><a:lnSpc><a:spcPct val="90000"/></a:lnSpc><a:buFont typeface="Courier New"/><a:buChar char="•"/></a:pPr><a:r><a:rPr b="1" lang="en-US" sz="2000"><a:latin typeface="Courier New"/></a:rPr><a:t>    </a:t></a:r><a:r><a:rPr b="1" lang="en-US" sz="2000"><a:latin typeface="Courier New"/></a:rPr><a:t>for each </a:t></a:r><a:r><a:rPr b="1" i="1" lang="en-US" sz="2000"><a:latin typeface="Courier New"/></a:rPr><a:t>u</a:t></a:r><a:r><a:rPr b="1" lang="en-US" sz="2000"><a:latin typeface="Courier New"/></a:rPr><a:t> </a:t></a:r><a:r><a:rPr b="1" lang="en-US" sz="2000"><a:latin typeface="Symbol"/></a:rPr><a:t></a:t></a:r><a:r><a:rPr b="1" lang="en-US" sz="2000"><a:latin typeface="Courier New"/></a:rPr><a:t> Q</a:t></a:r><a:endParaRPr/></a:p><a:p><a:pPr><a:lnSpc><a:spcPct val="90000"/></a:lnSpc><a:buFont typeface="Courier New"/><a:buChar char="•"/></a:pPr><a:r><a:rPr b="1" lang="en-US" sz="2000"><a:latin typeface="Courier New"/></a:rPr><a:t>        </a:t></a:r><a:r><a:rPr b="1" lang="en-US" sz="2000"><a:latin typeface="Courier New"/></a:rPr><a:t>key[u] = </a:t></a:r><a:r><a:rPr b="1" lang="en-US" sz="2000"><a:latin typeface="Symbol"/></a:rPr><a:t></a:t></a:r><a:r><a:rPr b="1" lang="en-US" sz="2000"><a:latin typeface="Courier New"/></a:rPr><a:t>;</a:t></a:r><a:endParaRPr/></a:p><a:p><a:pPr><a:lnSpc><a:spcPct val="90000"/></a:lnSpc><a:buFont typeface="Courier New"/><a:buChar char="•"/></a:pPr><a:r><a:rPr b="1" lang="en-US" sz="2000"><a:latin typeface="Courier New"/></a:rPr><a:t>    </a:t></a:r><a:r><a:rPr b="1" lang="en-US" sz="2000"><a:latin typeface="Courier New"/></a:rPr><a:t>key[r] = 0;</a:t></a:r><a:endParaRPr/></a:p><a:p><a:pPr><a:lnSpc><a:spcPct val="90000"/></a:lnSpc><a:buFont typeface="Courier New"/><a:buChar char="•"/></a:pPr><a:r><a:rPr b="1" lang="en-US" sz="2000"><a:latin typeface="Courier New"/></a:rPr><a:t>    </a:t></a:r><a:r><a:rPr b="1" lang="en-US" sz="2000"><a:latin typeface="Courier New"/></a:rPr><a:t>p[r] = NULL;</a:t></a:r><a:endParaRPr/></a:p><a:p><a:pPr><a:lnSpc><a:spcPct val="90000"/></a:lnSpc><a:buFont typeface="Courier New"/><a:buChar char="•"/></a:pPr><a:r><a:rPr b="1" lang="en-US" sz="2000"><a:latin typeface="Courier New"/></a:rPr><a:t>    </a:t></a:r><a:r><a:rPr b="1" lang="en-US" sz="2000"><a:latin typeface="Courier New"/></a:rPr><a:t>while (Q not empty)</a:t></a:r><a:endParaRPr/></a:p><a:p><a:pPr><a:lnSpc><a:spcPct val="90000"/></a:lnSpc><a:buFont typeface="Courier New"/><a:buChar char="•"/></a:pPr><a:r><a:rPr b="1" lang="en-US" sz="2000"><a:latin typeface="Courier New"/></a:rPr><a:t>        </a:t></a:r><a:r><a:rPr b="1" lang="en-US" sz="2000"><a:latin typeface="Courier New"/></a:rPr><a:t>u = ExtractMin(Q);</a:t></a:r><a:endParaRPr/></a:p><a:p><a:pPr><a:lnSpc><a:spcPct val="90000"/></a:lnSpc><a:buFont typeface="Courier New"/><a:buChar char="•"/></a:pPr><a:r><a:rPr b="1" lang="en-US" sz="2000"><a:latin typeface="Courier New"/></a:rPr><a:t>        </a:t></a:r><a:r><a:rPr b="1" lang="en-US" sz="2000"><a:latin typeface="Courier New"/></a:rPr><a:t>for each </a:t></a:r><a:r><a:rPr b="1" i="1" lang="en-US" sz="2000"><a:latin typeface="Courier New"/></a:rPr><a:t>v</a:t></a:r><a:r><a:rPr b="1" lang="en-US" sz="2000"><a:latin typeface="Courier New"/></a:rPr><a:t> </a:t></a:r><a:r><a:rPr b="1" lang="en-US" sz="2000"><a:latin typeface="Symbol"/></a:rPr><a:t></a:t></a:r><a:r><a:rPr b="1" lang="en-US" sz="2000"><a:latin typeface="Courier New"/></a:rPr><a:t> Adj[</a:t></a:r><a:r><a:rPr b="1" i="1" lang="en-US" sz="2000"><a:latin typeface="Courier New"/></a:rPr><a:t>u</a:t></a:r><a:r><a:rPr b="1" lang="en-US" sz="2000"><a:latin typeface="Courier New"/></a:rPr><a:t>]</a:t></a:r><a:endParaRPr/></a:p><a:p><a:pPr><a:lnSpc><a:spcPct val="90000"/></a:lnSpc><a:buFont typeface="Courier New"/><a:buChar char="•"/></a:pPr><a:r><a:rPr b="1" lang="en-US" sz="2000"><a:latin typeface="Courier New"/></a:rPr><a:t>            </a:t></a:r><a:r><a:rPr b="1" lang="en-US" sz="2000"><a:latin typeface="Courier New"/></a:rPr><a:t>if (v </a:t></a:r><a:r><a:rPr b="1" lang="en-US" sz="2000"><a:latin typeface="Symbol"/></a:rPr><a:t></a:t></a:r><a:r><a:rPr b="1" lang="en-US" sz="2000"><a:latin typeface="Courier New"/></a:rPr><a:t> Q and w(</a:t></a:r><a:r><a:rPr b="1" i="1" lang="en-US" sz="2000"><a:latin typeface="Courier New"/></a:rPr><a:t>u,v</a:t></a:r><a:r><a:rPr b="1" lang="en-US" sz="2000"><a:latin typeface="Courier New"/></a:rPr><a:t>) &lt; key[</a:t></a:r><a:r><a:rPr b="1" i="1" lang="en-US" sz="2000"><a:latin typeface="Courier New"/></a:rPr><a:t>v</a:t></a:r><a:r><a:rPr b="1" lang="en-US" sz="2000"><a:latin typeface="Courier New"/></a:rPr><a:t>])</a:t></a:r><a:endParaRPr/></a:p><a:p><a:pPr><a:lnSpc><a:spcPct val="90000"/></a:lnSpc><a:buFont typeface="Courier New"/><a:buChar char="•"/></a:pPr><a:r><a:rPr b="1" lang="en-US" sz="2000"><a:latin typeface="Courier New"/></a:rPr><a:t>                </a:t></a:r><a:r><a:rPr b="1" lang="en-US" sz="2000"><a:latin typeface="Courier New"/></a:rPr><a:t>p[v] = u;</a:t></a:r><a:endParaRPr/></a:p><a:p><a:pPr><a:lnSpc><a:spcPct val="90000"/></a:lnSpc><a:buFont typeface="Courier New"/><a:buChar char="•"/></a:pPr><a:r><a:rPr b="1" lang="en-US" sz="2000"><a:latin typeface="Courier New"/></a:rPr><a:t>                </a:t></a:r><a:r><a:rPr b="1" lang="en-US" sz="2000"><a:latin typeface="Courier New"/></a:rPr><a:t>key[v] = w(u,v);</a:t></a:r><a:endParaRPr/></a:p><a:p><a:pPr><a:lnSpc><a:spcPct val="90000"/></a:lnSpc><a:buFont typeface="Courier New"/><a:buChar char="•"/></a:pPr><a:endParaRPr/></a:p></p:txBody></p:sp><p:sp><p:nvSpPr><p:cNvPr id="555" name="CustomShape 3"/><p:cNvSpPr/><p:nvPr/></p:nvSpPr><p:spPr><a:xfrm><a:off x="4195800" y="2016000"/><a:ext cx="382680" cy="381240"/></a:xfrm><a:prstGeom prst="ellipse"><a:avLst></a:avLst></a:prstGeom><a:ln w="38160"><a:solidFill><a:srgbClr val="000000"/></a:solidFill><a:miter/></a:ln></p:spPr></p:sp><p:sp><p:nvSpPr><p:cNvPr id="556" name="CustomShape 4"/><p:cNvSpPr/><p:nvPr/></p:nvSpPr><p:spPr><a:xfrm><a:off x="6380280" y="2016000"/><a:ext cx="380880" cy="381240"/></a:xfrm><a:prstGeom prst="ellipse"><a:avLst></a:avLst></a:prstGeom><a:ln w="38160"><a:solidFill><a:srgbClr val="000000"/></a:solidFill><a:miter/></a:ln></p:spPr></p:sp><p:sp><p:nvSpPr><p:cNvPr id="557" name="CustomShape 5"/><p:cNvSpPr/><p:nvPr/></p:nvSpPr><p:spPr><a:xfrm><a:off x="8290080" y="2016000"/><a:ext cx="382320" cy="381240"/></a:xfrm><a:prstGeom prst="ellipse"><a:avLst></a:avLst></a:prstGeom><a:ln w="38160"><a:solidFill><a:srgbClr val="000000"/></a:solidFill><a:miter/></a:ln></p:spPr></p:sp><p:sp><p:nvSpPr><p:cNvPr id="558" name="CustomShape 6"/><p:cNvSpPr/><p:nvPr/></p:nvSpPr><p:spPr><a:xfrm><a:off x="4195800" y="3162240"/><a:ext cx="382680" cy="381240"/></a:xfrm><a:prstGeom prst="ellipse"><a:avLst></a:avLst></a:prstGeom><a:ln w="38160"><a:solidFill><a:srgbClr val="000000"/></a:solidFill><a:miter/></a:ln></p:spPr></p:sp><p:sp><p:nvSpPr><p:cNvPr id="559" name="CustomShape 7"/><p:cNvSpPr/><p:nvPr/></p:nvSpPr><p:spPr><a:xfrm><a:off x="6380280" y="3162240"/><a:ext cx="380880" cy="381240"/></a:xfrm><a:prstGeom prst="ellipse"><a:avLst></a:avLst></a:prstGeom><a:ln w="38160"><a:solidFill><a:srgbClr val="000000"/></a:solidFill><a:miter/></a:ln></p:spPr></p:sp><p:sp><p:nvSpPr><p:cNvPr id="560" name="CustomShape 8"/><p:cNvSpPr/><p:nvPr/></p:nvSpPr><p:spPr><a:xfrm><a:off x="8290080" y="3162240"/><a:ext cx="382320" cy="381240"/></a:xfrm><a:prstGeom prst="ellipse"><a:avLst></a:avLst></a:prstGeom><a:ln w="38160"><a:solidFill><a:srgbClr val="000000"/></a:solidFill><a:miter/></a:ln></p:spPr></p:sp><p:sp><p:nvSpPr><p:cNvPr id="561" name="CustomShape 9"/><p:cNvSpPr/><p:nvPr/></p:nvSpPr><p:spPr><a:xfrm><a:off x="5288040" y="3652920"/><a:ext cx="382680" cy="382680"/></a:xfrm><a:prstGeom prst="ellipse"><a:avLst></a:avLst></a:prstGeom><a:ln w="38160"><a:solidFill><a:srgbClr val="000000"/></a:solidFill><a:miter/></a:ln></p:spPr></p:sp><p:sp><p:nvSpPr><p:cNvPr id="562" name="CustomShape 10"/><p:cNvSpPr/><p:nvPr/></p:nvSpPr><p:spPr><a:xfrm><a:off x="5288040" y="1523880"/><a:ext cx="382680" cy="382680"/></a:xfrm><a:prstGeom prst="ellipse"><a:avLst></a:avLst></a:prstGeom><a:ln w="38160"><a:solidFill><a:srgbClr val="000000"/></a:solidFill><a:miter/></a:ln></p:spPr></p:sp><p:cxnSp><p:nvCxnSpPr><p:cNvPr id="563" name="Line 11"/><p:cNvCxnSpPr><a:stCxn id="562" idx="5"/><a:endCxn id="556" idx="1"/></p:cNvCxnSpPr><p:nvPr/></p:nvCxnSpPr><p:spPr><xfrm><a:off x="5614920" y="1850760"/><a:ext cx="821520" cy="221400"/></xfrm><a:prstGeom prst="straightConnector1"><a:avLst/></a:prstGeom><a:ln w="38160"><a:solidFill><a:srgbClr val="000000"/></a:solidFill><a:miter/></a:ln></p:spPr></p:cxnSp><p:cxnSp><p:nvCxnSpPr><p:cNvPr id="564" name="Line 12"/><p:cNvCxnSpPr><a:stCxn id="562" idx="3"/><a:endCxn id="555" idx="7"/></p:cNvCxnSpPr><p:nvPr/></p:nvCxnSpPr><p:spPr><1pic:xfrm><a:off x="4522680" y="1850760"/><a:ext cx="821520" cy="221400"/></1pic:xfrm><a:prstGeom prst="straightConnector1"><a:avLst/></a:prstGeom><a:ln w="38160"><a:solidFill><a:srgbClr val="000000"/></a:solidFill><a:miter/></a:ln></p:spPr></p:cxnSp><p:cxnSp><p:nvCxnSpPr><p:cNvPr id="565" name="Line 13"/><p:cNvCxnSpPr><a:stCxn id="555" idx="6"/><a:endCxn id="556" idx="2"/></p:cNvCxnSpPr><p:nvPr/></p:nvCxnSpPr><p:spPr><xfrm><a:off x="4578480" y="2206800"/><a:ext cx="1802160" cy="360"/></xfrm><a:prstGeom prst="straightConnector1"><a:avLst/></a:prstGeom><a:ln w="38160"><a:solidFill><a:srgbClr val="000000"/></a:solidFill><a:miter/></a:ln></p:spPr></p:cxnSp><p:cxnSp><p:nvCxnSpPr><p:cNvPr id="566" name="Line 14"/><p:cNvCxnSpPr><a:stCxn id="558" idx="0"/><a:endCxn id="555" idx="4"/></p:cNvCxnSpPr><p:nvPr/></p:nvCxnSpPr><p:spPr><xfrm flipH="1"><a:off x="4387320" y="2397240"/><a:ext cx="360" cy="765360"/></xfrm><a:prstGeom prst="straightConnector1"><a:avLst/></a:prstGeom><a:ln w="38160"><a:solidFill><a:srgbClr val="000000"/></a:solidFill><a:miter/></a:ln></p:spPr></p:cxnSp><p:cxnSp><p:nvCxnSpPr><p:cNvPr id="567" name="Line 15"/><p:cNvCxnSpPr><a:stCxn id="558" idx="5"/><a:endCxn id="561" idx="1"/></p:cNvCxnSpPr><p:nvPr/></p:nvCxnSpPr><p:spPr><xfrm><a:off x="4522680" y="3487680"/><a:ext cx="821520" cy="221400"/></xfrm><a:prstGeom prst="straightConnector1"><a:avLst/></a:prstGeom><a:ln w="38160"><a:solidFill><a:srgbClr val="000000"/></a:solidFill><a:miter/></a:ln></p:spPr></p:cxnSp><p:cxnSp><p:nvCxnSpPr><p:cNvPr id="568" name="Line 16"/><p:cNvCxnSpPr><a:stCxn id="561" idx="7"/><a:endCxn id="559" idx="3"/></p:cNvCxnSpPr><p:nvPr/></p:nvCxnSpPr><p:spPr><xfrm flipH="1"><a:off x="5614920" y="3487680"/><a:ext cx="821520" cy="221400"/></xfrm><a:prstGeom prst="straightConnector1"><a:avLst/></a:prstGeom><a:ln w="38160"><a:solidFill><a:srgbClr val="000000"/></a:solidFill><a:miter/></a:ln></p:spPr></p:cxnSp><p:cxnSp><p:nvCxnSpPr><p:cNvPr id="569" name="Line 17"/><p:cNvCxnSpPr><a:stCxn id="559" idx="0"/><a:endCxn id="556" idx="4"/></p:cNvCxnSpPr><p:nvPr/></p:nvCxnSpPr><p:spPr><xfrm flipH="1"><a:off x="6570720" y="2397240"/><a:ext cx="360" cy="765360"/></xfrm><a:prstGeom prst="straightConnector1"><a:avLst/></a:prstGeom><a:ln w="38160"><a:solidFill><a:srgbClr val="000000"/></a:solidFill><a:miter/></a:ln></p:spPr></p:cxnSp><p:cxnSp><p:nvCxnSpPr><p:cNvPr id="570" name="Line 18"/><p:cNvCxnSpPr><a:stCxn id="556" idx="6"/><a:endCxn id="557" idx="2"/></p:cNvCxnSpPr><p:nvPr/></p:nvCxnSpPr><p:spPr><xfrm><a:off x="6761160" y="2206800"/><a:ext cx="1529280" cy="360"/></xfrm><a:prstGeom prst="straightConnector1"><a:avLst/></a:prstGeom><a:ln w="38160"><a:solidFill><a:srgbClr val="000000"/></a:solidFill><a:miter/></a:ln></p:spPr></p:cxnSp><p:cxnSp><p:nvCxnSpPr><p:cNvPr id="571" name="Line 19"/><p:cNvCxnSpPr><a:stCxn id="559" idx="6"/><a:endCxn id="560" idx="2"/></p:cNvCxnSpPr><p:nvPr/></p:nvCxnSpPr><p:spPr><xfrm><a:off x="6761160" y="3353040"/><a:ext cx="1529280" cy="360"/></xfrm><a:prstGeom prst="straightConnector1"><a:avLst/></a:prstGeom><a:ln w="38160"><a:solidFill><a:srgbClr val="000000"/></a:solidFill><a:miter/></a:ln></p:spPr></p:cxnSp><p:cxnSp><p:nvCxnSpPr><p:cNvPr id="572" name="Line 20"/><p:cNvCxnSpPr><a:stCxn id="561" idx="0"/><a:endCxn id="555" idx="5"/></p:cNvCxnSpPr><p:nvPr/></p:nvCxnSpPr><p:spPr><1pic:xfrm flipH="1"><a:off x="4522680" y="2341440"/><a:ext cx="957240" cy="1311840"/></1pic:xfrm><a:prstGeom prst="curvedConnector3"><a:avLst/></a:prstGeom><a:ln w="38160"><a:solidFill><a:srgbClr val="000000"/></a:solidFill><a:miter/></a:ln></p:spPr></p:cxnSp><p:sp><p:nvSpPr><p:cNvPr id="573" name="CustomShape 21"/><p:cNvSpPr/><p:nvPr/></p:nvSpPr><p:spPr><a:xfrm><a:off x="4052880" y="2595600"/><a:ext cx="409320" cy="3682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><a:solidFill><a:srgbClr val="3333cc"/></a:solidFill></a:rPr><a:t>14</a:t></a:r><a:endParaRPr/></a:p></p:txBody></p:sp><p:sp><p:nvSpPr><p:cNvPr id="574" name="CustomShape 22"/><p:cNvSpPr/><p:nvPr/></p:nvSpPr><p:spPr><a:xfrm><a:off x="4981680" y="2743200"/><a:ext cx="409320" cy="3682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><a:solidFill><a:srgbClr val="3333cc"/></a:solidFill></a:rPr><a:t>10</a:t></a:r><a:endParaRPr/></a:p></p:txBody></p:sp><p:sp><p:nvSpPr><p:cNvPr id="575" name="CustomShape 23"/><p:cNvSpPr/><p:nvPr/></p:nvSpPr><p:spPr><a:xfrm><a:off x="4760640" y="3567240"/><a:ext cx="295200" cy="3682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><a:solidFill><a:srgbClr val="3333cc"/></a:solidFill></a:rPr><a:t>3</a:t></a:r><a:endParaRPr/></a:p></p:txBody></p:sp><p:sp><p:nvSpPr><p:cNvPr id="576" name="CustomShape 24"/><p:cNvSpPr/><p:nvPr/></p:nvSpPr><p:spPr><a:xfrm><a:off x="4760640" y="1600200"/><a:ext cx="295200" cy="3682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><a:solidFill><a:srgbClr val="3333cc"/></a:solidFill></a:rPr><a:t>6</a:t></a:r><a:endParaRPr/></a:p></p:txBody></p:sp><p:sp><p:nvSpPr><p:cNvPr id="577" name="CustomShape 25"/><p:cNvSpPr/><p:nvPr/></p:nvSpPr><p:spPr><a:xfrm><a:off x="5957640" y="1600200"/><a:ext cx="295200" cy="3682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><a:solidFill><a:srgbClr val="3333cc"/></a:solidFill></a:rPr><a:t>4</a:t></a:r><a:endParaRPr/></a:p></p:txBody></p:sp><p:sp><p:nvSpPr><p:cNvPr id="578" name="CustomShape 26"/><p:cNvSpPr/><p:nvPr/></p:nvSpPr><p:spPr><a:xfrm><a:off x="5306760" y="1905120"/><a:ext cx="295200" cy="3682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><a:solidFill><a:srgbClr val="3333cc"/></a:solidFill></a:rPr><a:t>5</a:t></a:r><a:endParaRPr/></a:p></p:txBody></p:sp><p:sp><p:nvSpPr><p:cNvPr id="579" name="CustomShape 27"/><p:cNvSpPr/><p:nvPr/></p:nvSpPr><p:spPr><a:xfrm><a:off x="6557760" y="2629080"/><a:ext cx="295200" cy="3682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><a:solidFill><a:srgbClr val="3333cc"/></a:solidFill></a:rPr><a:t>2</a:t></a:r><a:endParaRPr/></a:p></p:txBody></p:sp><p:sp><p:nvSpPr><p:cNvPr id="580" name="CustomShape 28"/><p:cNvSpPr/><p:nvPr/></p:nvSpPr><p:spPr><a:xfrm><a:off x="7377120" y="1828800"/><a:ext cx="295200" cy="3682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><a:solidFill><a:srgbClr val="3333cc"/></a:solidFill></a:rPr><a:t>9</a:t></a:r><a:endParaRPr/></a:p></p:txBody></p:sp><p:sp><p:nvSpPr><p:cNvPr id="581" name="CustomShape 29"/><p:cNvSpPr/><p:nvPr/></p:nvSpPr><p:spPr><a:xfrm><a:off x="7323120" y="2963880"/><a:ext cx="409320" cy="3682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><a:solidFill><a:srgbClr val="3333cc"/></a:solidFill></a:rPr><a:t>15</a:t></a:r><a:endParaRPr/></a:p></p:txBody></p:sp><p:sp><p:nvSpPr><p:cNvPr id="582" name="CustomShape 30"/><p:cNvSpPr/><p:nvPr/></p:nvSpPr><p:spPr><a:xfrm><a:off x="5897520" y="3586320"/><a:ext cx="295200" cy="3682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><a:solidFill><a:srgbClr val="3333cc"/></a:solidFill></a:rPr><a:t>8</a:t></a:r><a:endParaRPr/></a:p></p:txBody></p:sp><p:sp><p:nvSpPr><p:cNvPr id="583" name="CustomShape 31"/><p:cNvSpPr/><p:nvPr/></p:nvSpPr><p:spPr><a:xfrm><a:off x="3871440" y="1619280"/><a:ext cx="316440" cy="581400"/></a:xfrm><a:prstGeom prst="rect"><a:avLst></a:avLst></a:prstGeom></p:spPr><p:txBody><a:bodyPr bIns="46800" lIns="90000" rIns="90000" tIns="46800" wrap="none"/><a:p><a:pPr><a:buFont typeface="Times New Roman"/><a:buChar char="•"/></a:pPr><a:r><a:rPr lang="en-US" sz="3200"></a:rPr><a:t>r</a:t></a:r><a:endParaRPr/></a:p></p:txBody></p:sp></p:spTree></p:cSld>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685800" y="60912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Prim’s Algorithm</a:t>
            </a:r>
            <a:endParaRPr/>
          </a:p>
        </p:txBody>
      </p:sp>
      <p:sp>
        <p:nvSpPr>
          <p:cNvPr id="585" name="TextShape 2"/>
          <p:cNvSpPr txBox="1"/>
          <p:nvPr/>
        </p:nvSpPr>
        <p:spPr>
          <a:xfrm>
            <a:off x="685800" y="1981080"/>
            <a:ext cx="7772400" cy="44204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000">
                <a:latin typeface="Courier New"/>
              </a:rPr>
              <a:t>MST-Prim(G, w, r)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000">
                <a:latin typeface="Courier New"/>
              </a:rPr>
              <a:t>    </a:t>
            </a:r>
            <a:r>
              <a:rPr b="1" lang="en-US" sz="2000">
                <a:latin typeface="Courier New"/>
              </a:rPr>
              <a:t>Q = V[G];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000">
                <a:latin typeface="Courier New"/>
              </a:rPr>
              <a:t>    </a:t>
            </a:r>
            <a:r>
              <a:rPr b="1" lang="en-US" sz="2000">
                <a:latin typeface="Courier New"/>
              </a:rPr>
              <a:t>for each </a:t>
            </a:r>
            <a:r>
              <a:rPr b="1" i="1" lang="en-US" sz="2000">
                <a:latin typeface="Courier New"/>
              </a:rPr>
              <a:t>u</a:t>
            </a:r>
            <a:r>
              <a:rPr b="1" lang="en-US" sz="2000">
                <a:latin typeface="Courier New"/>
              </a:rPr>
              <a:t> </a:t>
            </a:r>
            <a:r>
              <a:rPr b="1" lang="en-US" sz="2000">
                <a:latin typeface="Symbol"/>
              </a:rPr>
              <a:t></a:t>
            </a:r>
            <a:r>
              <a:rPr b="1" lang="en-US" sz="2000">
                <a:latin typeface="Courier New"/>
              </a:rPr>
              <a:t> Q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000">
                <a:latin typeface="Courier New"/>
              </a:rPr>
              <a:t>        </a:t>
            </a:r>
            <a:r>
              <a:rPr b="1" lang="en-US" sz="2000">
                <a:latin typeface="Courier New"/>
              </a:rPr>
              <a:t>key[u] = </a:t>
            </a:r>
            <a:r>
              <a:rPr b="1" lang="en-US" sz="2000">
                <a:latin typeface="Symbol"/>
              </a:rPr>
              <a:t></a:t>
            </a:r>
            <a:r>
              <a:rPr b="1" lang="en-US" sz="2000">
                <a:latin typeface="Courier New"/>
              </a:rPr>
              <a:t>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000">
                <a:latin typeface="Courier New"/>
              </a:rPr>
              <a:t>    </a:t>
            </a:r>
            <a:r>
              <a:rPr b="1" lang="en-US" sz="2000">
                <a:latin typeface="Courier New"/>
              </a:rPr>
              <a:t>key[r] = 0;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000">
                <a:latin typeface="Courier New"/>
              </a:rPr>
              <a:t>    </a:t>
            </a:r>
            <a:r>
              <a:rPr b="1" lang="en-US" sz="2000">
                <a:latin typeface="Courier New"/>
              </a:rPr>
              <a:t>p[r] = NULL;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000">
                <a:latin typeface="Courier New"/>
              </a:rPr>
              <a:t>    </a:t>
            </a:r>
            <a:r>
              <a:rPr b="1" lang="en-US" sz="2000">
                <a:latin typeface="Courier New"/>
              </a:rPr>
              <a:t>while (Q not empty)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000">
                <a:latin typeface="Courier New"/>
              </a:rPr>
              <a:t>        </a:t>
            </a:r>
            <a:r>
              <a:rPr b="1" lang="en-US" sz="2000">
                <a:latin typeface="Courier New"/>
              </a:rPr>
              <a:t>u = ExtractMin(Q);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000">
                <a:latin typeface="Courier New"/>
              </a:rPr>
              <a:t>        </a:t>
            </a:r>
            <a:r>
              <a:rPr b="1" lang="en-US" sz="2000">
                <a:latin typeface="Courier New"/>
              </a:rPr>
              <a:t>for each </a:t>
            </a:r>
            <a:r>
              <a:rPr b="1" i="1" lang="en-US" sz="2000">
                <a:latin typeface="Courier New"/>
              </a:rPr>
              <a:t>v</a:t>
            </a:r>
            <a:r>
              <a:rPr b="1" lang="en-US" sz="2000">
                <a:latin typeface="Courier New"/>
              </a:rPr>
              <a:t> </a:t>
            </a:r>
            <a:r>
              <a:rPr b="1" lang="en-US" sz="2000">
                <a:latin typeface="Symbol"/>
              </a:rPr>
              <a:t></a:t>
            </a:r>
            <a:r>
              <a:rPr b="1" lang="en-US" sz="2000">
                <a:latin typeface="Courier New"/>
              </a:rPr>
              <a:t> Adj[</a:t>
            </a:r>
            <a:r>
              <a:rPr b="1" i="1" lang="en-US" sz="2000">
                <a:latin typeface="Courier New"/>
              </a:rPr>
              <a:t>u</a:t>
            </a:r>
            <a:r>
              <a:rPr b="1" lang="en-US" sz="2000">
                <a:latin typeface="Courier New"/>
              </a:rPr>
              <a:t>]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000">
                <a:latin typeface="Courier New"/>
              </a:rPr>
              <a:t>            </a:t>
            </a:r>
            <a:r>
              <a:rPr b="1" lang="en-US" sz="2000">
                <a:latin typeface="Courier New"/>
              </a:rPr>
              <a:t>if (v </a:t>
            </a:r>
            <a:r>
              <a:rPr b="1" lang="en-US" sz="2000">
                <a:latin typeface="Symbol"/>
              </a:rPr>
              <a:t></a:t>
            </a:r>
            <a:r>
              <a:rPr b="1" lang="en-US" sz="2000">
                <a:latin typeface="Courier New"/>
              </a:rPr>
              <a:t> Q and w(</a:t>
            </a:r>
            <a:r>
              <a:rPr b="1" i="1" lang="en-US" sz="2000">
                <a:latin typeface="Courier New"/>
              </a:rPr>
              <a:t>u,v</a:t>
            </a:r>
            <a:r>
              <a:rPr b="1" lang="en-US" sz="2000">
                <a:latin typeface="Courier New"/>
              </a:rPr>
              <a:t>) &lt; key[</a:t>
            </a:r>
            <a:r>
              <a:rPr b="1" i="1" lang="en-US" sz="2000">
                <a:latin typeface="Courier New"/>
              </a:rPr>
              <a:t>v</a:t>
            </a:r>
            <a:r>
              <a:rPr b="1" lang="en-US" sz="2000">
                <a:latin typeface="Courier New"/>
              </a:rPr>
              <a:t>])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000">
                <a:latin typeface="Courier New"/>
              </a:rPr>
              <a:t>                </a:t>
            </a:r>
            <a:r>
              <a:rPr b="1" lang="en-US" sz="2000">
                <a:latin typeface="Courier New"/>
              </a:rPr>
              <a:t>p[v] = u;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r>
              <a:rPr b="1" lang="en-US" sz="2000">
                <a:latin typeface="Courier New"/>
              </a:rPr>
              <a:t>                </a:t>
            </a:r>
            <a:r>
              <a:rPr b="1" lang="en-US" sz="2000">
                <a:latin typeface="Courier New"/>
              </a:rPr>
              <a:t>key[v] = w(u,v);</a:t>
            </a:r>
            <a:endParaRPr/>
          </a:p>
          <a:p>
            <a:pPr>
              <a:lnSpc>
                <a:spcPct val="90000"/>
              </a:lnSpc>
              <a:buFont typeface="Courier New"/>
              <a:buChar char="•"/>
            </a:pPr>
            <a:endParaRPr/>
          </a:p>
        </p:txBody>
      </p:sp>
      <p:sp>
        <p:nvSpPr>
          <p:cNvPr id="586" name="CustomShape 3"/>
          <p:cNvSpPr/>
          <p:nvPr/>
        </p:nvSpPr>
        <p:spPr>
          <a:xfrm>
            <a:off x="4038840" y="2124000"/>
            <a:ext cx="4961520" cy="18003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buFont typeface="Times New Roman"/>
              <a:buChar char="•"/>
            </a:pPr>
            <a:r>
              <a:rPr b="1" i="1" lang="en-US" sz="2800">
                <a:solidFill>
                  <a:srgbClr val="3333cc"/>
                </a:solidFill>
              </a:rPr>
              <a:t>What will be the running time?</a:t>
            </a:r>
            <a:r>
              <a:rPr b="1" i="1" lang="en-US" sz="2800">
                <a:solidFill>
                  <a:srgbClr val="3333cc"/>
                </a:solidFill>
              </a:rPr>
              <a:t>
</a:t>
            </a:r>
            <a:r>
              <a:rPr b="1" lang="en-US" sz="2800">
                <a:solidFill>
                  <a:srgbClr val="3333cc"/>
                </a:solidFill>
              </a:rPr>
              <a:t>Depends on queue</a:t>
            </a:r>
            <a:r>
              <a:rPr b="1" lang="en-US" sz="2800">
                <a:solidFill>
                  <a:srgbClr val="3333cc"/>
                </a:solidFill>
              </a:rPr>
              <a:t>
</a:t>
            </a:r>
            <a:r>
              <a:rPr b="1" lang="en-US" sz="2800">
                <a:solidFill>
                  <a:srgbClr val="3333cc"/>
                </a:solidFill>
              </a:rPr>
              <a:t>  binary heap: O(E lg V)</a:t>
            </a:r>
            <a:r>
              <a:rPr b="1" lang="en-US" sz="2800">
                <a:solidFill>
                  <a:srgbClr val="3333cc"/>
                </a:solidFill>
              </a:rPr>
              <a:t>
</a:t>
            </a:r>
            <a:r>
              <a:rPr b="1" lang="en-US" sz="2800">
                <a:solidFill>
                  <a:srgbClr val="3333cc"/>
                </a:solidFill>
              </a:rPr>
              <a:t>  Fibonacci heap: O(V lg V + E)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762120" y="15192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Prim’s Algorithm</a:t>
            </a:r>
            <a:endParaRPr/>
          </a:p>
        </p:txBody>
      </p:sp>
      <p:sp>
        <p:nvSpPr>
          <p:cNvPr id="588" name="TextShape 2"/>
          <p:cNvSpPr txBox="1"/>
          <p:nvPr/>
        </p:nvSpPr>
        <p:spPr>
          <a:xfrm>
            <a:off x="228240" y="1218960"/>
            <a:ext cx="8458200" cy="52581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At each step in the algorithm, a light edge is added to the tree, so we end up with a tree of minimum weight.</a:t>
            </a:r>
            <a:endParaRPr/>
          </a:p>
          <a:p>
            <a:pPr>
              <a:buFont typeface="Times New Roman"/>
              <a:buChar char="•"/>
            </a:pPr>
            <a:r>
              <a:rPr b="1" lang="en-US">
                <a:solidFill>
                  <a:srgbClr val="003300"/>
                </a:solidFill>
              </a:rPr>
              <a:t>Prim’s is a greedy algorithm</a:t>
            </a:r>
            <a:r>
              <a:rPr b="1" lang="en-US"/>
              <a:t>,</a:t>
            </a:r>
            <a:r>
              <a:rPr lang="en-US"/>
              <a:t> which is a type of algorithm that makes a decision based on what the current best choice is, without regard for future.</a:t>
            </a:r>
            <a:endParaRPr/>
          </a:p>
        </p:txBody>
      </p:sp>
    </p:spTree>
  </p:cSld>
</p:sld>
</file>

<file path=ppt/slides/slide4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solidFill><a:srgbClr val="ffffff"/></a:solid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210" name="TextShape 1"/><p:cNvSpPr txBox="1"/><p:nvPr/></p:nvSpPr><p:spPr><a:xfrm><a:off x="762120" y="304560"/><a:ext cx="7772400" cy="1143360"/></a:xfrm><a:prstGeom prst="rect"><a:avLst/></a:prstGeom></p:spPr><p:txBody><a:bodyPr anchor="ctr" bIns="46800" lIns="90000" rIns="90000" tIns="46800"/><a:p><a:pPr algn="ctr"><a:buFont typeface="Times New Roman"/><a:buChar char="•"/></a:pPr><a:r><a:rPr lang="en-US"></a:rPr><a:t>Minimum Spanning Tree</a:t></a:r><a:endParaRPr/></a:p></p:txBody></p:sp><p:sp><p:nvSpPr><p:cNvPr id="211" name="TextShape 2"/><p:cNvSpPr txBox="1"/><p:nvPr/></p:nvSpPr><p:spPr><a:xfrm><a:off x="685800" y="1447920"/><a:ext cx="7772400" cy="4115160"/></a:xfrm><a:prstGeom prst="rect"><a:avLst/></a:prstGeom></p:spPr><p:txBody><a:bodyPr bIns="46800" lIns="90000" rIns="90000" tIns="46800"/><a:p><a:pPr><a:buFont typeface="Times New Roman"/><a:buChar char="•"/></a:pPr><a:r><a:rPr lang="en-US"></a:rPr><a:t>Problem: given a connected, undirected, weighted graph, find a </a:t></a:r><a:r><a:rPr i="1" lang="en-US"><a:solidFill><a:srgbClr val="000000"/></a:solidFill></a:rPr><a:t>spanning tree</a:t></a:r><a:r><a:rPr lang="en-US"></a:rPr><a:t> using edges that minimize the total weight</a:t></a:r><a:endParaRPr/></a:p></p:txBody></p:sp><p:sp><p:nvSpPr><p:cNvPr id="212" name="CustomShape 3"/><p:cNvSpPr/><p:nvPr/></p:nvSpPr><p:spPr><a:xfrm><a:off x="1600200" y="3809880"/><a:ext cx="533520" cy="533520"/></a:xfrm><a:prstGeom prst="ellipse"><a:avLst></a:avLst></a:prstGeom><a:solidFill><a:srgbClr val="00cc99"/></a:solidFill><a:ln w="38160"><a:solidFill><a:srgbClr val="000000"/></a:solidFill><a:miter/></a:ln></p:spPr></p:sp><p:sp><p:nvSpPr><p:cNvPr id="213" name="CustomShape 4"/><p:cNvSpPr/><p:nvPr/></p:nvSpPr><p:spPr><a:xfrm><a:off x="4648320" y="3809880"/><a:ext cx="533160" cy="533520"/></a:xfrm><a:prstGeom prst="ellipse"><a:avLst></a:avLst></a:prstGeom><a:solidFill><a:srgbClr val="00cc99"/></a:solidFill><a:ln w="38160"><a:solidFill><a:srgbClr val="000000"/></a:solidFill><a:miter/></a:ln></p:spPr></p:sp><p:sp><p:nvSpPr><p:cNvPr id="214" name="CustomShape 5"/><p:cNvSpPr/><p:nvPr/></p:nvSpPr><p:spPr><a:xfrm><a:off x="7315200" y="3809880"/><a:ext cx="533520" cy="533520"/></a:xfrm><a:prstGeom prst="ellipse"><a:avLst></a:avLst></a:prstGeom><a:solidFill><a:srgbClr val="00cc99"/></a:solidFill><a:ln w="38160"><a:solidFill><a:srgbClr val="000000"/></a:solidFill><a:miter/></a:ln></p:spPr></p:sp><p:sp><p:nvSpPr><p:cNvPr id="215" name="CustomShape 6"/><p:cNvSpPr/><p:nvPr/></p:nvSpPr><p:spPr><a:xfrm><a:off x="1600200" y="5410080"/><a:ext cx="533520" cy="533520"/></a:xfrm><a:prstGeom prst="ellipse"><a:avLst></a:avLst></a:prstGeom><a:solidFill><a:srgbClr val="00cc99"/></a:solidFill><a:ln w="38160"><a:solidFill><a:srgbClr val="000000"/></a:solidFill><a:miter/></a:ln></p:spPr></p:sp><p:sp><p:nvSpPr><p:cNvPr id="216" name="CustomShape 7"/><p:cNvSpPr/><p:nvPr/></p:nvSpPr><p:spPr><a:xfrm><a:off x="4648320" y="5410080"/><a:ext cx="533160" cy="533520"/></a:xfrm><a:prstGeom prst="ellipse"><a:avLst></a:avLst></a:prstGeom><a:solidFill><a:srgbClr val="00cc99"/></a:solidFill><a:ln w="38160"><a:solidFill><a:srgbClr val="000000"/></a:solidFill><a:miter/></a:ln></p:spPr></p:sp><p:sp><p:nvSpPr><p:cNvPr id="217" name="CustomShape 8"/><p:cNvSpPr/><p:nvPr/></p:nvSpPr><p:spPr><a:xfrm><a:off x="7315200" y="5410080"/><a:ext cx="533520" cy="533520"/></a:xfrm><a:prstGeom prst="ellipse"><a:avLst></a:avLst></a:prstGeom><a:solidFill><a:srgbClr val="00cc99"/></a:solidFill><a:ln w="38160"><a:solidFill><a:srgbClr val="000000"/></a:solidFill><a:miter/></a:ln></p:spPr></p:sp><p:sp><p:nvSpPr><p:cNvPr id="218" name="CustomShape 9"/><p:cNvSpPr/><p:nvPr/></p:nvSpPr><p:spPr><a:xfrm><a:off x="3124080" y="6095880"/><a:ext cx="533520" cy="533520"/></a:xfrm><a:prstGeom prst="ellipse"><a:avLst></a:avLst></a:prstGeom><a:solidFill><a:srgbClr val="00cc99"/></a:solidFill><a:ln w="38160"><a:solidFill><a:srgbClr val="000000"/></a:solidFill><a:miter/></a:ln></p:spPr></p:sp><p:sp><p:nvSpPr><p:cNvPr id="219" name="CustomShape 10"/><p:cNvSpPr/><p:nvPr/></p:nvSpPr><p:spPr><a:xfrm><a:off x="3124080" y="3124080"/><a:ext cx="533520" cy="533520"/></a:xfrm><a:prstGeom prst="ellipse"><a:avLst></a:avLst></a:prstGeom><a:solidFill><a:srgbClr val="00cc99"/></a:solidFill><a:ln w="38160"><a:solidFill><a:srgbClr val="000000"/></a:solidFill><a:miter/></a:ln></p:spPr></p:sp><p:cxnSp><p:nvCxnSpPr><p:cNvPr id="220" name="Line 11"/><p:cNvCxnSpPr><a:stCxn id="219" idx="5"/><a:endCxn id="213" idx="1"/></p:cNvCxnSpPr><p:nvPr/></p:nvCxnSpPr><p:spPr><xfrm><a:off x="3579480" y="3579480"/><a:ext cx="1147320" cy="308880"/></xfrm><a:prstGeom prst="straightConnector1"><a:avLst/></a:prstGeom><a:ln w="38160"><a:solidFill><a:srgbClr val="000000"/></a:solidFill><a:miter/></a:ln></p:spPr></p:cxnSp><p:cxnSp><p:nvCxnSpPr><p:cNvPr id="221" name="Line 12"/><p:cNvCxnSpPr><a:stCxn id="219" idx="3"/><a:endCxn id="212" idx="7"/></p:cNvCxnSpPr><p:nvPr/></p:nvCxnSpPr><p:spPr><1pic:xfrm><a:off x="2055600" y="3579480"/><a:ext cx="1146960" cy="308880"/></1pic:xfrm><a:prstGeom prst="straightConnector1"><a:avLst/></a:prstGeom><a:ln w="38160"><a:solidFill><a:srgbClr val="000000"/></a:solidFill><a:miter/></a:ln></p:spPr></p:cxnSp><p:cxnSp><p:nvCxnSpPr><p:cNvPr id="222" name="Line 13"/><p:cNvCxnSpPr><a:stCxn id="212" idx="6"/><a:endCxn id="213" idx="2"/></p:cNvCxnSpPr><p:nvPr/></p:nvCxnSpPr><p:spPr><xfrm><a:off x="2133720" y="4076640"/><a:ext cx="2514960" cy="360"/></xfrm><a:prstGeom prst="straightConnector1"><a:avLst/></a:prstGeom><a:ln w="38160"><a:solidFill><a:srgbClr val="000000"/></a:solidFill><a:miter/></a:ln></p:spPr></p:cxnSp><p:cxnSp><p:nvCxnSpPr><p:cNvPr id="223" name="Line 14"/><p:cNvCxnSpPr><a:stCxn id="215" idx="0"/><a:endCxn id="212" idx="4"/></p:cNvCxnSpPr><p:nvPr/></p:nvCxnSpPr><p:spPr><xfrm flipH="1"><a:off x="1866960" y="4343400"/><a:ext cx="360" cy="1067040"/></xfrm><a:prstGeom prst="straightConnector1"><a:avLst/></a:prstGeom><a:ln w="38160"><a:solidFill><a:srgbClr val="000000"/></a:solidFill><a:miter/></a:ln></p:spPr></p:cxnSp><p:cxnSp><p:nvCxnSpPr><p:cNvPr id="224" name="Line 15"/><p:cNvCxnSpPr><a:stCxn id="215" idx="5"/><a:endCxn id="218" idx="1"/></p:cNvCxnSpPr><p:nvPr/></p:nvCxnSpPr><p:spPr><xfrm><a:off x="2055600" y="5865480"/><a:ext cx="1146960" cy="308880"/></xfrm><a:prstGeom prst="straightConnector1"><a:avLst/></a:prstGeom><a:ln w="38160"><a:solidFill><a:srgbClr val="000000"/></a:solidFill><a:miter/></a:ln></p:spPr></p:cxnSp><p:cxnSp><p:nvCxnSpPr><p:cNvPr id="225" name="Line 16"/><p:cNvCxnSpPr><a:stCxn id="218" idx="7"/><a:endCxn id="216" idx="3"/></p:cNvCxnSpPr><p:nvPr/></p:nvCxnSpPr><p:spPr><xfrm flipH="1"><a:off x="3579480" y="5865480"/><a:ext cx="1147320" cy="308880"/></xfrm><a:prstGeom prst="straightConnector1"><a:avLst/></a:prstGeom><a:ln w="38160"><a:solidFill><a:srgbClr val="000000"/></a:solidFill><a:miter/></a:ln></p:spPr></p:cxnSp><p:cxnSp><p:nvCxnSpPr><p:cNvPr id="226" name="Line 17"/><p:cNvCxnSpPr><a:stCxn id="216" idx="0"/><a:endCxn id="213" idx="4"/></p:cNvCxnSpPr><p:nvPr/></p:nvCxnSpPr><p:spPr><xfrm flipH="1"><a:off x="4915080" y="4343400"/><a:ext cx="360" cy="1067040"/></xfrm><a:prstGeom prst="straightConnector1"><a:avLst/></a:prstGeom><a:ln w="38160"><a:solidFill><a:srgbClr val="000000"/></a:solidFill><a:miter/></a:ln></p:spPr></p:cxnSp><p:cxnSp><p:nvCxnSpPr><p:cNvPr id="227" name="Line 18"/><p:cNvCxnSpPr><a:stCxn id="213" idx="6"/><a:endCxn id="214" idx="2"/></p:cNvCxnSpPr><p:nvPr/></p:nvCxnSpPr><p:spPr><xfrm><a:off x="5181480" y="4076640"/><a:ext cx="2134080" cy="360"/></xfrm><a:prstGeom prst="straightConnector1"><a:avLst/></a:prstGeom><a:ln w="38160"><a:solidFill><a:srgbClr val="000000"/></a:solidFill><a:miter/></a:ln></p:spPr></p:cxnSp><p:cxnSp><p:nvCxnSpPr><p:cNvPr id="228" name="Line 19"/><p:cNvCxnSpPr><a:stCxn id="216" idx="6"/><a:endCxn id="217" idx="2"/></p:cNvCxnSpPr><p:nvPr/></p:nvCxnSpPr><p:spPr><xfrm><a:off x="5181480" y="5676840"/><a:ext cx="2134080" cy="360"/></xfrm><a:prstGeom prst="straightConnector1"><a:avLst/></a:prstGeom><a:ln w="38160"><a:solidFill><a:srgbClr val="000000"/></a:solidFill><a:miter/></a:ln></p:spPr></p:cxnSp><p:cxnSp><p:nvCxnSpPr><p:cNvPr id="229" name="Line 20"/><p:cNvCxnSpPr><a:stCxn id="218" idx="0"/><a:endCxn id="212" idx="5"/></p:cNvCxnSpPr><p:nvPr/></p:nvCxnSpPr><p:spPr><1pic:xfrm flipH="1"><a:off x="2055600" y="4265280"/><a:ext cx="1335600" cy="1830960"/></1pic:xfrm><a:prstGeom prst="curvedConnector3"><a:avLst/></a:prstGeom><a:ln w="38160"><a:solidFill><a:srgbClr val="000000"/></a:solidFill><a:miter/></a:ln></p:spPr></p:cxnSp><p:sp><p:nvSpPr><p:cNvPr id="230" name="CustomShape 21"/><p:cNvSpPr/><p:nvPr/></p:nvSpPr><p:spPr><a:xfrm><a:off x="1467720" y="458640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14</a:t></a:r><a:endParaRPr/></a:p></p:txBody></p:sp><p:sp><p:nvSpPr><p:cNvPr id="231" name="CustomShape 22"/><p:cNvSpPr/><p:nvPr/></p:nvSpPr><p:spPr><a:xfrm><a:off x="2763000" y="487692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10</a:t></a:r><a:endParaRPr/></a:p></p:txBody></p:sp><p:sp><p:nvSpPr><p:cNvPr id="232" name="CustomShape 23"/><p:cNvSpPr/><p:nvPr/></p:nvSpPr><p:spPr><a:xfrm><a:off x="2439360" y="59436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3</a:t></a:r><a:endParaRPr/></a:p></p:txBody></p:sp><p:sp><p:nvSpPr><p:cNvPr id="233" name="CustomShape 24"/><p:cNvSpPr/><p:nvPr/></p:nvSpPr><p:spPr><a:xfrm><a:off x="2439360" y="335268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6</a:t></a:r><a:endParaRPr/></a:p></p:txBody></p:sp><p:sp><p:nvSpPr><p:cNvPr id="234" name="CustomShape 25"/><p:cNvSpPr/><p:nvPr/></p:nvSpPr><p:spPr><a:xfrm><a:off x="4109400" y="335268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4</a:t></a:r><a:endParaRPr/></a:p></p:txBody></p:sp><p:sp><p:nvSpPr><p:cNvPr id="235" name="CustomShape 26"/><p:cNvSpPr/><p:nvPr/></p:nvSpPr><p:spPr><a:xfrm><a:off x="3201480" y="37242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5</a:t></a:r><a:endParaRPr/></a:p></p:txBody></p:sp><p:sp><p:nvSpPr><p:cNvPr id="236" name="CustomShape 27"/><p:cNvSpPr/><p:nvPr/></p:nvSpPr><p:spPr><a:xfrm><a:off x="4947840" y="463248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2</a:t></a:r><a:endParaRPr/></a:p></p:txBody></p:sp><p:sp><p:nvSpPr><p:cNvPr id="237" name="CustomShape 28"/><p:cNvSpPr/><p:nvPr/></p:nvSpPr><p:spPr><a:xfrm><a:off x="6090840" y="37339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9</a:t></a:r><a:endParaRPr/></a:p></p:txBody></p:sp><p:sp><p:nvSpPr><p:cNvPr id="238" name="CustomShape 29"/><p:cNvSpPr/><p:nvPr/></p:nvSpPr><p:spPr><a:xfrm><a:off x="6033240" y="531828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15</a:t></a:r><a:endParaRPr/></a:p></p:txBody></p:sp><p:sp><p:nvSpPr><p:cNvPr id="239" name="CustomShape 30"/><p:cNvSpPr/><p:nvPr/></p:nvSpPr><p:spPr><a:xfrm><a:off x="4026960" y="596916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8</a:t></a:r><a:endParaRPr/></a:p></p:txBody></p:sp></p:spTree></p:cSld>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85800" y="30456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Applications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456840" y="1904760"/>
            <a:ext cx="8381880" cy="426744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 sz="2900"/>
              <a:t>ATT Phone service</a:t>
            </a:r>
            <a:endParaRPr/>
          </a:p>
          <a:p>
            <a:pPr>
              <a:buFont typeface="Times New Roman"/>
              <a:buChar char="•"/>
            </a:pPr>
            <a:r>
              <a:rPr lang="en-US" sz="2900"/>
              <a:t>Internet Backbone Layout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80520" y="609120"/>
            <a:ext cx="807732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>
                <a:ea typeface="新細明體"/>
              </a:rPr>
              <a:t>Growing a MST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685800" y="1980720"/>
            <a:ext cx="7772400" cy="449640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Generic algorithm</a:t>
            </a:r>
            <a:endParaRPr/>
          </a:p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Grow MST one edge at a time</a:t>
            </a:r>
            <a:endParaRPr/>
          </a:p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Manage a set of edges A, maintaining the following loop invariant: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ea typeface="新細明體"/>
              </a:rPr>
              <a:t>Prior to each iteration, A is a subset of some MST</a:t>
            </a:r>
            <a:endParaRPr/>
          </a:p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At each iteration, we determine an edge (u, v) that can be added to A without violate this invariant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ea typeface="新細明體"/>
              </a:rPr>
              <a:t>A </a:t>
            </a:r>
            <a:r>
              <a:rPr lang="en-US" sz="2400">
                <a:latin typeface="Symbol"/>
                <a:ea typeface="新細明體"/>
              </a:rPr>
              <a:t></a:t>
            </a:r>
            <a:r>
              <a:rPr lang="en-US" sz="2400">
                <a:ea typeface="新細明體"/>
              </a:rPr>
              <a:t> {(u, v)} is also a subset of a MST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ea typeface="新細明體"/>
              </a:rPr>
              <a:t>(u, v) is called a </a:t>
            </a:r>
            <a:r>
              <a:rPr lang="en-US" sz="2400">
                <a:solidFill>
                  <a:srgbClr val="3333cc"/>
                </a:solidFill>
                <a:ea typeface="新細明體"/>
              </a:rPr>
              <a:t>safe edge</a:t>
            </a:r>
            <a:r>
              <a:rPr lang="en-US" sz="2400">
                <a:ea typeface="新細明體"/>
              </a:rPr>
              <a:t> for A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85800" y="60912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>
                <a:ea typeface="新細明體"/>
              </a:rPr>
              <a:t>GENERIC-MST</a:t>
            </a:r>
            <a:endParaRPr/>
          </a:p>
        </p:txBody>
      </p:sp>
      <p:pic>
        <p:nvPicPr>
          <p:cNvPr descr="" id="245" name="generic_mst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89120"/>
            <a:ext cx="9144000" cy="3479760"/>
          </a:xfrm>
          <a:prstGeom prst="rect">
            <a:avLst/>
          </a:prstGeom>
        </p:spPr>
      </p:pic>
      <p:sp>
        <p:nvSpPr>
          <p:cNvPr id="246" name="CustomShape 2"/>
          <p:cNvSpPr/>
          <p:nvPr/>
        </p:nvSpPr>
        <p:spPr>
          <a:xfrm>
            <a:off x="2362320" y="5257800"/>
            <a:ext cx="6095880" cy="10501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bIns="46800" lIns="90000" rIns="90000" tIns="46800"/>
          <a:p>
            <a:pPr>
              <a:lnSpc>
                <a:spcPct val="70000"/>
              </a:lnSpc>
              <a:buFont typeface="Arial"/>
              <a:buChar char="–"/>
            </a:pPr>
            <a:r>
              <a:rPr lang="en-US" sz="2000">
                <a:latin typeface="Arial"/>
                <a:ea typeface="標楷體"/>
              </a:rPr>
              <a:t>Loop in lines 2-4 is executed |V| - 1 times</a:t>
            </a:r>
            <a:endParaRPr/>
          </a:p>
          <a:p>
            <a:pPr lvl="1">
              <a:lnSpc>
                <a:spcPct val="7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標楷體"/>
              </a:rPr>
              <a:t>Any MST tree contains |V| - 1 edges</a:t>
            </a:r>
            <a:endParaRPr/>
          </a:p>
          <a:p>
            <a:pPr lvl="1">
              <a:lnSpc>
                <a:spcPct val="7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標楷體"/>
              </a:rPr>
              <a:t>The execution time depends on how to find a safe edge</a:t>
            </a:r>
            <a:endParaRPr/>
          </a:p>
        </p:txBody>
      </p:sp>
    </p:spTree>
  </p:cSld>
</p:sld>
</file>

<file path=ppt/slides/slide8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solidFill><a:srgbClr val="ffffff"/></a:solid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247" name="TextShape 1"/><p:cNvSpPr txBox="1"/><p:nvPr/></p:nvSpPr><p:spPr><a:xfrm><a:off x="762120" y="304560"/><a:ext cx="7772400" cy="1143360"/></a:xfrm><a:prstGeom prst="rect"><a:avLst/></a:prstGeom></p:spPr><p:txBody><a:bodyPr anchor="ctr" bIns="46800" lIns="90000" rIns="90000" tIns="46800"/><a:p><a:pPr algn="ctr"><a:buFont typeface="Times New Roman"/><a:buChar char="•"/></a:pPr><a:r><a:rPr lang="en-US"></a:rPr><a:t>First Edge</a:t></a:r><a:endParaRPr/></a:p></p:txBody></p:sp><p:sp><p:nvSpPr><p:cNvPr id="248" name="TextShape 2"/><p:cNvSpPr txBox="1"/><p:nvPr/></p:nvSpPr><p:spPr><a:xfrm><a:off x="685800" y="1143000"/><a:ext cx="7772400" cy="4115160"/></a:xfrm><a:prstGeom prst="rect"><a:avLst/></a:prstGeom></p:spPr><p:txBody><a:bodyPr bIns="46800" lIns="90000" rIns="90000" tIns="46800"/><a:p><a:pPr><a:buFont typeface="Times New Roman"/><a:buChar char="•"/></a:pPr><a:r><a:rPr lang="en-US"></a:rPr><a:t>Which edge is clearly safe (belongs to MST)</a:t></a:r><a:endParaRPr/></a:p><a:p><a:pPr><a:buFont typeface="Times New Roman"/><a:buChar char="•"/></a:pPr><a:r><a:rPr lang="en-US"></a:rPr><a:t>Is the shortest edge safe?</a:t></a:r><a:endParaRPr/></a:p></p:txBody></p:sp><p:sp><p:nvSpPr><p:cNvPr id="249" name="CustomShape 3"/><p:cNvSpPr/><p:nvPr/></p:nvSpPr><p:spPr><a:xfrm><a:off x="1581120" y="3505320"/><a:ext cx="53352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H</a:t></a:r><a:endParaRPr/></a:p></p:txBody></p:sp><p:sp><p:nvSpPr><p:cNvPr id="250" name="CustomShape 4"/><p:cNvSpPr/><p:nvPr/></p:nvSpPr><p:spPr><a:xfrm><a:off x="4629240" y="3505320"/><a:ext cx="53316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B</a:t></a:r><a:endParaRPr/></a:p></p:txBody></p:sp><p:sp><p:nvSpPr><p:cNvPr id="251" name="CustomShape 5"/><p:cNvSpPr/><p:nvPr/></p:nvSpPr><p:spPr><a:xfrm><a:off x="7296120" y="3505320"/><a:ext cx="53352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C</a:t></a:r><a:endParaRPr/></a:p></p:txBody></p:sp><p:sp><p:nvSpPr><p:cNvPr id="252" name="CustomShape 6"/><p:cNvSpPr/><p:nvPr/></p:nvSpPr><p:spPr><a:xfrm><a:off x="1581120" y="5105520"/><a:ext cx="53352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G</a:t></a:r><a:endParaRPr/></a:p></p:txBody></p:sp><p:sp><p:nvSpPr><p:cNvPr id="253" name="CustomShape 7"/><p:cNvSpPr/><p:nvPr/></p:nvSpPr><p:spPr><a:xfrm><a:off x="4629240" y="5105520"/><a:ext cx="53316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E</a:t></a:r><a:endParaRPr/></a:p></p:txBody></p:sp><p:sp><p:nvSpPr><p:cNvPr id="254" name="CustomShape 8"/><p:cNvSpPr/><p:nvPr/></p:nvSpPr><p:spPr><a:xfrm><a:off x="7296120" y="5105520"/><a:ext cx="53352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D</a:t></a:r><a:endParaRPr/></a:p></p:txBody></p:sp><p:sp><p:nvSpPr><p:cNvPr id="255" name="CustomShape 9"/><p:cNvSpPr/><p:nvPr/></p:nvSpPr><p:spPr><a:xfrm><a:off x="3105000" y="5791320"/><a:ext cx="53352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F</a:t></a:r><a:endParaRPr/></a:p></p:txBody></p:sp><p:sp><p:nvSpPr><p:cNvPr id="256" name="CustomShape 10"/><p:cNvSpPr/><p:nvPr/></p:nvSpPr><p:spPr><a:xfrm><a:off x="3105000" y="2819520"/><a:ext cx="533520" cy="533160"/></a:xfrm><a:prstGeom prst="ellipse"><a:avLst></a:avLst></a:prstGeom><a:ln w="38160"><a:solidFill><a:srgbClr val="000000"/></a:solidFill><a:miter/></a:ln></p:spPr><p:txBody><a:bodyPr anchor="ctr" bIns="46800" lIns="90000" rIns="90000" tIns="46800" wrap="none"/><a:p><a:pPr algn="ctr"><a:buFont typeface="Times New Roman"/><a:buChar char="•"/></a:pPr><a:r><a:rPr b="1" lang="en-US" sz="2000"></a:rPr><a:t>A</a:t></a:r><a:endParaRPr/></a:p></p:txBody></p:sp><p:cxnSp><p:nvCxnSpPr><p:cNvPr id="257" name="Line 11"/><p:cNvCxnSpPr><a:stCxn id="256" idx="5"/><a:endCxn id="250" idx="1"/></p:cNvCxnSpPr><p:nvPr/></p:nvCxnSpPr><p:spPr><xfrm><a:off x="3560400" y="3274560"/><a:ext cx="1147320" cy="309240"/></xfrm><a:prstGeom prst="straightConnector1"><a:avLst/></a:prstGeom><a:ln w="38160"><a:solidFill><a:srgbClr val="000000"/></a:solidFill><a:miter/></a:ln></p:spPr></p:cxnSp><p:cxnSp><p:nvCxnSpPr><p:cNvPr id="258" name="Line 12"/><p:cNvCxnSpPr><a:stCxn id="256" idx="3"/><a:endCxn id="249" idx="7"/></p:cNvCxnSpPr><p:nvPr/></p:nvCxnSpPr><p:spPr><1pic:xfrm><a:off x="2036520" y="3274560"/><a:ext cx="1146960" cy="309240"/></1pic:xfrm><a:prstGeom prst="straightConnector1"><a:avLst/></a:prstGeom><a:ln w="38160"><a:solidFill><a:srgbClr val="000000"/></a:solidFill><a:miter/></a:ln></p:spPr></p:cxnSp><p:cxnSp><p:nvCxnSpPr><p:cNvPr id="259" name="Line 13"/><p:cNvCxnSpPr><a:stCxn id="249" idx="6"/><a:endCxn id="250" idx="2"/></p:cNvCxnSpPr><p:nvPr/></p:nvCxnSpPr><p:spPr><xfrm><a:off x="2114640" y="3772080"/><a:ext cx="2514960" cy="360"/></xfrm><a:prstGeom prst="straightConnector1"><a:avLst/></a:prstGeom><a:ln w="38160"><a:solidFill><a:srgbClr val="000000"/></a:solidFill><a:miter/></a:ln></p:spPr></p:cxnSp><p:cxnSp><p:nvCxnSpPr><p:cNvPr id="260" name="Line 14"/><p:cNvCxnSpPr><a:stCxn id="252" idx="0"/><a:endCxn id="249" idx="4"/></p:cNvCxnSpPr><p:nvPr/></p:nvCxnSpPr><p:spPr><xfrm flipH="1"><a:off x="1847880" y="4038480"/><a:ext cx="360" cy="1067400"/></xfrm><a:prstGeom prst="straightConnector1"><a:avLst/></a:prstGeom><a:ln w="38160"><a:solidFill><a:srgbClr val="000000"/></a:solidFill><a:miter/></a:ln></p:spPr></p:cxnSp><p:cxnSp><p:nvCxnSpPr><p:cNvPr id="261" name="Line 15"/><p:cNvCxnSpPr><a:stCxn id="252" idx="5"/><a:endCxn id="255" idx="1"/></p:cNvCxnSpPr><p:nvPr/></p:nvCxnSpPr><p:spPr><xfrm><a:off x="2036520" y="5560560"/><a:ext cx="1146960" cy="309240"/></xfrm><a:prstGeom prst="straightConnector1"><a:avLst/></a:prstGeom><a:ln w="38160"><a:solidFill><a:srgbClr val="000000"/></a:solidFill><a:miter/></a:ln></p:spPr></p:cxnSp><p:cxnSp><p:nvCxnSpPr><p:cNvPr id="262" name="Line 16"/><p:cNvCxnSpPr><a:stCxn id="255" idx="7"/><a:endCxn id="253" idx="3"/></p:cNvCxnSpPr><p:nvPr/></p:nvCxnSpPr><p:spPr><xfrm flipH="1"><a:off x="3560400" y="5560560"/><a:ext cx="1147320" cy="309240"/></xfrm><a:prstGeom prst="straightConnector1"><a:avLst/></a:prstGeom><a:ln w="38160"><a:solidFill><a:srgbClr val="000000"/></a:solidFill><a:miter/></a:ln></p:spPr></p:cxnSp><p:cxnSp><p:nvCxnSpPr><p:cNvPr id="263" name="Line 17"/><p:cNvCxnSpPr><a:stCxn id="253" idx="0"/><a:endCxn id="250" idx="4"/></p:cNvCxnSpPr><p:nvPr/></p:nvCxnSpPr><p:spPr><xfrm flipH="1"><a:off x="4896000" y="4038480"/><a:ext cx="360" cy="1067400"/></xfrm><a:prstGeom prst="straightConnector1"><a:avLst/></a:prstGeom><a:ln w="38160"><a:solidFill><a:srgbClr val="ff0000"/></a:solidFill><a:miter/></a:ln></p:spPr></p:cxnSp><p:cxnSp><p:nvCxnSpPr><p:cNvPr id="264" name="Line 18"/><p:cNvCxnSpPr></p:cNvCxnSpPr><p:nvPr/></p:nvCxnSpPr><p:spPr><xfrm><a:off x="5162040" y="3733560"/><a:ext cx="2096280" cy="1080"/></xfrm><a:prstGeom prst="straightConnector1"><a:avLst/></a:prstGeom><a:ln w="38160"><a:solidFill><a:srgbClr val="000000"/></a:solidFill><a:miter/></a:ln></p:spPr></p:cxnSp><p:cxnSp><p:nvCxnSpPr><p:cNvPr id="265" name="Line 19"/><p:cNvCxnSpPr><a:stCxn id="253" idx="6"/><a:endCxn id="254" idx="2"/></p:cNvCxnSpPr><p:nvPr/></p:nvCxnSpPr><p:spPr><xfrm><a:off x="5162400" y="5372280"/><a:ext cx="2134080" cy="360"/></xfrm><a:prstGeom prst="straightConnector1"><a:avLst/></a:prstGeom><a:ln w="38160"><a:solidFill><a:srgbClr val="000000"/></a:solidFill><a:miter/></a:ln></p:spPr></p:cxnSp><p:cxnSp><p:nvCxnSpPr><p:cNvPr id="266" name="Line 20"/><p:cNvCxnSpPr><a:stCxn id="255" idx="0"/><a:endCxn id="249" idx="5"/></p:cNvCxnSpPr><p:nvPr/></p:nvCxnSpPr><p:spPr><1pic:xfrm flipH="1"><a:off x="2036520" y="3960360"/><a:ext cx="1335600" cy="1831320"/></1pic:xfrm><a:prstGeom prst="curvedConnector3"><a:avLst/></a:prstGeom><a:ln w="38160"><a:solidFill><a:srgbClr val="000000"/></a:solidFill><a:miter/></a:ln></p:spPr></p:cxnSp><p:sp><p:nvSpPr><p:cNvPr id="267" name="CustomShape 21"/><p:cNvSpPr/><p:nvPr/></p:nvSpPr><p:spPr><a:xfrm><a:off x="1448640" y="428148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14</a:t></a:r><a:endParaRPr/></a:p></p:txBody></p:sp><p:sp><p:nvSpPr><p:cNvPr id="268" name="CustomShape 22"/><p:cNvSpPr/><p:nvPr/></p:nvSpPr><p:spPr><a:xfrm><a:off x="2743920" y="457200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10</a:t></a:r><a:endParaRPr/></a:p></p:txBody></p:sp><p:sp><p:nvSpPr><p:cNvPr id="269" name="CustomShape 23"/><p:cNvSpPr/><p:nvPr/></p:nvSpPr><p:spPr><a:xfrm><a:off x="2420280" y="563868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3</a:t></a:r><a:endParaRPr/></a:p></p:txBody></p:sp><p:sp><p:nvSpPr><p:cNvPr id="270" name="CustomShape 24"/><p:cNvSpPr/><p:nvPr/></p:nvSpPr><p:spPr><a:xfrm><a:off x="2420280" y="30481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6</a:t></a:r><a:endParaRPr/></a:p></p:txBody></p:sp><p:sp><p:nvSpPr><p:cNvPr id="271" name="CustomShape 25"/><p:cNvSpPr/><p:nvPr/></p:nvSpPr><p:spPr><a:xfrm><a:off x="4090320" y="304812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4</a:t></a:r><a:endParaRPr/></a:p></p:txBody></p:sp><p:sp><p:nvSpPr><p:cNvPr id="272" name="CustomShape 26"/><p:cNvSpPr/><p:nvPr/></p:nvSpPr><p:spPr><a:xfrm><a:off x="3182400" y="341964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5</a:t></a:r><a:endParaRPr/></a:p></p:txBody></p:sp><p:sp><p:nvSpPr><p:cNvPr id="273" name="CustomShape 27"/><p:cNvSpPr/><p:nvPr/></p:nvSpPr><p:spPr><a:xfrm><a:off x="4928760" y="432756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2</a:t></a:r><a:endParaRPr/></a:p></p:txBody></p:sp><p:sp><p:nvSpPr><p:cNvPr id="274" name="CustomShape 28"/><p:cNvSpPr/><p:nvPr/></p:nvSpPr><p:spPr><a:xfrm><a:off x="6071760" y="342900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9</a:t></a:r><a:endParaRPr/></a:p></p:txBody></p:sp><p:sp><p:nvSpPr><p:cNvPr id="275" name="CustomShape 29"/><p:cNvSpPr/><p:nvPr/></p:nvSpPr><p:spPr><a:xfrm><a:off x="6014160" y="5013360"/><a:ext cx="4366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15</a:t></a:r><a:endParaRPr/></a:p></p:txBody></p:sp><p:sp><p:nvSpPr><p:cNvPr id="276" name="CustomShape 30"/><p:cNvSpPr/><p:nvPr/></p:nvSpPr><p:spPr><a:xfrm><a:off x="4007880" y="5664240"/><a:ext cx="308880" cy="398880"/></a:xfrm><a:prstGeom prst="rect"><a:avLst></a:avLst></a:prstGeom></p:spPr><p:txBody><a:bodyPr bIns="46800" lIns="90000" rIns="90000" tIns="46800" wrap="none"/><a:p><a:pPr algn="ctr"><a:buFont typeface="Times New Roman"/><a:buChar char="•"/></a:pPr><a:r><a:rPr b="1" lang="en-US" sz="2000"></a:rPr><a:t>8</a:t></a:r><a:endParaRPr/></a:p></p:txBody></p:sp></p:spTree></p:cSld>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685800" y="159120"/>
            <a:ext cx="7772400" cy="143460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>
                <a:ea typeface="新細明體"/>
              </a:rPr>
              <a:t>How to Find A Safe Edge? A Structure Theorem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456840" y="1599840"/>
            <a:ext cx="8077320" cy="472464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Let A be a subset of E that is included in some MST, let (S, V-S) be any </a:t>
            </a:r>
            <a:r>
              <a:rPr lang="en-US" sz="2800">
                <a:solidFill>
                  <a:srgbClr val="3333cc"/>
                </a:solidFill>
                <a:ea typeface="新細明體"/>
              </a:rPr>
              <a:t>cut</a:t>
            </a:r>
            <a:r>
              <a:rPr lang="en-US" sz="2800">
                <a:ea typeface="新細明體"/>
              </a:rPr>
              <a:t> of G that </a:t>
            </a:r>
            <a:r>
              <a:rPr lang="en-US" sz="2800">
                <a:solidFill>
                  <a:srgbClr val="3333cc"/>
                </a:solidFill>
                <a:ea typeface="新細明體"/>
              </a:rPr>
              <a:t>respects</a:t>
            </a:r>
            <a:r>
              <a:rPr lang="en-US" sz="2800">
                <a:ea typeface="新細明體"/>
              </a:rPr>
              <a:t> A </a:t>
            </a:r>
            <a:endParaRPr/>
          </a:p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Let (u, v) be a </a:t>
            </a:r>
            <a:r>
              <a:rPr lang="en-US" sz="2800">
                <a:solidFill>
                  <a:srgbClr val="3333cc"/>
                </a:solidFill>
                <a:ea typeface="新細明體"/>
              </a:rPr>
              <a:t>light edge</a:t>
            </a:r>
            <a:r>
              <a:rPr lang="en-US" sz="2800">
                <a:ea typeface="新細明體"/>
              </a:rPr>
              <a:t> crossing (S, V-S).</a:t>
            </a:r>
            <a:endParaRPr/>
          </a:p>
          <a:p>
            <a:pPr>
              <a:buFont typeface="Times New Roman"/>
              <a:buChar char="•"/>
            </a:pPr>
            <a:r>
              <a:rPr lang="en-US" sz="2800">
                <a:ea typeface="新細明體"/>
              </a:rPr>
              <a:t> </a:t>
            </a:r>
            <a:r>
              <a:rPr lang="en-US" sz="2800">
                <a:ea typeface="新細明體"/>
              </a:rPr>
              <a:t>Then edge (u, v) is safe for A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solidFill>
                  <a:srgbClr val="3333cc"/>
                </a:solidFill>
                <a:ea typeface="新細明體"/>
              </a:rPr>
              <a:t>Cut  (S, V-S):</a:t>
            </a:r>
            <a:r>
              <a:rPr lang="en-US" sz="2400">
                <a:ea typeface="新細明體"/>
              </a:rPr>
              <a:t> a partition of V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solidFill>
                  <a:srgbClr val="3333cc"/>
                </a:solidFill>
                <a:ea typeface="新細明體"/>
              </a:rPr>
              <a:t>Crossing edge</a:t>
            </a:r>
            <a:r>
              <a:rPr lang="en-US" sz="2400">
                <a:ea typeface="新細明體"/>
              </a:rPr>
              <a:t>: one endpoint in S and the other in V-S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ea typeface="新細明體"/>
              </a:rPr>
              <a:t>A cut </a:t>
            </a:r>
            <a:r>
              <a:rPr lang="en-US" sz="2400">
                <a:solidFill>
                  <a:srgbClr val="3333cc"/>
                </a:solidFill>
                <a:ea typeface="新細明體"/>
              </a:rPr>
              <a:t>respects</a:t>
            </a:r>
            <a:r>
              <a:rPr lang="en-US" sz="2400">
                <a:ea typeface="新細明體"/>
              </a:rPr>
              <a:t> a set of A of edges if no edges in A crosses the cut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ea typeface="新細明體"/>
              </a:rPr>
              <a:t>A </a:t>
            </a:r>
            <a:r>
              <a:rPr lang="en-US" sz="2400">
                <a:solidFill>
                  <a:srgbClr val="3333cc"/>
                </a:solidFill>
                <a:ea typeface="新細明體"/>
              </a:rPr>
              <a:t>light edge</a:t>
            </a:r>
            <a:r>
              <a:rPr lang="en-US" sz="2400">
                <a:ea typeface="新細明體"/>
              </a:rPr>
              <a:t> crossing a partition if its weight is the minimum of any edge crossing the cut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