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7.xml.rels" ContentType="application/vnd.openxmlformats-package.relationships+xml"/>
  <Override PartName="/ppt/notesSlides/notesSlide17.xml" ContentType="application/vnd.openxmlformats-officedocument.presentationml.notesSlide+xml"/>
  <Override PartName="/ppt/_rels/presentation.xml.rels" ContentType="application/vnd.openxmlformats-package.relationships+xml"/>
  <Override PartName="/ppt/media/image27.wmf" ContentType="image/x-wmf"/>
  <Override PartName="/ppt/media/image26.wmf" ContentType="image/x-wmf"/>
  <Override PartName="/ppt/media/image25.wmf" ContentType="image/x-wmf"/>
  <Override PartName="/ppt/media/image24.wmf" ContentType="image/x-wmf"/>
  <Override PartName="/ppt/media/image22.wmf" ContentType="image/x-wmf"/>
  <Override PartName="/ppt/media/image21.jpeg" ContentType="image/jpe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4.png" ContentType="image/png"/>
  <Override PartName="/ppt/media/image5.png" ContentType="image/png"/>
  <Override PartName="/ppt/media/image10.jpeg" ContentType="image/jpeg"/>
  <Override PartName="/ppt/media/image13.wmf" ContentType="image/x-wmf"/>
  <Override PartName="/ppt/media/image4.png" ContentType="image/png"/>
  <Override PartName="/ppt/media/image12.wmf" ContentType="image/x-wmf"/>
  <Override PartName="/ppt/media/image3.png" ContentType="image/png"/>
  <Override PartName="/ppt/media/image11.wmf" ContentType="image/x-wmf"/>
  <Override PartName="/ppt/media/image8.png" ContentType="image/png"/>
  <Override PartName="/ppt/media/image7.png" ContentType="image/png"/>
  <Override PartName="/ppt/media/image6.png" ContentType="image/png"/>
  <Override PartName="/ppt/media/image23.wmf" ContentType="image/x-wmf"/>
  <Override PartName="/ppt/media/image9.jpeg" ContentType="image/jpe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6858000"/>
  <p:notesSz cx="6783387" cy="992822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11612101-71C1-4161-A121-F1008101C1D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E1B1F1-81E1-41C1-9101-2111B131F1B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8229240" cy="2385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4040640"/>
            <a:ext cx="8229240" cy="2385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4015440" cy="2385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428840"/>
            <a:ext cx="4015440" cy="2385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4040640"/>
            <a:ext cx="4015440" cy="2385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4040640"/>
            <a:ext cx="4015440" cy="2385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4015440" cy="2385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428840"/>
            <a:ext cx="4015440" cy="2385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428840"/>
            <a:ext cx="8229240" cy="5000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8229240" cy="5000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4015440" cy="5000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428840"/>
            <a:ext cx="4015440" cy="5000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6154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4015440" cy="2385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4040640"/>
            <a:ext cx="4015440" cy="2385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428840"/>
            <a:ext cx="4015440" cy="5000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4015440" cy="5000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428840"/>
            <a:ext cx="4015440" cy="2385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4040640"/>
            <a:ext cx="4015440" cy="2385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4015440" cy="2385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428840"/>
            <a:ext cx="4015440" cy="2385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4040640"/>
            <a:ext cx="8228520" cy="2385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000">
                <a:solidFill>
                  <a:srgbClr val="000000"/>
                </a:solidFill>
                <a:latin typeface="Calibri"/>
              </a:rPr>
              <a:t>Click to edit the title text format</a:t>
            </a:r>
            <a:r>
              <a:rPr lang="zh-TW" sz="4000">
                <a:solidFill>
                  <a:srgbClr val="000000"/>
                </a:solidFill>
                <a:latin typeface="Calibri"/>
              </a:rPr>
              <a:t>按一下以編輯母片標題樣式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8229240" cy="50004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Seventh Outline Level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按一下以編輯母片文字樣式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TW" sz="2800">
                <a:solidFill>
                  <a:srgbClr val="000000"/>
                </a:solidFill>
                <a:latin typeface="Calibri"/>
              </a:rPr>
              <a:t>第二層</a:t>
            </a:r>
            <a:endParaRPr/>
          </a:p>
          <a:p>
            <a:pPr lvl="1">
              <a:buFont typeface="Arial"/>
              <a:buChar char="–"/>
            </a:pPr>
            <a:r>
              <a:rPr lang="zh-TW" sz="2400">
                <a:solidFill>
                  <a:srgbClr val="000000"/>
                </a:solidFill>
                <a:latin typeface="Calibri"/>
              </a:rPr>
              <a:t>第三層</a:t>
            </a:r>
            <a:endParaRPr/>
          </a:p>
          <a:p>
            <a:pPr lvl="2">
              <a:buFont typeface="Arial"/>
              <a:buChar char="•"/>
            </a:pPr>
            <a:r>
              <a:rPr lang="zh-TW" sz="2000">
                <a:solidFill>
                  <a:srgbClr val="000000"/>
                </a:solidFill>
                <a:latin typeface="Calibri"/>
              </a:rPr>
              <a:t>第四層</a:t>
            </a:r>
            <a:endParaRPr/>
          </a:p>
          <a:p>
            <a:pPr lvl="3">
              <a:buFont typeface="Arial"/>
              <a:buChar char="–"/>
            </a:pPr>
            <a:r>
              <a:rPr lang="zh-TW" sz="2000">
                <a:solidFill>
                  <a:srgbClr val="000000"/>
                </a:solidFill>
                <a:latin typeface="Calibri"/>
              </a:rPr>
              <a:t>第五層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9/25/14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11F1E1-41A1-4181-8141-A161F141C13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jpeg"/><Relationship Id="rId9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image" Target="../media/image25.wmf"/><Relationship Id="rId3" Type="http://schemas.openxmlformats.org/officeDocument/2006/relationships/image" Target="../media/image26.wmf"/><Relationship Id="rId4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000">
                <a:solidFill>
                  <a:srgbClr val="000000"/>
                </a:solidFill>
                <a:latin typeface="Calibri"/>
              </a:rPr>
              <a:t>Chapter 3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457200" y="1428840"/>
            <a:ext cx="8229240" cy="5000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zh-TW" sz="3200">
                <a:solidFill>
                  <a:srgbClr val="000000"/>
                </a:solidFill>
                <a:latin typeface="Calibri"/>
              </a:rPr>
              <a:t>3.1 Algorithms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zh-TW" sz="3200">
                <a:solidFill>
                  <a:srgbClr val="ff0000"/>
                </a:solidFill>
                <a:latin typeface="Calibri"/>
              </a:rPr>
              <a:t>3.2 The Growth of Functions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zh-TW" sz="3200">
                <a:solidFill>
                  <a:srgbClr val="000000"/>
                </a:solidFill>
                <a:latin typeface="Calibri"/>
              </a:rPr>
              <a:t>3.3 Complexity of Algorithms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zh-TW" sz="3200">
                <a:solidFill>
                  <a:srgbClr val="000000"/>
                </a:solidFill>
                <a:latin typeface="Calibri"/>
              </a:rPr>
              <a:t>3.4 The Integers and Division</a:t>
            </a: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zh-TW" sz="3200">
                <a:solidFill>
                  <a:srgbClr val="000000"/>
                </a:solidFill>
                <a:latin typeface="Calibri"/>
              </a:rPr>
              <a:t>3.5 Primes and Greatest Common Divisors</a:t>
            </a:r>
            <a:endParaRPr/>
          </a:p>
          <a:p>
            <a:pPr>
              <a:lnSpc>
                <a:spcPct val="100000"/>
              </a:lnSpc>
              <a:buBlip>
                <a:blip r:embed="rId6"/>
              </a:buBlip>
            </a:pPr>
            <a:r>
              <a:rPr lang="zh-TW" sz="3200">
                <a:solidFill>
                  <a:srgbClr val="000000"/>
                </a:solidFill>
                <a:latin typeface="Calibri"/>
              </a:rPr>
              <a:t>3.6 Integers and Algorithms</a:t>
            </a:r>
            <a:endParaRPr/>
          </a:p>
          <a:p>
            <a:pPr>
              <a:lnSpc>
                <a:spcPct val="100000"/>
              </a:lnSpc>
              <a:buBlip>
                <a:blip r:embed="rId7"/>
              </a:buBlip>
            </a:pPr>
            <a:r>
              <a:rPr lang="zh-TW" sz="3200">
                <a:solidFill>
                  <a:srgbClr val="000000"/>
                </a:solidFill>
                <a:latin typeface="Calibri"/>
              </a:rPr>
              <a:t>3.7 Applications of Number Theory</a:t>
            </a:r>
            <a:endParaRPr/>
          </a:p>
          <a:p>
            <a:pPr>
              <a:lnSpc>
                <a:spcPct val="100000"/>
              </a:lnSpc>
              <a:buBlip>
                <a:blip r:embed="rId8"/>
              </a:buBlip>
            </a:pPr>
            <a:r>
              <a:rPr lang="zh-TW" sz="3200">
                <a:solidFill>
                  <a:srgbClr val="000000"/>
                </a:solidFill>
                <a:latin typeface="Calibri"/>
              </a:rPr>
              <a:t>3.8 Matrices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4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E171F1-4131-4141-91A1-F1B161D1D12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457200" y="428760"/>
            <a:ext cx="8229240" cy="600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3200">
                <a:solidFill>
                  <a:srgbClr val="00b050"/>
                </a:solidFill>
                <a:latin typeface="Calibri"/>
              </a:rPr>
              <a:t>Example :  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3n + 5  is  O(n2).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3200">
                <a:solidFill>
                  <a:srgbClr val="e46c0a"/>
                </a:solidFill>
                <a:latin typeface="Calibri"/>
              </a:rPr>
              <a:t>Proof: 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it’s easy to show                             using the theory of limits.</a:t>
            </a:r>
            <a:endParaRPr/>
          </a:p>
          <a:p>
            <a:pPr>
              <a:lnSpc>
                <a:spcPct val="100000"/>
              </a:lnSpc>
            </a:pPr>
            <a:r>
              <a:rPr lang="zh-TW" sz="3200">
                <a:solidFill>
                  <a:srgbClr val="000000"/>
                </a:solidFill>
                <a:latin typeface="Calibri"/>
              </a:rPr>
              <a:t>Hence, 3n+5 is o(n2) and so it is O(n2).</a:t>
            </a:r>
            <a:endParaRPr/>
          </a:p>
          <a:p>
            <a:pPr>
              <a:lnSpc>
                <a:spcPct val="100000"/>
              </a:lnSpc>
            </a:pPr>
            <a:r>
              <a:rPr lang="zh-TW" sz="3200">
                <a:solidFill>
                  <a:srgbClr val="000000"/>
                </a:solidFill>
                <a:latin typeface="Calibri"/>
              </a:rPr>
              <a:t>Q.E.D.</a:t>
            </a:r>
            <a:endParaRPr/>
          </a:p>
          <a:p>
            <a:pPr>
              <a:lnSpc>
                <a:spcPct val="100000"/>
              </a:lnSpc>
            </a:pPr>
            <a:r>
              <a:rPr lang="zh-TW" sz="32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7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A11181-4111-4101-8151-D1912111A15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7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775040" y="851040"/>
            <a:ext cx="2413080" cy="812880"/>
          </a:xfrm>
          <a:prstGeom prst="rect">
            <a:avLst/>
          </a:prstGeom>
        </p:spPr>
      </p:pic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000">
                <a:solidFill>
                  <a:srgbClr val="000000"/>
                </a:solidFill>
                <a:latin typeface="Calibri"/>
              </a:rPr>
              <a:t>Some Important Big-O Results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457200" y="1428840"/>
            <a:ext cx="8229240" cy="5000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3200">
                <a:solidFill>
                  <a:srgbClr val="00b050"/>
                </a:solidFill>
                <a:latin typeface="Calibri"/>
              </a:rPr>
              <a:t>Theorem 1: 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let</a:t>
            </a:r>
            <a:endParaRPr/>
          </a:p>
          <a:p>
            <a:pPr>
              <a:lnSpc>
                <a:spcPct val="100000"/>
              </a:lnSpc>
            </a:pPr>
            <a:r>
              <a:rPr lang="zh-TW" sz="3200">
                <a:solidFill>
                  <a:srgbClr val="000000"/>
                </a:solidFill>
                <a:latin typeface="Calibri"/>
              </a:rPr>
              <a:t>     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where </a:t>
            </a:r>
            <a:r>
              <a:rPr i="1" lang="zh-TW" sz="3200">
                <a:solidFill>
                  <a:srgbClr val="000000"/>
                </a:solidFill>
                <a:latin typeface="Calibri"/>
              </a:rPr>
              <a:t>a0, a1, . . .,an-1 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, </a:t>
            </a:r>
            <a:r>
              <a:rPr i="1" lang="zh-TW" sz="3200">
                <a:solidFill>
                  <a:srgbClr val="000000"/>
                </a:solidFill>
                <a:latin typeface="Calibri"/>
              </a:rPr>
              <a:t>a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n are real numbers</a:t>
            </a:r>
            <a:endParaRPr/>
          </a:p>
          <a:p>
            <a:pPr>
              <a:lnSpc>
                <a:spcPct val="100000"/>
              </a:lnSpc>
            </a:pPr>
            <a:r>
              <a:rPr lang="zh-TW" sz="3200">
                <a:solidFill>
                  <a:srgbClr val="000000"/>
                </a:solidFill>
                <a:latin typeface="Calibri"/>
              </a:rPr>
              <a:t>     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then f(x) is </a:t>
            </a:r>
            <a:r>
              <a:rPr i="1" lang="zh-TW" sz="3200">
                <a:solidFill>
                  <a:srgbClr val="000000"/>
                </a:solidFill>
                <a:latin typeface="Calibri"/>
              </a:rPr>
              <a:t>O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(</a:t>
            </a:r>
            <a:r>
              <a:rPr i="1" lang="zh-TW" sz="3200">
                <a:solidFill>
                  <a:srgbClr val="000000"/>
                </a:solidFill>
                <a:latin typeface="Calibri"/>
              </a:rPr>
              <a:t>xn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)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3200">
                <a:solidFill>
                  <a:srgbClr val="00b050"/>
                </a:solidFill>
                <a:latin typeface="Calibri"/>
              </a:rPr>
              <a:t>Example 5: 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how can big-</a:t>
            </a:r>
            <a:r>
              <a:rPr i="1" lang="zh-TW" sz="3200">
                <a:solidFill>
                  <a:srgbClr val="000000"/>
                </a:solidFill>
                <a:latin typeface="Calibri"/>
              </a:rPr>
              <a:t>O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 notation be used to estimate the sum of the first n positive integers?</a:t>
            </a:r>
            <a:endParaRPr/>
          </a:p>
        </p:txBody>
      </p:sp>
      <p:sp>
        <p:nvSpPr>
          <p:cNvPr id="78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01D141-A1B1-4181-8151-A1715121A1C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7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52680" y="1447920"/>
            <a:ext cx="5524560" cy="482760"/>
          </a:xfrm>
          <a:prstGeom prst="rect">
            <a:avLst/>
          </a:prstGeom>
        </p:spPr>
      </p:pic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1428840"/>
            <a:ext cx="8229240" cy="5000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3200">
                <a:solidFill>
                  <a:srgbClr val="00b050"/>
                </a:solidFill>
                <a:latin typeface="Calibri"/>
              </a:rPr>
              <a:t>Example 6: 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give big-</a:t>
            </a:r>
            <a:r>
              <a:rPr i="1" lang="zh-TW" sz="3200">
                <a:solidFill>
                  <a:srgbClr val="000000"/>
                </a:solidFill>
                <a:latin typeface="Calibri"/>
              </a:rPr>
              <a:t>O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 estimates for the factorial function and the logarithm of the factorial function, where the factorial function </a:t>
            </a:r>
            <a:r>
              <a:rPr i="1" lang="zh-TW" sz="3200">
                <a:solidFill>
                  <a:srgbClr val="000000"/>
                </a:solidFill>
                <a:latin typeface="Calibri"/>
              </a:rPr>
              <a:t>f(n) =n!  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is defined by</a:t>
            </a:r>
            <a:endParaRPr/>
          </a:p>
          <a:p>
            <a:pPr>
              <a:lnSpc>
                <a:spcPct val="100000"/>
              </a:lnSpc>
            </a:pPr>
            <a:r>
              <a:rPr lang="zh-TW" sz="3200">
                <a:solidFill>
                  <a:srgbClr val="000000"/>
                </a:solidFill>
                <a:latin typeface="Calibri"/>
              </a:rPr>
              <a:t>    </a:t>
            </a:r>
            <a:r>
              <a:rPr i="1" lang="zh-TW" sz="3200">
                <a:solidFill>
                  <a:srgbClr val="0070c0"/>
                </a:solidFill>
                <a:latin typeface="Calibri"/>
              </a:rPr>
              <a:t>n! = 1* 2 * 3 * . . .*n</a:t>
            </a:r>
            <a:endParaRPr/>
          </a:p>
          <a:p>
            <a:pPr>
              <a:lnSpc>
                <a:spcPct val="100000"/>
              </a:lnSpc>
            </a:pPr>
            <a:r>
              <a:rPr lang="zh-TW" sz="3200">
                <a:solidFill>
                  <a:srgbClr val="000000"/>
                </a:solidFill>
                <a:latin typeface="Calibri"/>
              </a:rPr>
              <a:t>Whenever  n is a positive integer, and 0!=1.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F16191-01A1-4111-A111-F1D181B1616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500040" y="2142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Some Important Big-O Results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0" y="1428840"/>
            <a:ext cx="9000720" cy="5000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3200">
                <a:solidFill>
                  <a:srgbClr val="00b050"/>
                </a:solidFill>
                <a:latin typeface="Calibri"/>
              </a:rPr>
              <a:t>Example 7: 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In Section 4.1 ,we will show that </a:t>
            </a:r>
            <a:r>
              <a:rPr i="1" lang="zh-TW" sz="3200">
                <a:solidFill>
                  <a:srgbClr val="000000"/>
                </a:solidFill>
                <a:latin typeface="Calibri"/>
              </a:rPr>
              <a:t>n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 &lt;</a:t>
            </a:r>
            <a:r>
              <a:rPr i="1" lang="zh-TW" sz="3200">
                <a:solidFill>
                  <a:srgbClr val="000000"/>
                </a:solidFill>
                <a:latin typeface="Calibri"/>
              </a:rPr>
              <a:t>2n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 whenever n is a positive integer.</a:t>
            </a:r>
            <a:endParaRPr/>
          </a:p>
          <a:p>
            <a:pPr>
              <a:lnSpc>
                <a:spcPct val="100000"/>
              </a:lnSpc>
            </a:pPr>
            <a:r>
              <a:rPr lang="zh-TW" sz="3200">
                <a:solidFill>
                  <a:srgbClr val="000000"/>
                </a:solidFill>
                <a:latin typeface="Calibri"/>
              </a:rPr>
              <a:t>    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Show that this inequality implies that </a:t>
            </a:r>
            <a:r>
              <a:rPr i="1" lang="zh-TW" sz="3200">
                <a:solidFill>
                  <a:srgbClr val="000000"/>
                </a:solidFill>
                <a:latin typeface="Calibri"/>
              </a:rPr>
              <a:t>n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 is </a:t>
            </a:r>
            <a:r>
              <a:rPr i="1" lang="zh-TW" sz="3200">
                <a:solidFill>
                  <a:srgbClr val="000000"/>
                </a:solidFill>
                <a:latin typeface="Calibri"/>
              </a:rPr>
              <a:t>O(2n) 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, and use this inequality to show that </a:t>
            </a:r>
            <a:r>
              <a:rPr i="1" lang="zh-TW" sz="3200">
                <a:solidFill>
                  <a:srgbClr val="000000"/>
                </a:solidFill>
                <a:latin typeface="Calibri"/>
              </a:rPr>
              <a:t>log n 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is </a:t>
            </a:r>
            <a:r>
              <a:rPr i="1" lang="zh-TW" sz="3200">
                <a:solidFill>
                  <a:srgbClr val="000000"/>
                </a:solidFill>
                <a:latin typeface="Calibri"/>
              </a:rPr>
              <a:t>O(n).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11A121-5161-4161-8111-11D1B1E1A18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609480" y="42696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Some Important Big-O Results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000">
                <a:solidFill>
                  <a:srgbClr val="000000"/>
                </a:solidFill>
                <a:latin typeface="Calibri"/>
              </a:rPr>
              <a:t>The Growth of Combinations of  Functions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428840"/>
            <a:ext cx="8229240" cy="5000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i="1" lang="zh-TW" sz="3200">
                <a:solidFill>
                  <a:srgbClr val="000000"/>
                </a:solidFill>
                <a:latin typeface="Calibri"/>
              </a:rPr>
              <a:t>1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i="1" lang="zh-TW" sz="3200">
                <a:solidFill>
                  <a:srgbClr val="000000"/>
                </a:solidFill>
                <a:latin typeface="Calibri"/>
              </a:rPr>
              <a:t> 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log</a:t>
            </a:r>
            <a:r>
              <a:rPr i="1" lang="zh-TW" sz="3200">
                <a:solidFill>
                  <a:srgbClr val="000000"/>
                </a:solidFill>
                <a:latin typeface="Calibri"/>
              </a:rPr>
              <a:t>n 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i="1" lang="zh-TW" sz="3200">
                <a:solidFill>
                  <a:srgbClr val="000000"/>
                </a:solidFill>
                <a:latin typeface="Calibri"/>
              </a:rPr>
              <a:t> </a:t>
            </a:r>
            <a:r>
              <a:rPr i="1" lang="zh-TW" sz="3200">
                <a:solidFill>
                  <a:srgbClr val="000000"/>
                </a:solidFill>
                <a:latin typeface="Calibri"/>
              </a:rPr>
              <a:t>n 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i="1" lang="zh-TW" sz="3200">
                <a:solidFill>
                  <a:srgbClr val="000000"/>
                </a:solidFill>
                <a:latin typeface="Calibri"/>
              </a:rPr>
              <a:t> </a:t>
            </a:r>
            <a:r>
              <a:rPr i="1" lang="zh-TW" sz="3200">
                <a:solidFill>
                  <a:srgbClr val="000000"/>
                </a:solidFill>
                <a:latin typeface="Calibri"/>
              </a:rPr>
              <a:t>n 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log</a:t>
            </a:r>
            <a:r>
              <a:rPr i="1" lang="zh-TW" sz="3200">
                <a:solidFill>
                  <a:srgbClr val="000000"/>
                </a:solidFill>
                <a:latin typeface="Calibri"/>
              </a:rPr>
              <a:t> n</a:t>
            </a: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i="1" lang="zh-TW" sz="3200">
                <a:solidFill>
                  <a:srgbClr val="000000"/>
                </a:solidFill>
                <a:latin typeface="Calibri"/>
              </a:rPr>
              <a:t> </a:t>
            </a:r>
            <a:r>
              <a:rPr i="1" lang="zh-TW" sz="3200">
                <a:solidFill>
                  <a:srgbClr val="000000"/>
                </a:solidFill>
                <a:latin typeface="Calibri"/>
              </a:rPr>
              <a:t>n2  </a:t>
            </a:r>
            <a:endParaRPr/>
          </a:p>
          <a:p>
            <a:pPr>
              <a:lnSpc>
                <a:spcPct val="100000"/>
              </a:lnSpc>
              <a:buBlip>
                <a:blip r:embed="rId6"/>
              </a:buBlip>
            </a:pPr>
            <a:r>
              <a:rPr i="1" lang="zh-TW" sz="3200">
                <a:solidFill>
                  <a:srgbClr val="000000"/>
                </a:solidFill>
                <a:latin typeface="Calibri"/>
              </a:rPr>
              <a:t>2n </a:t>
            </a:r>
            <a:endParaRPr/>
          </a:p>
          <a:p>
            <a:pPr>
              <a:lnSpc>
                <a:spcPct val="100000"/>
              </a:lnSpc>
              <a:buBlip>
                <a:blip r:embed="rId7"/>
              </a:buBlip>
            </a:pPr>
            <a:r>
              <a:rPr i="1" lang="zh-TW" sz="3200">
                <a:solidFill>
                  <a:srgbClr val="000000"/>
                </a:solidFill>
                <a:latin typeface="Calibri"/>
              </a:rPr>
              <a:t> </a:t>
            </a:r>
            <a:r>
              <a:rPr i="1" lang="zh-TW" sz="3200">
                <a:solidFill>
                  <a:srgbClr val="000000"/>
                </a:solidFill>
                <a:latin typeface="Calibri"/>
              </a:rPr>
              <a:t>n!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88" name="Picture 3"/>
          <p:cNvPicPr/>
          <p:nvPr/>
        </p:nvPicPr>
        <p:blipFill>
          <a:blip r:embed="rId8"/>
          <a:stretch>
            <a:fillRect/>
          </a:stretch>
        </p:blipFill>
        <p:spPr>
          <a:xfrm>
            <a:off x="2786040" y="1214280"/>
            <a:ext cx="5643360" cy="4714560"/>
          </a:xfrm>
          <a:prstGeom prst="rect">
            <a:avLst/>
          </a:prstGeom>
        </p:spPr>
      </p:pic>
      <p:sp>
        <p:nvSpPr>
          <p:cNvPr id="89" name="CustomShape 3"/>
          <p:cNvSpPr/>
          <p:nvPr/>
        </p:nvSpPr>
        <p:spPr>
          <a:xfrm>
            <a:off x="214200" y="6000840"/>
            <a:ext cx="87627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ff6600"/>
                </a:solidFill>
                <a:latin typeface="Times New Roman"/>
                <a:ea typeface="新細明體"/>
              </a:rPr>
              <a:t>FIGURE 3 </a:t>
            </a:r>
            <a:r>
              <a:rPr lang="en-US">
                <a:solidFill>
                  <a:srgbClr val="000000"/>
                </a:solidFill>
                <a:latin typeface="Times New Roman"/>
                <a:ea typeface="新細明體"/>
              </a:rPr>
              <a:t> A Display of the Growth of Functions Commonly Used in Big-</a:t>
            </a:r>
            <a:r>
              <a:rPr i="1" lang="en-US">
                <a:solidFill>
                  <a:srgbClr val="000000"/>
                </a:solidFill>
                <a:latin typeface="Times New Roman"/>
                <a:ea typeface="新細明體"/>
              </a:rPr>
              <a:t>O</a:t>
            </a:r>
            <a:r>
              <a:rPr lang="en-US">
                <a:solidFill>
                  <a:srgbClr val="000000"/>
                </a:solidFill>
                <a:latin typeface="Times New Roman"/>
                <a:ea typeface="新細明體"/>
              </a:rPr>
              <a:t> Estimates.</a:t>
            </a:r>
            <a:endParaRPr/>
          </a:p>
        </p:txBody>
      </p:sp>
      <p:sp>
        <p:nvSpPr>
          <p:cNvPr id="90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410191-5171-41B1-9161-C1B13191119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000">
                <a:solidFill>
                  <a:srgbClr val="000000"/>
                </a:solidFill>
                <a:latin typeface="Calibri"/>
              </a:rPr>
              <a:t>Important Complexity Classes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428840"/>
            <a:ext cx="8229240" cy="5143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zh-TW" sz="2800">
                <a:solidFill>
                  <a:srgbClr val="000000"/>
                </a:solidFill>
                <a:latin typeface="Calibri"/>
              </a:rPr>
              <a:t>Where j &gt; 2 and c&gt; 1.</a:t>
            </a:r>
            <a:endParaRPr/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zh-TW" sz="2800">
                <a:solidFill>
                  <a:srgbClr val="00b050"/>
                </a:solidFill>
                <a:latin typeface="Calibri"/>
              </a:rPr>
              <a:t>Example :</a:t>
            </a:r>
            <a:r>
              <a:rPr lang="zh-TW" sz="2800">
                <a:solidFill>
                  <a:srgbClr val="000000"/>
                </a:solidFill>
                <a:latin typeface="Calibri"/>
              </a:rPr>
              <a:t>Find the complexity class of the function</a:t>
            </a:r>
            <a:endParaRPr/>
          </a:p>
          <a:p>
            <a:pPr>
              <a:lnSpc>
                <a:spcPct val="120000"/>
              </a:lnSpc>
            </a:pPr>
            <a:r>
              <a:rPr lang="zh-TW" sz="2800">
                <a:solidFill>
                  <a:srgbClr val="000000"/>
                </a:solidFill>
                <a:latin typeface="Calibri"/>
              </a:rPr>
              <a:t>                                                         </a:t>
            </a:r>
            <a:endParaRPr/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zh-TW" sz="2800">
                <a:solidFill>
                  <a:srgbClr val="00b050"/>
                </a:solidFill>
                <a:latin typeface="Calibri"/>
              </a:rPr>
              <a:t>Solution: </a:t>
            </a:r>
            <a:r>
              <a:rPr lang="zh-TW" sz="2800">
                <a:solidFill>
                  <a:srgbClr val="000000"/>
                </a:solidFill>
                <a:latin typeface="Calibri"/>
              </a:rPr>
              <a:t>this means to simplify the expression.</a:t>
            </a:r>
            <a:endParaRPr/>
          </a:p>
          <a:p>
            <a:pPr>
              <a:lnSpc>
                <a:spcPct val="120000"/>
              </a:lnSpc>
            </a:pPr>
            <a:r>
              <a:rPr lang="zh-TW" sz="2800">
                <a:solidFill>
                  <a:srgbClr val="000000"/>
                </a:solidFill>
                <a:latin typeface="Calibri"/>
              </a:rPr>
              <a:t>Throw out stuff which you know doesn’t grow as fast. </a:t>
            </a:r>
            <a:endParaRPr/>
          </a:p>
          <a:p>
            <a:pPr>
              <a:lnSpc>
                <a:spcPct val="120000"/>
              </a:lnSpc>
            </a:pPr>
            <a:r>
              <a:rPr lang="zh-TW" sz="2800">
                <a:solidFill>
                  <a:srgbClr val="000000"/>
                </a:solidFill>
                <a:latin typeface="Calibri"/>
              </a:rPr>
              <a:t>We are using the property that if f is O(g) then </a:t>
            </a:r>
            <a:r>
              <a:rPr lang="zh-TW" sz="2800">
                <a:solidFill>
                  <a:srgbClr val="ff0000"/>
                </a:solidFill>
                <a:latin typeface="Calibri"/>
              </a:rPr>
              <a:t>f + g </a:t>
            </a:r>
            <a:r>
              <a:rPr lang="zh-TW" sz="2800">
                <a:solidFill>
                  <a:srgbClr val="000000"/>
                </a:solidFill>
                <a:latin typeface="Calibri"/>
              </a:rPr>
              <a:t>is O(g).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zh-TW" sz="3200">
                <a:solidFill>
                  <a:srgbClr val="000000"/>
                </a:solidFill>
                <a:latin typeface="Calibri"/>
              </a:rPr>
              <a:t>  </a:t>
            </a:r>
            <a:endParaRPr/>
          </a:p>
        </p:txBody>
      </p:sp>
      <p:sp>
        <p:nvSpPr>
          <p:cNvPr id="93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D121C1-C131-4161-81C1-E1017121019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9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5600" y="1447920"/>
            <a:ext cx="6311880" cy="1028880"/>
          </a:xfrm>
          <a:prstGeom prst="rect">
            <a:avLst/>
          </a:prstGeom>
        </p:spPr>
      </p:pic>
      <p:pic>
        <p:nvPicPr>
          <p:cNvPr descr="" id="9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98680" y="3784680"/>
            <a:ext cx="4788000" cy="507960"/>
          </a:xfrm>
          <a:prstGeom prst="rect">
            <a:avLst/>
          </a:prstGeom>
        </p:spPr>
      </p:pic>
    </p:spTree>
  </p:cSld>
  <p:timing>
    <p:tnLst>
      <p:par>
        <p:cTn dur="indefinite" id="29" nodeType="tmRoot" restart="never">
          <p:childTnLst>
            <p:seq>
              <p:cTn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1285920"/>
            <a:ext cx="8229240" cy="5143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zh-TW" sz="3200">
                <a:solidFill>
                  <a:srgbClr val="000000"/>
                </a:solidFill>
                <a:latin typeface="Calibri"/>
              </a:rPr>
              <a:t>if a flop takes a nanosecond, how big can a problem be solved (the value of n ) in </a:t>
            </a:r>
            <a:endParaRPr/>
          </a:p>
          <a:p>
            <a:pPr>
              <a:lnSpc>
                <a:spcPct val="100000"/>
              </a:lnSpc>
            </a:pPr>
            <a:r>
              <a:rPr lang="zh-TW" sz="3200">
                <a:solidFill>
                  <a:srgbClr val="000000"/>
                </a:solidFill>
                <a:latin typeface="Calibri"/>
              </a:rPr>
              <a:t>    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a minute?</a:t>
            </a:r>
            <a:endParaRPr/>
          </a:p>
          <a:p>
            <a:pPr>
              <a:lnSpc>
                <a:spcPct val="100000"/>
              </a:lnSpc>
            </a:pPr>
            <a:r>
              <a:rPr lang="zh-TW" sz="3200">
                <a:solidFill>
                  <a:srgbClr val="000000"/>
                </a:solidFill>
                <a:latin typeface="Calibri"/>
              </a:rPr>
              <a:t>    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a day?</a:t>
            </a:r>
            <a:endParaRPr/>
          </a:p>
          <a:p>
            <a:pPr>
              <a:lnSpc>
                <a:spcPct val="100000"/>
              </a:lnSpc>
            </a:pPr>
            <a:r>
              <a:rPr lang="zh-TW" sz="3200">
                <a:solidFill>
                  <a:srgbClr val="000000"/>
                </a:solidFill>
                <a:latin typeface="Calibri"/>
              </a:rPr>
              <a:t>    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a year?</a:t>
            </a:r>
            <a:endParaRPr/>
          </a:p>
          <a:p>
            <a:pPr>
              <a:lnSpc>
                <a:spcPct val="100000"/>
              </a:lnSpc>
            </a:pPr>
            <a:r>
              <a:rPr lang="zh-TW" sz="3200">
                <a:solidFill>
                  <a:srgbClr val="000000"/>
                </a:solidFill>
                <a:latin typeface="Calibri"/>
              </a:rPr>
              <a:t>For the complexity class O(n n! nn)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4131B1-E101-4151-B1E1-3181516191B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98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000">
                <a:solidFill>
                  <a:srgbClr val="000000"/>
                </a:solidFill>
                <a:latin typeface="Calibri"/>
              </a:rPr>
              <a:t>Important Complexity Classes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285840" y="1285920"/>
            <a:ext cx="8857800" cy="5143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zh-TW" sz="3200">
                <a:solidFill>
                  <a:srgbClr val="000000"/>
                </a:solidFill>
                <a:latin typeface="Calibri"/>
              </a:rPr>
              <a:t>a minute= 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	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60*109=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	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	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	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6*1010 flops</a:t>
            </a:r>
            <a:endParaRPr/>
          </a:p>
          <a:p>
            <a:pPr>
              <a:lnSpc>
                <a:spcPct val="100000"/>
              </a:lnSpc>
            </a:pPr>
            <a:r>
              <a:rPr lang="zh-TW" sz="3200">
                <a:solidFill>
                  <a:srgbClr val="000000"/>
                </a:solidFill>
                <a:latin typeface="Calibri"/>
              </a:rPr>
              <a:t>a day=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	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24*60*60=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	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	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8.65*1013 flops </a:t>
            </a:r>
            <a:endParaRPr/>
          </a:p>
          <a:p>
            <a:pPr>
              <a:lnSpc>
                <a:spcPct val="100000"/>
              </a:lnSpc>
            </a:pPr>
            <a:r>
              <a:rPr lang="zh-TW" sz="3200">
                <a:solidFill>
                  <a:srgbClr val="000000"/>
                </a:solidFill>
                <a:latin typeface="Calibri"/>
              </a:rPr>
              <a:t>a year=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	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365*24*60*60*109=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	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3.1536*1016 flops</a:t>
            </a:r>
            <a:endParaRPr/>
          </a:p>
          <a:p>
            <a:pPr>
              <a:lnSpc>
                <a:spcPct val="100000"/>
              </a:lnSpc>
            </a:pPr>
            <a:r>
              <a:rPr lang="zh-TW" sz="3200">
                <a:solidFill>
                  <a:srgbClr val="000000"/>
                </a:solidFill>
                <a:latin typeface="Calibri"/>
              </a:rPr>
              <a:t>We want to find the maximal integer so that </a:t>
            </a:r>
            <a:endParaRPr/>
          </a:p>
          <a:p>
            <a:pPr algn="ctr">
              <a:lnSpc>
                <a:spcPct val="100000"/>
              </a:lnSpc>
            </a:pPr>
            <a:r>
              <a:rPr lang="zh-TW" sz="3200">
                <a:solidFill>
                  <a:srgbClr val="000000"/>
                </a:solidFill>
                <a:latin typeface="Calibri"/>
              </a:rPr>
              <a:t>n*n!*nn &lt; 6*1010 </a:t>
            </a:r>
            <a:endParaRPr/>
          </a:p>
          <a:p>
            <a:pPr algn="ctr">
              <a:lnSpc>
                <a:spcPct val="100000"/>
              </a:lnSpc>
            </a:pPr>
            <a:r>
              <a:rPr lang="zh-TW" sz="3200">
                <a:solidFill>
                  <a:srgbClr val="000000"/>
                </a:solidFill>
                <a:latin typeface="Calibri"/>
              </a:rPr>
              <a:t>n*n!*nn &lt; 8.65*1013</a:t>
            </a:r>
            <a:endParaRPr/>
          </a:p>
          <a:p>
            <a:pPr algn="ctr">
              <a:lnSpc>
                <a:spcPct val="100000"/>
              </a:lnSpc>
            </a:pPr>
            <a:r>
              <a:rPr lang="zh-TW" sz="3200">
                <a:solidFill>
                  <a:srgbClr val="000000"/>
                </a:solidFill>
                <a:latin typeface="Calibri"/>
              </a:rPr>
              <a:t>n*n!*nn &lt; 3.1536*1016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F19151-C161-4111-9161-71914151618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01" name="TextShape 3"/>
          <p:cNvSpPr txBox="1"/>
          <p:nvPr/>
        </p:nvSpPr>
        <p:spPr>
          <a:xfrm>
            <a:off x="457200" y="274680"/>
            <a:ext cx="8229240" cy="582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000">
                <a:solidFill>
                  <a:srgbClr val="000000"/>
                </a:solidFill>
                <a:latin typeface="Calibri"/>
              </a:rPr>
              <a:t>Important Complexity Classes</a:t>
            </a:r>
            <a:endParaRPr/>
          </a:p>
        </p:txBody>
      </p:sp>
    </p:spTree>
  </p:cSld>
  <p:timing>
    <p:tnLst>
      <p:par>
        <p:cTn dur="indefinite" id="33" nodeType="tmRoot" restart="never">
          <p:childTnLst>
            <p:seq>
              <p:cTn id="3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1285920"/>
            <a:ext cx="8229240" cy="5143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zh-TW" sz="3200">
                <a:solidFill>
                  <a:srgbClr val="000000"/>
                </a:solidFill>
                <a:latin typeface="Calibri"/>
              </a:rPr>
              <a:t>Maple Program:</a:t>
            </a:r>
            <a:endParaRPr/>
          </a:p>
          <a:p>
            <a:pPr algn="ctr">
              <a:lnSpc>
                <a:spcPct val="100000"/>
              </a:lnSpc>
            </a:pPr>
            <a:r>
              <a:rPr lang="zh-TW" sz="3200">
                <a:solidFill>
                  <a:srgbClr val="000000"/>
                </a:solidFill>
                <a:latin typeface="Calibri"/>
              </a:rPr>
              <a:t>for k from 1 to 10 do (k,k*factorial(k)*kk)end do; </a:t>
            </a:r>
            <a:endParaRPr/>
          </a:p>
          <a:p>
            <a:pPr algn="ctr">
              <a:lnSpc>
                <a:spcPct val="100000"/>
              </a:lnSpc>
            </a:pPr>
            <a:r>
              <a:rPr lang="zh-TW" sz="3200">
                <a:solidFill>
                  <a:srgbClr val="000000"/>
                </a:solidFill>
                <a:latin typeface="Calibri"/>
              </a:rPr>
              <a:t>1, 1</a:t>
            </a:r>
            <a:endParaRPr/>
          </a:p>
          <a:p>
            <a:pPr algn="ctr">
              <a:lnSpc>
                <a:spcPct val="100000"/>
              </a:lnSpc>
            </a:pPr>
            <a:r>
              <a:rPr lang="zh-TW" sz="3200">
                <a:solidFill>
                  <a:srgbClr val="000000"/>
                </a:solidFill>
                <a:latin typeface="Calibri"/>
              </a:rPr>
              <a:t>2, 16</a:t>
            </a:r>
            <a:endParaRPr/>
          </a:p>
          <a:p>
            <a:pPr algn="ctr">
              <a:lnSpc>
                <a:spcPct val="100000"/>
              </a:lnSpc>
            </a:pPr>
            <a:r>
              <a:rPr lang="zh-TW" sz="3200">
                <a:solidFill>
                  <a:srgbClr val="000000"/>
                </a:solidFill>
                <a:latin typeface="Calibri"/>
              </a:rPr>
              <a:t>3, 486</a:t>
            </a:r>
            <a:endParaRPr/>
          </a:p>
          <a:p>
            <a:pPr algn="ctr">
              <a:lnSpc>
                <a:spcPct val="100000"/>
              </a:lnSpc>
            </a:pPr>
            <a:r>
              <a:rPr lang="zh-TW" sz="3200">
                <a:solidFill>
                  <a:srgbClr val="000000"/>
                </a:solidFill>
                <a:latin typeface="Calibri"/>
              </a:rPr>
              <a:t>4, 24576</a:t>
            </a:r>
            <a:endParaRPr/>
          </a:p>
          <a:p>
            <a:pPr algn="ctr">
              <a:lnSpc>
                <a:spcPct val="100000"/>
              </a:lnSpc>
            </a:pPr>
            <a:r>
              <a:rPr lang="zh-TW" sz="3200">
                <a:solidFill>
                  <a:srgbClr val="000000"/>
                </a:solidFill>
                <a:latin typeface="Calibri"/>
              </a:rPr>
              <a:t>5, 187500</a:t>
            </a:r>
            <a:endParaRPr/>
          </a:p>
          <a:p>
            <a:pPr algn="ctr">
              <a:lnSpc>
                <a:spcPct val="100000"/>
              </a:lnSpc>
            </a:pPr>
            <a:r>
              <a:rPr lang="zh-TW" sz="3200">
                <a:solidFill>
                  <a:srgbClr val="000000"/>
                </a:solidFill>
                <a:latin typeface="Calibri"/>
              </a:rPr>
              <a:t>6, 201553920</a:t>
            </a:r>
            <a:endParaRPr/>
          </a:p>
          <a:p>
            <a:pPr algn="ctr">
              <a:lnSpc>
                <a:spcPct val="100000"/>
              </a:lnSpc>
            </a:pPr>
            <a:r>
              <a:rPr lang="zh-TW" sz="3200">
                <a:solidFill>
                  <a:srgbClr val="000000"/>
                </a:solidFill>
                <a:latin typeface="Calibri"/>
              </a:rPr>
              <a:t>7, 29054597040 </a:t>
            </a:r>
            <a:endParaRPr/>
          </a:p>
          <a:p>
            <a:pPr algn="ctr">
              <a:lnSpc>
                <a:spcPct val="100000"/>
              </a:lnSpc>
            </a:pPr>
            <a:r>
              <a:rPr lang="zh-TW" sz="3200">
                <a:solidFill>
                  <a:srgbClr val="000000"/>
                </a:solidFill>
                <a:latin typeface="Calibri"/>
              </a:rPr>
              <a:t>8, 5411658792960 </a:t>
            </a:r>
            <a:endParaRPr/>
          </a:p>
          <a:p>
            <a:pPr algn="ctr">
              <a:lnSpc>
                <a:spcPct val="100000"/>
              </a:lnSpc>
            </a:pPr>
            <a:r>
              <a:rPr lang="zh-TW" sz="3200">
                <a:solidFill>
                  <a:srgbClr val="000000"/>
                </a:solidFill>
                <a:latin typeface="Calibri"/>
              </a:rPr>
              <a:t>9, 1265284323434880</a:t>
            </a:r>
            <a:endParaRPr/>
          </a:p>
          <a:p>
            <a:pPr algn="ctr">
              <a:lnSpc>
                <a:spcPct val="100000"/>
              </a:lnSpc>
            </a:pPr>
            <a:r>
              <a:rPr lang="zh-TW" sz="3200">
                <a:solidFill>
                  <a:srgbClr val="000000"/>
                </a:solidFill>
                <a:latin typeface="Calibri"/>
              </a:rPr>
              <a:t>10, 362880000000000000</a:t>
            </a:r>
            <a:endParaRPr/>
          </a:p>
          <a:p>
            <a:pPr algn="ctr">
              <a:lnSpc>
                <a:spcPct val="100000"/>
              </a:lnSpc>
            </a:pPr>
            <a:r>
              <a:rPr lang="zh-TW" sz="3200">
                <a:solidFill>
                  <a:srgbClr val="000000"/>
                </a:solidFill>
                <a:latin typeface="Calibri"/>
              </a:rPr>
              <a:t>So, n=7,8,9 for a minute, a day, and a year.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810111-F171-41E1-A1A1-9151E101113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04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000">
                <a:solidFill>
                  <a:srgbClr val="000000"/>
                </a:solidFill>
                <a:latin typeface="Calibri"/>
              </a:rPr>
              <a:t>Important Complexity Classes</a:t>
            </a:r>
            <a:endParaRPr/>
          </a:p>
        </p:txBody>
      </p:sp>
    </p:spTree>
  </p:cSld>
  <p:timing>
    <p:tnLst>
      <p:par>
        <p:cTn dur="indefinite" id="35" nodeType="tmRoot" restart="never">
          <p:childTnLst>
            <p:seq>
              <p:cTn id="3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000">
                <a:solidFill>
                  <a:srgbClr val="000000"/>
                </a:solidFill>
                <a:latin typeface="Calibri"/>
              </a:rPr>
              <a:t>The Growth of Combinations of Functions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457200" y="1428840"/>
            <a:ext cx="8229240" cy="5000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3200">
                <a:solidFill>
                  <a:srgbClr val="00b050"/>
                </a:solidFill>
                <a:latin typeface="Calibri"/>
              </a:rPr>
              <a:t>Theorem 2: 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suppose that </a:t>
            </a:r>
            <a:r>
              <a:rPr i="1" lang="zh-TW" sz="3200">
                <a:solidFill>
                  <a:srgbClr val="000000"/>
                </a:solidFill>
                <a:latin typeface="Calibri"/>
              </a:rPr>
              <a:t>f1(x) 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is </a:t>
            </a:r>
            <a:r>
              <a:rPr i="1" lang="zh-TW" sz="3200">
                <a:solidFill>
                  <a:srgbClr val="000000"/>
                </a:solidFill>
                <a:latin typeface="Calibri"/>
              </a:rPr>
              <a:t>O(g1(x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)) and </a:t>
            </a:r>
            <a:r>
              <a:rPr i="1" lang="zh-TW" sz="3200">
                <a:solidFill>
                  <a:srgbClr val="000000"/>
                </a:solidFill>
                <a:latin typeface="Calibri"/>
              </a:rPr>
              <a:t>f2(x) 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is </a:t>
            </a:r>
            <a:r>
              <a:rPr i="1" lang="zh-TW" sz="3200">
                <a:solidFill>
                  <a:srgbClr val="000000"/>
                </a:solidFill>
                <a:latin typeface="Calibri"/>
              </a:rPr>
              <a:t>O(g2(x))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.</a:t>
            </a:r>
            <a:r>
              <a:rPr i="1" lang="zh-TW" sz="3200">
                <a:solidFill>
                  <a:srgbClr val="000000"/>
                </a:solidFill>
                <a:latin typeface="Calibri"/>
              </a:rPr>
              <a:t> 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Then (</a:t>
            </a:r>
            <a:r>
              <a:rPr i="1" lang="zh-TW" sz="3200">
                <a:solidFill>
                  <a:srgbClr val="000000"/>
                </a:solidFill>
                <a:latin typeface="Calibri"/>
              </a:rPr>
              <a:t>f1 + f2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)(x)  is </a:t>
            </a:r>
            <a:r>
              <a:rPr i="1" lang="zh-TW" sz="3200">
                <a:solidFill>
                  <a:srgbClr val="0070c0"/>
                </a:solidFill>
                <a:latin typeface="Calibri"/>
              </a:rPr>
              <a:t>O</a:t>
            </a:r>
            <a:r>
              <a:rPr lang="zh-TW" sz="3200">
                <a:solidFill>
                  <a:srgbClr val="0070c0"/>
                </a:solidFill>
                <a:latin typeface="Calibri"/>
              </a:rPr>
              <a:t>(max( |</a:t>
            </a:r>
            <a:r>
              <a:rPr i="1" lang="zh-TW" sz="3200">
                <a:solidFill>
                  <a:srgbClr val="0070c0"/>
                </a:solidFill>
                <a:latin typeface="Calibri"/>
              </a:rPr>
              <a:t>g1(x)</a:t>
            </a:r>
            <a:r>
              <a:rPr lang="zh-TW" sz="3200">
                <a:solidFill>
                  <a:srgbClr val="0070c0"/>
                </a:solidFill>
                <a:latin typeface="Calibri"/>
              </a:rPr>
              <a:t>| , |</a:t>
            </a:r>
            <a:r>
              <a:rPr i="1" lang="zh-TW" sz="3200">
                <a:solidFill>
                  <a:srgbClr val="0070c0"/>
                </a:solidFill>
                <a:latin typeface="Calibri"/>
              </a:rPr>
              <a:t>g2(x)</a:t>
            </a:r>
            <a:r>
              <a:rPr lang="zh-TW" sz="3200">
                <a:solidFill>
                  <a:srgbClr val="0070c0"/>
                </a:solidFill>
                <a:latin typeface="Calibri"/>
              </a:rPr>
              <a:t>| ))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3200">
                <a:solidFill>
                  <a:srgbClr val="00b050"/>
                </a:solidFill>
                <a:latin typeface="Calibri"/>
              </a:rPr>
              <a:t>Corollary 1: 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suppose that  </a:t>
            </a:r>
            <a:r>
              <a:rPr i="1" lang="zh-TW" sz="3200">
                <a:solidFill>
                  <a:srgbClr val="000000"/>
                </a:solidFill>
                <a:latin typeface="Calibri"/>
              </a:rPr>
              <a:t>f1(x) 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and </a:t>
            </a:r>
            <a:r>
              <a:rPr i="1" lang="zh-TW" sz="3200">
                <a:solidFill>
                  <a:srgbClr val="000000"/>
                </a:solidFill>
                <a:latin typeface="Calibri"/>
              </a:rPr>
              <a:t>f2(x)  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are both O(g(x)). Then (</a:t>
            </a:r>
            <a:r>
              <a:rPr i="1" lang="zh-TW" sz="3200">
                <a:solidFill>
                  <a:srgbClr val="000000"/>
                </a:solidFill>
                <a:latin typeface="Calibri"/>
              </a:rPr>
              <a:t>f1 + f2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)(x)  is O(g(x)). </a:t>
            </a:r>
            <a:endParaRPr/>
          </a:p>
        </p:txBody>
      </p:sp>
      <p:sp>
        <p:nvSpPr>
          <p:cNvPr id="107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E15111-7141-4101-B121-D141C1B1F1D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37" nodeType="tmRoot" restart="never">
          <p:childTnLst>
            <p:seq>
              <p:cTn id="3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000">
                <a:solidFill>
                  <a:srgbClr val="000000"/>
                </a:solidFill>
                <a:latin typeface="Calibri"/>
              </a:rPr>
              <a:t>Chapter 3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457200" y="1428840"/>
            <a:ext cx="8229240" cy="5000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3200">
                <a:solidFill>
                  <a:srgbClr val="ff0000"/>
                </a:solidFill>
                <a:latin typeface="Calibri"/>
              </a:rPr>
              <a:t>3.2 The Growth of Functions</a:t>
            </a:r>
            <a:endParaRPr/>
          </a:p>
          <a:p>
            <a:pPr>
              <a:lnSpc>
                <a:spcPct val="100000"/>
              </a:lnSpc>
              <a:buFont typeface="Calibri"/>
              <a:buChar char="–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Big-O Notation</a:t>
            </a:r>
            <a:endParaRPr/>
          </a:p>
          <a:p>
            <a:pPr>
              <a:lnSpc>
                <a:spcPct val="100000"/>
              </a:lnSpc>
              <a:buFont typeface="Calibri"/>
              <a:buChar char="–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Some Important Big-O Results</a:t>
            </a:r>
            <a:endParaRPr/>
          </a:p>
          <a:p>
            <a:pPr>
              <a:lnSpc>
                <a:spcPct val="100000"/>
              </a:lnSpc>
              <a:buFont typeface="Calibri"/>
              <a:buChar char="–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The Growth of Combinations of  Functions</a:t>
            </a:r>
            <a:endParaRPr/>
          </a:p>
          <a:p>
            <a:pPr>
              <a:lnSpc>
                <a:spcPct val="100000"/>
              </a:lnSpc>
              <a:buFont typeface="Calibri"/>
              <a:buChar char="–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Big-Omega and Big-Theta Nation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7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718171-4141-4161-B1A1-E1414171F15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200" y="1428840"/>
            <a:ext cx="8229240" cy="5000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Theorem: If </a:t>
            </a:r>
            <a:r>
              <a:rPr i="1" lang="zh-TW" sz="3200">
                <a:solidFill>
                  <a:srgbClr val="000000"/>
                </a:solidFill>
                <a:latin typeface="Calibri"/>
              </a:rPr>
              <a:t>f1 is O(g1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) and </a:t>
            </a:r>
            <a:r>
              <a:rPr i="1" lang="zh-TW" sz="3200">
                <a:solidFill>
                  <a:srgbClr val="000000"/>
                </a:solidFill>
                <a:latin typeface="Calibri"/>
              </a:rPr>
              <a:t>f2 is O(g2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) then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i="1" lang="zh-TW" sz="3200">
                <a:solidFill>
                  <a:srgbClr val="000000"/>
                </a:solidFill>
                <a:latin typeface="Calibri"/>
              </a:rPr>
              <a:t>f1 f2  is O(g1g2) 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i="1" lang="zh-TW" sz="3200">
                <a:solidFill>
                  <a:srgbClr val="000000"/>
                </a:solidFill>
                <a:latin typeface="Calibri"/>
              </a:rPr>
              <a:t>f1+f2 is O(max {g1 ,g2})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0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715131-1111-4121-A131-81D121B1B1F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39" nodeType="tmRoot" restart="never">
          <p:childTnLst>
            <p:seq>
              <p:cTn id="4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8229240" cy="7250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000">
                <a:solidFill>
                  <a:srgbClr val="000000"/>
                </a:solidFill>
                <a:latin typeface="Calibri"/>
              </a:rPr>
              <a:t>The Growth of Combinations of Functions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500040" y="714240"/>
            <a:ext cx="8229240" cy="614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3200">
                <a:solidFill>
                  <a:srgbClr val="00b050"/>
                </a:solidFill>
                <a:latin typeface="Calibri"/>
              </a:rPr>
              <a:t>Theorem 3 :</a:t>
            </a:r>
            <a:r>
              <a:rPr lang="zh-TW" sz="2800">
                <a:solidFill>
                  <a:srgbClr val="000000"/>
                </a:solidFill>
                <a:latin typeface="Calibri"/>
              </a:rPr>
              <a:t>suppose that </a:t>
            </a:r>
            <a:r>
              <a:rPr i="1" lang="zh-TW" sz="2800">
                <a:solidFill>
                  <a:srgbClr val="000000"/>
                </a:solidFill>
                <a:latin typeface="Calibri"/>
              </a:rPr>
              <a:t>f1(x) </a:t>
            </a:r>
            <a:r>
              <a:rPr lang="zh-TW" sz="2800">
                <a:solidFill>
                  <a:srgbClr val="000000"/>
                </a:solidFill>
                <a:latin typeface="Calibri"/>
              </a:rPr>
              <a:t>is </a:t>
            </a:r>
            <a:r>
              <a:rPr i="1" lang="zh-TW" sz="2800">
                <a:solidFill>
                  <a:srgbClr val="000000"/>
                </a:solidFill>
                <a:latin typeface="Calibri"/>
              </a:rPr>
              <a:t>O(g1(x)) </a:t>
            </a:r>
            <a:r>
              <a:rPr lang="zh-TW" sz="2800">
                <a:solidFill>
                  <a:srgbClr val="000000"/>
                </a:solidFill>
                <a:latin typeface="Calibri"/>
              </a:rPr>
              <a:t>and </a:t>
            </a:r>
            <a:r>
              <a:rPr i="1" lang="zh-TW" sz="2800">
                <a:solidFill>
                  <a:srgbClr val="000000"/>
                </a:solidFill>
                <a:latin typeface="Calibri"/>
              </a:rPr>
              <a:t>f2(x) </a:t>
            </a:r>
            <a:r>
              <a:rPr lang="zh-TW" sz="2800">
                <a:solidFill>
                  <a:srgbClr val="000000"/>
                </a:solidFill>
                <a:latin typeface="Calibri"/>
              </a:rPr>
              <a:t>is </a:t>
            </a:r>
            <a:r>
              <a:rPr i="1" lang="zh-TW" sz="2800">
                <a:solidFill>
                  <a:srgbClr val="000000"/>
                </a:solidFill>
                <a:latin typeface="Calibri"/>
              </a:rPr>
              <a:t>O(g2(x)).</a:t>
            </a:r>
            <a:r>
              <a:rPr lang="zh-TW" sz="28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zh-TW" sz="2800">
                <a:solidFill>
                  <a:srgbClr val="000000"/>
                </a:solidFill>
                <a:latin typeface="Calibri"/>
              </a:rPr>
              <a:t>                   </a:t>
            </a:r>
            <a:r>
              <a:rPr lang="zh-TW" sz="2800">
                <a:solidFill>
                  <a:srgbClr val="000000"/>
                </a:solidFill>
                <a:latin typeface="Calibri"/>
              </a:rPr>
              <a:t>Then (f1f2)(x) is </a:t>
            </a:r>
            <a:r>
              <a:rPr lang="zh-TW" sz="2800">
                <a:solidFill>
                  <a:srgbClr val="0070c0"/>
                </a:solidFill>
                <a:latin typeface="Calibri"/>
              </a:rPr>
              <a:t>O(</a:t>
            </a:r>
            <a:r>
              <a:rPr i="1" lang="zh-TW" sz="2800">
                <a:solidFill>
                  <a:srgbClr val="0070c0"/>
                </a:solidFill>
                <a:latin typeface="Calibri"/>
              </a:rPr>
              <a:t>g1(x) g2(x)</a:t>
            </a:r>
            <a:r>
              <a:rPr lang="zh-TW" sz="2800">
                <a:solidFill>
                  <a:srgbClr val="0070c0"/>
                </a:solidFill>
                <a:latin typeface="Calibri"/>
              </a:rPr>
              <a:t>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3200">
                <a:solidFill>
                  <a:srgbClr val="00b050"/>
                </a:solidFill>
                <a:latin typeface="Calibri"/>
              </a:rPr>
              <a:t>Example 8</a:t>
            </a:r>
            <a:r>
              <a:rPr lang="zh-TW" sz="2800">
                <a:solidFill>
                  <a:srgbClr val="00b050"/>
                </a:solidFill>
                <a:latin typeface="Calibri"/>
              </a:rPr>
              <a:t>: </a:t>
            </a:r>
            <a:r>
              <a:rPr lang="zh-TW" sz="2800">
                <a:solidFill>
                  <a:srgbClr val="000000"/>
                </a:solidFill>
                <a:latin typeface="Calibri"/>
              </a:rPr>
              <a:t>give a big-O estimate for </a:t>
            </a:r>
            <a:endParaRPr/>
          </a:p>
          <a:p>
            <a:pPr>
              <a:lnSpc>
                <a:spcPct val="100000"/>
              </a:lnSpc>
            </a:pPr>
            <a:r>
              <a:rPr lang="zh-TW" sz="2800">
                <a:solidFill>
                  <a:srgbClr val="000000"/>
                </a:solidFill>
                <a:latin typeface="Calibri"/>
              </a:rPr>
              <a:t>                      </a:t>
            </a:r>
            <a:r>
              <a:rPr lang="zh-TW" sz="2800">
                <a:solidFill>
                  <a:srgbClr val="000000"/>
                </a:solidFill>
                <a:latin typeface="Calibri"/>
              </a:rPr>
              <a:t>f(n)=</a:t>
            </a:r>
            <a:r>
              <a:rPr i="1" lang="zh-TW" sz="2800">
                <a:solidFill>
                  <a:srgbClr val="000000"/>
                </a:solidFill>
                <a:latin typeface="Calibri"/>
              </a:rPr>
              <a:t>3n log(n!) + (n2 +3) log n</a:t>
            </a:r>
            <a:r>
              <a:rPr lang="zh-TW" sz="28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zh-TW" sz="2800">
                <a:solidFill>
                  <a:srgbClr val="000000"/>
                </a:solidFill>
                <a:latin typeface="Calibri"/>
              </a:rPr>
              <a:t>     </a:t>
            </a:r>
            <a:r>
              <a:rPr lang="zh-TW" sz="2800">
                <a:solidFill>
                  <a:srgbClr val="000000"/>
                </a:solidFill>
                <a:latin typeface="Calibri"/>
              </a:rPr>
              <a:t>where n is a positive integer.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3200">
                <a:solidFill>
                  <a:srgbClr val="00b050"/>
                </a:solidFill>
                <a:latin typeface="Calibri"/>
              </a:rPr>
              <a:t>Example 9: </a:t>
            </a:r>
            <a:r>
              <a:rPr lang="zh-TW" sz="2800">
                <a:solidFill>
                  <a:srgbClr val="000000"/>
                </a:solidFill>
                <a:latin typeface="Calibri"/>
              </a:rPr>
              <a:t>give a big-O estimate for </a:t>
            </a:r>
            <a:endParaRPr/>
          </a:p>
          <a:p>
            <a:pPr>
              <a:lnSpc>
                <a:spcPct val="100000"/>
              </a:lnSpc>
            </a:pPr>
            <a:r>
              <a:rPr lang="zh-TW" sz="2800">
                <a:solidFill>
                  <a:srgbClr val="000000"/>
                </a:solidFill>
                <a:latin typeface="Calibri"/>
              </a:rPr>
              <a:t>                          </a:t>
            </a:r>
            <a:r>
              <a:rPr lang="zh-TW" sz="2800">
                <a:solidFill>
                  <a:srgbClr val="000000"/>
                </a:solidFill>
                <a:latin typeface="Calibri"/>
              </a:rPr>
              <a:t>f(x)=</a:t>
            </a:r>
            <a:r>
              <a:rPr i="1" lang="zh-TW" sz="2800">
                <a:solidFill>
                  <a:srgbClr val="000000"/>
                </a:solidFill>
                <a:latin typeface="Calibri"/>
              </a:rPr>
              <a:t>(x+1)log(x2+1) + 3x2 </a:t>
            </a:r>
            <a:endParaRPr/>
          </a:p>
        </p:txBody>
      </p:sp>
      <p:sp>
        <p:nvSpPr>
          <p:cNvPr id="113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1121C1-E191-41E1-91E1-6141C19151D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41" nodeType="tmRoot" restart="never">
          <p:childTnLst>
            <p:seq>
              <p:cTn id="4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000">
                <a:solidFill>
                  <a:srgbClr val="000000"/>
                </a:solidFill>
                <a:latin typeface="Calibri"/>
              </a:rPr>
              <a:t>Properties of Big-O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57200" y="1214280"/>
            <a:ext cx="8329320" cy="5428800"/>
          </a:xfrm>
          <a:prstGeom prst="rect">
            <a:avLst/>
          </a:prstGeom>
        </p:spPr>
        <p:txBody>
          <a:bodyPr/>
          <a:p>
            <a:pPr>
              <a:lnSpc>
                <a:spcPct val="120000"/>
              </a:lnSpc>
              <a:buFont typeface="Arial"/>
              <a:buChar char="•"/>
            </a:pPr>
            <a:r>
              <a:rPr i="1" lang="zh-TW" sz="3400">
                <a:solidFill>
                  <a:srgbClr val="000000"/>
                </a:solidFill>
                <a:latin typeface="Calibri"/>
              </a:rPr>
              <a:t>f </a:t>
            </a:r>
            <a:r>
              <a:rPr lang="zh-TW" sz="3400">
                <a:solidFill>
                  <a:srgbClr val="000000"/>
                </a:solidFill>
                <a:latin typeface="Calibri"/>
              </a:rPr>
              <a:t>is </a:t>
            </a:r>
            <a:r>
              <a:rPr i="1" lang="zh-TW" sz="3400">
                <a:solidFill>
                  <a:srgbClr val="000000"/>
                </a:solidFill>
                <a:latin typeface="Calibri"/>
              </a:rPr>
              <a:t>O(g) </a:t>
            </a:r>
            <a:r>
              <a:rPr lang="zh-TW" sz="3400">
                <a:solidFill>
                  <a:srgbClr val="000000"/>
                </a:solidFill>
                <a:latin typeface="Calibri"/>
              </a:rPr>
              <a:t>iff                         </a:t>
            </a:r>
            <a:endParaRPr/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zh-TW" sz="3400">
                <a:solidFill>
                  <a:srgbClr val="000000"/>
                </a:solidFill>
                <a:latin typeface="Calibri"/>
              </a:rPr>
              <a:t>If  </a:t>
            </a:r>
            <a:r>
              <a:rPr i="1" lang="zh-TW" sz="3400">
                <a:solidFill>
                  <a:srgbClr val="000000"/>
                </a:solidFill>
                <a:latin typeface="Calibri"/>
              </a:rPr>
              <a:t>f </a:t>
            </a:r>
            <a:r>
              <a:rPr lang="zh-TW" sz="3400">
                <a:solidFill>
                  <a:srgbClr val="000000"/>
                </a:solidFill>
                <a:latin typeface="Calibri"/>
              </a:rPr>
              <a:t> is </a:t>
            </a:r>
            <a:r>
              <a:rPr i="1" lang="zh-TW" sz="3400">
                <a:solidFill>
                  <a:srgbClr val="000000"/>
                </a:solidFill>
                <a:latin typeface="Calibri"/>
              </a:rPr>
              <a:t>O(g) </a:t>
            </a:r>
            <a:r>
              <a:rPr lang="zh-TW" sz="3400">
                <a:solidFill>
                  <a:srgbClr val="000000"/>
                </a:solidFill>
                <a:latin typeface="Calibri"/>
              </a:rPr>
              <a:t>and </a:t>
            </a:r>
            <a:r>
              <a:rPr i="1" lang="zh-TW" sz="3400">
                <a:solidFill>
                  <a:srgbClr val="000000"/>
                </a:solidFill>
                <a:latin typeface="Calibri"/>
              </a:rPr>
              <a:t>g</a:t>
            </a:r>
            <a:r>
              <a:rPr lang="zh-TW" sz="3400">
                <a:solidFill>
                  <a:srgbClr val="000000"/>
                </a:solidFill>
                <a:latin typeface="Calibri"/>
              </a:rPr>
              <a:t> is </a:t>
            </a:r>
            <a:r>
              <a:rPr i="1" lang="zh-TW" sz="3400">
                <a:solidFill>
                  <a:srgbClr val="000000"/>
                </a:solidFill>
                <a:latin typeface="Calibri"/>
              </a:rPr>
              <a:t>O(f)  </a:t>
            </a:r>
            <a:r>
              <a:rPr lang="zh-TW" sz="3400">
                <a:solidFill>
                  <a:srgbClr val="000000"/>
                </a:solidFill>
                <a:latin typeface="Calibri"/>
              </a:rPr>
              <a:t>then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zh-TW" sz="3400">
                <a:solidFill>
                  <a:srgbClr val="000000"/>
                </a:solidFill>
                <a:latin typeface="Calibri"/>
              </a:rPr>
              <a:t>The set </a:t>
            </a:r>
            <a:r>
              <a:rPr i="1" lang="zh-TW" sz="3400">
                <a:solidFill>
                  <a:srgbClr val="000000"/>
                </a:solidFill>
                <a:latin typeface="Calibri"/>
              </a:rPr>
              <a:t>O(g) </a:t>
            </a:r>
            <a:r>
              <a:rPr lang="zh-TW" sz="3400">
                <a:solidFill>
                  <a:srgbClr val="000000"/>
                </a:solidFill>
                <a:latin typeface="Calibri"/>
              </a:rPr>
              <a:t>is </a:t>
            </a:r>
            <a:r>
              <a:rPr lang="zh-TW" sz="3400" u="sng">
                <a:solidFill>
                  <a:srgbClr val="0070c0"/>
                </a:solidFill>
                <a:latin typeface="Calibri"/>
              </a:rPr>
              <a:t>closed under addition:</a:t>
            </a:r>
            <a:endParaRPr/>
          </a:p>
          <a:p>
            <a:pPr>
              <a:lnSpc>
                <a:spcPct val="120000"/>
              </a:lnSpc>
            </a:pPr>
            <a:r>
              <a:rPr lang="zh-TW" sz="3400">
                <a:solidFill>
                  <a:srgbClr val="000000"/>
                </a:solidFill>
                <a:latin typeface="Calibri"/>
              </a:rPr>
              <a:t>     </a:t>
            </a:r>
            <a:r>
              <a:rPr lang="zh-TW" sz="3400">
                <a:solidFill>
                  <a:srgbClr val="000000"/>
                </a:solidFill>
                <a:latin typeface="Calibri"/>
              </a:rPr>
              <a:t>if f is </a:t>
            </a:r>
            <a:r>
              <a:rPr i="1" lang="zh-TW" sz="3400">
                <a:solidFill>
                  <a:srgbClr val="000000"/>
                </a:solidFill>
                <a:latin typeface="Calibri"/>
              </a:rPr>
              <a:t>O(g) </a:t>
            </a:r>
            <a:r>
              <a:rPr lang="zh-TW" sz="3400">
                <a:solidFill>
                  <a:srgbClr val="000000"/>
                </a:solidFill>
                <a:latin typeface="Calibri"/>
              </a:rPr>
              <a:t>and h is O(g) then f+h is O(g) </a:t>
            </a:r>
            <a:endParaRPr/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zh-TW" sz="3400">
                <a:solidFill>
                  <a:srgbClr val="000000"/>
                </a:solidFill>
                <a:latin typeface="Calibri"/>
              </a:rPr>
              <a:t>The set </a:t>
            </a:r>
            <a:r>
              <a:rPr i="1" lang="zh-TW" sz="3400">
                <a:solidFill>
                  <a:srgbClr val="000000"/>
                </a:solidFill>
                <a:latin typeface="Calibri"/>
              </a:rPr>
              <a:t>O(g) </a:t>
            </a:r>
            <a:r>
              <a:rPr lang="zh-TW" sz="3400">
                <a:solidFill>
                  <a:srgbClr val="000000"/>
                </a:solidFill>
                <a:latin typeface="Calibri"/>
              </a:rPr>
              <a:t>is </a:t>
            </a:r>
            <a:r>
              <a:rPr lang="zh-TW" sz="3400" u="sng">
                <a:solidFill>
                  <a:srgbClr val="0070c0"/>
                </a:solidFill>
                <a:latin typeface="Calibri"/>
              </a:rPr>
              <a:t>closed under multiplication by a scalar </a:t>
            </a:r>
            <a:r>
              <a:rPr i="1" lang="zh-TW" sz="3400" u="sng">
                <a:solidFill>
                  <a:srgbClr val="0070c0"/>
                </a:solidFill>
                <a:latin typeface="Calibri"/>
              </a:rPr>
              <a:t>a</a:t>
            </a:r>
            <a:r>
              <a:rPr lang="zh-TW" sz="3400">
                <a:solidFill>
                  <a:srgbClr val="000000"/>
                </a:solidFill>
                <a:latin typeface="Calibri"/>
              </a:rPr>
              <a:t> (real number):if  f  is </a:t>
            </a:r>
            <a:r>
              <a:rPr i="1" lang="zh-TW" sz="3400">
                <a:solidFill>
                  <a:srgbClr val="000000"/>
                </a:solidFill>
                <a:latin typeface="Calibri"/>
              </a:rPr>
              <a:t>O(g)  </a:t>
            </a:r>
            <a:r>
              <a:rPr lang="zh-TW" sz="3400">
                <a:solidFill>
                  <a:srgbClr val="000000"/>
                </a:solidFill>
                <a:latin typeface="Calibri"/>
              </a:rPr>
              <a:t>then af is </a:t>
            </a:r>
            <a:r>
              <a:rPr i="1" lang="zh-TW" sz="3400">
                <a:solidFill>
                  <a:srgbClr val="000000"/>
                </a:solidFill>
                <a:latin typeface="Calibri"/>
              </a:rPr>
              <a:t>O(g) </a:t>
            </a:r>
            <a:endParaRPr/>
          </a:p>
          <a:p>
            <a:pPr>
              <a:lnSpc>
                <a:spcPct val="120000"/>
              </a:lnSpc>
            </a:pPr>
            <a:r>
              <a:rPr lang="zh-TW" sz="3400">
                <a:solidFill>
                  <a:srgbClr val="000000"/>
                </a:solidFill>
                <a:latin typeface="Calibri"/>
              </a:rPr>
              <a:t>That is ,</a:t>
            </a:r>
            <a:r>
              <a:rPr i="1" lang="zh-TW" sz="3400">
                <a:solidFill>
                  <a:srgbClr val="000000"/>
                </a:solidFill>
                <a:latin typeface="Calibri"/>
              </a:rPr>
              <a:t>O(g)</a:t>
            </a:r>
            <a:r>
              <a:rPr lang="zh-TW" sz="3400">
                <a:solidFill>
                  <a:srgbClr val="000000"/>
                </a:solidFill>
                <a:latin typeface="Calibri"/>
              </a:rPr>
              <a:t> is a </a:t>
            </a:r>
            <a:r>
              <a:rPr i="1" lang="zh-TW" sz="3400">
                <a:solidFill>
                  <a:srgbClr val="000000"/>
                </a:solidFill>
                <a:latin typeface="Calibri"/>
              </a:rPr>
              <a:t>vector space.  (The pr</a:t>
            </a:r>
            <a:r>
              <a:rPr lang="zh-TW" sz="3400">
                <a:solidFill>
                  <a:srgbClr val="000000"/>
                </a:solidFill>
                <a:latin typeface="Calibri"/>
              </a:rPr>
              <a:t>oof is in the book.)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zh-TW" sz="3400">
                <a:solidFill>
                  <a:srgbClr val="000000"/>
                </a:solidFill>
                <a:latin typeface="Calibri"/>
              </a:rPr>
              <a:t>Also, as you would expect,</a:t>
            </a:r>
            <a:endParaRPr/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zh-TW" sz="3400">
                <a:solidFill>
                  <a:srgbClr val="000000"/>
                </a:solidFill>
                <a:latin typeface="Calibri"/>
              </a:rPr>
              <a:t>If f  is </a:t>
            </a:r>
            <a:r>
              <a:rPr i="1" lang="zh-TW" sz="3400">
                <a:solidFill>
                  <a:srgbClr val="000000"/>
                </a:solidFill>
                <a:latin typeface="Calibri"/>
              </a:rPr>
              <a:t>O(g) </a:t>
            </a:r>
            <a:r>
              <a:rPr lang="zh-TW" sz="3400">
                <a:solidFill>
                  <a:srgbClr val="000000"/>
                </a:solidFill>
                <a:latin typeface="Calibri"/>
              </a:rPr>
              <a:t> and g is </a:t>
            </a:r>
            <a:r>
              <a:rPr i="1" lang="zh-TW" sz="3400">
                <a:solidFill>
                  <a:srgbClr val="000000"/>
                </a:solidFill>
                <a:latin typeface="Calibri"/>
              </a:rPr>
              <a:t>O(h), </a:t>
            </a:r>
            <a:r>
              <a:rPr lang="zh-TW" sz="3400">
                <a:solidFill>
                  <a:srgbClr val="000000"/>
                </a:solidFill>
                <a:latin typeface="Calibri"/>
              </a:rPr>
              <a:t>then  f is </a:t>
            </a:r>
            <a:r>
              <a:rPr i="1" lang="zh-TW" sz="3400">
                <a:solidFill>
                  <a:srgbClr val="000000"/>
                </a:solidFill>
                <a:latin typeface="Calibri"/>
              </a:rPr>
              <a:t>O(h) </a:t>
            </a:r>
            <a:r>
              <a:rPr lang="zh-TW" sz="34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20000"/>
              </a:lnSpc>
            </a:pPr>
            <a:r>
              <a:rPr lang="zh-TW" sz="3400">
                <a:solidFill>
                  <a:srgbClr val="000000"/>
                </a:solidFill>
                <a:latin typeface="Calibri"/>
              </a:rPr>
              <a:t>In particular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6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A1D121-A161-41F1-9121-0131C121B10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11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49360" y="1282680"/>
            <a:ext cx="2425680" cy="457200"/>
          </a:xfrm>
          <a:prstGeom prst="rect">
            <a:avLst/>
          </a:prstGeom>
        </p:spPr>
      </p:pic>
      <p:pic>
        <p:nvPicPr>
          <p:cNvPr descr="" id="11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51360" y="1638360"/>
            <a:ext cx="2057400" cy="495360"/>
          </a:xfrm>
          <a:prstGeom prst="rect">
            <a:avLst/>
          </a:prstGeom>
        </p:spPr>
      </p:pic>
      <p:pic>
        <p:nvPicPr>
          <p:cNvPr descr="" id="11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21040" y="5994360"/>
            <a:ext cx="3746520" cy="457200"/>
          </a:xfrm>
          <a:prstGeom prst="rect">
            <a:avLst/>
          </a:prstGeom>
        </p:spPr>
      </p:pic>
    </p:spTree>
  </p:cSld>
  <p:timing>
    <p:tnLst>
      <p:par>
        <p:cTn dur="indefinite" id="43" nodeType="tmRoot" restart="never">
          <p:childTnLst>
            <p:seq>
              <p:cTn id="4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357120"/>
            <a:ext cx="8229240" cy="6071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2800">
                <a:solidFill>
                  <a:srgbClr val="e46c0a"/>
                </a:solidFill>
                <a:latin typeface="Calibri"/>
              </a:rPr>
              <a:t>Note : </a:t>
            </a:r>
            <a:r>
              <a:rPr lang="zh-TW" sz="2800">
                <a:solidFill>
                  <a:srgbClr val="000000"/>
                </a:solidFill>
                <a:latin typeface="Calibri"/>
              </a:rPr>
              <a:t>we often want to compare algorithms in the same complexity class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2800">
                <a:solidFill>
                  <a:srgbClr val="00b050"/>
                </a:solidFill>
                <a:latin typeface="Calibri"/>
              </a:rPr>
              <a:t>Example:</a:t>
            </a:r>
            <a:endParaRPr/>
          </a:p>
          <a:p>
            <a:pPr>
              <a:lnSpc>
                <a:spcPct val="100000"/>
              </a:lnSpc>
            </a:pPr>
            <a:r>
              <a:rPr lang="zh-TW" sz="2800">
                <a:solidFill>
                  <a:srgbClr val="000000"/>
                </a:solidFill>
                <a:latin typeface="Calibri"/>
              </a:rPr>
              <a:t>Suppose  </a:t>
            </a:r>
            <a:endParaRPr/>
          </a:p>
          <a:p>
            <a:pPr>
              <a:lnSpc>
                <a:spcPct val="100000"/>
              </a:lnSpc>
            </a:pPr>
            <a:r>
              <a:rPr lang="zh-TW" sz="2800">
                <a:solidFill>
                  <a:srgbClr val="000000"/>
                </a:solidFill>
                <a:latin typeface="Calibri"/>
              </a:rPr>
              <a:t>             </a:t>
            </a:r>
            <a:r>
              <a:rPr lang="zh-TW" sz="2800">
                <a:solidFill>
                  <a:srgbClr val="000000"/>
                </a:solidFill>
                <a:latin typeface="Calibri"/>
              </a:rPr>
              <a:t>Algorithm 1 has complexity n2 – n +1</a:t>
            </a:r>
            <a:endParaRPr/>
          </a:p>
          <a:p>
            <a:pPr algn="ctr">
              <a:lnSpc>
                <a:spcPct val="100000"/>
              </a:lnSpc>
            </a:pPr>
            <a:r>
              <a:rPr lang="zh-TW" sz="2800">
                <a:solidFill>
                  <a:srgbClr val="000000"/>
                </a:solidFill>
                <a:latin typeface="Calibri"/>
              </a:rPr>
              <a:t>Algorithm 2 has complexity n2/2 + 3n + 2</a:t>
            </a:r>
            <a:endParaRPr/>
          </a:p>
          <a:p>
            <a:pPr>
              <a:lnSpc>
                <a:spcPct val="100000"/>
              </a:lnSpc>
            </a:pPr>
            <a:r>
              <a:rPr lang="zh-TW" sz="2800">
                <a:solidFill>
                  <a:srgbClr val="000000"/>
                </a:solidFill>
                <a:latin typeface="Calibri"/>
              </a:rPr>
              <a:t>Then both are O(n2) but Algorithm 2 has a smaller leading coefficient and will be faster for large problems.</a:t>
            </a:r>
            <a:endParaRPr/>
          </a:p>
          <a:p>
            <a:pPr>
              <a:lnSpc>
                <a:spcPct val="100000"/>
              </a:lnSpc>
            </a:pPr>
            <a:r>
              <a:rPr lang="zh-TW" sz="2800">
                <a:solidFill>
                  <a:srgbClr val="000000"/>
                </a:solidFill>
                <a:latin typeface="Calibri"/>
              </a:rPr>
              <a:t>Hence we write</a:t>
            </a:r>
            <a:endParaRPr/>
          </a:p>
          <a:p>
            <a:pPr algn="ctr">
              <a:lnSpc>
                <a:spcPct val="100000"/>
              </a:lnSpc>
            </a:pPr>
            <a:r>
              <a:rPr lang="zh-TW" sz="2800">
                <a:solidFill>
                  <a:srgbClr val="000000"/>
                </a:solidFill>
                <a:latin typeface="Calibri"/>
              </a:rPr>
              <a:t>Algorithm 1 has complexity </a:t>
            </a:r>
            <a:r>
              <a:rPr lang="zh-TW" sz="2800">
                <a:solidFill>
                  <a:srgbClr val="0070c0"/>
                </a:solidFill>
                <a:latin typeface="Calibri"/>
              </a:rPr>
              <a:t>n2 +O(n)</a:t>
            </a:r>
            <a:endParaRPr/>
          </a:p>
          <a:p>
            <a:pPr algn="ctr">
              <a:lnSpc>
                <a:spcPct val="100000"/>
              </a:lnSpc>
            </a:pPr>
            <a:r>
              <a:rPr lang="zh-TW" sz="2800">
                <a:solidFill>
                  <a:srgbClr val="000000"/>
                </a:solidFill>
                <a:latin typeface="Calibri"/>
              </a:rPr>
              <a:t>Algorithm 2 has complexity </a:t>
            </a:r>
            <a:r>
              <a:rPr lang="zh-TW" sz="2800">
                <a:solidFill>
                  <a:srgbClr val="0070c0"/>
                </a:solidFill>
                <a:latin typeface="Calibri"/>
              </a:rPr>
              <a:t>n2/2 + O(n)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5141E1-41A1-41E1-A1A1-31C1F191814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45" nodeType="tmRoot" restart="never">
          <p:childTnLst>
            <p:seq>
              <p:cTn id="4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000">
                <a:solidFill>
                  <a:srgbClr val="000000"/>
                </a:solidFill>
                <a:latin typeface="Calibri"/>
              </a:rPr>
              <a:t>Big-Omega and Big-Theta Nation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1428840"/>
            <a:ext cx="8229240" cy="5000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TW" sz="2400">
                <a:solidFill>
                  <a:srgbClr val="00b050"/>
                </a:solidFill>
                <a:latin typeface="Calibri"/>
              </a:rPr>
              <a:t>Definition 2: </a:t>
            </a:r>
            <a:r>
              <a:rPr lang="zh-TW" sz="2400">
                <a:solidFill>
                  <a:srgbClr val="000000"/>
                </a:solidFill>
                <a:latin typeface="Calibri"/>
              </a:rPr>
              <a:t>Let f and g be functions from the set of integers or the set of real numbers to the set of real numbers.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2400">
                <a:solidFill>
                  <a:srgbClr val="000000"/>
                </a:solidFill>
                <a:latin typeface="Calibri"/>
              </a:rPr>
              <a:t>We say that f(x) is Ω(g(x)) if there are positive constants C and k such that  </a:t>
            </a:r>
            <a:r>
              <a:rPr lang="zh-TW" sz="2400">
                <a:solidFill>
                  <a:srgbClr val="0070c0"/>
                </a:solidFill>
                <a:latin typeface="Calibri"/>
              </a:rPr>
              <a:t>|f(x)|≥ C|g(x)|</a:t>
            </a:r>
            <a:endParaRPr/>
          </a:p>
          <a:p>
            <a:pPr>
              <a:lnSpc>
                <a:spcPct val="100000"/>
              </a:lnSpc>
            </a:pPr>
            <a:r>
              <a:rPr lang="zh-TW" sz="2400">
                <a:solidFill>
                  <a:srgbClr val="000000"/>
                </a:solidFill>
                <a:latin typeface="Calibri"/>
              </a:rPr>
              <a:t>     </a:t>
            </a:r>
            <a:r>
              <a:rPr lang="zh-TW" sz="2400">
                <a:solidFill>
                  <a:srgbClr val="000000"/>
                </a:solidFill>
                <a:latin typeface="Calibri"/>
              </a:rPr>
              <a:t>Whenever x &gt; k. ( this is read as “f(x) is big-Omega of g(x)” .)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2400">
                <a:solidFill>
                  <a:srgbClr val="00b050"/>
                </a:solidFill>
                <a:latin typeface="Calibri"/>
              </a:rPr>
              <a:t>Example 10 :</a:t>
            </a:r>
            <a:r>
              <a:rPr lang="zh-TW" sz="2400">
                <a:solidFill>
                  <a:srgbClr val="000000"/>
                </a:solidFill>
                <a:latin typeface="Calibri"/>
              </a:rPr>
              <a:t>The function f(x) =8x3+ 5x2 +7 is Ω(g(x)) , where g(x) is the function g(x) =x3.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2400">
                <a:solidFill>
                  <a:srgbClr val="000000"/>
                </a:solidFill>
                <a:latin typeface="Calibri"/>
              </a:rPr>
              <a:t>This is easy to see because f(x) =8x3+ 5x2 +7 ≥ x3  for all positive real numbers x. this is equivalent to saying that </a:t>
            </a:r>
            <a:endParaRPr/>
          </a:p>
          <a:p>
            <a:pPr>
              <a:lnSpc>
                <a:spcPct val="100000"/>
              </a:lnSpc>
            </a:pPr>
            <a:r>
              <a:rPr lang="zh-TW" sz="2400">
                <a:solidFill>
                  <a:srgbClr val="000000"/>
                </a:solidFill>
                <a:latin typeface="Calibri"/>
              </a:rPr>
              <a:t>     </a:t>
            </a:r>
            <a:r>
              <a:rPr lang="zh-TW" sz="2400">
                <a:solidFill>
                  <a:srgbClr val="000000"/>
                </a:solidFill>
                <a:latin typeface="Calibri"/>
              </a:rPr>
              <a:t>g(x) = x3 is O(8x3+ 5x2 +7 ) ,which can be established directly by turning the inequality around.</a:t>
            </a:r>
            <a:endParaRPr/>
          </a:p>
        </p:txBody>
      </p:sp>
      <p:sp>
        <p:nvSpPr>
          <p:cNvPr id="124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A15151-71B1-41F1-B121-B1418131D1F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47" nodeType="tmRoot" restart="never">
          <p:childTnLst>
            <p:seq>
              <p:cTn id="4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500040"/>
            <a:ext cx="8329320" cy="5928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TW" sz="2800">
                <a:solidFill>
                  <a:srgbClr val="00b050"/>
                </a:solidFill>
                <a:latin typeface="Calibri"/>
              </a:rPr>
              <a:t>Definition 3: </a:t>
            </a:r>
            <a:r>
              <a:rPr lang="zh-TW" sz="2400">
                <a:solidFill>
                  <a:srgbClr val="000000"/>
                </a:solidFill>
                <a:latin typeface="Calibri"/>
              </a:rPr>
              <a:t>Let f and g be functions from the set of integers or the set of real numbers to the set of real numbers.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2400">
                <a:solidFill>
                  <a:srgbClr val="000000"/>
                </a:solidFill>
                <a:latin typeface="Calibri"/>
              </a:rPr>
              <a:t> </a:t>
            </a:r>
            <a:r>
              <a:rPr lang="zh-TW" sz="2400">
                <a:solidFill>
                  <a:srgbClr val="000000"/>
                </a:solidFill>
                <a:latin typeface="Calibri"/>
              </a:rPr>
              <a:t>We say that f(x) is Θ(g(x)) if  f(x) is O(g(x)) and f(x) is Ω(g(x)).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2400">
                <a:solidFill>
                  <a:srgbClr val="000000"/>
                </a:solidFill>
                <a:latin typeface="Calibri"/>
              </a:rPr>
              <a:t>When f(x) is Θ(g(x)) , we say that” f is big-Theta of g(x)” and we also say that f(x) is of </a:t>
            </a:r>
            <a:r>
              <a:rPr i="1" lang="zh-TW" sz="2400">
                <a:solidFill>
                  <a:srgbClr val="0070c0"/>
                </a:solidFill>
                <a:latin typeface="Calibri"/>
              </a:rPr>
              <a:t>order </a:t>
            </a:r>
            <a:r>
              <a:rPr lang="zh-TW" sz="2400">
                <a:solidFill>
                  <a:srgbClr val="000000"/>
                </a:solidFill>
                <a:latin typeface="Calibri"/>
              </a:rPr>
              <a:t>g(x).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2800">
                <a:solidFill>
                  <a:srgbClr val="00b050"/>
                </a:solidFill>
                <a:latin typeface="Calibri"/>
              </a:rPr>
              <a:t>Example 11: </a:t>
            </a:r>
            <a:r>
              <a:rPr lang="zh-TW" sz="2400">
                <a:solidFill>
                  <a:srgbClr val="000000"/>
                </a:solidFill>
                <a:latin typeface="Calibri"/>
              </a:rPr>
              <a:t>we showed (in example 5) that the sum of the first n positive integers is O(n2). Is this sum of order n2?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2800">
                <a:solidFill>
                  <a:srgbClr val="00b050"/>
                </a:solidFill>
                <a:latin typeface="Calibri"/>
              </a:rPr>
              <a:t>Example 12: </a:t>
            </a:r>
            <a:r>
              <a:rPr lang="zh-TW" sz="2400">
                <a:solidFill>
                  <a:srgbClr val="000000"/>
                </a:solidFill>
                <a:latin typeface="Calibri"/>
              </a:rPr>
              <a:t>show that 3x2 + 8x(logx) is Θ(x2).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B151E1-3141-4191-9151-11A14121D19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49" nodeType="tmRoot" restart="never">
          <p:childTnLst>
            <p:seq>
              <p:cTn id="5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357120"/>
            <a:ext cx="8229240" cy="6071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3200">
                <a:solidFill>
                  <a:srgbClr val="00b050"/>
                </a:solidFill>
                <a:latin typeface="Calibri"/>
              </a:rPr>
              <a:t>Theorem 4: </a:t>
            </a:r>
            <a:r>
              <a:rPr lang="zh-TW" sz="2800">
                <a:solidFill>
                  <a:srgbClr val="000000"/>
                </a:solidFill>
                <a:latin typeface="Calibri"/>
              </a:rPr>
              <a:t>let</a:t>
            </a:r>
            <a:endParaRPr/>
          </a:p>
          <a:p>
            <a:pPr>
              <a:lnSpc>
                <a:spcPct val="100000"/>
              </a:lnSpc>
            </a:pPr>
            <a:r>
              <a:rPr lang="zh-TW" sz="2800">
                <a:solidFill>
                  <a:srgbClr val="000000"/>
                </a:solidFill>
                <a:latin typeface="Calibri"/>
              </a:rPr>
              <a:t>      </a:t>
            </a:r>
            <a:r>
              <a:rPr lang="zh-TW" sz="2800">
                <a:solidFill>
                  <a:srgbClr val="000000"/>
                </a:solidFill>
                <a:latin typeface="Calibri"/>
              </a:rPr>
              <a:t>, where </a:t>
            </a:r>
            <a:r>
              <a:rPr i="1" lang="zh-TW" sz="2800">
                <a:solidFill>
                  <a:srgbClr val="000000"/>
                </a:solidFill>
                <a:latin typeface="Calibri"/>
              </a:rPr>
              <a:t>a0, a1, . . .,an-1 </a:t>
            </a:r>
            <a:r>
              <a:rPr lang="zh-TW" sz="2800">
                <a:solidFill>
                  <a:srgbClr val="000000"/>
                </a:solidFill>
                <a:latin typeface="Calibri"/>
              </a:rPr>
              <a:t>, an  are real numbers with an≠0  . Then  f(x) is of order xn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3200">
                <a:solidFill>
                  <a:srgbClr val="00b050"/>
                </a:solidFill>
                <a:latin typeface="Calibri"/>
              </a:rPr>
              <a:t>Example 13</a:t>
            </a:r>
            <a:r>
              <a:rPr lang="zh-TW" sz="2800">
                <a:solidFill>
                  <a:srgbClr val="00b050"/>
                </a:solidFill>
                <a:latin typeface="Calibri"/>
              </a:rPr>
              <a:t>: </a:t>
            </a:r>
            <a:r>
              <a:rPr lang="zh-TW" sz="2800">
                <a:solidFill>
                  <a:srgbClr val="000000"/>
                </a:solidFill>
                <a:latin typeface="Calibri"/>
              </a:rPr>
              <a:t>the ploynomials </a:t>
            </a:r>
            <a:endParaRPr/>
          </a:p>
          <a:p>
            <a:pPr>
              <a:lnSpc>
                <a:spcPct val="100000"/>
              </a:lnSpc>
            </a:pPr>
            <a:r>
              <a:rPr lang="zh-TW" sz="2800">
                <a:solidFill>
                  <a:srgbClr val="000000"/>
                </a:solidFill>
                <a:latin typeface="Calibri"/>
              </a:rPr>
              <a:t>                           </a:t>
            </a:r>
            <a:r>
              <a:rPr lang="zh-TW" sz="2800">
                <a:solidFill>
                  <a:srgbClr val="000000"/>
                </a:solidFill>
                <a:latin typeface="Calibri"/>
              </a:rPr>
              <a:t>3x8+10x7+221x2+1444</a:t>
            </a:r>
            <a:endParaRPr/>
          </a:p>
          <a:p>
            <a:pPr algn="ctr">
              <a:lnSpc>
                <a:spcPct val="100000"/>
              </a:lnSpc>
            </a:pPr>
            <a:r>
              <a:rPr lang="zh-TW" sz="2800">
                <a:solidFill>
                  <a:srgbClr val="000000"/>
                </a:solidFill>
                <a:latin typeface="Calibri"/>
              </a:rPr>
              <a:t>    </a:t>
            </a:r>
            <a:r>
              <a:rPr lang="zh-TW" sz="2800">
                <a:solidFill>
                  <a:srgbClr val="000000"/>
                </a:solidFill>
                <a:latin typeface="Calibri"/>
              </a:rPr>
              <a:t>x19-18x4-10112</a:t>
            </a:r>
            <a:endParaRPr/>
          </a:p>
          <a:p>
            <a:pPr algn="ctr">
              <a:lnSpc>
                <a:spcPct val="100000"/>
              </a:lnSpc>
            </a:pPr>
            <a:r>
              <a:rPr lang="zh-TW" sz="2800">
                <a:solidFill>
                  <a:srgbClr val="000000"/>
                </a:solidFill>
                <a:latin typeface="Calibri"/>
              </a:rPr>
              <a:t>    </a:t>
            </a:r>
            <a:r>
              <a:rPr lang="zh-TW" sz="2800">
                <a:solidFill>
                  <a:srgbClr val="000000"/>
                </a:solidFill>
                <a:latin typeface="Calibri"/>
              </a:rPr>
              <a:t>-x99+40001x98+100003x </a:t>
            </a:r>
            <a:endParaRPr/>
          </a:p>
          <a:p>
            <a:pPr>
              <a:lnSpc>
                <a:spcPct val="100000"/>
              </a:lnSpc>
            </a:pPr>
            <a:r>
              <a:rPr lang="zh-TW" sz="2800">
                <a:solidFill>
                  <a:srgbClr val="000000"/>
                </a:solidFill>
                <a:latin typeface="Calibri"/>
              </a:rPr>
              <a:t>    </a:t>
            </a:r>
            <a:r>
              <a:rPr lang="zh-TW" sz="2800">
                <a:solidFill>
                  <a:srgbClr val="000000"/>
                </a:solidFill>
                <a:latin typeface="Calibri"/>
              </a:rPr>
              <a:t>are of orders x8, x19 and x99 ,respectively.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81F181-81C1-4161-B1F1-513151E1317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12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13000" y="419040"/>
            <a:ext cx="5524560" cy="482760"/>
          </a:xfrm>
          <a:prstGeom prst="rect">
            <a:avLst/>
          </a:prstGeom>
        </p:spPr>
      </p:pic>
    </p:spTree>
  </p:cSld>
  <p:timing>
    <p:tnLst>
      <p:par>
        <p:cTn dur="indefinite" id="51" nodeType="tmRoot" restart="never">
          <p:childTnLst>
            <p:seq>
              <p:cTn id="5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000">
                <a:solidFill>
                  <a:srgbClr val="000000"/>
                </a:solidFill>
                <a:latin typeface="Calibri"/>
              </a:rPr>
              <a:t>The Growth of Functions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457200" y="1428840"/>
            <a:ext cx="8400600" cy="5000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zh-TW" sz="2800">
                <a:solidFill>
                  <a:srgbClr val="000000"/>
                </a:solidFill>
                <a:latin typeface="Calibri"/>
              </a:rPr>
              <a:t>We quantify the concept that g grows at least as fast as f.</a:t>
            </a:r>
            <a:endParaRPr/>
          </a:p>
          <a:p>
            <a:pPr>
              <a:lnSpc>
                <a:spcPct val="100000"/>
              </a:lnSpc>
            </a:pPr>
            <a:r>
              <a:rPr lang="zh-TW" sz="2800">
                <a:solidFill>
                  <a:srgbClr val="000000"/>
                </a:solidFill>
                <a:latin typeface="Calibri"/>
              </a:rPr>
              <a:t>What really matters in comparing the complexity of algorithms?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2800">
                <a:solidFill>
                  <a:srgbClr val="000000"/>
                </a:solidFill>
                <a:latin typeface="Calibri"/>
              </a:rPr>
              <a:t>We only care about the behavior for </a:t>
            </a:r>
            <a:r>
              <a:rPr b="1" i="1" lang="zh-TW" sz="2800" u="sng">
                <a:solidFill>
                  <a:srgbClr val="000000"/>
                </a:solidFill>
                <a:latin typeface="Calibri"/>
              </a:rPr>
              <a:t>large</a:t>
            </a:r>
            <a:r>
              <a:rPr lang="zh-TW" sz="2800">
                <a:solidFill>
                  <a:srgbClr val="000000"/>
                </a:solidFill>
                <a:latin typeface="Calibri"/>
              </a:rPr>
              <a:t> problems.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2800">
                <a:solidFill>
                  <a:srgbClr val="000000"/>
                </a:solidFill>
                <a:latin typeface="Calibri"/>
              </a:rPr>
              <a:t>Even bad algorithms can be used to solve small problems.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2800">
                <a:solidFill>
                  <a:srgbClr val="000000"/>
                </a:solidFill>
                <a:latin typeface="Calibri"/>
              </a:rPr>
              <a:t>Ignore implementation details such as loop counter incrementation, etc. we can straight-line any loop.</a:t>
            </a:r>
            <a:endParaRPr/>
          </a:p>
        </p:txBody>
      </p:sp>
      <p:sp>
        <p:nvSpPr>
          <p:cNvPr id="50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51B181-41F1-41E1-8141-41319181015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000">
                <a:solidFill>
                  <a:srgbClr val="000000"/>
                </a:solidFill>
                <a:latin typeface="Calibri"/>
              </a:rPr>
              <a:t>Big-O Notation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457200" y="1357200"/>
            <a:ext cx="8229240" cy="5071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TW" sz="2400">
                <a:solidFill>
                  <a:srgbClr val="00b050"/>
                </a:solidFill>
                <a:latin typeface="Calibri"/>
              </a:rPr>
              <a:t>Definition 1</a:t>
            </a:r>
            <a:r>
              <a:rPr b="1" lang="zh-TW" sz="2400">
                <a:solidFill>
                  <a:srgbClr val="00b050"/>
                </a:solidFill>
                <a:latin typeface="Calibri"/>
              </a:rPr>
              <a:t>: </a:t>
            </a:r>
            <a:r>
              <a:rPr lang="zh-TW" sz="2400">
                <a:solidFill>
                  <a:srgbClr val="000000"/>
                </a:solidFill>
                <a:latin typeface="Calibri"/>
              </a:rPr>
              <a:t>let</a:t>
            </a:r>
            <a:r>
              <a:rPr i="1" lang="zh-TW" sz="2400">
                <a:solidFill>
                  <a:srgbClr val="000000"/>
                </a:solidFill>
                <a:latin typeface="Calibri"/>
              </a:rPr>
              <a:t> f </a:t>
            </a:r>
            <a:r>
              <a:rPr lang="zh-TW" sz="2400">
                <a:solidFill>
                  <a:srgbClr val="000000"/>
                </a:solidFill>
                <a:latin typeface="Calibri"/>
              </a:rPr>
              <a:t>and </a:t>
            </a:r>
            <a:r>
              <a:rPr i="1" lang="zh-TW" sz="2400">
                <a:solidFill>
                  <a:srgbClr val="000000"/>
                </a:solidFill>
                <a:latin typeface="Calibri"/>
              </a:rPr>
              <a:t>g </a:t>
            </a:r>
            <a:r>
              <a:rPr lang="zh-TW" sz="2400">
                <a:solidFill>
                  <a:srgbClr val="000000"/>
                </a:solidFill>
                <a:latin typeface="Calibri"/>
              </a:rPr>
              <a:t>functions from the set of integers or the set of real numbers to the set of real number. We say that </a:t>
            </a:r>
            <a:r>
              <a:rPr i="1" lang="zh-TW" sz="2400">
                <a:solidFill>
                  <a:srgbClr val="000000"/>
                </a:solidFill>
                <a:latin typeface="Calibri"/>
              </a:rPr>
              <a:t>f(x) </a:t>
            </a:r>
            <a:r>
              <a:rPr lang="zh-TW" sz="2400">
                <a:solidFill>
                  <a:srgbClr val="000000"/>
                </a:solidFill>
                <a:latin typeface="Calibri"/>
              </a:rPr>
              <a:t>is </a:t>
            </a:r>
            <a:r>
              <a:rPr i="1" lang="zh-TW" sz="2400">
                <a:solidFill>
                  <a:srgbClr val="000000"/>
                </a:solidFill>
                <a:latin typeface="Calibri"/>
              </a:rPr>
              <a:t>O(g(x)) </a:t>
            </a:r>
            <a:r>
              <a:rPr lang="zh-TW" sz="2400">
                <a:solidFill>
                  <a:srgbClr val="000000"/>
                </a:solidFill>
                <a:latin typeface="Calibri"/>
              </a:rPr>
              <a:t>if there are constants </a:t>
            </a:r>
            <a:r>
              <a:rPr i="1" lang="zh-TW" sz="2400">
                <a:solidFill>
                  <a:srgbClr val="000000"/>
                </a:solidFill>
                <a:latin typeface="Calibri"/>
              </a:rPr>
              <a:t>C </a:t>
            </a:r>
            <a:r>
              <a:rPr lang="zh-TW" sz="2400">
                <a:solidFill>
                  <a:srgbClr val="000000"/>
                </a:solidFill>
                <a:latin typeface="Calibri"/>
              </a:rPr>
              <a:t>and</a:t>
            </a:r>
            <a:r>
              <a:rPr i="1" lang="zh-TW" sz="2400">
                <a:solidFill>
                  <a:srgbClr val="000000"/>
                </a:solidFill>
                <a:latin typeface="Calibri"/>
              </a:rPr>
              <a:t> k </a:t>
            </a:r>
            <a:r>
              <a:rPr lang="zh-TW" sz="2400">
                <a:solidFill>
                  <a:srgbClr val="000000"/>
                </a:solidFill>
                <a:latin typeface="Calibri"/>
              </a:rPr>
              <a:t>such that  </a:t>
            </a:r>
            <a:r>
              <a:rPr i="1" lang="zh-TW" sz="2400">
                <a:solidFill>
                  <a:srgbClr val="000000"/>
                </a:solidFill>
                <a:latin typeface="Calibri"/>
              </a:rPr>
              <a:t>|f(x)| </a:t>
            </a:r>
            <a:r>
              <a:rPr lang="zh-TW" sz="2400">
                <a:solidFill>
                  <a:srgbClr val="000000"/>
                </a:solidFill>
                <a:latin typeface="Calibri"/>
              </a:rPr>
              <a:t>≤ </a:t>
            </a:r>
            <a:r>
              <a:rPr i="1" lang="zh-TW" sz="2400">
                <a:solidFill>
                  <a:srgbClr val="000000"/>
                </a:solidFill>
                <a:latin typeface="Calibri"/>
              </a:rPr>
              <a:t>C |g(x)| </a:t>
            </a:r>
            <a:r>
              <a:rPr lang="zh-TW" sz="2400">
                <a:solidFill>
                  <a:srgbClr val="000000"/>
                </a:solidFill>
                <a:latin typeface="Calibri"/>
              </a:rPr>
              <a:t>whenever x &gt; k.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2400">
                <a:solidFill>
                  <a:srgbClr val="000000"/>
                </a:solidFill>
                <a:latin typeface="Calibri"/>
              </a:rPr>
              <a:t>This is read as “ </a:t>
            </a:r>
            <a:r>
              <a:rPr i="1" lang="zh-TW" sz="2400">
                <a:solidFill>
                  <a:srgbClr val="0070c0"/>
                </a:solidFill>
                <a:latin typeface="Calibri"/>
              </a:rPr>
              <a:t>f(x) </a:t>
            </a:r>
            <a:r>
              <a:rPr lang="zh-TW" sz="2400">
                <a:solidFill>
                  <a:srgbClr val="0070c0"/>
                </a:solidFill>
                <a:latin typeface="Calibri"/>
              </a:rPr>
              <a:t>is big-oh of  </a:t>
            </a:r>
            <a:r>
              <a:rPr i="1" lang="zh-TW" sz="2400">
                <a:solidFill>
                  <a:srgbClr val="0070c0"/>
                </a:solidFill>
                <a:latin typeface="Calibri"/>
              </a:rPr>
              <a:t>g(x) </a:t>
            </a:r>
            <a:r>
              <a:rPr lang="zh-TW" sz="2400">
                <a:solidFill>
                  <a:srgbClr val="000000"/>
                </a:solidFill>
                <a:latin typeface="Calibri"/>
              </a:rPr>
              <a:t>”.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2400">
                <a:solidFill>
                  <a:srgbClr val="000000"/>
                </a:solidFill>
                <a:latin typeface="Calibri"/>
              </a:rPr>
              <a:t>The constants </a:t>
            </a:r>
            <a:r>
              <a:rPr i="1" lang="zh-TW" sz="2400">
                <a:solidFill>
                  <a:srgbClr val="000000"/>
                </a:solidFill>
                <a:latin typeface="Calibri"/>
              </a:rPr>
              <a:t>C</a:t>
            </a:r>
            <a:r>
              <a:rPr lang="zh-TW" sz="2400">
                <a:solidFill>
                  <a:srgbClr val="000000"/>
                </a:solidFill>
                <a:latin typeface="Calibri"/>
              </a:rPr>
              <a:t> and </a:t>
            </a:r>
            <a:r>
              <a:rPr i="1" lang="zh-TW" sz="2400">
                <a:solidFill>
                  <a:srgbClr val="000000"/>
                </a:solidFill>
                <a:latin typeface="Calibri"/>
              </a:rPr>
              <a:t>k</a:t>
            </a:r>
            <a:r>
              <a:rPr lang="zh-TW" sz="2400">
                <a:solidFill>
                  <a:srgbClr val="000000"/>
                </a:solidFill>
                <a:latin typeface="Calibri"/>
              </a:rPr>
              <a:t> in the definition of big-O notation are called witnesses to the relationship </a:t>
            </a:r>
            <a:r>
              <a:rPr i="1" lang="zh-TW" sz="2400">
                <a:solidFill>
                  <a:srgbClr val="000000"/>
                </a:solidFill>
                <a:latin typeface="Calibri"/>
              </a:rPr>
              <a:t>f(x) </a:t>
            </a:r>
            <a:r>
              <a:rPr lang="zh-TW" sz="2400">
                <a:solidFill>
                  <a:srgbClr val="000000"/>
                </a:solidFill>
                <a:latin typeface="Calibri"/>
              </a:rPr>
              <a:t>is </a:t>
            </a:r>
            <a:r>
              <a:rPr i="1" lang="zh-TW" sz="2400">
                <a:solidFill>
                  <a:srgbClr val="000000"/>
                </a:solidFill>
                <a:latin typeface="Calibri"/>
              </a:rPr>
              <a:t>O(g(x)).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2400">
                <a:solidFill>
                  <a:srgbClr val="e46c0a"/>
                </a:solidFill>
                <a:latin typeface="Calibri"/>
              </a:rPr>
              <a:t>Note: </a:t>
            </a:r>
            <a:endParaRPr/>
          </a:p>
          <a:p>
            <a:pPr>
              <a:lnSpc>
                <a:spcPct val="100000"/>
              </a:lnSpc>
              <a:buFont typeface="Calibri"/>
              <a:buChar char="–"/>
            </a:pPr>
            <a:r>
              <a:rPr lang="zh-TW" sz="2400">
                <a:solidFill>
                  <a:srgbClr val="000000"/>
                </a:solidFill>
                <a:latin typeface="Calibri"/>
              </a:rPr>
              <a:t>Choose k</a:t>
            </a:r>
            <a:endParaRPr/>
          </a:p>
          <a:p>
            <a:pPr>
              <a:lnSpc>
                <a:spcPct val="100000"/>
              </a:lnSpc>
              <a:buFont typeface="Calibri"/>
              <a:buChar char="–"/>
            </a:pPr>
            <a:r>
              <a:rPr lang="zh-TW" sz="2400">
                <a:solidFill>
                  <a:srgbClr val="000000"/>
                </a:solidFill>
                <a:latin typeface="Calibri"/>
              </a:rPr>
              <a:t>Choose C ; it may depend on your choice of k</a:t>
            </a:r>
            <a:endParaRPr/>
          </a:p>
          <a:p>
            <a:pPr>
              <a:lnSpc>
                <a:spcPct val="100000"/>
              </a:lnSpc>
              <a:buFont typeface="Calibri"/>
              <a:buChar char="–"/>
            </a:pPr>
            <a:r>
              <a:rPr lang="zh-TW" sz="2400">
                <a:solidFill>
                  <a:srgbClr val="000000"/>
                </a:solidFill>
                <a:latin typeface="Calibri"/>
              </a:rPr>
              <a:t>Once you choose k and C, you must prove the truth of the implication (often by induction).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2400">
                <a:solidFill>
                  <a:srgbClr val="00b050"/>
                </a:solidFill>
                <a:latin typeface="Calibri"/>
              </a:rPr>
              <a:t>Example 1: </a:t>
            </a:r>
            <a:r>
              <a:rPr lang="zh-TW" sz="2400">
                <a:solidFill>
                  <a:srgbClr val="000000"/>
                </a:solidFill>
                <a:latin typeface="Calibri"/>
              </a:rPr>
              <a:t>show that f(x)= x2+ 2x + 1 is O(x2)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3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C1E1D1-4161-4121-B1F1-B1D111D1D1D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457200" y="274680"/>
            <a:ext cx="8229240" cy="6537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000">
                <a:solidFill>
                  <a:srgbClr val="000000"/>
                </a:solidFill>
                <a:latin typeface="Calibri"/>
              </a:rPr>
              <a:t>Big-O Notation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457200" y="1428840"/>
            <a:ext cx="8229240" cy="500040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56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857160"/>
            <a:ext cx="7214760" cy="4722120"/>
          </a:xfrm>
          <a:prstGeom prst="rect">
            <a:avLst/>
          </a:prstGeom>
        </p:spPr>
      </p:pic>
      <p:sp>
        <p:nvSpPr>
          <p:cNvPr id="57" name="CustomShape 3"/>
          <p:cNvSpPr/>
          <p:nvPr/>
        </p:nvSpPr>
        <p:spPr>
          <a:xfrm>
            <a:off x="1285920" y="5715000"/>
            <a:ext cx="6143760" cy="45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6600"/>
                </a:solidFill>
                <a:latin typeface="Times New Roman"/>
                <a:ea typeface="新細明體"/>
              </a:rPr>
              <a:t>FIGURE 1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新細明體"/>
              </a:rPr>
              <a:t> The Function </a:t>
            </a:r>
            <a:r>
              <a:rPr i="1" lang="en-US" sz="2400">
                <a:solidFill>
                  <a:srgbClr val="000000"/>
                </a:solidFill>
                <a:latin typeface="Times New Roman"/>
                <a:ea typeface="新細明體"/>
              </a:rPr>
              <a:t>x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新細明體"/>
              </a:rPr>
              <a:t>2 + 2</a:t>
            </a:r>
            <a:r>
              <a:rPr i="1" lang="en-US" sz="2400">
                <a:solidFill>
                  <a:srgbClr val="000000"/>
                </a:solidFill>
                <a:latin typeface="Times New Roman"/>
                <a:ea typeface="新細明體"/>
              </a:rPr>
              <a:t>x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新細明體"/>
              </a:rPr>
              <a:t>+ 1 is </a:t>
            </a:r>
            <a:r>
              <a:rPr i="1" lang="en-US" sz="2400">
                <a:solidFill>
                  <a:srgbClr val="000000"/>
                </a:solidFill>
                <a:latin typeface="Times New Roman"/>
                <a:ea typeface="新細明體"/>
              </a:rPr>
              <a:t>O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新細明體"/>
              </a:rPr>
              <a:t>(</a:t>
            </a:r>
            <a:r>
              <a:rPr i="1" lang="en-US" sz="2400">
                <a:solidFill>
                  <a:srgbClr val="000000"/>
                </a:solidFill>
                <a:latin typeface="Times New Roman"/>
                <a:ea typeface="新細明體"/>
              </a:rPr>
              <a:t>x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新細明體"/>
              </a:rPr>
              <a:t>2).</a:t>
            </a:r>
            <a:endParaRPr/>
          </a:p>
        </p:txBody>
      </p:sp>
      <p:sp>
        <p:nvSpPr>
          <p:cNvPr id="58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31A181-81B1-41D1-8121-21C1A171E13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457200" y="274680"/>
            <a:ext cx="8229240" cy="867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000">
                <a:solidFill>
                  <a:srgbClr val="000000"/>
                </a:solidFill>
                <a:latin typeface="Calibri"/>
              </a:rPr>
              <a:t>Big-O Notation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457200" y="1428840"/>
            <a:ext cx="8229240" cy="500040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61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428760" y="1000080"/>
            <a:ext cx="8472240" cy="4784400"/>
          </a:xfrm>
          <a:prstGeom prst="rect">
            <a:avLst/>
          </a:prstGeom>
        </p:spPr>
      </p:pic>
      <p:sp>
        <p:nvSpPr>
          <p:cNvPr id="62" name="CustomShape 3"/>
          <p:cNvSpPr/>
          <p:nvPr/>
        </p:nvSpPr>
        <p:spPr>
          <a:xfrm>
            <a:off x="1071360" y="6000840"/>
            <a:ext cx="6928920" cy="4561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ff6600"/>
                </a:solidFill>
                <a:latin typeface="Times New Roman"/>
                <a:ea typeface="新細明體"/>
              </a:rPr>
              <a:t>FIGURE 2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新細明體"/>
              </a:rPr>
              <a:t> The Function </a:t>
            </a:r>
            <a:r>
              <a:rPr i="1" lang="en-US" sz="2400">
                <a:solidFill>
                  <a:srgbClr val="000000"/>
                </a:solidFill>
                <a:latin typeface="Times New Roman"/>
                <a:ea typeface="新細明體"/>
              </a:rPr>
              <a:t>f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新細明體"/>
              </a:rPr>
              <a:t>(</a:t>
            </a:r>
            <a:r>
              <a:rPr i="1" lang="en-US" sz="2400">
                <a:solidFill>
                  <a:srgbClr val="000000"/>
                </a:solidFill>
                <a:latin typeface="Times New Roman"/>
                <a:ea typeface="新細明體"/>
              </a:rPr>
              <a:t>x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新細明體"/>
              </a:rPr>
              <a:t>) is </a:t>
            </a:r>
            <a:r>
              <a:rPr i="1" lang="en-US" sz="2400">
                <a:solidFill>
                  <a:srgbClr val="000000"/>
                </a:solidFill>
                <a:latin typeface="Times New Roman"/>
                <a:ea typeface="新細明體"/>
              </a:rPr>
              <a:t>O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新細明體"/>
              </a:rPr>
              <a:t>(</a:t>
            </a:r>
            <a:r>
              <a:rPr i="1" lang="en-US" sz="2400">
                <a:solidFill>
                  <a:srgbClr val="000000"/>
                </a:solidFill>
                <a:latin typeface="Times New Roman"/>
                <a:ea typeface="新細明體"/>
              </a:rPr>
              <a:t>g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新細明體"/>
              </a:rPr>
              <a:t>(</a:t>
            </a:r>
            <a:r>
              <a:rPr i="1" lang="en-US" sz="2400">
                <a:solidFill>
                  <a:srgbClr val="000000"/>
                </a:solidFill>
                <a:latin typeface="Times New Roman"/>
                <a:ea typeface="新細明體"/>
              </a:rPr>
              <a:t>x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新細明體"/>
              </a:rPr>
              <a:t>)).</a:t>
            </a:r>
            <a:endParaRPr/>
          </a:p>
        </p:txBody>
      </p:sp>
      <p:sp>
        <p:nvSpPr>
          <p:cNvPr id="63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A19101-D171-4161-A141-A1416131813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000">
                <a:solidFill>
                  <a:srgbClr val="000000"/>
                </a:solidFill>
                <a:latin typeface="Calibri"/>
              </a:rPr>
              <a:t>Big-O Notation</a:t>
            </a:r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457200" y="1428840"/>
            <a:ext cx="8229240" cy="5000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3200">
                <a:solidFill>
                  <a:srgbClr val="00b050"/>
                </a:solidFill>
                <a:latin typeface="Calibri"/>
              </a:rPr>
              <a:t>Example 2: 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show that </a:t>
            </a:r>
            <a:r>
              <a:rPr i="1" lang="zh-TW" sz="3200">
                <a:solidFill>
                  <a:srgbClr val="000000"/>
                </a:solidFill>
                <a:latin typeface="Calibri"/>
              </a:rPr>
              <a:t>7x2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 is O( </a:t>
            </a:r>
            <a:r>
              <a:rPr i="1" lang="zh-TW" sz="3200">
                <a:solidFill>
                  <a:srgbClr val="000000"/>
                </a:solidFill>
                <a:latin typeface="Calibri"/>
              </a:rPr>
              <a:t>x3 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3200">
                <a:solidFill>
                  <a:srgbClr val="00b050"/>
                </a:solidFill>
                <a:latin typeface="Calibri"/>
              </a:rPr>
              <a:t>Example 4: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 Is  it also true that </a:t>
            </a:r>
            <a:r>
              <a:rPr i="1" lang="zh-TW" sz="3200">
                <a:solidFill>
                  <a:srgbClr val="000000"/>
                </a:solidFill>
                <a:latin typeface="Calibri"/>
              </a:rPr>
              <a:t>x3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 is O(</a:t>
            </a:r>
            <a:r>
              <a:rPr i="1" lang="zh-TW" sz="3200">
                <a:solidFill>
                  <a:srgbClr val="000000"/>
                </a:solidFill>
                <a:latin typeface="Calibri"/>
              </a:rPr>
              <a:t>7x2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)?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3200">
                <a:solidFill>
                  <a:srgbClr val="00b050"/>
                </a:solidFill>
                <a:latin typeface="Calibri"/>
              </a:rPr>
              <a:t>Example 3: 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show that </a:t>
            </a:r>
            <a:r>
              <a:rPr i="1" lang="zh-TW" sz="3200">
                <a:solidFill>
                  <a:srgbClr val="000000"/>
                </a:solidFill>
                <a:latin typeface="Calibri"/>
              </a:rPr>
              <a:t>n2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 is not O(</a:t>
            </a:r>
            <a:r>
              <a:rPr i="1" lang="zh-TW" sz="3200">
                <a:solidFill>
                  <a:srgbClr val="000000"/>
                </a:solidFill>
                <a:latin typeface="Calibri"/>
              </a:rPr>
              <a:t>n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6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E14181-31A1-4131-A171-31D16191013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TW" sz="4000">
                <a:solidFill>
                  <a:srgbClr val="000000"/>
                </a:solidFill>
                <a:latin typeface="Calibri"/>
              </a:rPr>
              <a:t>Little-O Notation</a:t>
            </a:r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457200" y="1428840"/>
            <a:ext cx="8257680" cy="5000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2800">
                <a:solidFill>
                  <a:srgbClr val="000000"/>
                </a:solidFill>
                <a:latin typeface="Calibri"/>
              </a:rPr>
              <a:t>An alternative for those with a calculus background: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3200">
                <a:solidFill>
                  <a:srgbClr val="00b050"/>
                </a:solidFill>
                <a:latin typeface="Calibri"/>
              </a:rPr>
              <a:t>Definition: 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if                           then f is o(g), </a:t>
            </a:r>
            <a:endParaRPr/>
          </a:p>
          <a:p>
            <a:pPr>
              <a:lnSpc>
                <a:spcPct val="100000"/>
              </a:lnSpc>
            </a:pPr>
            <a:r>
              <a:rPr lang="zh-TW" sz="3200">
                <a:solidFill>
                  <a:srgbClr val="000000"/>
                </a:solidFill>
                <a:latin typeface="Calibri"/>
              </a:rPr>
              <a:t>                        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called </a:t>
            </a:r>
            <a:r>
              <a:rPr i="1" lang="zh-TW" sz="3200">
                <a:solidFill>
                  <a:srgbClr val="0070c0"/>
                </a:solidFill>
                <a:latin typeface="Calibri"/>
              </a:rPr>
              <a:t>little-o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 of g.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9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B1C111-2161-4111-B141-9151C131615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7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97360" y="2311560"/>
            <a:ext cx="2286000" cy="838080"/>
          </a:xfrm>
          <a:prstGeom prst="rect">
            <a:avLst/>
          </a:prstGeom>
        </p:spPr>
      </p:pic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457200" y="357120"/>
            <a:ext cx="8229240" cy="6214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3200">
                <a:solidFill>
                  <a:srgbClr val="00b050"/>
                </a:solidFill>
                <a:latin typeface="Calibri"/>
              </a:rPr>
              <a:t>Theorem: 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if </a:t>
            </a:r>
            <a:r>
              <a:rPr i="1" lang="zh-TW" sz="3200">
                <a:solidFill>
                  <a:srgbClr val="000000"/>
                </a:solidFill>
                <a:latin typeface="Calibri"/>
              </a:rPr>
              <a:t>f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  is o(</a:t>
            </a:r>
            <a:r>
              <a:rPr i="1" lang="zh-TW" sz="3200">
                <a:solidFill>
                  <a:srgbClr val="000000"/>
                </a:solidFill>
                <a:latin typeface="Calibri"/>
              </a:rPr>
              <a:t>g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) then </a:t>
            </a:r>
            <a:r>
              <a:rPr i="1" lang="zh-TW" sz="3200">
                <a:solidFill>
                  <a:srgbClr val="000000"/>
                </a:solidFill>
                <a:latin typeface="Calibri"/>
              </a:rPr>
              <a:t>f 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is O(</a:t>
            </a:r>
            <a:r>
              <a:rPr i="1" lang="zh-TW" sz="3200">
                <a:solidFill>
                  <a:srgbClr val="000000"/>
                </a:solidFill>
                <a:latin typeface="Calibri"/>
              </a:rPr>
              <a:t>g</a:t>
            </a:r>
            <a:r>
              <a:rPr lang="zh-TW" sz="3200">
                <a:solidFill>
                  <a:srgbClr val="000000"/>
                </a:solidFill>
                <a:latin typeface="Calibri"/>
              </a:rPr>
              <a:t>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2800">
                <a:solidFill>
                  <a:srgbClr val="e46c0a"/>
                </a:solidFill>
                <a:latin typeface="Calibri"/>
              </a:rPr>
              <a:t>Proof: </a:t>
            </a:r>
            <a:r>
              <a:rPr lang="zh-TW" sz="2800">
                <a:solidFill>
                  <a:srgbClr val="000000"/>
                </a:solidFill>
                <a:latin typeface="Calibri"/>
              </a:rPr>
              <a:t>by definition of limit as </a:t>
            </a:r>
            <a:r>
              <a:rPr i="1" lang="zh-TW" sz="2800">
                <a:solidFill>
                  <a:srgbClr val="000000"/>
                </a:solidFill>
                <a:latin typeface="Calibri"/>
              </a:rPr>
              <a:t>n</a:t>
            </a:r>
            <a:r>
              <a:rPr lang="zh-TW" sz="2800">
                <a:solidFill>
                  <a:srgbClr val="000000"/>
                </a:solidFill>
                <a:latin typeface="Calibri"/>
              </a:rPr>
              <a:t> goes to infinity,   </a:t>
            </a:r>
            <a:r>
              <a:rPr i="1" lang="zh-TW" sz="2800">
                <a:solidFill>
                  <a:srgbClr val="000000"/>
                </a:solidFill>
                <a:latin typeface="Calibri"/>
              </a:rPr>
              <a:t>f(n)/g(n) </a:t>
            </a:r>
            <a:r>
              <a:rPr lang="zh-TW" sz="2800">
                <a:solidFill>
                  <a:srgbClr val="000000"/>
                </a:solidFill>
                <a:latin typeface="Calibri"/>
              </a:rPr>
              <a:t>gets arbitrarily small.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zh-TW" sz="2800">
                <a:solidFill>
                  <a:srgbClr val="000000"/>
                </a:solidFill>
                <a:latin typeface="Calibri"/>
              </a:rPr>
              <a:t>That is for any </a:t>
            </a:r>
            <a:r>
              <a:rPr i="1" lang="zh-TW" sz="2800">
                <a:solidFill>
                  <a:srgbClr val="000000"/>
                </a:solidFill>
                <a:latin typeface="Calibri"/>
              </a:rPr>
              <a:t>ε</a:t>
            </a:r>
            <a:r>
              <a:rPr lang="zh-TW" sz="2800">
                <a:solidFill>
                  <a:srgbClr val="000000"/>
                </a:solidFill>
                <a:latin typeface="Calibri"/>
              </a:rPr>
              <a:t> &gt;0 , there must be </a:t>
            </a:r>
            <a:r>
              <a:rPr i="1" lang="zh-TW" sz="2800">
                <a:solidFill>
                  <a:srgbClr val="000000"/>
                </a:solidFill>
                <a:latin typeface="Calibri"/>
              </a:rPr>
              <a:t>n</a:t>
            </a:r>
            <a:r>
              <a:rPr lang="zh-TW" sz="2800">
                <a:solidFill>
                  <a:srgbClr val="000000"/>
                </a:solidFill>
                <a:latin typeface="Calibri"/>
              </a:rPr>
              <a:t> integer N such </a:t>
            </a:r>
            <a:endParaRPr/>
          </a:p>
          <a:p>
            <a:pPr>
              <a:lnSpc>
                <a:spcPct val="100000"/>
              </a:lnSpc>
            </a:pPr>
            <a:r>
              <a:rPr lang="zh-TW" sz="2800">
                <a:solidFill>
                  <a:srgbClr val="000000"/>
                </a:solidFill>
                <a:latin typeface="Calibri"/>
              </a:rPr>
              <a:t>  </a:t>
            </a:r>
            <a:r>
              <a:rPr lang="zh-TW" sz="2800">
                <a:solidFill>
                  <a:srgbClr val="000000"/>
                </a:solidFill>
                <a:latin typeface="Calibri"/>
              </a:rPr>
              <a:t>that when </a:t>
            </a:r>
            <a:r>
              <a:rPr i="1" lang="zh-TW" sz="2800">
                <a:solidFill>
                  <a:srgbClr val="000000"/>
                </a:solidFill>
                <a:latin typeface="Calibri"/>
              </a:rPr>
              <a:t>n</a:t>
            </a:r>
            <a:r>
              <a:rPr lang="zh-TW" sz="2800">
                <a:solidFill>
                  <a:srgbClr val="000000"/>
                </a:solidFill>
                <a:latin typeface="Calibri"/>
              </a:rPr>
              <a:t> &gt; N, | </a:t>
            </a:r>
            <a:r>
              <a:rPr i="1" lang="zh-TW" sz="2800">
                <a:solidFill>
                  <a:srgbClr val="000000"/>
                </a:solidFill>
                <a:latin typeface="Calibri"/>
              </a:rPr>
              <a:t>f(n)/g(n</a:t>
            </a:r>
            <a:r>
              <a:rPr lang="zh-TW" sz="2800">
                <a:solidFill>
                  <a:srgbClr val="000000"/>
                </a:solidFill>
                <a:latin typeface="Calibri"/>
              </a:rPr>
              <a:t>) | &lt; </a:t>
            </a:r>
            <a:r>
              <a:rPr i="1" lang="zh-TW" sz="2800">
                <a:solidFill>
                  <a:srgbClr val="000000"/>
                </a:solidFill>
                <a:latin typeface="Calibri"/>
              </a:rPr>
              <a:t>ε</a:t>
            </a:r>
            <a:r>
              <a:rPr lang="zh-TW" sz="28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lang="zh-TW" sz="2800">
                <a:solidFill>
                  <a:srgbClr val="000000"/>
                </a:solidFill>
                <a:latin typeface="Calibri"/>
              </a:rPr>
              <a:t>Hence, choose </a:t>
            </a:r>
            <a:r>
              <a:rPr i="1" lang="zh-TW" sz="2800">
                <a:solidFill>
                  <a:srgbClr val="000000"/>
                </a:solidFill>
                <a:latin typeface="Calibri"/>
              </a:rPr>
              <a:t>C</a:t>
            </a:r>
            <a:r>
              <a:rPr lang="zh-TW" sz="2800">
                <a:solidFill>
                  <a:srgbClr val="000000"/>
                </a:solidFill>
                <a:latin typeface="Calibri"/>
              </a:rPr>
              <a:t> = </a:t>
            </a:r>
            <a:r>
              <a:rPr i="1" lang="zh-TW" sz="2800">
                <a:solidFill>
                  <a:srgbClr val="000000"/>
                </a:solidFill>
                <a:latin typeface="Calibri"/>
              </a:rPr>
              <a:t>ε </a:t>
            </a:r>
            <a:r>
              <a:rPr lang="zh-TW" sz="2800">
                <a:solidFill>
                  <a:srgbClr val="000000"/>
                </a:solidFill>
                <a:latin typeface="Calibri"/>
              </a:rPr>
              <a:t>and </a:t>
            </a:r>
            <a:r>
              <a:rPr i="1" lang="zh-TW" sz="2800">
                <a:solidFill>
                  <a:srgbClr val="000000"/>
                </a:solidFill>
                <a:latin typeface="Calibri"/>
              </a:rPr>
              <a:t>k</a:t>
            </a:r>
            <a:r>
              <a:rPr lang="zh-TW" sz="2800">
                <a:solidFill>
                  <a:srgbClr val="000000"/>
                </a:solidFill>
                <a:latin typeface="Calibri"/>
              </a:rPr>
              <a:t>= N</a:t>
            </a:r>
            <a:r>
              <a:rPr i="1" lang="zh-TW" sz="2800">
                <a:solidFill>
                  <a:srgbClr val="000000"/>
                </a:solidFill>
                <a:latin typeface="Calibri"/>
              </a:rPr>
              <a:t> .   </a:t>
            </a:r>
            <a:r>
              <a:rPr lang="zh-TW" sz="2800">
                <a:solidFill>
                  <a:srgbClr val="000000"/>
                </a:solidFill>
                <a:latin typeface="Calibri"/>
              </a:rPr>
              <a:t>Q.E.D.</a:t>
            </a:r>
            <a:r>
              <a:rPr lang="zh-TW" sz="2800" u="sng">
                <a:solidFill>
                  <a:srgbClr val="000000"/>
                </a:solidFill>
                <a:latin typeface="Calibri"/>
              </a:rPr>
              <a:t>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zh-TW" sz="2800">
                <a:solidFill>
                  <a:srgbClr val="000000"/>
                </a:solidFill>
                <a:latin typeface="Calibri"/>
              </a:rPr>
              <a:t>It is usually easier to prove </a:t>
            </a:r>
            <a:r>
              <a:rPr i="1" lang="zh-TW" sz="2800">
                <a:solidFill>
                  <a:srgbClr val="000000"/>
                </a:solidFill>
                <a:latin typeface="Calibri"/>
              </a:rPr>
              <a:t>f</a:t>
            </a:r>
            <a:r>
              <a:rPr lang="zh-TW" sz="2800">
                <a:solidFill>
                  <a:srgbClr val="000000"/>
                </a:solidFill>
                <a:latin typeface="Calibri"/>
              </a:rPr>
              <a:t> is o(</a:t>
            </a:r>
            <a:r>
              <a:rPr i="1" lang="zh-TW" sz="2800">
                <a:solidFill>
                  <a:srgbClr val="000000"/>
                </a:solidFill>
                <a:latin typeface="Calibri"/>
              </a:rPr>
              <a:t>g</a:t>
            </a:r>
            <a:r>
              <a:rPr lang="zh-TW" sz="2800">
                <a:solidFill>
                  <a:srgbClr val="00000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2800">
                <a:solidFill>
                  <a:srgbClr val="000000"/>
                </a:solidFill>
                <a:latin typeface="Calibri"/>
              </a:rPr>
              <a:t>Using the theory of limits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2800">
                <a:solidFill>
                  <a:srgbClr val="000000"/>
                </a:solidFill>
                <a:latin typeface="Calibri"/>
              </a:rPr>
              <a:t>Using L’Hospital’s rule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2800">
                <a:solidFill>
                  <a:srgbClr val="000000"/>
                </a:solidFill>
                <a:latin typeface="Calibri"/>
              </a:rPr>
              <a:t>Using the properties of logarithms</a:t>
            </a:r>
            <a:endParaRPr/>
          </a:p>
          <a:p>
            <a:pPr>
              <a:lnSpc>
                <a:spcPct val="100000"/>
              </a:lnSpc>
            </a:pPr>
            <a:r>
              <a:rPr lang="zh-TW" sz="2800">
                <a:solidFill>
                  <a:srgbClr val="000000"/>
                </a:solidFill>
                <a:latin typeface="Calibri"/>
              </a:rPr>
              <a:t>etc</a:t>
            </a:r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2151A1-4171-4191-A131-B1C1A14101F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