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232447cd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232447cd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49f23b4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49f23b4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1a1c01b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1a1c01b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Adrià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49850e4b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49850e4b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Adrià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49850e4b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49850e4b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Adrià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49850e4b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49850e4b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Adrià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49850e4b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49850e4b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Adrià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49850e4b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49850e4b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Adrià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49850e4b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49850e4b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Adrià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49850e4b9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49850e4b9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Adrià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1a1c01b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1a1c01b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49850e4b9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49850e4b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Adrià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49850e4b9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49850e4b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Adrià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49850e4b9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49850e4b9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Adrià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49850e4b9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49850e4b9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Adrià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49850e4b9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49850e4b9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Adrià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4c0e9f0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4c0e9f0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Ji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4c0e9f0f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4c0e9f0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Ji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4c0e9f0f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4c0e9f0f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Ji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4c0e9f0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4c0e9f0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Ji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232447c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232447c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1a1c01b7f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1a1c01b7f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Ji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4c0e9f0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4c0e9f0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Ji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232447cd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232447cd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48762bb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48762bb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48762bb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48762bb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48762bb2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48762bb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4e7e19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94e7e19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4c0e9f0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4c0e9f0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1a1c01b7f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1a1c01b7f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4c0e9f0f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4c0e9f0f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Victor 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1a1c01b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1a1c01b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Victor 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4c0e9f0f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4c0e9f0f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Victor 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1a1c01b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1a1c01b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71550"/>
            <a:ext cx="8520600" cy="13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MVA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ca" sz="5200">
                <a:solidFill>
                  <a:schemeClr val="dk1"/>
                </a:solidFill>
              </a:rPr>
              <a:t>Indian Bank loan analysis 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022500" y="2571750"/>
            <a:ext cx="25245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chemeClr val="dk1"/>
                </a:solidFill>
              </a:rPr>
              <a:t>Group 11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1"/>
                </a:solidFill>
              </a:rPr>
              <a:t>Casanova Lloveras, Adrià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1"/>
                </a:solidFill>
              </a:rPr>
              <a:t>Chimeno Sarabia, Alícia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1"/>
                </a:solidFill>
              </a:rPr>
              <a:t>García Pizarro, Víctor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1"/>
                </a:solidFill>
              </a:rPr>
              <a:t>Giurcoiu, Victor-George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1"/>
                </a:solidFill>
              </a:rPr>
              <a:t>Ji, Zhengyong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8075" y="-168100"/>
            <a:ext cx="4331075" cy="1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Approaches for </a:t>
            </a:r>
            <a:r>
              <a:rPr lang="ca"/>
              <a:t>Imputations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ca"/>
              <a:t>Qualitative </a:t>
            </a:r>
            <a:r>
              <a:rPr lang="ca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missing values: occupation (30.68%), </a:t>
            </a:r>
            <a:r>
              <a:rPr lang="ca"/>
              <a:t>job_type (17.18%), </a:t>
            </a:r>
            <a:r>
              <a:rPr lang="ca"/>
              <a:t>companion (0.56%)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new modality: “Variablename_Unknown”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ca"/>
              <a:t>Numerical</a:t>
            </a:r>
            <a:r>
              <a:rPr lang="ca"/>
              <a:t> variables</a:t>
            </a:r>
            <a:r>
              <a:rPr lang="ca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missing values: job_duration (17.18%), n_enquires (13.78%), price (0.12%)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Little Test (mcar_test) =&gt; variables either missing at random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assumption: variables missing at random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imputation methods: MIMI, MICE, KNN</a:t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Distribution Analysis Before and After Imputation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25" y="1204925"/>
            <a:ext cx="3614825" cy="36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025" y="1250225"/>
            <a:ext cx="3614825" cy="362746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PCA - Principal Component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727" y="1017725"/>
            <a:ext cx="6072550" cy="3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00" y="579325"/>
            <a:ext cx="6448600" cy="3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550" y="578625"/>
            <a:ext cx="6450900" cy="39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350" y="574300"/>
            <a:ext cx="6469300" cy="39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225" y="560512"/>
            <a:ext cx="6509525" cy="40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3416900" y="2992200"/>
            <a:ext cx="32100" cy="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2573850" y="2821475"/>
            <a:ext cx="15261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0000FF"/>
                </a:solidFill>
                <a:highlight>
                  <a:srgbClr val="FFD966"/>
                </a:highlight>
              </a:rPr>
              <a:t>++ family</a:t>
            </a:r>
            <a:endParaRPr b="1" sz="1200">
              <a:solidFill>
                <a:srgbClr val="0000FF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0000FF"/>
                </a:solidFill>
                <a:highlight>
                  <a:srgbClr val="FFD966"/>
                </a:highlight>
              </a:rPr>
              <a:t>— wealth </a:t>
            </a:r>
            <a:endParaRPr b="1" sz="1200">
              <a:solidFill>
                <a:srgbClr val="0000FF"/>
              </a:solidFill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537" y="1259050"/>
            <a:ext cx="5508925" cy="34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450325" y="300250"/>
            <a:ext cx="8078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chemeClr val="dk1"/>
                </a:solidFill>
              </a:rPr>
              <a:t>Relevant conclusions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ca">
                <a:solidFill>
                  <a:srgbClr val="38761D"/>
                </a:solidFill>
              </a:rPr>
              <a:t>Women</a:t>
            </a:r>
            <a:r>
              <a:rPr lang="ca">
                <a:solidFill>
                  <a:schemeClr val="dk1"/>
                </a:solidFill>
              </a:rPr>
              <a:t> usually don’t own a </a:t>
            </a:r>
            <a:r>
              <a:rPr b="1" lang="ca">
                <a:solidFill>
                  <a:schemeClr val="dk1"/>
                </a:solidFill>
              </a:rPr>
              <a:t>car</a:t>
            </a:r>
            <a:r>
              <a:rPr lang="ca">
                <a:solidFill>
                  <a:schemeClr val="dk1"/>
                </a:solidFill>
              </a:rPr>
              <a:t> and </a:t>
            </a:r>
            <a:r>
              <a:rPr b="1" lang="ca">
                <a:solidFill>
                  <a:srgbClr val="38761D"/>
                </a:solidFill>
              </a:rPr>
              <a:t>men</a:t>
            </a:r>
            <a:r>
              <a:rPr lang="ca">
                <a:solidFill>
                  <a:schemeClr val="dk1"/>
                </a:solidFill>
              </a:rPr>
              <a:t> do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ca">
                <a:solidFill>
                  <a:schemeClr val="dk1"/>
                </a:solidFill>
              </a:rPr>
              <a:t>Less stable</a:t>
            </a:r>
            <a:r>
              <a:rPr lang="ca">
                <a:solidFill>
                  <a:schemeClr val="dk1"/>
                </a:solidFill>
              </a:rPr>
              <a:t> individuals usually ask for </a:t>
            </a:r>
            <a:r>
              <a:rPr b="1" lang="ca">
                <a:solidFill>
                  <a:srgbClr val="1155CC"/>
                </a:solidFill>
              </a:rPr>
              <a:t>revolving loans</a:t>
            </a:r>
            <a:r>
              <a:rPr lang="ca">
                <a:solidFill>
                  <a:schemeClr val="dk1"/>
                </a:solidFill>
              </a:rPr>
              <a:t> instead of installment loans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450325" y="300250"/>
            <a:ext cx="8078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ca">
                <a:solidFill>
                  <a:srgbClr val="38761D"/>
                </a:solidFill>
              </a:rPr>
              <a:t>Highly educated</a:t>
            </a:r>
            <a:r>
              <a:rPr lang="ca">
                <a:solidFill>
                  <a:schemeClr val="dk1"/>
                </a:solidFill>
              </a:rPr>
              <a:t> individuals tend to work for the </a:t>
            </a:r>
            <a:r>
              <a:rPr b="1" lang="ca">
                <a:solidFill>
                  <a:srgbClr val="1155CC"/>
                </a:solidFill>
              </a:rPr>
              <a:t>state</a:t>
            </a:r>
            <a:r>
              <a:rPr b="1" lang="ca">
                <a:solidFill>
                  <a:schemeClr val="dk1"/>
                </a:solidFill>
              </a:rPr>
              <a:t> </a:t>
            </a:r>
            <a:r>
              <a:rPr lang="ca">
                <a:solidFill>
                  <a:schemeClr val="dk1"/>
                </a:solidFill>
              </a:rPr>
              <a:t>or in </a:t>
            </a:r>
            <a:r>
              <a:rPr b="1" lang="ca">
                <a:solidFill>
                  <a:srgbClr val="1155CC"/>
                </a:solidFill>
              </a:rPr>
              <a:t>commerce</a:t>
            </a:r>
            <a:endParaRPr b="1">
              <a:solidFill>
                <a:srgbClr val="1155C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ca">
                <a:solidFill>
                  <a:srgbClr val="FF0000"/>
                </a:solidFill>
              </a:rPr>
              <a:t>Paid on time</a:t>
            </a:r>
            <a:r>
              <a:rPr b="1" lang="ca">
                <a:solidFill>
                  <a:schemeClr val="dk1"/>
                </a:solidFill>
              </a:rPr>
              <a:t> </a:t>
            </a:r>
            <a:r>
              <a:rPr lang="ca">
                <a:solidFill>
                  <a:schemeClr val="dk1"/>
                </a:solidFill>
              </a:rPr>
              <a:t>=&gt; </a:t>
            </a:r>
            <a:r>
              <a:rPr b="1" lang="ca">
                <a:solidFill>
                  <a:schemeClr val="dk1"/>
                </a:solidFill>
              </a:rPr>
              <a:t>married or divorced</a:t>
            </a:r>
            <a:r>
              <a:rPr lang="ca">
                <a:solidFill>
                  <a:schemeClr val="dk1"/>
                </a:solidFill>
              </a:rPr>
              <a:t> and have a </a:t>
            </a:r>
            <a:r>
              <a:rPr b="1" lang="ca">
                <a:solidFill>
                  <a:srgbClr val="38761D"/>
                </a:solidFill>
              </a:rPr>
              <a:t>secondary education</a:t>
            </a:r>
            <a:r>
              <a:rPr b="1" lang="ca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ca">
                <a:solidFill>
                  <a:srgbClr val="FF0000"/>
                </a:solidFill>
              </a:rPr>
              <a:t>Payment delayed</a:t>
            </a:r>
            <a:r>
              <a:rPr lang="ca">
                <a:solidFill>
                  <a:srgbClr val="FF0000"/>
                </a:solidFill>
              </a:rPr>
              <a:t> </a:t>
            </a:r>
            <a:r>
              <a:rPr lang="ca">
                <a:solidFill>
                  <a:schemeClr val="dk1"/>
                </a:solidFill>
              </a:rPr>
              <a:t>=&gt; </a:t>
            </a:r>
            <a:r>
              <a:rPr b="1" lang="ca">
                <a:solidFill>
                  <a:schemeClr val="dk1"/>
                </a:solidFill>
              </a:rPr>
              <a:t>single</a:t>
            </a:r>
            <a:r>
              <a:rPr lang="ca">
                <a:solidFill>
                  <a:schemeClr val="dk1"/>
                </a:solidFill>
              </a:rPr>
              <a:t>, with a </a:t>
            </a:r>
            <a:r>
              <a:rPr b="1" lang="ca">
                <a:solidFill>
                  <a:srgbClr val="38761D"/>
                </a:solidFill>
              </a:rPr>
              <a:t>low education</a:t>
            </a:r>
            <a:r>
              <a:rPr lang="ca">
                <a:solidFill>
                  <a:schemeClr val="dk1"/>
                </a:solidFill>
              </a:rPr>
              <a:t> and </a:t>
            </a:r>
            <a:r>
              <a:rPr b="1" lang="ca">
                <a:solidFill>
                  <a:srgbClr val="1155CC"/>
                </a:solidFill>
              </a:rPr>
              <a:t>don’t work</a:t>
            </a:r>
            <a:r>
              <a:rPr lang="ca">
                <a:solidFill>
                  <a:schemeClr val="dk1"/>
                </a:solidFill>
              </a:rPr>
              <a:t> for the </a:t>
            </a:r>
            <a:r>
              <a:rPr b="1" lang="ca">
                <a:solidFill>
                  <a:srgbClr val="1155CC"/>
                </a:solidFill>
              </a:rPr>
              <a:t>state</a:t>
            </a:r>
            <a:r>
              <a:rPr lang="ca">
                <a:solidFill>
                  <a:schemeClr val="dk1"/>
                </a:solidFill>
              </a:rPr>
              <a:t> nor in </a:t>
            </a:r>
            <a:r>
              <a:rPr b="1" lang="ca">
                <a:solidFill>
                  <a:srgbClr val="1155CC"/>
                </a:solidFill>
              </a:rPr>
              <a:t>commerce</a:t>
            </a:r>
            <a:endParaRPr b="1">
              <a:solidFill>
                <a:srgbClr val="1155CC"/>
              </a:solidFill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14559"/>
          <a:stretch/>
        </p:blipFill>
        <p:spPr>
          <a:xfrm>
            <a:off x="1392850" y="1306150"/>
            <a:ext cx="6358300" cy="33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450325" y="300250"/>
            <a:ext cx="8078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a">
                <a:solidFill>
                  <a:schemeClr val="dk1"/>
                </a:solidFill>
              </a:rPr>
              <a:t>Clients that </a:t>
            </a:r>
            <a:r>
              <a:rPr b="1" lang="ca">
                <a:solidFill>
                  <a:srgbClr val="FF0000"/>
                </a:solidFill>
              </a:rPr>
              <a:t>delay</a:t>
            </a:r>
            <a:r>
              <a:rPr lang="ca">
                <a:solidFill>
                  <a:schemeClr val="dk1"/>
                </a:solidFill>
              </a:rPr>
              <a:t> the payment tend to live in </a:t>
            </a:r>
            <a:r>
              <a:rPr b="1" lang="ca">
                <a:solidFill>
                  <a:srgbClr val="1155CC"/>
                </a:solidFill>
              </a:rPr>
              <a:t>office apartments</a:t>
            </a:r>
            <a:r>
              <a:rPr lang="ca">
                <a:solidFill>
                  <a:schemeClr val="dk1"/>
                </a:solidFill>
              </a:rPr>
              <a:t> and, to a lesser extent, in </a:t>
            </a:r>
            <a:r>
              <a:rPr b="1" lang="ca">
                <a:solidFill>
                  <a:srgbClr val="1155CC"/>
                </a:solidFill>
              </a:rPr>
              <a:t>rented apartments</a:t>
            </a:r>
            <a:endParaRPr b="1">
              <a:solidFill>
                <a:srgbClr val="1155C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a">
                <a:solidFill>
                  <a:schemeClr val="dk1"/>
                </a:solidFill>
              </a:rPr>
              <a:t>Those who do </a:t>
            </a:r>
            <a:r>
              <a:rPr b="1" lang="ca">
                <a:solidFill>
                  <a:srgbClr val="FF0000"/>
                </a:solidFill>
              </a:rPr>
              <a:t>not</a:t>
            </a:r>
            <a:r>
              <a:rPr lang="ca">
                <a:solidFill>
                  <a:schemeClr val="dk1"/>
                </a:solidFill>
              </a:rPr>
              <a:t>, usually live in</a:t>
            </a:r>
            <a:r>
              <a:rPr b="1" lang="ca">
                <a:solidFill>
                  <a:srgbClr val="1155CC"/>
                </a:solidFill>
              </a:rPr>
              <a:t> standard or municipal apartments</a:t>
            </a:r>
            <a:endParaRPr b="1">
              <a:solidFill>
                <a:srgbClr val="1155CC"/>
              </a:solidFill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14133"/>
          <a:stretch/>
        </p:blipFill>
        <p:spPr>
          <a:xfrm>
            <a:off x="1398575" y="1295475"/>
            <a:ext cx="6346850" cy="33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INDEX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MOTIVATION AND DATA SOURCE PRESENTATION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EDA - EXPLORATORY DATA ANALYSIS</a:t>
            </a:r>
            <a:endParaRPr sz="16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Data Context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Variables description</a:t>
            </a:r>
            <a:endParaRPr sz="10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DATA </a:t>
            </a:r>
            <a:r>
              <a:rPr lang="ca" sz="1600"/>
              <a:t>PREPROCESSING</a:t>
            </a:r>
            <a:endParaRPr sz="16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RECODIFICATION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IMPUTATION</a:t>
            </a:r>
            <a:endParaRPr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KNN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MIMI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ca" sz="1200"/>
              <a:t>MICE</a:t>
            </a:r>
            <a:endParaRPr sz="12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PCA - PRINCIPAL COMPONENT ANALYSIS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OUTLIERS DETECTION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MCA - MULTIPLE </a:t>
            </a:r>
            <a:r>
              <a:rPr lang="ca" sz="1600"/>
              <a:t>CORRESPONDENCE</a:t>
            </a:r>
            <a:r>
              <a:rPr lang="ca" sz="1600"/>
              <a:t> ANALYSIS</a:t>
            </a:r>
            <a:endParaRPr sz="1600"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450325" y="300250"/>
            <a:ext cx="8078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ca">
                <a:solidFill>
                  <a:srgbClr val="1155CC"/>
                </a:solidFill>
              </a:rPr>
              <a:t>Medic staff and chefs</a:t>
            </a:r>
            <a:r>
              <a:rPr lang="ca">
                <a:solidFill>
                  <a:schemeClr val="dk1"/>
                </a:solidFill>
              </a:rPr>
              <a:t> are the clients that pay the loan </a:t>
            </a:r>
            <a:r>
              <a:rPr b="1" lang="ca">
                <a:solidFill>
                  <a:srgbClr val="FF0000"/>
                </a:solidFill>
              </a:rPr>
              <a:t>on time</a:t>
            </a:r>
            <a:r>
              <a:rPr lang="ca">
                <a:solidFill>
                  <a:schemeClr val="dk1"/>
                </a:solidFill>
              </a:rPr>
              <a:t> most often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a">
                <a:solidFill>
                  <a:schemeClr val="dk1"/>
                </a:solidFill>
              </a:rPr>
              <a:t>Specially </a:t>
            </a:r>
            <a:r>
              <a:rPr b="1" lang="ca">
                <a:solidFill>
                  <a:srgbClr val="1155CC"/>
                </a:solidFill>
              </a:rPr>
              <a:t>laborers</a:t>
            </a:r>
            <a:r>
              <a:rPr lang="ca">
                <a:solidFill>
                  <a:schemeClr val="dk1"/>
                </a:solidFill>
              </a:rPr>
              <a:t>, but also </a:t>
            </a:r>
            <a:r>
              <a:rPr b="1" lang="ca">
                <a:solidFill>
                  <a:srgbClr val="1155CC"/>
                </a:solidFill>
              </a:rPr>
              <a:t>waiters, sales staff and realty agents</a:t>
            </a:r>
            <a:r>
              <a:rPr b="1" lang="ca">
                <a:solidFill>
                  <a:schemeClr val="dk1"/>
                </a:solidFill>
              </a:rPr>
              <a:t>,</a:t>
            </a:r>
            <a:r>
              <a:rPr lang="ca">
                <a:solidFill>
                  <a:schemeClr val="dk1"/>
                </a:solidFill>
              </a:rPr>
              <a:t> normally belong to the </a:t>
            </a:r>
            <a:r>
              <a:rPr b="1" lang="ca">
                <a:solidFill>
                  <a:srgbClr val="FF0000"/>
                </a:solidFill>
              </a:rPr>
              <a:t>overdue</a:t>
            </a:r>
            <a:r>
              <a:rPr lang="ca">
                <a:solidFill>
                  <a:schemeClr val="dk1"/>
                </a:solidFill>
              </a:rPr>
              <a:t> modality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13874"/>
          <a:stretch/>
        </p:blipFill>
        <p:spPr>
          <a:xfrm>
            <a:off x="1388075" y="1274125"/>
            <a:ext cx="6367875" cy="33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200" y="222975"/>
            <a:ext cx="7185600" cy="44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838" y="249700"/>
            <a:ext cx="7142325" cy="44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00" y="239025"/>
            <a:ext cx="7159600" cy="44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450325" y="300250"/>
            <a:ext cx="8078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a">
                <a:solidFill>
                  <a:schemeClr val="dk1"/>
                </a:solidFill>
              </a:rPr>
              <a:t>Paid </a:t>
            </a:r>
            <a:r>
              <a:rPr b="1" lang="ca">
                <a:solidFill>
                  <a:srgbClr val="FF0000"/>
                </a:solidFill>
              </a:rPr>
              <a:t>on time</a:t>
            </a:r>
            <a:r>
              <a:rPr lang="ca">
                <a:solidFill>
                  <a:schemeClr val="dk1"/>
                </a:solidFill>
              </a:rPr>
              <a:t> =&gt; </a:t>
            </a:r>
            <a:r>
              <a:rPr b="1" lang="ca">
                <a:solidFill>
                  <a:srgbClr val="1155CC"/>
                </a:solidFill>
              </a:rPr>
              <a:t>unaccompanied</a:t>
            </a:r>
            <a:r>
              <a:rPr lang="ca">
                <a:solidFill>
                  <a:schemeClr val="dk1"/>
                </a:solidFill>
              </a:rPr>
              <a:t> or with their </a:t>
            </a:r>
            <a:r>
              <a:rPr b="1" lang="ca">
                <a:solidFill>
                  <a:srgbClr val="1155CC"/>
                </a:solidFill>
              </a:rPr>
              <a:t>families</a:t>
            </a:r>
            <a:endParaRPr b="1">
              <a:solidFill>
                <a:srgbClr val="1155C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a">
                <a:solidFill>
                  <a:schemeClr val="dk1"/>
                </a:solidFill>
              </a:rPr>
              <a:t>Ask for the loan together with a </a:t>
            </a:r>
            <a:r>
              <a:rPr b="1" lang="ca">
                <a:solidFill>
                  <a:srgbClr val="1155CC"/>
                </a:solidFill>
              </a:rPr>
              <a:t>group</a:t>
            </a:r>
            <a:r>
              <a:rPr lang="ca">
                <a:solidFill>
                  <a:schemeClr val="dk1"/>
                </a:solidFill>
              </a:rPr>
              <a:t> =&gt; economically </a:t>
            </a:r>
            <a:r>
              <a:rPr b="1" lang="ca">
                <a:solidFill>
                  <a:schemeClr val="dk1"/>
                </a:solidFill>
              </a:rPr>
              <a:t>unstable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0" t="16282"/>
          <a:stretch/>
        </p:blipFill>
        <p:spPr>
          <a:xfrm>
            <a:off x="1122537" y="1094275"/>
            <a:ext cx="6898925" cy="35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063" y="337938"/>
            <a:ext cx="7229876" cy="44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4443" t="0"/>
          <a:stretch/>
        </p:blipFill>
        <p:spPr>
          <a:xfrm>
            <a:off x="1161154" y="584796"/>
            <a:ext cx="6448075" cy="41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13" y="316338"/>
            <a:ext cx="7299775" cy="45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 rotWithShape="1">
          <a:blip r:embed="rId3">
            <a:alphaModFix/>
          </a:blip>
          <a:srcRect b="0" l="0" r="3883" t="0"/>
          <a:stretch/>
        </p:blipFill>
        <p:spPr>
          <a:xfrm>
            <a:off x="787700" y="174563"/>
            <a:ext cx="7455175" cy="47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Outlier Detection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033050" y="1541850"/>
            <a:ext cx="1650600" cy="20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Mahalanobis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Confidence interval = 95%</a:t>
            </a:r>
            <a:endParaRPr/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 rotWithShape="1">
          <a:blip r:embed="rId3">
            <a:alphaModFix/>
          </a:blip>
          <a:srcRect b="0" l="0" r="0" t="11371"/>
          <a:stretch/>
        </p:blipFill>
        <p:spPr>
          <a:xfrm>
            <a:off x="220900" y="1017725"/>
            <a:ext cx="6666431" cy="36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71988" y="1923300"/>
            <a:ext cx="12528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Extract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raw data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575250" y="411975"/>
            <a:ext cx="2184300" cy="14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682350" y="723450"/>
            <a:ext cx="1970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Data Exploration Analysis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5400000">
            <a:off x="981458" y="802925"/>
            <a:ext cx="633890" cy="835272"/>
          </a:xfrm>
          <a:custGeom>
            <a:rect b="b" l="l" r="r" t="t"/>
            <a:pathLst>
              <a:path extrusionOk="0" h="115210" w="88656">
                <a:moveTo>
                  <a:pt x="18845" y="114354"/>
                </a:moveTo>
                <a:lnTo>
                  <a:pt x="17989" y="46684"/>
                </a:lnTo>
                <a:lnTo>
                  <a:pt x="0" y="46684"/>
                </a:lnTo>
                <a:lnTo>
                  <a:pt x="44114" y="0"/>
                </a:lnTo>
                <a:lnTo>
                  <a:pt x="88656" y="44542"/>
                </a:lnTo>
                <a:lnTo>
                  <a:pt x="72381" y="44971"/>
                </a:lnTo>
                <a:lnTo>
                  <a:pt x="71953" y="115210"/>
                </a:lnTo>
                <a:close/>
              </a:path>
            </a:pathLst>
          </a:cu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Google Shape;74;p15"/>
          <p:cNvSpPr/>
          <p:nvPr/>
        </p:nvSpPr>
        <p:spPr>
          <a:xfrm>
            <a:off x="4054375" y="411975"/>
            <a:ext cx="2184300" cy="14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161475" y="494525"/>
            <a:ext cx="1970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Data Transformation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328275" y="912125"/>
            <a:ext cx="16365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Preprocessing: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	Recode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	Imputation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78" name="Google Shape;78;p15"/>
          <p:cNvSpPr/>
          <p:nvPr/>
        </p:nvSpPr>
        <p:spPr>
          <a:xfrm rot="5400000">
            <a:off x="3554671" y="699788"/>
            <a:ext cx="633890" cy="835272"/>
          </a:xfrm>
          <a:custGeom>
            <a:rect b="b" l="l" r="r" t="t"/>
            <a:pathLst>
              <a:path extrusionOk="0" h="115210" w="88656">
                <a:moveTo>
                  <a:pt x="18845" y="114354"/>
                </a:moveTo>
                <a:lnTo>
                  <a:pt x="17989" y="46684"/>
                </a:lnTo>
                <a:lnTo>
                  <a:pt x="0" y="46684"/>
                </a:lnTo>
                <a:lnTo>
                  <a:pt x="44114" y="0"/>
                </a:lnTo>
                <a:lnTo>
                  <a:pt x="88656" y="44542"/>
                </a:lnTo>
                <a:lnTo>
                  <a:pt x="72381" y="44971"/>
                </a:lnTo>
                <a:lnTo>
                  <a:pt x="71953" y="115210"/>
                </a:lnTo>
                <a:close/>
              </a:path>
            </a:pathLst>
          </a:cu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5"/>
          <p:cNvSpPr/>
          <p:nvPr/>
        </p:nvSpPr>
        <p:spPr>
          <a:xfrm>
            <a:off x="6836838" y="411975"/>
            <a:ext cx="2184300" cy="14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PCA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5400000">
            <a:off x="6232258" y="699788"/>
            <a:ext cx="633890" cy="835272"/>
          </a:xfrm>
          <a:custGeom>
            <a:rect b="b" l="l" r="r" t="t"/>
            <a:pathLst>
              <a:path extrusionOk="0" h="115210" w="88656">
                <a:moveTo>
                  <a:pt x="18845" y="114354"/>
                </a:moveTo>
                <a:lnTo>
                  <a:pt x="17989" y="46684"/>
                </a:lnTo>
                <a:lnTo>
                  <a:pt x="0" y="46684"/>
                </a:lnTo>
                <a:lnTo>
                  <a:pt x="44114" y="0"/>
                </a:lnTo>
                <a:lnTo>
                  <a:pt x="88656" y="44542"/>
                </a:lnTo>
                <a:lnTo>
                  <a:pt x="72381" y="44971"/>
                </a:lnTo>
                <a:lnTo>
                  <a:pt x="71953" y="115210"/>
                </a:lnTo>
                <a:close/>
              </a:path>
            </a:pathLst>
          </a:cu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Google Shape;81;p15"/>
          <p:cNvSpPr/>
          <p:nvPr/>
        </p:nvSpPr>
        <p:spPr>
          <a:xfrm rot="10800000">
            <a:off x="7612058" y="1601963"/>
            <a:ext cx="633890" cy="835272"/>
          </a:xfrm>
          <a:custGeom>
            <a:rect b="b" l="l" r="r" t="t"/>
            <a:pathLst>
              <a:path extrusionOk="0" h="115210" w="88656">
                <a:moveTo>
                  <a:pt x="18845" y="114354"/>
                </a:moveTo>
                <a:lnTo>
                  <a:pt x="17989" y="46684"/>
                </a:lnTo>
                <a:lnTo>
                  <a:pt x="0" y="46684"/>
                </a:lnTo>
                <a:lnTo>
                  <a:pt x="44114" y="0"/>
                </a:lnTo>
                <a:lnTo>
                  <a:pt x="88656" y="44542"/>
                </a:lnTo>
                <a:lnTo>
                  <a:pt x="72381" y="44971"/>
                </a:lnTo>
                <a:lnTo>
                  <a:pt x="71953" y="115210"/>
                </a:lnTo>
                <a:close/>
              </a:path>
            </a:pathLst>
          </a:cu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Google Shape;82;p15"/>
          <p:cNvSpPr/>
          <p:nvPr/>
        </p:nvSpPr>
        <p:spPr>
          <a:xfrm>
            <a:off x="6836838" y="2537600"/>
            <a:ext cx="2184300" cy="14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Outlier Detection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Mahalanobis distance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054363" y="2537600"/>
            <a:ext cx="2184300" cy="14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MCA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-5400000">
            <a:off x="6232258" y="2825413"/>
            <a:ext cx="633890" cy="835272"/>
          </a:xfrm>
          <a:custGeom>
            <a:rect b="b" l="l" r="r" t="t"/>
            <a:pathLst>
              <a:path extrusionOk="0" h="115210" w="88656">
                <a:moveTo>
                  <a:pt x="18845" y="114354"/>
                </a:moveTo>
                <a:lnTo>
                  <a:pt x="17989" y="46684"/>
                </a:lnTo>
                <a:lnTo>
                  <a:pt x="0" y="46684"/>
                </a:lnTo>
                <a:lnTo>
                  <a:pt x="44114" y="0"/>
                </a:lnTo>
                <a:lnTo>
                  <a:pt x="88656" y="44542"/>
                </a:lnTo>
                <a:lnTo>
                  <a:pt x="72381" y="44971"/>
                </a:lnTo>
                <a:lnTo>
                  <a:pt x="71953" y="115210"/>
                </a:lnTo>
                <a:close/>
              </a:path>
            </a:pathLst>
          </a:cu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52" y="3202150"/>
            <a:ext cx="1805226" cy="180520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757621" y="2501700"/>
            <a:ext cx="633890" cy="835272"/>
          </a:xfrm>
          <a:custGeom>
            <a:rect b="b" l="l" r="r" t="t"/>
            <a:pathLst>
              <a:path extrusionOk="0" h="115210" w="88656">
                <a:moveTo>
                  <a:pt x="18845" y="114354"/>
                </a:moveTo>
                <a:lnTo>
                  <a:pt x="17989" y="46684"/>
                </a:lnTo>
                <a:lnTo>
                  <a:pt x="0" y="46684"/>
                </a:lnTo>
                <a:lnTo>
                  <a:pt x="44114" y="0"/>
                </a:lnTo>
                <a:lnTo>
                  <a:pt x="88656" y="44542"/>
                </a:lnTo>
                <a:lnTo>
                  <a:pt x="72381" y="44971"/>
                </a:lnTo>
                <a:lnTo>
                  <a:pt x="71953" y="115210"/>
                </a:lnTo>
                <a:close/>
              </a:path>
            </a:pathLst>
          </a:cu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Outlier Detection</a:t>
            </a:r>
            <a:endParaRPr/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7033050" y="1541850"/>
            <a:ext cx="1650600" cy="20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Mahalanobis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Confidence interval = 95%</a:t>
            </a:r>
            <a:endParaRPr/>
          </a:p>
        </p:txBody>
      </p:sp>
      <p:sp>
        <p:nvSpPr>
          <p:cNvPr id="278" name="Google Shape;27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 rotWithShape="1">
          <a:blip r:embed="rId3">
            <a:alphaModFix/>
          </a:blip>
          <a:srcRect b="0" l="0" r="0" t="11808"/>
          <a:stretch/>
        </p:blipFill>
        <p:spPr>
          <a:xfrm>
            <a:off x="311700" y="1098200"/>
            <a:ext cx="6538164" cy="35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MCA - Multiple Correspondence Analysis</a:t>
            </a:r>
            <a:endParaRPr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956425" cy="8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3"/>
          <p:cNvPicPr preferRelativeResize="0"/>
          <p:nvPr/>
        </p:nvPicPr>
        <p:blipFill rotWithShape="1">
          <a:blip r:embed="rId4">
            <a:alphaModFix/>
          </a:blip>
          <a:srcRect b="19955" l="0" r="0" t="22371"/>
          <a:stretch/>
        </p:blipFill>
        <p:spPr>
          <a:xfrm>
            <a:off x="152400" y="2571750"/>
            <a:ext cx="3638050" cy="18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850" y="2571750"/>
            <a:ext cx="4710250" cy="20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38" y="2035050"/>
            <a:ext cx="4623666" cy="31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95" name="Google Shape;2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925" y="152400"/>
            <a:ext cx="37338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2583621" cy="17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Add extra information in the plot</a:t>
            </a:r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b="-20758" l="0" r="-12044" t="0"/>
          <a:stretch/>
        </p:blipFill>
        <p:spPr>
          <a:xfrm>
            <a:off x="70475" y="1158725"/>
            <a:ext cx="4537076" cy="33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653" y="1429413"/>
            <a:ext cx="3600450" cy="228467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22764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525" y="3035350"/>
            <a:ext cx="20859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6"/>
          <p:cNvSpPr txBox="1"/>
          <p:nvPr/>
        </p:nvSpPr>
        <p:spPr>
          <a:xfrm>
            <a:off x="7260075" y="489325"/>
            <a:ext cx="17412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</a:rPr>
              <a:t>Administrative, Managers, Core Staff, Tech staff </a:t>
            </a:r>
            <a:endParaRPr/>
          </a:p>
        </p:txBody>
      </p:sp>
      <p:sp>
        <p:nvSpPr>
          <p:cNvPr id="312" name="Google Shape;312;p46"/>
          <p:cNvSpPr/>
          <p:nvPr/>
        </p:nvSpPr>
        <p:spPr>
          <a:xfrm>
            <a:off x="6053875" y="705525"/>
            <a:ext cx="1206300" cy="813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6"/>
          <p:cNvSpPr/>
          <p:nvPr/>
        </p:nvSpPr>
        <p:spPr>
          <a:xfrm>
            <a:off x="6440750" y="2157475"/>
            <a:ext cx="1957200" cy="67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"/>
          <p:cNvSpPr txBox="1"/>
          <p:nvPr/>
        </p:nvSpPr>
        <p:spPr>
          <a:xfrm>
            <a:off x="7112125" y="1551650"/>
            <a:ext cx="162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</a:rPr>
              <a:t>Service, Security, Laborers</a:t>
            </a:r>
            <a:endParaRPr/>
          </a:p>
        </p:txBody>
      </p:sp>
      <p:sp>
        <p:nvSpPr>
          <p:cNvPr id="315" name="Google Shape;315;p46"/>
          <p:cNvSpPr/>
          <p:nvPr/>
        </p:nvSpPr>
        <p:spPr>
          <a:xfrm>
            <a:off x="5990075" y="3186250"/>
            <a:ext cx="1206300" cy="410100"/>
          </a:xfrm>
          <a:prstGeom prst="bentArrow">
            <a:avLst>
              <a:gd fmla="val 25000" name="adj1"/>
              <a:gd fmla="val 25477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6"/>
          <p:cNvSpPr/>
          <p:nvPr/>
        </p:nvSpPr>
        <p:spPr>
          <a:xfrm>
            <a:off x="6126625" y="4113025"/>
            <a:ext cx="1957200" cy="314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6"/>
          <p:cNvSpPr txBox="1"/>
          <p:nvPr/>
        </p:nvSpPr>
        <p:spPr>
          <a:xfrm>
            <a:off x="7385250" y="3197625"/>
            <a:ext cx="1137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payed</a:t>
            </a:r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7694400" y="3807300"/>
            <a:ext cx="11379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overdue</a:t>
            </a:r>
            <a:endParaRPr/>
          </a:p>
        </p:txBody>
      </p:sp>
      <p:sp>
        <p:nvSpPr>
          <p:cNvPr id="319" name="Google Shape;31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320" name="Google Shape;320;p46"/>
          <p:cNvPicPr preferRelativeResize="0"/>
          <p:nvPr/>
        </p:nvPicPr>
        <p:blipFill rotWithShape="1">
          <a:blip r:embed="rId5">
            <a:alphaModFix/>
          </a:blip>
          <a:srcRect b="13612" l="28889" r="23192" t="21473"/>
          <a:stretch/>
        </p:blipFill>
        <p:spPr>
          <a:xfrm>
            <a:off x="747538" y="705525"/>
            <a:ext cx="1629000" cy="265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50" y="3301788"/>
            <a:ext cx="20859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6"/>
          <p:cNvSpPr/>
          <p:nvPr/>
        </p:nvSpPr>
        <p:spPr>
          <a:xfrm>
            <a:off x="1827250" y="202300"/>
            <a:ext cx="1206300" cy="813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6"/>
          <p:cNvSpPr/>
          <p:nvPr/>
        </p:nvSpPr>
        <p:spPr>
          <a:xfrm>
            <a:off x="1942000" y="2630400"/>
            <a:ext cx="1957200" cy="67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6"/>
          <p:cNvSpPr txBox="1"/>
          <p:nvPr/>
        </p:nvSpPr>
        <p:spPr>
          <a:xfrm>
            <a:off x="3401775" y="296875"/>
            <a:ext cx="1806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Revolving loan</a:t>
            </a:r>
            <a:endParaRPr/>
          </a:p>
        </p:txBody>
      </p:sp>
      <p:sp>
        <p:nvSpPr>
          <p:cNvPr id="325" name="Google Shape;325;p46"/>
          <p:cNvSpPr txBox="1"/>
          <p:nvPr/>
        </p:nvSpPr>
        <p:spPr>
          <a:xfrm>
            <a:off x="2956450" y="2257650"/>
            <a:ext cx="1741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Cash loan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CONCLUSIONS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Univariate and bivariate analysis are not enough to extract knowledge in the sample, as patterns are too complex for those 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Based on our </a:t>
            </a:r>
            <a:r>
              <a:rPr lang="ca" u="sng"/>
              <a:t>PCA </a:t>
            </a:r>
            <a:r>
              <a:rPr lang="ca"/>
              <a:t>analysis, we would suggest the bank manager to </a:t>
            </a:r>
            <a:r>
              <a:rPr b="1" lang="ca"/>
              <a:t>be careful when</a:t>
            </a:r>
            <a:r>
              <a:rPr lang="ca"/>
              <a:t> giving loans to </a:t>
            </a:r>
            <a:r>
              <a:rPr b="1" lang="ca"/>
              <a:t>single</a:t>
            </a:r>
            <a:r>
              <a:rPr lang="ca"/>
              <a:t> clients who are</a:t>
            </a:r>
            <a:r>
              <a:rPr b="1" lang="ca"/>
              <a:t> laborers</a:t>
            </a:r>
            <a:r>
              <a:rPr lang="ca"/>
              <a:t> with a </a:t>
            </a:r>
            <a:r>
              <a:rPr b="1" lang="ca"/>
              <a:t>low education </a:t>
            </a:r>
            <a:r>
              <a:rPr lang="ca"/>
              <a:t>and live in </a:t>
            </a:r>
            <a:r>
              <a:rPr b="1" lang="ca"/>
              <a:t>office apartments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With our </a:t>
            </a:r>
            <a:r>
              <a:rPr lang="ca" u="sng"/>
              <a:t>MCA</a:t>
            </a:r>
            <a:r>
              <a:rPr lang="ca"/>
              <a:t> analysis we would recommend to the bank manager to </a:t>
            </a:r>
            <a:r>
              <a:rPr b="1" lang="ca"/>
              <a:t>watch out </a:t>
            </a:r>
            <a:r>
              <a:rPr lang="ca"/>
              <a:t>the people that are </a:t>
            </a:r>
            <a:r>
              <a:rPr b="1" lang="ca"/>
              <a:t>laborers</a:t>
            </a:r>
            <a:r>
              <a:rPr lang="ca"/>
              <a:t>, work on </a:t>
            </a:r>
            <a:r>
              <a:rPr b="1" lang="ca"/>
              <a:t>security</a:t>
            </a:r>
            <a:r>
              <a:rPr lang="ca"/>
              <a:t> or on </a:t>
            </a:r>
            <a:r>
              <a:rPr b="1" lang="ca"/>
              <a:t>services</a:t>
            </a:r>
            <a:r>
              <a:rPr lang="ca"/>
              <a:t> and ask for a </a:t>
            </a:r>
            <a:r>
              <a:rPr b="1" lang="ca"/>
              <a:t>cash loan</a:t>
            </a:r>
            <a:r>
              <a:rPr lang="ca"/>
              <a:t> because they are more likely to not pay the loan on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8393" l="28196" r="20124" t="14242"/>
          <a:stretch/>
        </p:blipFill>
        <p:spPr>
          <a:xfrm>
            <a:off x="0" y="1328525"/>
            <a:ext cx="2592675" cy="2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Motivation and Data Source Presentation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649600" y="1132275"/>
            <a:ext cx="618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IIIT Bangalore, the International Institute of Information Technology Bangalore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S</a:t>
            </a:r>
            <a:r>
              <a:rPr lang="ca"/>
              <a:t>ocio-economic indicators from the clients who have applied for a loan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Analyze the capability of the client to return their loan on-time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Real world applications in the banking and financial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Risk analysis for the company to minimize the capital lose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OVERVIEW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125490" l="-134081" r="-101038" t="-125490"/>
          <a:stretch/>
        </p:blipFill>
        <p:spPr>
          <a:xfrm>
            <a:off x="713276" y="1409700"/>
            <a:ext cx="6908626" cy="14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0" y="909487"/>
            <a:ext cx="3918815" cy="20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2115" y="948450"/>
            <a:ext cx="4119917" cy="20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7013" y="3089075"/>
            <a:ext cx="3649974" cy="211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EDA - </a:t>
            </a:r>
            <a:r>
              <a:rPr lang="ca"/>
              <a:t>DATA </a:t>
            </a:r>
            <a:r>
              <a:rPr lang="ca"/>
              <a:t>EXPLO</a:t>
            </a:r>
            <a:r>
              <a:rPr lang="ca"/>
              <a:t>RATION</a:t>
            </a:r>
            <a:r>
              <a:rPr lang="ca"/>
              <a:t>. Main conclusions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ca"/>
              <a:t>Distribution of variables is not normal. The sample shows interesting distributions that can be used to extract knowledge (e.g: goods price)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1225"/>
            <a:ext cx="4440551" cy="274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050" y="2237226"/>
            <a:ext cx="4259100" cy="262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EDA - DATA EXPLORATION. Main conclusions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085100"/>
            <a:ext cx="85206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2) Sample is </a:t>
            </a:r>
            <a:r>
              <a:rPr lang="ca"/>
              <a:t>highly</a:t>
            </a:r>
            <a:r>
              <a:rPr lang="ca"/>
              <a:t> unbalanced, specially in the target variable (91% returned the loan). Interpretation of plots and interpolations to the general population must be done with care.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51620"/>
          <a:stretch/>
        </p:blipFill>
        <p:spPr>
          <a:xfrm>
            <a:off x="144000" y="2181175"/>
            <a:ext cx="4337275" cy="2318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49583" l="0" r="0" t="2008"/>
          <a:stretch/>
        </p:blipFill>
        <p:spPr>
          <a:xfrm>
            <a:off x="4572000" y="2229225"/>
            <a:ext cx="4151952" cy="231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ca"/>
              <a:t>EDA - DATA EXPLORATION. Main conclusions</a:t>
            </a:r>
            <a:endParaRPr sz="22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175125" y="1119125"/>
            <a:ext cx="46572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500">
                <a:solidFill>
                  <a:schemeClr val="dk1"/>
                </a:solidFill>
              </a:rPr>
              <a:t>Income is not directly related to the amount of money that is given for a loan (R^2 = 0.36)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8517" r="0" t="0"/>
          <a:stretch/>
        </p:blipFill>
        <p:spPr>
          <a:xfrm>
            <a:off x="433175" y="1119125"/>
            <a:ext cx="3469800" cy="35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0" t="6751"/>
          <a:stretch/>
        </p:blipFill>
        <p:spPr>
          <a:xfrm>
            <a:off x="4038900" y="2029525"/>
            <a:ext cx="4793400" cy="27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</a:t>
            </a:r>
            <a:r>
              <a:rPr lang="ca"/>
              <a:t>PREPROCESSING - Recode Variables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61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used </a:t>
            </a:r>
            <a:r>
              <a:rPr lang="ca"/>
              <a:t>shorter names</a:t>
            </a:r>
            <a:r>
              <a:rPr lang="ca"/>
              <a:t> for variable names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used shorter names for categories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changed 365243 value in job_duration to NA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job_duration, age: transformed from negative days to years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reduced categories to a higher level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