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75" r:id="rId6"/>
    <p:sldId id="260" r:id="rId7"/>
    <p:sldId id="259" r:id="rId8"/>
    <p:sldId id="270" r:id="rId9"/>
    <p:sldId id="271" r:id="rId10"/>
    <p:sldId id="272" r:id="rId11"/>
    <p:sldId id="273" r:id="rId12"/>
    <p:sldId id="263" r:id="rId13"/>
    <p:sldId id="267" r:id="rId14"/>
    <p:sldId id="261" r:id="rId15"/>
    <p:sldId id="278" r:id="rId16"/>
    <p:sldId id="277" r:id="rId17"/>
    <p:sldId id="262" r:id="rId18"/>
    <p:sldId id="279" r:id="rId19"/>
    <p:sldId id="265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 autoAdjust="0"/>
    <p:restoredTop sz="87034" autoAdjust="0"/>
  </p:normalViewPr>
  <p:slideViewPr>
    <p:cSldViewPr snapToGrid="0">
      <p:cViewPr>
        <p:scale>
          <a:sx n="66" d="100"/>
          <a:sy n="66" d="100"/>
        </p:scale>
        <p:origin x="-45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606-C613-4473-8BAA-88EBF2A8961F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B685-21A3-4587-A005-9DD9EF7F13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1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598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Likely will need some small</a:t>
            </a:r>
            <a:r>
              <a:rPr lang="en-GB" baseline="0" dirty="0" smtClean="0"/>
              <a:t> ELMs to control core impurity levels </a:t>
            </a:r>
            <a:r>
              <a:rPr lang="en-GB" baseline="0" dirty="0" smtClean="0">
                <a:sym typeface="Wingdings" panose="05000000000000000000" pitchFamily="2" charset="2"/>
              </a:rPr>
              <a:t> unless alternatives can be found to increase internal transport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22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Sounds worth investigating, if not for ITER then at least for the next generation of tokamaks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/>
              <a:t>Control</a:t>
            </a:r>
            <a:r>
              <a:rPr lang="en-GB" baseline="0" dirty="0" smtClean="0"/>
              <a:t> techniques discussed don’t work in every scenario </a:t>
            </a:r>
            <a:r>
              <a:rPr lang="en-GB" baseline="0" dirty="0" smtClean="0">
                <a:sym typeface="Wingdings" panose="05000000000000000000" pitchFamily="2" charset="2"/>
              </a:rPr>
              <a:t> need something more robust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aseline="0" dirty="0" smtClean="0">
                <a:sym typeface="Wingdings" panose="05000000000000000000" pitchFamily="2" charset="2"/>
              </a:rPr>
              <a:t>A new, more stable operating regime would be ideal for a fusion power plant</a:t>
            </a:r>
            <a:endParaRPr lang="en-GB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6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1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slide!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2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slide!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4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Complete suppression is ideal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Small perturbations disrupt toroidal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symmetry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Divertor heat loads become non uniform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perturbations must be varied around tokamak or mode number changed to even out this divertor degradation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Not always achievable  Parameters for RMP success need to be calculated in ITER’s early operation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48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Complete suppression is ideal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Small perturbations disrupt toroidal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symmetry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Divertor heat loads become non uniform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perturbations must be varied around tokamak or mode number changed to even out this divertor degradation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Not always achievable  Parameters for RMP success need to be calculated in ITER’s early operation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48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Complete suppression is ideal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Small perturbations disrupt toroidal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symmetry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Divertor heat loads become non uniform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perturbations must be varied around tokamak or mode number changed to even out this divertor degradation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Not always achievable  Parameters for RMP success need to be calculated in ITER’s early operation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348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Non-resonant effect so can be used at all times throughout at discharge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Thought to be caused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by ablation of pellet in pedestal region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increasing local pressure above ballooning stability limit and provoking an ELM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Can cause over-fuelling</a:t>
            </a:r>
            <a:r>
              <a:rPr lang="en-GB" baseline="0" dirty="0" smtClean="0"/>
              <a:t> of the plasma which reduces fusion 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5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Non-resonant effect so can be used at all times throughout at discharge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Batang" panose="02030600000101010101" pitchFamily="18" charset="-127"/>
                <a:ea typeface="Batang" panose="02030600000101010101" pitchFamily="18" charset="-127"/>
              </a:rPr>
              <a:t>Thought to be caused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by ablation of pellet in pedestal region </a:t>
            </a:r>
            <a:r>
              <a:rPr lang="en-GB" baseline="0" dirty="0" smtClean="0">
                <a:latin typeface="Batang" panose="02030600000101010101" pitchFamily="18" charset="-127"/>
                <a:ea typeface="Batang" panose="02030600000101010101" pitchFamily="18" charset="-127"/>
                <a:sym typeface="Wingdings" panose="05000000000000000000" pitchFamily="2" charset="2"/>
              </a:rPr>
              <a:t> increasing local pressure above ballooning stability limit and provoking an ELM</a:t>
            </a:r>
            <a:endParaRPr lang="en-GB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Can cause over-fuelling</a:t>
            </a:r>
            <a:r>
              <a:rPr lang="en-GB" baseline="0" dirty="0" smtClean="0"/>
              <a:t> of the plasma which reduces fusion performance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1B685-21A3-4587-A005-9DD9EF7F13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5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573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skerville Old Face" panose="02020602080505020303" pitchFamily="18" charset="0"/>
              </a:defRPr>
            </a:lvl1pPr>
            <a:lvl2pPr>
              <a:defRPr>
                <a:latin typeface="Baskerville Old Face" panose="02020602080505020303" pitchFamily="18" charset="0"/>
              </a:defRPr>
            </a:lvl2pPr>
            <a:lvl3pPr>
              <a:defRPr>
                <a:latin typeface="Baskerville Old Face" panose="02020602080505020303" pitchFamily="18" charset="0"/>
              </a:defRPr>
            </a:lvl3pPr>
            <a:lvl4pPr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986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587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0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4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GB" dirty="0" smtClean="0"/>
              <a:t>31/05/2016</a:t>
            </a:r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Baskerville Old Face" panose="02020602080505020303" pitchFamily="18" charset="0"/>
                <a:ea typeface="Batang" panose="02030600000101010101" pitchFamily="18" charset="-127"/>
              </a:defRPr>
            </a:lvl1pPr>
          </a:lstStyle>
          <a:p>
            <a:r>
              <a:rPr lang="en-GB" dirty="0" smtClean="0"/>
              <a:t>JOA509 - Frontiers of Fusion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6587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81BB28B-6C27-444C-B2E2-3960C28AE47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2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2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23" y="1122362"/>
            <a:ext cx="11734800" cy="2715541"/>
          </a:xfrm>
        </p:spPr>
        <p:txBody>
          <a:bodyPr>
            <a:no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Current understanding of tokamak plasma eruption control and </a:t>
            </a:r>
            <a:r>
              <a:rPr lang="en-GB" dirty="0" smtClean="0">
                <a:latin typeface="Baskerville Old Face" panose="02020602080505020303" pitchFamily="18" charset="0"/>
              </a:rPr>
              <a:t>the consequences </a:t>
            </a:r>
            <a:r>
              <a:rPr lang="en-GB" dirty="0">
                <a:latin typeface="Baskerville Old Face" panose="02020602080505020303" pitchFamily="18" charset="0"/>
              </a:rPr>
              <a:t>for ITER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2622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Baskerville Old Face" panose="02020602080505020303" pitchFamily="18" charset="0"/>
              </a:rPr>
              <a:t>Joe Allen, JOA509</a:t>
            </a: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813800" y="6381750"/>
            <a:ext cx="3162300" cy="365125"/>
          </a:xfrm>
        </p:spPr>
        <p:txBody>
          <a:bodyPr/>
          <a:lstStyle/>
          <a:p>
            <a:r>
              <a:rPr lang="en-GB" sz="1400" dirty="0" smtClean="0">
                <a:latin typeface="Baskerville Old Face" panose="02020602080505020303" pitchFamily="18" charset="0"/>
              </a:rPr>
              <a:t>JOA509 – Frontiers of Fusion</a:t>
            </a:r>
            <a:endParaRPr lang="en-GB" sz="1400" dirty="0">
              <a:latin typeface="Baskerville Old Face" panose="0202060208050502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z="1400" smtClean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</a:t>
            </a:fld>
            <a:endParaRPr lang="en-GB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455" y="1610018"/>
            <a:ext cx="7100015" cy="3439239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May destabilise core plasma modes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90033" y="1549767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758118" y="2468407"/>
            <a:ext cx="1045336" cy="1026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8168959" y="3683289"/>
            <a:ext cx="1140855" cy="10751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455" y="1610018"/>
            <a:ext cx="7100015" cy="4392692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May destabilise core plasma modes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However they reduce plasma impurity levels 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90033" y="1549767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758118" y="2468407"/>
            <a:ext cx="1045336" cy="1026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8168959" y="3683289"/>
            <a:ext cx="1140855" cy="10751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https://upload.wikimedia.org/wikipedia/commons/thumb/e/e5/Green_tick_pointed.svg/1024px-Green_tick_pointe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15" y="4978399"/>
            <a:ext cx="893681" cy="89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ITER’s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6629400" cy="4879975"/>
          </a:xfrm>
        </p:spPr>
        <p:txBody>
          <a:bodyPr>
            <a:normAutofit/>
          </a:bodyPr>
          <a:lstStyle/>
          <a:p>
            <a:r>
              <a:rPr lang="en-GB" dirty="0" smtClean="0"/>
              <a:t>Natural ELMs on ITER could release up to 20 MJ</a:t>
            </a:r>
          </a:p>
          <a:p>
            <a:pPr lvl="3"/>
            <a:endParaRPr lang="en-GB" dirty="0" smtClean="0"/>
          </a:p>
          <a:p>
            <a:pPr lvl="1"/>
            <a:r>
              <a:rPr lang="en-GB" b="1" dirty="0" smtClean="0"/>
              <a:t>The first wall can tolerate &lt; 1 MJ eruptions</a:t>
            </a:r>
          </a:p>
          <a:p>
            <a:pPr lvl="1"/>
            <a:endParaRPr lang="en-GB" b="1" dirty="0" smtClean="0"/>
          </a:p>
          <a:p>
            <a:endParaRPr lang="en-GB" dirty="0"/>
          </a:p>
          <a:p>
            <a:r>
              <a:rPr lang="en-GB" dirty="0" smtClean="0"/>
              <a:t>Target operation: 15 MA</a:t>
            </a:r>
          </a:p>
          <a:p>
            <a:pPr lvl="1"/>
            <a:r>
              <a:rPr lang="en-GB" dirty="0" smtClean="0"/>
              <a:t>AT LEAST need a sustained </a:t>
            </a:r>
            <a:r>
              <a:rPr lang="en-GB" b="1" dirty="0" smtClean="0"/>
              <a:t>&gt;40 </a:t>
            </a:r>
            <a:r>
              <a:rPr lang="en-GB" dirty="0" smtClean="0"/>
              <a:t>times </a:t>
            </a:r>
            <a:r>
              <a:rPr lang="en-GB" b="1" dirty="0" err="1" smtClean="0"/>
              <a:t>f</a:t>
            </a:r>
            <a:r>
              <a:rPr lang="en-GB" b="1" baseline="-25000" dirty="0" err="1" smtClean="0"/>
              <a:t>ELM</a:t>
            </a:r>
            <a:r>
              <a:rPr lang="en-GB" dirty="0" smtClean="0"/>
              <a:t> increase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12</a:t>
            </a:fld>
            <a:endParaRPr lang="en-GB" dirty="0"/>
          </a:p>
        </p:txBody>
      </p:sp>
      <p:pic>
        <p:nvPicPr>
          <p:cNvPr id="1026" name="Picture 2" descr="C:\Users\joe\Documents\GitHub\FFessay\Latex_documents\Figures\FreqEnh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538288"/>
            <a:ext cx="3806574" cy="41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9525" y="5676900"/>
            <a:ext cx="380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A. Kirk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Phys. Rev. Lett. </a:t>
            </a:r>
            <a:r>
              <a:rPr lang="en-GB" sz="1600" dirty="0">
                <a:latin typeface="Batang" panose="02030600000101010101" pitchFamily="18" charset="-127"/>
                <a:ea typeface="Batang" panose="02030600000101010101" pitchFamily="18" charset="-127"/>
              </a:rPr>
              <a:t>108.25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250" y="2537237"/>
            <a:ext cx="5743977" cy="702205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JOA509 - Frontiers of Fusion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9552" y="0"/>
            <a:ext cx="11037194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3. Methods </a:t>
            </a:r>
            <a:r>
              <a:rPr lang="en-GB" dirty="0"/>
              <a:t>for ELM </a:t>
            </a:r>
            <a:r>
              <a:rPr lang="en-GB" dirty="0" smtClean="0"/>
              <a:t>control on ITER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5991225" cy="4308475"/>
          </a:xfrm>
        </p:spPr>
        <p:txBody>
          <a:bodyPr/>
          <a:lstStyle/>
          <a:p>
            <a:r>
              <a:rPr lang="en-GB" dirty="0" smtClean="0"/>
              <a:t>Vertical stability coils already included</a:t>
            </a:r>
          </a:p>
          <a:p>
            <a:endParaRPr lang="en-GB" dirty="0" smtClean="0"/>
          </a:p>
          <a:p>
            <a:r>
              <a:rPr lang="en-GB" dirty="0" smtClean="0"/>
              <a:t>27 RMP coils added to design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Pellet injectors also added</a:t>
            </a:r>
            <a:endParaRPr lang="en-GB" dirty="0"/>
          </a:p>
        </p:txBody>
      </p:sp>
      <p:pic>
        <p:nvPicPr>
          <p:cNvPr id="9" name="Picture 2" descr="C:\Users\joe\Documents\GitHub\FFessay\Latex_documents\Figures\ITERco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409700"/>
            <a:ext cx="51625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29425" y="582930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P. Lang </a:t>
            </a:r>
            <a:r>
              <a:rPr lang="da-DK" i="1" dirty="0">
                <a:latin typeface="Batang" panose="02030600000101010101" pitchFamily="18" charset="-127"/>
                <a:ea typeface="Batang" panose="02030600000101010101" pitchFamily="18" charset="-127"/>
              </a:rPr>
              <a:t>Nuclear Fusion </a:t>
            </a:r>
            <a:r>
              <a:rPr lang="da-DK" dirty="0">
                <a:latin typeface="Batang" panose="02030600000101010101" pitchFamily="18" charset="-127"/>
                <a:ea typeface="Batang" panose="02030600000101010101" pitchFamily="18" charset="-127"/>
              </a:rPr>
              <a:t>53.4 </a:t>
            </a:r>
            <a:r>
              <a:rPr lang="da-DK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2013</a:t>
            </a:r>
            <a:endParaRPr lang="da-DK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8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 err="1" smtClean="0"/>
              <a:t>i</a:t>
            </a:r>
            <a:r>
              <a:rPr lang="en-GB" dirty="0"/>
              <a:t>)</a:t>
            </a:r>
            <a:r>
              <a:rPr lang="en-GB" dirty="0" smtClean="0"/>
              <a:t> RMPs </a:t>
            </a:r>
            <a:r>
              <a:rPr lang="en-GB" sz="3600" dirty="0" smtClean="0"/>
              <a:t>(Resonant Magnetic Perturbations)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6429375" cy="4351338"/>
          </a:xfrm>
        </p:spPr>
        <p:txBody>
          <a:bodyPr/>
          <a:lstStyle/>
          <a:p>
            <a:r>
              <a:rPr lang="en-GB" dirty="0" smtClean="0"/>
              <a:t>Suppress ELMs </a:t>
            </a:r>
            <a:r>
              <a:rPr lang="en-GB" dirty="0" smtClean="0"/>
              <a:t>by keeping below PB stability </a:t>
            </a:r>
            <a:r>
              <a:rPr lang="en-GB" dirty="0" smtClean="0"/>
              <a:t>limit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14</a:t>
            </a:fld>
            <a:endParaRPr lang="en-GB" dirty="0"/>
          </a:p>
        </p:txBody>
      </p:sp>
      <p:pic>
        <p:nvPicPr>
          <p:cNvPr id="1026" name="Picture 2" descr="C:\Users\joe\Documents\GitHub\FFessay\Presentation\RMP_PB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941867"/>
            <a:ext cx="4625016" cy="49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67574" y="5898524"/>
            <a:ext cx="4758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Kirk Frontiers Lectures 2016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24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 err="1" smtClean="0"/>
              <a:t>i</a:t>
            </a:r>
            <a:r>
              <a:rPr lang="en-GB" dirty="0"/>
              <a:t>)</a:t>
            </a:r>
            <a:r>
              <a:rPr lang="en-GB" dirty="0" smtClean="0"/>
              <a:t> RMPs </a:t>
            </a:r>
            <a:r>
              <a:rPr lang="en-GB" sz="3600" dirty="0" smtClean="0"/>
              <a:t>(Resonant Magnetic Perturbations)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6429375" cy="4351338"/>
          </a:xfrm>
        </p:spPr>
        <p:txBody>
          <a:bodyPr/>
          <a:lstStyle/>
          <a:p>
            <a:r>
              <a:rPr lang="en-GB" dirty="0" smtClean="0"/>
              <a:t>Suppress ELMs </a:t>
            </a:r>
            <a:r>
              <a:rPr lang="en-GB" dirty="0" smtClean="0"/>
              <a:t>by keeping below PB stability </a:t>
            </a:r>
            <a:r>
              <a:rPr lang="en-GB" dirty="0" smtClean="0"/>
              <a:t>limit</a:t>
            </a:r>
          </a:p>
          <a:p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Small perturbations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sz="3200" b="1" dirty="0" smtClean="0">
                <a:sym typeface="Wingdings" panose="05000000000000000000" pitchFamily="2" charset="2"/>
              </a:rPr>
              <a:t>≈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10</a:t>
            </a:r>
            <a:r>
              <a:rPr lang="en-GB" baseline="30000" dirty="0" smtClean="0"/>
              <a:t>-4</a:t>
            </a:r>
            <a:r>
              <a:rPr lang="en-GB" dirty="0" smtClean="0"/>
              <a:t> 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15</a:t>
            </a:fld>
            <a:endParaRPr lang="en-GB" dirty="0"/>
          </a:p>
        </p:txBody>
      </p:sp>
      <p:pic>
        <p:nvPicPr>
          <p:cNvPr id="1026" name="Picture 2" descr="C:\Users\joe\Documents\GitHub\FFessay\Presentation\RMP_PB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941867"/>
            <a:ext cx="4625016" cy="49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67574" y="5898524"/>
            <a:ext cx="4758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Kirk Frontiers Lectures 2016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3. </a:t>
            </a:r>
            <a:r>
              <a:rPr lang="en-GB" dirty="0" err="1" smtClean="0"/>
              <a:t>i</a:t>
            </a:r>
            <a:r>
              <a:rPr lang="en-GB" dirty="0"/>
              <a:t>)</a:t>
            </a:r>
            <a:r>
              <a:rPr lang="en-GB" dirty="0" smtClean="0"/>
              <a:t> RMPs </a:t>
            </a:r>
            <a:r>
              <a:rPr lang="en-GB" sz="3600" dirty="0" smtClean="0"/>
              <a:t>(Resonant Magnetic Perturbations)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6429375" cy="4351338"/>
          </a:xfrm>
        </p:spPr>
        <p:txBody>
          <a:bodyPr/>
          <a:lstStyle/>
          <a:p>
            <a:r>
              <a:rPr lang="en-GB" dirty="0" smtClean="0"/>
              <a:t>Suppress ELMs </a:t>
            </a:r>
            <a:r>
              <a:rPr lang="en-GB" dirty="0" smtClean="0"/>
              <a:t>by keeping below PB stability </a:t>
            </a:r>
            <a:r>
              <a:rPr lang="en-GB" dirty="0" smtClean="0"/>
              <a:t>limit</a:t>
            </a:r>
          </a:p>
          <a:p>
            <a:endParaRPr lang="en-GB" dirty="0" smtClean="0"/>
          </a:p>
          <a:p>
            <a:r>
              <a:rPr lang="en-GB" dirty="0" smtClean="0">
                <a:sym typeface="Wingdings" panose="05000000000000000000" pitchFamily="2" charset="2"/>
              </a:rPr>
              <a:t>Small perturbations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sz="3200" b="1" dirty="0" smtClean="0">
                <a:sym typeface="Wingdings" panose="05000000000000000000" pitchFamily="2" charset="2"/>
              </a:rPr>
              <a:t>≈</a:t>
            </a:r>
            <a:r>
              <a:rPr lang="en-GB" b="1" dirty="0" smtClean="0">
                <a:sym typeface="Wingdings" panose="05000000000000000000" pitchFamily="2" charset="2"/>
              </a:rPr>
              <a:t> </a:t>
            </a:r>
            <a:r>
              <a:rPr lang="en-GB" dirty="0" smtClean="0"/>
              <a:t>10</a:t>
            </a:r>
            <a:r>
              <a:rPr lang="en-GB" baseline="30000" dirty="0" smtClean="0"/>
              <a:t>-4</a:t>
            </a:r>
            <a:r>
              <a:rPr lang="en-GB" dirty="0" smtClean="0"/>
              <a:t> T </a:t>
            </a:r>
          </a:p>
          <a:p>
            <a:endParaRPr lang="en-GB" dirty="0" smtClean="0"/>
          </a:p>
          <a:p>
            <a:r>
              <a:rPr lang="en-GB" dirty="0" smtClean="0"/>
              <a:t>Perturbations must be toroidally cycled to keep divertor damage uniform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16</a:t>
            </a:fld>
            <a:endParaRPr lang="en-GB" dirty="0"/>
          </a:p>
        </p:txBody>
      </p:sp>
      <p:pic>
        <p:nvPicPr>
          <p:cNvPr id="1026" name="Picture 2" descr="C:\Users\joe\Documents\GitHub\FFessay\Presentation\RMP_PBpro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941867"/>
            <a:ext cx="4625016" cy="49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67574" y="5898524"/>
            <a:ext cx="4758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 Kirk Frontiers Lectures 2016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2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057186"/>
            <a:ext cx="10804302" cy="203435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 Mitigation </a:t>
            </a:r>
            <a:r>
              <a:rPr lang="en-GB" sz="2400" dirty="0"/>
              <a:t>by increasing </a:t>
            </a:r>
            <a:r>
              <a:rPr lang="en-GB" sz="2400" b="1" dirty="0" err="1" smtClean="0"/>
              <a:t>f</a:t>
            </a:r>
            <a:r>
              <a:rPr lang="en-GB" sz="2400" b="1" baseline="-25000" dirty="0" err="1" smtClean="0"/>
              <a:t>ELM</a:t>
            </a:r>
            <a:r>
              <a:rPr lang="en-GB" sz="2400" dirty="0" smtClean="0"/>
              <a:t> </a:t>
            </a:r>
            <a:r>
              <a:rPr lang="en-GB" sz="2400" dirty="0">
                <a:sym typeface="Wingdings" panose="05000000000000000000" pitchFamily="2" charset="2"/>
              </a:rPr>
              <a:t> less damage to </a:t>
            </a:r>
            <a:r>
              <a:rPr lang="en-GB" sz="2400" dirty="0" smtClean="0">
                <a:sym typeface="Wingdings" panose="05000000000000000000" pitchFamily="2" charset="2"/>
              </a:rPr>
              <a:t>PFCs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Mechanism not fully understood</a:t>
            </a:r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Heavily dependent on time since</a:t>
            </a: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last ELM</a:t>
            </a:r>
            <a:endParaRPr lang="en-GB" sz="2400" dirty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17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3. </a:t>
            </a:r>
            <a:r>
              <a:rPr lang="en-GB" sz="4800" dirty="0" smtClean="0"/>
              <a:t>ii) Pellet Injection (PI)</a:t>
            </a:r>
            <a:endParaRPr lang="en-GB" sz="4800" dirty="0"/>
          </a:p>
        </p:txBody>
      </p:sp>
      <p:pic>
        <p:nvPicPr>
          <p:cNvPr id="2050" name="Picture 2" descr="C:\Users\joe\Documents\GitHub\FFessay\Latex_documents\Figures\PI_ELM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14" y="1441271"/>
            <a:ext cx="5316761" cy="35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0714" y="5005095"/>
            <a:ext cx="5170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I. Chapman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Plas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Phys. Cont.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Fus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58 1 2016 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532" y="1057186"/>
            <a:ext cx="10804302" cy="203435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 Mitigation </a:t>
            </a:r>
            <a:r>
              <a:rPr lang="en-GB" sz="2400" dirty="0"/>
              <a:t>by increasing </a:t>
            </a:r>
            <a:r>
              <a:rPr lang="en-GB" sz="2400" b="1" dirty="0" err="1" smtClean="0"/>
              <a:t>f</a:t>
            </a:r>
            <a:r>
              <a:rPr lang="en-GB" sz="2400" b="1" baseline="-25000" dirty="0" err="1" smtClean="0"/>
              <a:t>ELM</a:t>
            </a:r>
            <a:r>
              <a:rPr lang="en-GB" sz="2400" dirty="0" smtClean="0"/>
              <a:t> </a:t>
            </a:r>
            <a:r>
              <a:rPr lang="en-GB" sz="2400" dirty="0">
                <a:sym typeface="Wingdings" panose="05000000000000000000" pitchFamily="2" charset="2"/>
              </a:rPr>
              <a:t> less damage to </a:t>
            </a:r>
            <a:r>
              <a:rPr lang="en-GB" sz="2400" dirty="0" smtClean="0">
                <a:sym typeface="Wingdings" panose="05000000000000000000" pitchFamily="2" charset="2"/>
              </a:rPr>
              <a:t>PFCs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Mechanism not fully understood</a:t>
            </a:r>
            <a:endParaRPr lang="en-GB" sz="2400" dirty="0">
              <a:sym typeface="Wingdings" panose="05000000000000000000" pitchFamily="2" charset="2"/>
            </a:endParaRPr>
          </a:p>
          <a:p>
            <a:r>
              <a:rPr lang="en-GB" sz="2400" dirty="0" smtClean="0">
                <a:sym typeface="Wingdings" panose="05000000000000000000" pitchFamily="2" charset="2"/>
              </a:rPr>
              <a:t>Heavily dependent on time since</a:t>
            </a:r>
          </a:p>
          <a:p>
            <a:pPr marL="0" indent="0">
              <a:buNone/>
            </a:pPr>
            <a:r>
              <a:rPr lang="en-GB" sz="2400" dirty="0" smtClean="0">
                <a:sym typeface="Wingdings" panose="05000000000000000000" pitchFamily="2" charset="2"/>
              </a:rPr>
              <a:t>last ELM</a:t>
            </a:r>
            <a:endParaRPr lang="en-GB" sz="2400" dirty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18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 smtClean="0"/>
              <a:t>3. </a:t>
            </a:r>
            <a:r>
              <a:rPr lang="en-GB" sz="4800" dirty="0" smtClean="0"/>
              <a:t>ii) Pellet Injection (PI)</a:t>
            </a:r>
            <a:endParaRPr lang="en-GB" sz="4800" dirty="0"/>
          </a:p>
        </p:txBody>
      </p:sp>
      <p:pic>
        <p:nvPicPr>
          <p:cNvPr id="2050" name="Picture 2" descr="C:\Users\joe\Documents\GitHub\FFessay\Latex_documents\Figures\PI_ELMpro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14" y="1441271"/>
            <a:ext cx="5316761" cy="35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40714" y="5005095"/>
            <a:ext cx="5170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I. Chapman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Plas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Phys. Cont. </a:t>
            </a:r>
            <a:r>
              <a:rPr lang="en-GB" sz="1600" i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Fus</a:t>
            </a:r>
            <a:r>
              <a:rPr lang="en-GB" sz="1600" i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58 1 2016 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258" y="3964949"/>
            <a:ext cx="4643188" cy="23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12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Control by pacing the frequency of ELMs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Vertical stability coils</a:t>
            </a:r>
          </a:p>
          <a:p>
            <a:r>
              <a:rPr lang="en-GB" sz="2400" dirty="0" smtClean="0">
                <a:sym typeface="Wingdings" panose="05000000000000000000" pitchFamily="2" charset="2"/>
              </a:rPr>
              <a:t>Plasma moves </a:t>
            </a:r>
            <a:r>
              <a:rPr lang="en-GB" b="1" dirty="0" smtClean="0">
                <a:sym typeface="Wingdings" panose="05000000000000000000" pitchFamily="2" charset="2"/>
              </a:rPr>
              <a:t>≈ </a:t>
            </a:r>
            <a:r>
              <a:rPr lang="en-GB" sz="2400" dirty="0" smtClean="0">
                <a:sym typeface="Wingdings" panose="05000000000000000000" pitchFamily="2" charset="2"/>
              </a:rPr>
              <a:t>2% of minor radius</a:t>
            </a:r>
          </a:p>
          <a:p>
            <a:endParaRPr lang="en-GB" sz="2400" dirty="0" smtClean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7990" y="2808515"/>
            <a:ext cx="6440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Baskerville Old Face" panose="02020602080505020303" pitchFamily="18" charset="0"/>
                <a:ea typeface="+mj-ea"/>
                <a:cs typeface="+mj-cs"/>
              </a:defRPr>
            </a:lvl1pPr>
          </a:lstStyle>
          <a:p>
            <a:r>
              <a:rPr lang="en-GB" sz="4800" dirty="0" smtClean="0"/>
              <a:t>iii) Vertical Kicks (VKs)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320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81125" y="-1731783"/>
            <a:ext cx="9597571" cy="8008758"/>
            <a:chOff x="1381125" y="-1731783"/>
            <a:chExt cx="9597571" cy="8008758"/>
          </a:xfrm>
        </p:grpSpPr>
        <p:pic>
          <p:nvPicPr>
            <p:cNvPr id="3074" name="Picture 2" descr="C:\Users\joe\Documents\GitHub\FFessay\Presentation\podium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0"/>
              <a:ext cx="9429750" cy="627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luguelinsantos.com/imagenes/home/med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25" y="-46922"/>
              <a:ext cx="1892830" cy="278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joe\Documents\GitHub\FFessay\Presentation\podium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14" t="10849" r="39394" b="26373"/>
            <a:stretch/>
          </p:blipFill>
          <p:spPr bwMode="auto">
            <a:xfrm>
              <a:off x="4933269" y="1371599"/>
              <a:ext cx="2215243" cy="394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media.boingboing.net/wp-content/uploads/2012/07/2012.jpe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50905" r="9886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4760457" y="-438800"/>
              <a:ext cx="2105025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resources3.news.com.au/images/2012/07/02/1226414/231123-bronze-olympic-meda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836" b="93648" l="9836" r="8989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2546" y="-1731783"/>
              <a:ext cx="3486150" cy="464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19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24542" y="2843634"/>
            <a:ext cx="3714750" cy="19409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2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nd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Partial RMP suppression + VK/PI mitigation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042" y="3028647"/>
            <a:ext cx="3714750" cy="255389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Baskerville Old Face" panose="02020602080505020303" pitchFamily="18" charset="0"/>
              </a:rPr>
              <a:t>3</a:t>
            </a:r>
            <a:r>
              <a:rPr lang="en-GB" sz="3600" b="1" baseline="30000" dirty="0" smtClean="0">
                <a:latin typeface="Baskerville Old Face" panose="02020602080505020303" pitchFamily="18" charset="0"/>
              </a:rPr>
              <a:t>rd</a:t>
            </a:r>
            <a:r>
              <a:rPr lang="en-GB" sz="3600" b="1" dirty="0" smtClean="0">
                <a:latin typeface="Baskerville Old Face" panose="02020602080505020303" pitchFamily="18" charset="0"/>
              </a:rPr>
              <a:t>: Sustained VK/PI mitigation with </a:t>
            </a:r>
            <a:r>
              <a:rPr lang="en-GB" sz="3600" b="1" dirty="0" err="1" smtClean="0">
                <a:latin typeface="Baskerville Old Face" panose="02020602080505020303" pitchFamily="18" charset="0"/>
              </a:rPr>
              <a:t>f</a:t>
            </a:r>
            <a:r>
              <a:rPr lang="en-GB" sz="3600" b="1" baseline="-25000" dirty="0" err="1" smtClean="0">
                <a:latin typeface="Baskerville Old Face" panose="02020602080505020303" pitchFamily="18" charset="0"/>
              </a:rPr>
              <a:t>ELM</a:t>
            </a:r>
            <a:r>
              <a:rPr lang="en-GB" sz="3600" b="1" dirty="0" smtClean="0">
                <a:latin typeface="Baskerville Old Face" panose="02020602080505020303" pitchFamily="18" charset="0"/>
              </a:rPr>
              <a:t> above threshold</a:t>
            </a:r>
            <a:endParaRPr lang="en-GB" sz="3600" b="1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850" y="2269279"/>
            <a:ext cx="3714750" cy="214526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Baskerville Old Face" panose="02020602080505020303" pitchFamily="18" charset="0"/>
              </a:rPr>
              <a:t>1</a:t>
            </a:r>
            <a:r>
              <a:rPr lang="en-GB" sz="4000" b="1" baseline="30000" dirty="0" smtClean="0">
                <a:latin typeface="Baskerville Old Face" panose="02020602080505020303" pitchFamily="18" charset="0"/>
              </a:rPr>
              <a:t>st</a:t>
            </a:r>
            <a:r>
              <a:rPr lang="en-GB" sz="4000" b="1" dirty="0" smtClean="0">
                <a:latin typeface="Baskerville Old Face" panose="02020602080505020303" pitchFamily="18" charset="0"/>
              </a:rPr>
              <a:t>: Complete, sustained RMP suppression</a:t>
            </a:r>
            <a:endParaRPr lang="en-GB" sz="4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dirty="0" smtClean="0"/>
              <a:t>Talk Outline	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686" y="1303110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Background understanding of type-I Edge Localised Modes (</a:t>
            </a:r>
            <a:r>
              <a:rPr lang="en-GB" sz="4400" b="1" dirty="0" smtClean="0"/>
              <a:t>ELMs</a:t>
            </a:r>
            <a:r>
              <a:rPr lang="en-GB" sz="3600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Problems </a:t>
            </a:r>
            <a:r>
              <a:rPr lang="en-GB" sz="3600" dirty="0" smtClean="0"/>
              <a:t>ELMs cause &amp; ITER’s </a:t>
            </a:r>
            <a:r>
              <a:rPr lang="en-GB" sz="3600" dirty="0" smtClean="0"/>
              <a:t>requirements</a:t>
            </a:r>
            <a:endParaRPr lang="en-GB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Methods for ELM </a:t>
            </a:r>
            <a:r>
              <a:rPr lang="en-GB" sz="3600" dirty="0"/>
              <a:t>control on </a:t>
            </a:r>
            <a:r>
              <a:rPr lang="en-GB" sz="3600" dirty="0" smtClean="0"/>
              <a:t>ITER</a:t>
            </a:r>
            <a:endParaRPr lang="en-GB" sz="3600" dirty="0" smtClean="0"/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Resonant magnetic perturbations (RMPs)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Pellet injection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sz="3200" dirty="0" smtClean="0"/>
              <a:t>Vertical </a:t>
            </a:r>
            <a:r>
              <a:rPr lang="en-GB" sz="3200" dirty="0" smtClean="0"/>
              <a:t>kicks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/>
              <a:t>Alternatives</a:t>
            </a:r>
            <a:endParaRPr lang="en-GB" sz="3600" dirty="0" smtClean="0"/>
          </a:p>
          <a:p>
            <a:pPr marL="0" indent="0">
              <a:buNone/>
            </a:pPr>
            <a:endParaRPr lang="en-GB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/>
              <a:t>JOA509 – Frontiers of Fusion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24400" y="6266197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7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</a:t>
            </a:r>
            <a:r>
              <a:rPr lang="en-GB" dirty="0"/>
              <a:t>. </a:t>
            </a:r>
            <a:r>
              <a:rPr lang="en-GB" dirty="0" smtClean="0"/>
              <a:t>Alternatives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QH-mode</a:t>
            </a:r>
            <a:r>
              <a:rPr lang="en-GB" sz="3200" dirty="0"/>
              <a:t> </a:t>
            </a:r>
            <a:r>
              <a:rPr lang="en-GB" sz="3200" dirty="0" smtClean="0"/>
              <a:t>or I-mode</a:t>
            </a:r>
          </a:p>
          <a:p>
            <a:pPr lvl="1"/>
            <a:r>
              <a:rPr lang="en-GB" sz="2800" dirty="0" smtClean="0"/>
              <a:t>High fusion performance without ELMs!</a:t>
            </a:r>
          </a:p>
          <a:p>
            <a:pPr lvl="2"/>
            <a:r>
              <a:rPr lang="en-GB" sz="2400" dirty="0" smtClean="0"/>
              <a:t>(but with enhanced transport!)</a:t>
            </a:r>
          </a:p>
          <a:p>
            <a:endParaRPr lang="en-GB" sz="3200" dirty="0"/>
          </a:p>
          <a:p>
            <a:r>
              <a:rPr lang="en-GB" sz="3200" dirty="0" smtClean="0"/>
              <a:t>Sounds worth investigating</a:t>
            </a:r>
            <a:endParaRPr lang="en-GB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5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9800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Thank you for listening!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B28B-6C27-444C-B2E2-3960C28AE47A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JOA509 - Frontiers of Fusion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7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67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Edge pedestal gradient is inherently unstable</a:t>
            </a:r>
          </a:p>
          <a:p>
            <a:pPr marL="0" indent="0">
              <a:buSzPct val="120000"/>
              <a:buNone/>
            </a:pP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2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15150" cy="4351338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Generic to tokamaks in H-mode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Edge pedestal gradient is inherently unstable</a:t>
            </a:r>
          </a:p>
          <a:p>
            <a:pPr>
              <a:buSzPct val="120000"/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SzPct val="120000"/>
              <a:buFont typeface="Wingdings" panose="05000000000000000000" pitchFamily="2" charset="2"/>
              <a:buChar char="Ø"/>
            </a:pPr>
            <a:r>
              <a:rPr lang="en-GB" dirty="0" smtClean="0"/>
              <a:t>Thought to be caused by Peeling-Ballooning mode instabilities </a:t>
            </a:r>
          </a:p>
          <a:p>
            <a:pPr lvl="1"/>
            <a:r>
              <a:rPr lang="en-GB" dirty="0" smtClean="0"/>
              <a:t>ELM causes crash, cycle repeats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dirty="0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5</a:t>
            </a:fld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7734300" y="1825625"/>
            <a:ext cx="4572000" cy="3487367"/>
            <a:chOff x="7009794" y="2057184"/>
            <a:chExt cx="4572000" cy="348736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9794" y="2057184"/>
              <a:ext cx="4344006" cy="308653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009794" y="5205997"/>
              <a:ext cx="45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tang" panose="02030600000101010101" pitchFamily="18" charset="-127"/>
                  <a:ea typeface="Batang" panose="02030600000101010101" pitchFamily="18" charset="-127"/>
                </a:rPr>
                <a:t>H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Wilson </a:t>
              </a:r>
              <a:r>
                <a:rPr lang="en-GB" sz="1600" dirty="0" err="1" smtClean="0">
                  <a:latin typeface="Batang" panose="02030600000101010101" pitchFamily="18" charset="-127"/>
                  <a:ea typeface="Batang" panose="02030600000101010101" pitchFamily="18" charset="-127"/>
                </a:rPr>
                <a:t>Plas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. Phys. </a:t>
              </a:r>
              <a:r>
                <a:rPr lang="en-GB" sz="1600" b="1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48</a:t>
              </a:r>
              <a:r>
                <a:rPr lang="en-GB" sz="1600" dirty="0" smtClean="0">
                  <a:latin typeface="Batang" panose="02030600000101010101" pitchFamily="18" charset="-127"/>
                  <a:ea typeface="Batang" panose="02030600000101010101" pitchFamily="18" charset="-127"/>
                </a:rPr>
                <a:t> 2006</a:t>
              </a:r>
              <a:endParaRPr lang="en-GB" sz="16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483047" y="1205948"/>
            <a:ext cx="290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Baskerville Old Face" panose="02020602080505020303" pitchFamily="18" charset="0"/>
              </a:rPr>
              <a:t>Type-I ELM cycles</a:t>
            </a:r>
            <a:endParaRPr lang="en-GB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6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00050" y="3641552"/>
            <a:ext cx="11391900" cy="2003873"/>
          </a:xfrm>
        </p:spPr>
        <p:txBody>
          <a:bodyPr>
            <a:noAutofit/>
          </a:bodyPr>
          <a:lstStyle/>
          <a:p>
            <a:r>
              <a:rPr lang="en-GB" sz="3000" dirty="0" smtClean="0"/>
              <a:t> Several tokamaks have corroborated this scaling for ELM frequency, </a:t>
            </a:r>
            <a:r>
              <a:rPr lang="en-GB" sz="3000" b="1" dirty="0" err="1" smtClean="0"/>
              <a:t>f</a:t>
            </a:r>
            <a:r>
              <a:rPr lang="en-GB" sz="3000" b="1" baseline="-25000" dirty="0" err="1" smtClean="0"/>
              <a:t>ELM</a:t>
            </a:r>
            <a:r>
              <a:rPr lang="en-GB" sz="3000" dirty="0" smtClean="0"/>
              <a:t> </a:t>
            </a:r>
            <a:endParaRPr lang="en-GB" sz="3000" dirty="0"/>
          </a:p>
          <a:p>
            <a:pPr lvl="1"/>
            <a:endParaRPr lang="en-GB" sz="2600" dirty="0" smtClean="0"/>
          </a:p>
          <a:p>
            <a:r>
              <a:rPr lang="en-GB" sz="3000" b="1" dirty="0" smtClean="0"/>
              <a:t> ∆W</a:t>
            </a:r>
            <a:r>
              <a:rPr lang="en-GB" sz="3000" b="1" baseline="-25000" dirty="0" smtClean="0"/>
              <a:t>ELM</a:t>
            </a:r>
            <a:r>
              <a:rPr lang="en-GB" sz="3000" b="1" dirty="0" smtClean="0"/>
              <a:t> </a:t>
            </a:r>
            <a:r>
              <a:rPr lang="en-GB" sz="3000" dirty="0" smtClean="0"/>
              <a:t>is the ELM energy</a:t>
            </a:r>
            <a:endParaRPr lang="en-GB" sz="3000" b="1" dirty="0" smtClean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2335"/>
            <a:ext cx="10515600" cy="11743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24500" y="2806665"/>
            <a:ext cx="582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A. Leonard Journal of Nuclear Materials </a:t>
            </a:r>
            <a:r>
              <a:rPr lang="en-GB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266</a:t>
            </a:r>
            <a:r>
              <a:rPr lang="en-GB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1999</a:t>
            </a:r>
            <a:endParaRPr lang="en-GB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492" y="0"/>
            <a:ext cx="12001500" cy="1325563"/>
          </a:xfrm>
        </p:spPr>
        <p:txBody>
          <a:bodyPr>
            <a:noAutofit/>
          </a:bodyPr>
          <a:lstStyle/>
          <a:p>
            <a:r>
              <a:rPr lang="en-GB" sz="6000" dirty="0" smtClean="0"/>
              <a:t>1. Background understanding of ELMs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2176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5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8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455" y="1610018"/>
            <a:ext cx="7100015" cy="1055608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</a:t>
            </a:r>
            <a:r>
              <a:rPr lang="en-GB" sz="2800" dirty="0" smtClean="0">
                <a:latin typeface="Baskerville Old Face" panose="02020602080505020303" pitchFamily="18" charset="0"/>
              </a:rPr>
              <a:t>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90033" y="1549767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sz="6000" dirty="0" smtClean="0"/>
              <a:t>2. Problems ELMs cause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1" y="1047749"/>
            <a:ext cx="8127918" cy="54911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31/05/2016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12100" y="6343650"/>
            <a:ext cx="4114800" cy="365125"/>
          </a:xfrm>
        </p:spPr>
        <p:txBody>
          <a:bodyPr/>
          <a:lstStyle/>
          <a:p>
            <a:r>
              <a:rPr lang="en-GB" smtClean="0"/>
              <a:t>JOA509 – Frontiers of Fusion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581BB28B-6C27-444C-B2E2-3960C28AE47A}" type="slidenum">
              <a:rPr lang="en-GB" smtClean="0"/>
              <a:t>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67455" y="1610018"/>
            <a:ext cx="7100015" cy="2485787"/>
          </a:xfrm>
          <a:prstGeom prst="roundRect">
            <a:avLst/>
          </a:prstGeom>
          <a:solidFill>
            <a:schemeClr val="bg1">
              <a:alpha val="9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Loss of confinement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 smtClean="0">
              <a:latin typeface="Baskerville Old Face" panose="02020602080505020303" pitchFamily="18" charset="0"/>
            </a:endParaRP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High heat flux expelled from the plasma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Baskerville Old Face" panose="02020602080505020303" pitchFamily="18" charset="0"/>
              </a:rPr>
              <a:t>Can cause critical damage to PFCs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Ø"/>
            </a:pPr>
            <a:endParaRPr lang="en-GB" sz="2800" dirty="0">
              <a:latin typeface="Baskerville Old Face" panose="02020602080505020303" pitchFamily="18" charset="0"/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6190033" y="1549767"/>
            <a:ext cx="1133341" cy="115909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y 8"/>
          <p:cNvSpPr/>
          <p:nvPr/>
        </p:nvSpPr>
        <p:spPr>
          <a:xfrm>
            <a:off x="8758118" y="2468407"/>
            <a:ext cx="1045336" cy="1026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</TotalTime>
  <Words>1043</Words>
  <Application>Microsoft Office PowerPoint</Application>
  <PresentationFormat>Custom</PresentationFormat>
  <Paragraphs>209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Current understanding of tokamak plasma eruption control and the consequences for ITER</vt:lpstr>
      <vt:lpstr>Talk Outline </vt:lpstr>
      <vt:lpstr>1. Background understanding of ELMs</vt:lpstr>
      <vt:lpstr>1. Background understanding of ELMs</vt:lpstr>
      <vt:lpstr>1. Background understanding of ELMs</vt:lpstr>
      <vt:lpstr>1. Background understanding of ELMs</vt:lpstr>
      <vt:lpstr>2. Problems ELMs cause</vt:lpstr>
      <vt:lpstr>2. Problems ELMs cause</vt:lpstr>
      <vt:lpstr>2. Problems ELMs cause</vt:lpstr>
      <vt:lpstr>2. Problems ELMs cause</vt:lpstr>
      <vt:lpstr>2. Problems ELMs cause</vt:lpstr>
      <vt:lpstr>2. ITER’s requirements</vt:lpstr>
      <vt:lpstr>3. Methods for ELM control on ITER</vt:lpstr>
      <vt:lpstr>3. i) RMPs (Resonant Magnetic Perturbations)</vt:lpstr>
      <vt:lpstr>3. i) RMPs (Resonant Magnetic Perturbations)</vt:lpstr>
      <vt:lpstr>3. i) RMPs (Resonant Magnetic Perturbations)</vt:lpstr>
      <vt:lpstr>3. ii) Pellet Injection (PI)</vt:lpstr>
      <vt:lpstr>3. ii) Pellet Injection (PI)</vt:lpstr>
      <vt:lpstr>PowerPoint Presentation</vt:lpstr>
      <vt:lpstr>4. Alternatives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understanding of tokamak plasma eruption control and the consequences for ITER</dc:title>
  <dc:creator>Joe</dc:creator>
  <cp:lastModifiedBy>Joe</cp:lastModifiedBy>
  <cp:revision>41</cp:revision>
  <dcterms:created xsi:type="dcterms:W3CDTF">2016-05-24T20:17:29Z</dcterms:created>
  <dcterms:modified xsi:type="dcterms:W3CDTF">2016-05-31T11:06:23Z</dcterms:modified>
</cp:coreProperties>
</file>