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59" r:id="rId6"/>
    <p:sldId id="263" r:id="rId7"/>
    <p:sldId id="261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17" autoAdjust="0"/>
    <p:restoredTop sz="94660"/>
  </p:normalViewPr>
  <p:slideViewPr>
    <p:cSldViewPr snapToGrid="0">
      <p:cViewPr varScale="1">
        <p:scale>
          <a:sx n="72" d="100"/>
          <a:sy n="72" d="100"/>
        </p:scale>
        <p:origin x="-26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5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2D0606-C613-4473-8BAA-88EBF2A8961F}" type="datetimeFigureOut">
              <a:rPr lang="en-GB" smtClean="0"/>
              <a:t>29/05/2016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31B685-21A3-4587-A005-9DD9EF7F13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413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1B685-21A3-4587-A005-9DD9EF7F13E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598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1B685-21A3-4587-A005-9DD9EF7F13E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817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31/05/2016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24400" y="6365875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581BB28B-6C27-444C-B2E2-3960C28AE47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13800" y="6381750"/>
            <a:ext cx="31623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latin typeface="Baskerville Old Face" panose="02020602080505020303" pitchFamily="18" charset="0"/>
                <a:ea typeface="Batang" panose="02030600000101010101" pitchFamily="18" charset="-127"/>
              </a:defRPr>
            </a:lvl1pPr>
          </a:lstStyle>
          <a:p>
            <a:r>
              <a:rPr lang="en-GB" dirty="0" smtClean="0"/>
              <a:t>JOA509 - Frontiers of Fusion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5573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skerville Old Face" panose="02020602080505020303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skerville Old Face" panose="02020602080505020303" pitchFamily="18" charset="0"/>
              </a:defRPr>
            </a:lvl1pPr>
            <a:lvl2pPr>
              <a:defRPr>
                <a:latin typeface="Baskerville Old Face" panose="02020602080505020303" pitchFamily="18" charset="0"/>
              </a:defRPr>
            </a:lvl2pPr>
            <a:lvl3pPr>
              <a:defRPr>
                <a:latin typeface="Baskerville Old Face" panose="02020602080505020303" pitchFamily="18" charset="0"/>
              </a:defRPr>
            </a:lvl3pPr>
            <a:lvl4pPr>
              <a:defRPr>
                <a:latin typeface="Baskerville Old Face" panose="02020602080505020303" pitchFamily="18" charset="0"/>
              </a:defRPr>
            </a:lvl4pPr>
            <a:lvl5pPr>
              <a:defRPr>
                <a:latin typeface="Baskerville Old Face" panose="02020602080505020303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  <a:latin typeface="Baskerville Old Face" panose="02020602080505020303" pitchFamily="18" charset="0"/>
              </a:defRPr>
            </a:lvl1pPr>
          </a:lstStyle>
          <a:p>
            <a:r>
              <a:rPr lang="en-GB" smtClean="0"/>
              <a:t>31/05/2016</a:t>
            </a:r>
            <a:endParaRPr lang="en-GB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24400" y="6365875"/>
            <a:ext cx="2743200" cy="365125"/>
          </a:xfrm>
        </p:spPr>
        <p:txBody>
          <a:bodyPr/>
          <a:lstStyle>
            <a:lvl1pPr algn="ctr">
              <a:defRPr sz="140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581BB28B-6C27-444C-B2E2-3960C28AE47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13800" y="6381750"/>
            <a:ext cx="31623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latin typeface="Baskerville Old Face" panose="02020602080505020303" pitchFamily="18" charset="0"/>
                <a:ea typeface="Batang" panose="02030600000101010101" pitchFamily="18" charset="-127"/>
              </a:defRPr>
            </a:lvl1pPr>
          </a:lstStyle>
          <a:p>
            <a:r>
              <a:rPr lang="en-GB" dirty="0" smtClean="0"/>
              <a:t>JOA509 - Frontiers of Fusion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0986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31/05/2016</a:t>
            </a: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24400" y="6365875"/>
            <a:ext cx="2743200" cy="365125"/>
          </a:xfrm>
        </p:spPr>
        <p:txBody>
          <a:bodyPr/>
          <a:lstStyle>
            <a:lvl1pPr algn="ctr">
              <a:defRPr sz="140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581BB28B-6C27-444C-B2E2-3960C28AE47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13800" y="6381750"/>
            <a:ext cx="31623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latin typeface="Baskerville Old Face" panose="02020602080505020303" pitchFamily="18" charset="0"/>
                <a:ea typeface="Batang" panose="02030600000101010101" pitchFamily="18" charset="-127"/>
              </a:defRPr>
            </a:lvl1pPr>
          </a:lstStyle>
          <a:p>
            <a:r>
              <a:rPr lang="en-GB" dirty="0" smtClean="0"/>
              <a:t>JOA509 - Frontiers of Fusion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5103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alphaModFix amt="32000"/>
            <a:lum/>
          </a:blip>
          <a:srcRect/>
          <a:stretch>
            <a:fillRect t="-32000" b="-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208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  <a:latin typeface="Baskerville Old Face" panose="02020602080505020303" pitchFamily="18" charset="0"/>
              </a:defRPr>
            </a:lvl1pPr>
          </a:lstStyle>
          <a:p>
            <a:r>
              <a:rPr lang="en-GB" dirty="0" smtClean="0"/>
              <a:t>31/05/2016</a:t>
            </a:r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13800" y="6381750"/>
            <a:ext cx="31623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latin typeface="Baskerville Old Face" panose="02020602080505020303" pitchFamily="18" charset="0"/>
                <a:ea typeface="Batang" panose="02030600000101010101" pitchFamily="18" charset="-127"/>
              </a:defRPr>
            </a:lvl1pPr>
          </a:lstStyle>
          <a:p>
            <a:r>
              <a:rPr lang="en-GB" dirty="0" smtClean="0"/>
              <a:t>JOA509 - Frontiers of Fusion</a:t>
            </a:r>
            <a:endParaRPr lang="en-GB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365875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581BB28B-6C27-444C-B2E2-3960C28AE47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604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Baskerville Old Face" panose="020206020805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120000"/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Baskerville Old Face" panose="0202060208050502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120000"/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Baskerville Old Face" panose="020206020805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SzPct val="120000"/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Baskerville Old Face" panose="020206020805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SzPct val="120000"/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Baskerville Old Face" panose="020206020805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SzPct val="120000"/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Baskerville Old Face" panose="020206020805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microsoft.com/office/2007/relationships/hdphoto" Target="../media/hdphoto2.wdp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523" y="1122363"/>
            <a:ext cx="11734800" cy="2387600"/>
          </a:xfrm>
        </p:spPr>
        <p:txBody>
          <a:bodyPr>
            <a:normAutofit fontScale="90000"/>
          </a:bodyPr>
          <a:lstStyle/>
          <a:p>
            <a:r>
              <a:rPr lang="en-GB" dirty="0">
                <a:latin typeface="Baskerville Old Face" panose="02020602080505020303" pitchFamily="18" charset="0"/>
              </a:rPr>
              <a:t>Current understanding of tokamak plasma eruption control and </a:t>
            </a:r>
            <a:r>
              <a:rPr lang="en-GB" dirty="0" smtClean="0">
                <a:latin typeface="Baskerville Old Face" panose="02020602080505020303" pitchFamily="18" charset="0"/>
              </a:rPr>
              <a:t>the consequences </a:t>
            </a:r>
            <a:r>
              <a:rPr lang="en-GB" dirty="0">
                <a:latin typeface="Baskerville Old Face" panose="02020602080505020303" pitchFamily="18" charset="0"/>
              </a:rPr>
              <a:t>for ITER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62622"/>
            <a:ext cx="9144000" cy="1655762"/>
          </a:xfrm>
        </p:spPr>
        <p:txBody>
          <a:bodyPr/>
          <a:lstStyle/>
          <a:p>
            <a:r>
              <a:rPr lang="en-GB" dirty="0" smtClean="0">
                <a:latin typeface="Baskerville Old Face" panose="02020602080505020303" pitchFamily="18" charset="0"/>
              </a:rPr>
              <a:t>Joe Allen, JOA509</a:t>
            </a:r>
            <a:endParaRPr lang="en-GB" dirty="0">
              <a:latin typeface="Baskerville Old Face" panose="02020602080505020303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813800" y="6381750"/>
            <a:ext cx="3162300" cy="365125"/>
          </a:xfrm>
        </p:spPr>
        <p:txBody>
          <a:bodyPr/>
          <a:lstStyle/>
          <a:p>
            <a:r>
              <a:rPr lang="en-GB" sz="1400" dirty="0" smtClean="0">
                <a:latin typeface="Baskerville Old Face" panose="02020602080505020303" pitchFamily="18" charset="0"/>
              </a:rPr>
              <a:t>JOA509 – Frontiers of Fusion</a:t>
            </a:r>
            <a:endParaRPr lang="en-GB" sz="1400" dirty="0">
              <a:latin typeface="Baskerville Old Face" panose="02020602080505020303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BB28B-6C27-444C-B2E2-3960C28AE47A}" type="slidenum">
              <a:rPr lang="en-GB" sz="1400" smtClean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1</a:t>
            </a:fld>
            <a:endParaRPr lang="en-GB" dirty="0">
              <a:solidFill>
                <a:schemeClr val="tx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31/05/2016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339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381125" y="-1731783"/>
            <a:ext cx="9597571" cy="8008758"/>
            <a:chOff x="1381125" y="-1731783"/>
            <a:chExt cx="9597571" cy="8008758"/>
          </a:xfrm>
        </p:grpSpPr>
        <p:pic>
          <p:nvPicPr>
            <p:cNvPr id="3074" name="Picture 2" descr="C:\Users\joe\Documents\GitHub\FFessay\Presentation\podium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1125" y="0"/>
              <a:ext cx="9429750" cy="6276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 descr="http://luguelinsantos.com/imagenes/home/meda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1125" y="-46922"/>
              <a:ext cx="1892830" cy="2781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C:\Users\joe\Documents\GitHub\FFessay\Presentation\podium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114" t="10849" r="39394" b="26373"/>
            <a:stretch/>
          </p:blipFill>
          <p:spPr bwMode="auto">
            <a:xfrm>
              <a:off x="4933269" y="1371599"/>
              <a:ext cx="2215243" cy="39406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http://media.boingboing.net/wp-content/uploads/2012/07/2012.jpe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50905" r="98869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/>
            <a:stretch/>
          </p:blipFill>
          <p:spPr bwMode="auto">
            <a:xfrm>
              <a:off x="4760457" y="-438800"/>
              <a:ext cx="2105025" cy="2133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0" name="Picture 8" descr="http://resources3.news.com.au/images/2012/07/02/1226414/231123-bronze-olympic-medal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836" b="93648" l="9836" r="8989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2546" y="-1731783"/>
              <a:ext cx="3486150" cy="4648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31/05/2016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12100" y="6343650"/>
            <a:ext cx="4114800" cy="365125"/>
          </a:xfrm>
        </p:spPr>
        <p:txBody>
          <a:bodyPr/>
          <a:lstStyle/>
          <a:p>
            <a:r>
              <a:rPr lang="en-GB" smtClean="0"/>
              <a:t>JOA509 – Frontiers of Fusion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81BB28B-6C27-444C-B2E2-3960C28AE47A}" type="slidenum">
              <a:rPr lang="en-GB" smtClean="0"/>
              <a:t>10</a:t>
            </a:fld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381000" y="2843634"/>
            <a:ext cx="3714750" cy="194095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latin typeface="Baskerville Old Face" panose="02020602080505020303" pitchFamily="18" charset="0"/>
              </a:rPr>
              <a:t>2</a:t>
            </a:r>
            <a:r>
              <a:rPr lang="en-GB" sz="3600" b="1" baseline="30000" dirty="0" smtClean="0">
                <a:latin typeface="Baskerville Old Face" panose="02020602080505020303" pitchFamily="18" charset="0"/>
              </a:rPr>
              <a:t>nd</a:t>
            </a:r>
            <a:r>
              <a:rPr lang="en-GB" sz="3600" b="1" dirty="0" smtClean="0">
                <a:latin typeface="Baskerville Old Face" panose="02020602080505020303" pitchFamily="18" charset="0"/>
              </a:rPr>
              <a:t>: Partial RMP suppression + VK/PI mitigation</a:t>
            </a:r>
            <a:endParaRPr lang="en-GB" sz="3600" b="1" dirty="0">
              <a:latin typeface="Baskerville Old Face" panose="020206020805050203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10500" y="3028647"/>
            <a:ext cx="3714750" cy="2553891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latin typeface="Baskerville Old Face" panose="02020602080505020303" pitchFamily="18" charset="0"/>
              </a:rPr>
              <a:t>3</a:t>
            </a:r>
            <a:r>
              <a:rPr lang="en-GB" sz="3600" b="1" baseline="30000" dirty="0" smtClean="0">
                <a:latin typeface="Baskerville Old Face" panose="02020602080505020303" pitchFamily="18" charset="0"/>
              </a:rPr>
              <a:t>rd</a:t>
            </a:r>
            <a:r>
              <a:rPr lang="en-GB" sz="3600" b="1" dirty="0" smtClean="0">
                <a:latin typeface="Baskerville Old Face" panose="02020602080505020303" pitchFamily="18" charset="0"/>
              </a:rPr>
              <a:t>: Sustained VK/PI mitigation with </a:t>
            </a:r>
            <a:r>
              <a:rPr lang="en-GB" sz="3600" b="1" dirty="0" err="1" smtClean="0">
                <a:latin typeface="Baskerville Old Face" panose="02020602080505020303" pitchFamily="18" charset="0"/>
              </a:rPr>
              <a:t>f</a:t>
            </a:r>
            <a:r>
              <a:rPr lang="en-GB" sz="3600" b="1" baseline="-25000" dirty="0" err="1" smtClean="0">
                <a:latin typeface="Baskerville Old Face" panose="02020602080505020303" pitchFamily="18" charset="0"/>
              </a:rPr>
              <a:t>ELM</a:t>
            </a:r>
            <a:r>
              <a:rPr lang="en-GB" sz="3600" b="1" dirty="0" smtClean="0">
                <a:latin typeface="Baskerville Old Face" panose="02020602080505020303" pitchFamily="18" charset="0"/>
              </a:rPr>
              <a:t> above threshold</a:t>
            </a:r>
            <a:endParaRPr lang="en-GB" sz="3600" b="1" dirty="0">
              <a:latin typeface="Baskerville Old Face" panose="020206020805050203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33850" y="2269279"/>
            <a:ext cx="3714750" cy="2145268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4000" b="1" dirty="0" smtClean="0">
                <a:latin typeface="Baskerville Old Face" panose="02020602080505020303" pitchFamily="18" charset="0"/>
              </a:rPr>
              <a:t>1</a:t>
            </a:r>
            <a:r>
              <a:rPr lang="en-GB" sz="4000" b="1" baseline="30000" dirty="0" smtClean="0">
                <a:latin typeface="Baskerville Old Face" panose="02020602080505020303" pitchFamily="18" charset="0"/>
              </a:rPr>
              <a:t>st</a:t>
            </a:r>
            <a:r>
              <a:rPr lang="en-GB" sz="4000" b="1" dirty="0" smtClean="0">
                <a:latin typeface="Baskerville Old Face" panose="02020602080505020303" pitchFamily="18" charset="0"/>
              </a:rPr>
              <a:t>: Complete, sustained RMP suppression</a:t>
            </a:r>
            <a:endParaRPr lang="en-GB" sz="4000" b="1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1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4</a:t>
            </a:r>
            <a:r>
              <a:rPr lang="en-GB" dirty="0"/>
              <a:t>. ELM control on ITER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31/05/2016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12100" y="6343650"/>
            <a:ext cx="4114800" cy="365125"/>
          </a:xfrm>
        </p:spPr>
        <p:txBody>
          <a:bodyPr/>
          <a:lstStyle/>
          <a:p>
            <a:r>
              <a:rPr lang="en-GB" smtClean="0"/>
              <a:t>JOA509 – Frontiers of Fusion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81BB28B-6C27-444C-B2E2-3960C28AE47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54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GB" sz="6000" dirty="0" smtClean="0"/>
              <a:t>Talk Outline	</a:t>
            </a:r>
            <a:endParaRPr lang="en-GB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Background understanding </a:t>
            </a:r>
            <a:r>
              <a:rPr lang="en-GB" dirty="0" smtClean="0"/>
              <a:t>of type-I </a:t>
            </a:r>
            <a:r>
              <a:rPr lang="en-GB" dirty="0" smtClean="0"/>
              <a:t>Edge Localised Modes (</a:t>
            </a:r>
            <a:r>
              <a:rPr lang="en-GB" sz="3600" b="1" dirty="0" smtClean="0"/>
              <a:t>ELMs</a:t>
            </a:r>
            <a:r>
              <a:rPr lang="en-GB" dirty="0" smtClean="0"/>
              <a:t>)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Problems ELMs </a:t>
            </a:r>
            <a:r>
              <a:rPr lang="en-GB" dirty="0" smtClean="0"/>
              <a:t>cause &amp; ITER’s requirements</a:t>
            </a: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Methods for ELM control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GB" dirty="0" smtClean="0"/>
              <a:t>Resonant magnetic perturbations (RMPs)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GB" dirty="0" smtClean="0"/>
              <a:t>Pellet injection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GB" dirty="0" smtClean="0"/>
              <a:t>Vertical kicks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ELM control on ITER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912100" y="6343650"/>
            <a:ext cx="4114800" cy="365125"/>
          </a:xfrm>
        </p:spPr>
        <p:txBody>
          <a:bodyPr/>
          <a:lstStyle/>
          <a:p>
            <a:r>
              <a:rPr lang="en-GB" dirty="0"/>
              <a:t>JOA509 – Frontiers of Fusion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724400" y="6266197"/>
            <a:ext cx="2743200" cy="365125"/>
          </a:xfrm>
        </p:spPr>
        <p:txBody>
          <a:bodyPr/>
          <a:lstStyle/>
          <a:p>
            <a:fld id="{581BB28B-6C27-444C-B2E2-3960C28AE47A}" type="slidenum">
              <a:rPr lang="en-GB" smtClean="0"/>
              <a:t>2</a:t>
            </a:fld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31/05/2016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174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492" y="0"/>
            <a:ext cx="12001500" cy="1325563"/>
          </a:xfrm>
        </p:spPr>
        <p:txBody>
          <a:bodyPr>
            <a:noAutofit/>
          </a:bodyPr>
          <a:lstStyle/>
          <a:p>
            <a:r>
              <a:rPr lang="en-GB" sz="6000" dirty="0" smtClean="0"/>
              <a:t>1. Background understanding of ELMs</a:t>
            </a:r>
            <a:endParaRPr lang="en-GB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915150" cy="4351338"/>
          </a:xfrm>
        </p:spPr>
        <p:txBody>
          <a:bodyPr/>
          <a:lstStyle/>
          <a:p>
            <a:pPr>
              <a:buSzPct val="120000"/>
              <a:buFont typeface="Wingdings" panose="05000000000000000000" pitchFamily="2" charset="2"/>
              <a:buChar char="Ø"/>
            </a:pPr>
            <a:r>
              <a:rPr lang="en-GB" dirty="0" smtClean="0"/>
              <a:t>Generic to tokamaks in H-mode</a:t>
            </a:r>
          </a:p>
          <a:p>
            <a:pPr>
              <a:buSzPct val="120000"/>
              <a:buFont typeface="Wingdings" panose="05000000000000000000" pitchFamily="2" charset="2"/>
              <a:buChar char="Ø"/>
            </a:pPr>
            <a:endParaRPr lang="en-GB" dirty="0" smtClean="0"/>
          </a:p>
          <a:p>
            <a:pPr>
              <a:buSzPct val="120000"/>
              <a:buFont typeface="Wingdings" panose="05000000000000000000" pitchFamily="2" charset="2"/>
              <a:buChar char="Ø"/>
            </a:pPr>
            <a:r>
              <a:rPr lang="en-GB" dirty="0" smtClean="0"/>
              <a:t>Edge pedestal gradient is inherently </a:t>
            </a:r>
            <a:r>
              <a:rPr lang="en-GB" dirty="0" smtClean="0"/>
              <a:t>unstable</a:t>
            </a:r>
          </a:p>
          <a:p>
            <a:pPr>
              <a:buSzPct val="120000"/>
              <a:buFont typeface="Wingdings" panose="05000000000000000000" pitchFamily="2" charset="2"/>
              <a:buChar char="Ø"/>
            </a:pPr>
            <a:endParaRPr lang="en-GB" dirty="0" smtClean="0"/>
          </a:p>
          <a:p>
            <a:pPr>
              <a:buSzPct val="120000"/>
              <a:buFont typeface="Wingdings" panose="05000000000000000000" pitchFamily="2" charset="2"/>
              <a:buChar char="Ø"/>
            </a:pPr>
            <a:r>
              <a:rPr lang="en-GB" dirty="0" smtClean="0"/>
              <a:t>Thought to be caused by Peeling-Ballooning mode instabilities </a:t>
            </a:r>
            <a:endParaRPr lang="en-GB" dirty="0" smtClean="0"/>
          </a:p>
          <a:p>
            <a:pPr lvl="1"/>
            <a:r>
              <a:rPr lang="en-GB" dirty="0" smtClean="0"/>
              <a:t>ELM causes crash, cycle repeats</a:t>
            </a:r>
            <a:endParaRPr lang="en-GB" dirty="0" smtClean="0"/>
          </a:p>
          <a:p>
            <a:pPr lvl="1"/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31/05/2016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12100" y="6343650"/>
            <a:ext cx="4114800" cy="365125"/>
          </a:xfrm>
        </p:spPr>
        <p:txBody>
          <a:bodyPr/>
          <a:lstStyle/>
          <a:p>
            <a:r>
              <a:rPr lang="en-GB" dirty="0" smtClean="0"/>
              <a:t>JOA509 – Frontiers of Fusion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/>
          <a:p>
            <a:fld id="{581BB28B-6C27-444C-B2E2-3960C28AE47A}" type="slidenum">
              <a:rPr lang="en-GB" smtClean="0"/>
              <a:t>3</a:t>
            </a:fld>
            <a:endParaRPr lang="en-GB" dirty="0"/>
          </a:p>
        </p:txBody>
      </p:sp>
      <p:grpSp>
        <p:nvGrpSpPr>
          <p:cNvPr id="9" name="Group 8"/>
          <p:cNvGrpSpPr/>
          <p:nvPr/>
        </p:nvGrpSpPr>
        <p:grpSpPr>
          <a:xfrm>
            <a:off x="7734300" y="1825625"/>
            <a:ext cx="4572000" cy="3487367"/>
            <a:chOff x="7009794" y="2057184"/>
            <a:chExt cx="4572000" cy="348736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9794" y="2057184"/>
              <a:ext cx="4344006" cy="3086531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7009794" y="5205997"/>
              <a:ext cx="4572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latin typeface="Batang" panose="02030600000101010101" pitchFamily="18" charset="-127"/>
                  <a:ea typeface="Batang" panose="02030600000101010101" pitchFamily="18" charset="-127"/>
                </a:rPr>
                <a:t>H</a:t>
              </a:r>
              <a:r>
                <a:rPr lang="en-GB" sz="1600" dirty="0" smtClean="0">
                  <a:latin typeface="Batang" panose="02030600000101010101" pitchFamily="18" charset="-127"/>
                  <a:ea typeface="Batang" panose="02030600000101010101" pitchFamily="18" charset="-127"/>
                </a:rPr>
                <a:t>. Wilson </a:t>
              </a:r>
              <a:r>
                <a:rPr lang="en-GB" sz="1600" dirty="0" err="1" smtClean="0">
                  <a:latin typeface="Batang" panose="02030600000101010101" pitchFamily="18" charset="-127"/>
                  <a:ea typeface="Batang" panose="02030600000101010101" pitchFamily="18" charset="-127"/>
                </a:rPr>
                <a:t>Plas</a:t>
              </a:r>
              <a:r>
                <a:rPr lang="en-GB" sz="1600" dirty="0" smtClean="0">
                  <a:latin typeface="Batang" panose="02030600000101010101" pitchFamily="18" charset="-127"/>
                  <a:ea typeface="Batang" panose="02030600000101010101" pitchFamily="18" charset="-127"/>
                </a:rPr>
                <a:t>. Phys. </a:t>
              </a:r>
              <a:r>
                <a:rPr lang="en-GB" sz="1600" b="1" dirty="0" smtClean="0">
                  <a:latin typeface="Batang" panose="02030600000101010101" pitchFamily="18" charset="-127"/>
                  <a:ea typeface="Batang" panose="02030600000101010101" pitchFamily="18" charset="-127"/>
                </a:rPr>
                <a:t>48</a:t>
              </a:r>
              <a:r>
                <a:rPr lang="en-GB" sz="1600" dirty="0" smtClean="0">
                  <a:latin typeface="Batang" panose="02030600000101010101" pitchFamily="18" charset="-127"/>
                  <a:ea typeface="Batang" panose="02030600000101010101" pitchFamily="18" charset="-127"/>
                </a:rPr>
                <a:t> 2006</a:t>
              </a:r>
              <a:endParaRPr lang="en-GB" sz="1600" dirty="0">
                <a:latin typeface="Batang" panose="02030600000101010101" pitchFamily="18" charset="-127"/>
                <a:ea typeface="Batang" panose="02030600000101010101" pitchFamily="18" charset="-12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483047" y="1205948"/>
            <a:ext cx="2900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Baskerville Old Face" panose="02020602080505020303" pitchFamily="18" charset="0"/>
              </a:rPr>
              <a:t>Type-I ELM cycles</a:t>
            </a:r>
            <a:endParaRPr lang="en-GB" sz="28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753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31/05/2016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12100" y="6343650"/>
            <a:ext cx="4114800" cy="365125"/>
          </a:xfrm>
        </p:spPr>
        <p:txBody>
          <a:bodyPr/>
          <a:lstStyle/>
          <a:p>
            <a:r>
              <a:rPr lang="en-GB" smtClean="0"/>
              <a:t>JOA509 – Frontiers of Fusion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81BB28B-6C27-444C-B2E2-3960C28AE47A}" type="slidenum">
              <a:rPr lang="en-GB" smtClean="0"/>
              <a:t>4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00050" y="3641552"/>
            <a:ext cx="11391900" cy="2003873"/>
          </a:xfrm>
        </p:spPr>
        <p:txBody>
          <a:bodyPr>
            <a:noAutofit/>
          </a:bodyPr>
          <a:lstStyle/>
          <a:p>
            <a:r>
              <a:rPr lang="en-GB" sz="3000" dirty="0" smtClean="0"/>
              <a:t> Several </a:t>
            </a:r>
            <a:r>
              <a:rPr lang="en-GB" sz="3000" dirty="0" smtClean="0"/>
              <a:t>tokamaks have corroborated this scaling for ELM frequency, </a:t>
            </a:r>
            <a:r>
              <a:rPr lang="en-GB" sz="3000" b="1" dirty="0" err="1" smtClean="0"/>
              <a:t>f</a:t>
            </a:r>
            <a:r>
              <a:rPr lang="en-GB" sz="3000" b="1" baseline="-25000" dirty="0" err="1" smtClean="0"/>
              <a:t>ELM</a:t>
            </a:r>
            <a:r>
              <a:rPr lang="en-GB" sz="3000" dirty="0" smtClean="0"/>
              <a:t> </a:t>
            </a:r>
            <a:endParaRPr lang="en-GB" sz="3000" dirty="0"/>
          </a:p>
          <a:p>
            <a:pPr lvl="1"/>
            <a:endParaRPr lang="en-GB" sz="2600" dirty="0" smtClean="0"/>
          </a:p>
          <a:p>
            <a:r>
              <a:rPr lang="en-GB" sz="3000" b="1" dirty="0" smtClean="0"/>
              <a:t> ∆</a:t>
            </a:r>
            <a:r>
              <a:rPr lang="en-GB" sz="3000" b="1" dirty="0" smtClean="0"/>
              <a:t>W</a:t>
            </a:r>
            <a:r>
              <a:rPr lang="en-GB" sz="3000" b="1" baseline="-25000" dirty="0" smtClean="0"/>
              <a:t>ELM</a:t>
            </a:r>
            <a:r>
              <a:rPr lang="en-GB" sz="3000" b="1" dirty="0" smtClean="0"/>
              <a:t> </a:t>
            </a:r>
            <a:r>
              <a:rPr lang="en-GB" sz="3000" dirty="0" smtClean="0"/>
              <a:t>is the ELM energy</a:t>
            </a:r>
            <a:endParaRPr lang="en-GB" sz="3000" b="1" dirty="0" smtClean="0"/>
          </a:p>
        </p:txBody>
      </p:sp>
      <p:pic>
        <p:nvPicPr>
          <p:cNvPr id="9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32335"/>
            <a:ext cx="10515600" cy="117433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524500" y="2806665"/>
            <a:ext cx="5829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A. Leonard Journal of Nuclear Materials </a:t>
            </a:r>
            <a:r>
              <a:rPr lang="en-GB" sz="1600" b="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266</a:t>
            </a:r>
            <a:r>
              <a:rPr lang="en-GB" sz="16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1999</a:t>
            </a:r>
            <a:endParaRPr lang="en-GB" sz="1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492" y="0"/>
            <a:ext cx="12001500" cy="1325563"/>
          </a:xfrm>
        </p:spPr>
        <p:txBody>
          <a:bodyPr>
            <a:noAutofit/>
          </a:bodyPr>
          <a:lstStyle/>
          <a:p>
            <a:r>
              <a:rPr lang="en-GB" sz="6000" dirty="0" smtClean="0"/>
              <a:t>1. Background understanding of ELMs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121764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sz="6000" dirty="0" smtClean="0"/>
              <a:t>2. Problems ELMs cause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41" y="1047749"/>
            <a:ext cx="8127918" cy="549116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31/05/2016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12100" y="6343650"/>
            <a:ext cx="4114800" cy="365125"/>
          </a:xfrm>
        </p:spPr>
        <p:txBody>
          <a:bodyPr/>
          <a:lstStyle/>
          <a:p>
            <a:r>
              <a:rPr lang="en-GB" smtClean="0"/>
              <a:t>JOA509 – Frontiers of Fusion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81BB28B-6C27-444C-B2E2-3960C28AE47A}" type="slidenum">
              <a:rPr lang="en-GB" smtClean="0"/>
              <a:t>5</a:t>
            </a:fld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2209799" y="1844628"/>
            <a:ext cx="7100015" cy="4392692"/>
          </a:xfrm>
          <a:prstGeom prst="roundRect">
            <a:avLst/>
          </a:prstGeom>
          <a:solidFill>
            <a:schemeClr val="bg1">
              <a:alpha val="94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SzPct val="120000"/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Baskerville Old Face" panose="02020602080505020303" pitchFamily="18" charset="0"/>
              </a:rPr>
              <a:t>Loss of confinement</a:t>
            </a:r>
          </a:p>
          <a:p>
            <a:pPr marL="457200" indent="-457200">
              <a:buSzPct val="120000"/>
              <a:buFont typeface="Wingdings" panose="05000000000000000000" pitchFamily="2" charset="2"/>
              <a:buChar char="Ø"/>
            </a:pPr>
            <a:endParaRPr lang="en-GB" sz="2800" dirty="0" smtClean="0">
              <a:latin typeface="Baskerville Old Face" panose="02020602080505020303" pitchFamily="18" charset="0"/>
            </a:endParaRPr>
          </a:p>
          <a:p>
            <a:pPr marL="457200" indent="-457200">
              <a:buSzPct val="120000"/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Baskerville Old Face" panose="02020602080505020303" pitchFamily="18" charset="0"/>
              </a:rPr>
              <a:t>High heat flux expelled from the plasma</a:t>
            </a:r>
          </a:p>
          <a:p>
            <a:pPr marL="914400" lvl="1" indent="-457200">
              <a:buSzPct val="120000"/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Baskerville Old Face" panose="02020602080505020303" pitchFamily="18" charset="0"/>
              </a:rPr>
              <a:t>Can cause critical damage to PFCs</a:t>
            </a:r>
          </a:p>
          <a:p>
            <a:pPr marL="457200" indent="-457200">
              <a:buSzPct val="120000"/>
              <a:buFont typeface="Wingdings" panose="05000000000000000000" pitchFamily="2" charset="2"/>
              <a:buChar char="Ø"/>
            </a:pPr>
            <a:endParaRPr lang="en-GB" sz="2800" dirty="0">
              <a:latin typeface="Baskerville Old Face" panose="02020602080505020303" pitchFamily="18" charset="0"/>
            </a:endParaRPr>
          </a:p>
          <a:p>
            <a:pPr marL="457200" indent="-457200">
              <a:buSzPct val="120000"/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Baskerville Old Face" panose="02020602080505020303" pitchFamily="18" charset="0"/>
              </a:rPr>
              <a:t>May destabilise core plasma </a:t>
            </a:r>
            <a:r>
              <a:rPr lang="en-GB" sz="2800" dirty="0" smtClean="0">
                <a:latin typeface="Baskerville Old Face" panose="02020602080505020303" pitchFamily="18" charset="0"/>
              </a:rPr>
              <a:t>modes</a:t>
            </a:r>
          </a:p>
          <a:p>
            <a:pPr marL="457200" indent="-457200">
              <a:buSzPct val="120000"/>
              <a:buFont typeface="Wingdings" panose="05000000000000000000" pitchFamily="2" charset="2"/>
              <a:buChar char="Ø"/>
            </a:pPr>
            <a:endParaRPr lang="en-GB" sz="2800" dirty="0">
              <a:latin typeface="Baskerville Old Face" panose="02020602080505020303" pitchFamily="18" charset="0"/>
            </a:endParaRPr>
          </a:p>
          <a:p>
            <a:pPr marL="457200" indent="-457200">
              <a:buSzPct val="120000"/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Baskerville Old Face" panose="02020602080505020303" pitchFamily="18" charset="0"/>
              </a:rPr>
              <a:t>However they reduce plasma impurity levels </a:t>
            </a:r>
            <a:endParaRPr lang="en-GB" sz="2800" dirty="0">
              <a:latin typeface="Baskerville Old Face" panose="02020602080505020303" pitchFamily="18" charset="0"/>
            </a:endParaRPr>
          </a:p>
        </p:txBody>
      </p:sp>
      <p:sp>
        <p:nvSpPr>
          <p:cNvPr id="3" name="Multiply 2"/>
          <p:cNvSpPr/>
          <p:nvPr/>
        </p:nvSpPr>
        <p:spPr>
          <a:xfrm>
            <a:off x="6117463" y="1854561"/>
            <a:ext cx="1133341" cy="115909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Multiply 8"/>
          <p:cNvSpPr/>
          <p:nvPr/>
        </p:nvSpPr>
        <p:spPr>
          <a:xfrm>
            <a:off x="8639577" y="2845696"/>
            <a:ext cx="1045336" cy="1026783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Multiply 9"/>
          <p:cNvSpPr/>
          <p:nvPr/>
        </p:nvSpPr>
        <p:spPr>
          <a:xfrm>
            <a:off x="8168959" y="3888692"/>
            <a:ext cx="1140855" cy="107515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098" name="Picture 2" descr="https://upload.wikimedia.org/wikipedia/commons/thumb/e/e5/Green_tick_pointed.svg/1024px-Green_tick_pointed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2172" y="5178916"/>
            <a:ext cx="1105974" cy="1105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958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3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2. ITER’s requirements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0825"/>
            <a:ext cx="6629400" cy="4351338"/>
          </a:xfrm>
        </p:spPr>
        <p:txBody>
          <a:bodyPr/>
          <a:lstStyle/>
          <a:p>
            <a:r>
              <a:rPr lang="en-GB" dirty="0" smtClean="0"/>
              <a:t>Minimum ELM frequency increase to maintain acceptable impurity levels and sufficient PFC lifetime, depending on plasma current.</a:t>
            </a:r>
          </a:p>
          <a:p>
            <a:endParaRPr lang="en-GB" dirty="0"/>
          </a:p>
          <a:p>
            <a:r>
              <a:rPr lang="en-GB" dirty="0" smtClean="0"/>
              <a:t>Target operation: 15 MA</a:t>
            </a:r>
          </a:p>
          <a:p>
            <a:pPr lvl="1"/>
            <a:r>
              <a:rPr lang="en-GB" dirty="0" smtClean="0"/>
              <a:t>AT LEAST need a sustained </a:t>
            </a:r>
            <a:r>
              <a:rPr lang="en-GB" b="1" dirty="0" smtClean="0"/>
              <a:t>&gt;40 </a:t>
            </a:r>
            <a:r>
              <a:rPr lang="en-GB" dirty="0" smtClean="0"/>
              <a:t>times </a:t>
            </a:r>
            <a:r>
              <a:rPr lang="en-GB" b="1" dirty="0" err="1" smtClean="0"/>
              <a:t>f</a:t>
            </a:r>
            <a:r>
              <a:rPr lang="en-GB" b="1" baseline="-25000" dirty="0" err="1" smtClean="0"/>
              <a:t>ELM</a:t>
            </a:r>
            <a:r>
              <a:rPr lang="en-GB" dirty="0" smtClean="0"/>
              <a:t> increase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31/05/2016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12100" y="6343650"/>
            <a:ext cx="4114800" cy="365125"/>
          </a:xfrm>
        </p:spPr>
        <p:txBody>
          <a:bodyPr/>
          <a:lstStyle/>
          <a:p>
            <a:r>
              <a:rPr lang="en-GB" smtClean="0"/>
              <a:t>JOA509 – Frontiers of Fusion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81BB28B-6C27-444C-B2E2-3960C28AE47A}" type="slidenum">
              <a:rPr lang="en-GB" smtClean="0"/>
              <a:t>6</a:t>
            </a:fld>
            <a:endParaRPr lang="en-GB"/>
          </a:p>
        </p:txBody>
      </p:sp>
      <p:pic>
        <p:nvPicPr>
          <p:cNvPr id="1026" name="Picture 2" descr="C:\Users\joe\Documents\GitHub\FFessay\Latex_documents\Figures\FreqEnhan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1538288"/>
            <a:ext cx="3806574" cy="4138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629525" y="5676900"/>
            <a:ext cx="3806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Batang" panose="02030600000101010101" pitchFamily="18" charset="-127"/>
                <a:ea typeface="Batang" panose="02030600000101010101" pitchFamily="18" charset="-127"/>
              </a:rPr>
              <a:t>A. Kirk </a:t>
            </a:r>
            <a:r>
              <a:rPr lang="en-GB" sz="16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Phys. Rev. Lett. </a:t>
            </a:r>
            <a:r>
              <a:rPr lang="en-GB" sz="1600" dirty="0">
                <a:latin typeface="Batang" panose="02030600000101010101" pitchFamily="18" charset="-127"/>
                <a:ea typeface="Batang" panose="02030600000101010101" pitchFamily="18" charset="-127"/>
              </a:rPr>
              <a:t>108.25 </a:t>
            </a:r>
            <a:r>
              <a:rPr lang="en-GB" sz="16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2013</a:t>
            </a:r>
            <a:endParaRPr lang="en-GB" sz="1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711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3. Methods </a:t>
            </a:r>
            <a:r>
              <a:rPr lang="en-GB" dirty="0"/>
              <a:t>for ELM </a:t>
            </a:r>
            <a:r>
              <a:rPr lang="en-GB" dirty="0" smtClean="0"/>
              <a:t>control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RMP – suppress ELMs by keeping below PB stability limit</a:t>
            </a:r>
          </a:p>
          <a:p>
            <a:r>
              <a:rPr lang="en-GB" dirty="0" smtClean="0"/>
              <a:t>PI &amp; VK – mitigation by increasing </a:t>
            </a:r>
            <a:r>
              <a:rPr lang="en-GB" dirty="0" err="1" smtClean="0"/>
              <a:t>f_ELM</a:t>
            </a:r>
            <a:r>
              <a:rPr lang="en-GB" dirty="0" smtClean="0"/>
              <a:t> </a:t>
            </a:r>
            <a:r>
              <a:rPr lang="en-GB" dirty="0" smtClean="0">
                <a:sym typeface="Wingdings" panose="05000000000000000000" pitchFamily="2" charset="2"/>
              </a:rPr>
              <a:t> less damage to PFCs</a:t>
            </a:r>
          </a:p>
          <a:p>
            <a:r>
              <a:rPr lang="en-GB" dirty="0" smtClean="0"/>
              <a:t>ITER coil layout pic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31/05/2016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12100" y="6343650"/>
            <a:ext cx="4114800" cy="365125"/>
          </a:xfrm>
        </p:spPr>
        <p:txBody>
          <a:bodyPr/>
          <a:lstStyle/>
          <a:p>
            <a:r>
              <a:rPr lang="en-GB" smtClean="0"/>
              <a:t>JOA509 – Frontiers of Fusion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81BB28B-6C27-444C-B2E2-3960C28AE47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24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31/05/2016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12100" y="6343650"/>
            <a:ext cx="4114800" cy="365125"/>
          </a:xfrm>
        </p:spPr>
        <p:txBody>
          <a:bodyPr/>
          <a:lstStyle/>
          <a:p>
            <a:r>
              <a:rPr lang="en-GB" smtClean="0"/>
              <a:t>JOA509 – Frontiers of Fusion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81BB28B-6C27-444C-B2E2-3960C28AE47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76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4</a:t>
            </a:r>
            <a:r>
              <a:rPr lang="en-GB" dirty="0" smtClean="0"/>
              <a:t>. </a:t>
            </a:r>
            <a:r>
              <a:rPr lang="en-GB" dirty="0"/>
              <a:t>ELM control on </a:t>
            </a:r>
            <a:r>
              <a:rPr lang="en-GB" dirty="0" smtClean="0"/>
              <a:t>ITER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0825"/>
            <a:ext cx="5991225" cy="4308475"/>
          </a:xfrm>
        </p:spPr>
        <p:txBody>
          <a:bodyPr/>
          <a:lstStyle/>
          <a:p>
            <a:r>
              <a:rPr lang="en-GB" dirty="0" smtClean="0"/>
              <a:t>Vertical stability coils already included</a:t>
            </a:r>
          </a:p>
          <a:p>
            <a:endParaRPr lang="en-GB" dirty="0" smtClean="0"/>
          </a:p>
          <a:p>
            <a:r>
              <a:rPr lang="en-GB" dirty="0" smtClean="0"/>
              <a:t>27 RMP coils added to design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Pellet injectors also added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31/05/2016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12100" y="6343650"/>
            <a:ext cx="4114800" cy="365125"/>
          </a:xfrm>
        </p:spPr>
        <p:txBody>
          <a:bodyPr/>
          <a:lstStyle/>
          <a:p>
            <a:r>
              <a:rPr lang="en-GB" smtClean="0"/>
              <a:t>JOA509 – Frontiers of Fusion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81BB28B-6C27-444C-B2E2-3960C28AE47A}" type="slidenum">
              <a:rPr lang="en-GB" smtClean="0"/>
              <a:t>9</a:t>
            </a:fld>
            <a:endParaRPr lang="en-GB"/>
          </a:p>
        </p:txBody>
      </p:sp>
      <p:pic>
        <p:nvPicPr>
          <p:cNvPr id="2050" name="Picture 2" descr="C:\Users\joe\Documents\GitHub\FFessay\Latex_documents\Figures\ITERcoil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425" y="1409700"/>
            <a:ext cx="516255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829425" y="5829300"/>
            <a:ext cx="516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>
                <a:latin typeface="Batang" panose="02030600000101010101" pitchFamily="18" charset="-127"/>
                <a:ea typeface="Batang" panose="02030600000101010101" pitchFamily="18" charset="-127"/>
              </a:rPr>
              <a:t>P. Lang </a:t>
            </a:r>
            <a:r>
              <a:rPr lang="da-DK" dirty="0">
                <a:latin typeface="Batang" panose="02030600000101010101" pitchFamily="18" charset="-127"/>
                <a:ea typeface="Batang" panose="02030600000101010101" pitchFamily="18" charset="-127"/>
              </a:rPr>
              <a:t>Nuclear Fusion 53.4 </a:t>
            </a:r>
            <a:r>
              <a:rPr lang="da-DK" dirty="0" smtClean="0">
                <a:latin typeface="Batang" panose="02030600000101010101" pitchFamily="18" charset="-127"/>
                <a:ea typeface="Batang" panose="02030600000101010101" pitchFamily="18" charset="-127"/>
              </a:rPr>
              <a:t>2013</a:t>
            </a:r>
            <a:endParaRPr lang="da-DK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154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2284</TotalTime>
  <Words>380</Words>
  <Application>Microsoft Office PowerPoint</Application>
  <PresentationFormat>Custom</PresentationFormat>
  <Paragraphs>89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Current understanding of tokamak plasma eruption control and the consequences for ITER</vt:lpstr>
      <vt:lpstr>Talk Outline </vt:lpstr>
      <vt:lpstr>1. Background understanding of ELMs</vt:lpstr>
      <vt:lpstr>1. Background understanding of ELMs</vt:lpstr>
      <vt:lpstr>2. Problems ELMs cause</vt:lpstr>
      <vt:lpstr>2. ITER’s requirements</vt:lpstr>
      <vt:lpstr>3. Methods for ELM control</vt:lpstr>
      <vt:lpstr>PowerPoint Presentation</vt:lpstr>
      <vt:lpstr>4. ELM control on ITER</vt:lpstr>
      <vt:lpstr>PowerPoint Presentation</vt:lpstr>
      <vt:lpstr>4. ELM control on ITER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Current understanding of tokamak plasma eruption control and the consequences for ITER</dc:title>
  <dc:creator>Joe</dc:creator>
  <cp:lastModifiedBy>Joe</cp:lastModifiedBy>
  <cp:revision>21</cp:revision>
  <dcterms:created xsi:type="dcterms:W3CDTF">2016-05-24T20:17:29Z</dcterms:created>
  <dcterms:modified xsi:type="dcterms:W3CDTF">2016-05-30T11:22:27Z</dcterms:modified>
</cp:coreProperties>
</file>