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9"/>
    <p:restoredTop sz="94597"/>
  </p:normalViewPr>
  <p:slideViewPr>
    <p:cSldViewPr snapToGrid="0" snapToObjects="1">
      <p:cViewPr varScale="1">
        <p:scale>
          <a:sx n="109" d="100"/>
          <a:sy n="109" d="100"/>
        </p:scale>
        <p:origin x="3954" y="11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B1E8AA-C6BB-D94F-8ED3-D276BB9585FC}" type="datetimeFigureOut">
              <a:rPr lang="de-DE" smtClean="0"/>
              <a:t>29.05.2018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95440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B1E8AA-C6BB-D94F-8ED3-D276BB9585FC}" type="datetimeFigureOut">
              <a:rPr lang="de-DE" smtClean="0"/>
              <a:t>29.05.2018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69838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B1E8AA-C6BB-D94F-8ED3-D276BB9585FC}" type="datetimeFigureOut">
              <a:rPr lang="de-DE" smtClean="0"/>
              <a:t>29.05.2018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74532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B1E8AA-C6BB-D94F-8ED3-D276BB9585FC}" type="datetimeFigureOut">
              <a:rPr lang="de-DE" smtClean="0"/>
              <a:t>29.05.2018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93879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B1E8AA-C6BB-D94F-8ED3-D276BB9585FC}" type="datetimeFigureOut">
              <a:rPr lang="de-DE" smtClean="0"/>
              <a:t>29.05.2018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48321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B1E8AA-C6BB-D94F-8ED3-D276BB9585FC}" type="datetimeFigureOut">
              <a:rPr lang="de-DE" smtClean="0"/>
              <a:t>29.05.2018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37142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B1E8AA-C6BB-D94F-8ED3-D276BB9585FC}" type="datetimeFigureOut">
              <a:rPr lang="de-DE" smtClean="0"/>
              <a:t>29.05.2018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91078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B1E8AA-C6BB-D94F-8ED3-D276BB9585FC}" type="datetimeFigureOut">
              <a:rPr lang="de-DE" smtClean="0"/>
              <a:t>29.05.2018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03999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1E8AA-C6BB-D94F-8ED3-D276BB9585FC}" type="datetimeFigureOut">
              <a:rPr lang="de-DE" smtClean="0"/>
              <a:t>29.05.2018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82437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1E8AA-C6BB-D94F-8ED3-D276BB9585FC}" type="datetimeFigureOut">
              <a:rPr lang="de-DE" smtClean="0"/>
              <a:t>29.05.2018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88987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1E8AA-C6BB-D94F-8ED3-D276BB9585FC}" type="datetimeFigureOut">
              <a:rPr lang="de-DE" smtClean="0"/>
              <a:t>29.05.2018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ACE51AC-F703-7140-9A8F-D5FC074D38AD}" type="slidenum">
              <a:rPr lang="de-DE" smtClean="0"/>
              <a:t>‹Nr.›</a:t>
            </a:fld>
            <a:endParaRPr lang="de-DE"/>
          </a:p>
        </p:txBody>
      </p:sp>
    </p:spTree>
    <p:extLst>
      <p:ext uri="{BB962C8B-B14F-4D97-AF65-F5344CB8AC3E}">
        <p14:creationId xmlns:p14="http://schemas.microsoft.com/office/powerpoint/2010/main" val="177711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6B1E8AA-C6BB-D94F-8ED3-D276BB9585FC}" type="datetimeFigureOut">
              <a:rPr lang="de-DE" smtClean="0"/>
              <a:t>29.05.2018</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ACE51AC-F703-7140-9A8F-D5FC074D38AD}" type="slidenum">
              <a:rPr lang="de-DE" smtClean="0"/>
              <a:t>‹Nr.›</a:t>
            </a:fld>
            <a:endParaRPr lang="de-DE"/>
          </a:p>
        </p:txBody>
      </p:sp>
    </p:spTree>
    <p:extLst>
      <p:ext uri="{BB962C8B-B14F-4D97-AF65-F5344CB8AC3E}">
        <p14:creationId xmlns:p14="http://schemas.microsoft.com/office/powerpoint/2010/main" val="1989161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9311"/>
          <a:stretch/>
        </p:blipFill>
        <p:spPr>
          <a:xfrm>
            <a:off x="3213100" y="102521"/>
            <a:ext cx="3459480" cy="1370040"/>
          </a:xfrm>
          <a:prstGeom prst="rect">
            <a:avLst/>
          </a:prstGeom>
        </p:spPr>
      </p:pic>
      <p:pic>
        <p:nvPicPr>
          <p:cNvPr id="1026" name="Picture 2" descr="logo.png (196×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29" y="9278829"/>
            <a:ext cx="472671" cy="5112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069" y="1622486"/>
            <a:ext cx="6429512" cy="846386"/>
          </a:xfrm>
          <a:prstGeom prst="rect">
            <a:avLst/>
          </a:prstGeom>
        </p:spPr>
        <p:txBody>
          <a:bodyPr wrap="square">
            <a:spAutoFit/>
          </a:bodyPr>
          <a:lstStyle/>
          <a:p>
            <a:pPr algn="ctr"/>
            <a:r>
              <a:rPr lang="en-US" sz="1600" dirty="0" smtClean="0">
                <a:solidFill>
                  <a:srgbClr val="1A1A1A"/>
                </a:solidFill>
                <a:latin typeface="Raleway" charset="0"/>
                <a:ea typeface="Raleway" charset="0"/>
                <a:cs typeface="Raleway" charset="0"/>
              </a:rPr>
              <a:t>Fifth International Workshop on Artificial Intelligence for Requirements Engineering (AIRE'18)</a:t>
            </a:r>
          </a:p>
          <a:p>
            <a:pPr algn="ctr"/>
            <a:endParaRPr lang="en-US" sz="200" dirty="0" smtClean="0">
              <a:solidFill>
                <a:srgbClr val="1A1A1A"/>
              </a:solidFill>
              <a:latin typeface="Raleway" charset="0"/>
              <a:ea typeface="Raleway" charset="0"/>
              <a:cs typeface="Raleway" charset="0"/>
            </a:endParaRPr>
          </a:p>
          <a:p>
            <a:pPr algn="ctr"/>
            <a:r>
              <a:rPr lang="en-US" sz="1400" i="1" dirty="0" smtClean="0">
                <a:solidFill>
                  <a:srgbClr val="1A1A1A"/>
                </a:solidFill>
                <a:latin typeface="Raleway" charset="0"/>
                <a:ea typeface="Raleway" charset="0"/>
                <a:cs typeface="Raleway" charset="0"/>
              </a:rPr>
              <a:t>with special focus topic CrowdRE</a:t>
            </a:r>
          </a:p>
        </p:txBody>
      </p:sp>
      <p:sp>
        <p:nvSpPr>
          <p:cNvPr id="5" name="Rectangle 4"/>
          <p:cNvSpPr/>
          <p:nvPr/>
        </p:nvSpPr>
        <p:spPr>
          <a:xfrm>
            <a:off x="212183" y="6372868"/>
            <a:ext cx="3345156" cy="2201015"/>
          </a:xfrm>
          <a:prstGeom prst="rect">
            <a:avLst/>
          </a:prstGeom>
        </p:spPr>
        <p:txBody>
          <a:bodyPr wrap="square">
            <a:noAutofit/>
          </a:bodyPr>
          <a:lstStyle/>
          <a:p>
            <a:pPr>
              <a:lnSpc>
                <a:spcPct val="150000"/>
              </a:lnSpc>
            </a:pPr>
            <a:r>
              <a:rPr lang="en-US" sz="1600" dirty="0" smtClean="0">
                <a:latin typeface="Raleway" charset="0"/>
                <a:ea typeface="Raleway" charset="0"/>
                <a:cs typeface="Raleway" charset="0"/>
              </a:rPr>
              <a:t>Contribution Types</a:t>
            </a:r>
          </a:p>
          <a:p>
            <a:r>
              <a:rPr lang="en-US" sz="800" dirty="0" smtClean="0">
                <a:latin typeface="Raleway" charset="0"/>
                <a:ea typeface="Raleway" charset="0"/>
                <a:cs typeface="Raleway" charset="0"/>
              </a:rPr>
              <a:t>The workshop solicits two contribution types:</a:t>
            </a:r>
          </a:p>
          <a:p>
            <a:pPr marL="228600" lvl="0" indent="-228600">
              <a:buFont typeface="Arial" panose="020B0604020202020204" pitchFamily="34" charset="0"/>
              <a:buChar char="•"/>
            </a:pPr>
            <a:endParaRPr lang="en-US" sz="200" b="1" dirty="0" smtClean="0">
              <a:solidFill>
                <a:prstClr val="black"/>
              </a:solidFill>
              <a:latin typeface="Raleway" charset="0"/>
              <a:ea typeface="Raleway" charset="0"/>
              <a:cs typeface="Raleway" charset="0"/>
            </a:endParaRPr>
          </a:p>
          <a:p>
            <a:pPr marL="228600" lvl="0" indent="-228600" algn="just">
              <a:buFont typeface="Arial" panose="020B0604020202020204" pitchFamily="34" charset="0"/>
              <a:buChar char="•"/>
            </a:pPr>
            <a:r>
              <a:rPr lang="en-US" sz="800" b="1" dirty="0" smtClean="0">
                <a:solidFill>
                  <a:prstClr val="black"/>
                </a:solidFill>
                <a:latin typeface="Raleway" charset="0"/>
                <a:ea typeface="Raleway" charset="0"/>
                <a:cs typeface="Raleway" charset="0"/>
              </a:rPr>
              <a:t>Research papers </a:t>
            </a:r>
            <a:r>
              <a:rPr lang="en-US" sz="800" dirty="0" smtClean="0">
                <a:solidFill>
                  <a:prstClr val="black"/>
                </a:solidFill>
                <a:latin typeface="Raleway" charset="0"/>
                <a:ea typeface="Raleway" charset="0"/>
                <a:cs typeface="Raleway" charset="0"/>
              </a:rPr>
              <a:t>(max. 7 pages</a:t>
            </a:r>
            <a:r>
              <a:rPr lang="en-US" sz="800" dirty="0">
                <a:solidFill>
                  <a:prstClr val="black"/>
                </a:solidFill>
                <a:latin typeface="Raleway" charset="0"/>
                <a:ea typeface="Raleway" charset="0"/>
                <a:cs typeface="Raleway" charset="0"/>
              </a:rPr>
              <a:t>). These papers should </a:t>
            </a:r>
            <a:r>
              <a:rPr lang="en-US" sz="800" dirty="0" smtClean="0">
                <a:solidFill>
                  <a:prstClr val="black"/>
                </a:solidFill>
                <a:latin typeface="Raleway" charset="0"/>
                <a:ea typeface="Raleway" charset="0"/>
                <a:cs typeface="Raleway" charset="0"/>
              </a:rPr>
              <a:t>describe ongoing </a:t>
            </a:r>
            <a:r>
              <a:rPr lang="en-US" sz="800" dirty="0">
                <a:solidFill>
                  <a:prstClr val="black"/>
                </a:solidFill>
                <a:latin typeface="Raleway" charset="0"/>
                <a:ea typeface="Raleway" charset="0"/>
                <a:cs typeface="Raleway" charset="0"/>
              </a:rPr>
              <a:t>research, in terms of </a:t>
            </a:r>
            <a:r>
              <a:rPr lang="en-US" sz="800" dirty="0" smtClean="0">
                <a:solidFill>
                  <a:prstClr val="black"/>
                </a:solidFill>
                <a:latin typeface="Raleway" charset="0"/>
                <a:ea typeface="Raleway" charset="0"/>
                <a:cs typeface="Raleway" charset="0"/>
              </a:rPr>
              <a:t>automating RE </a:t>
            </a:r>
            <a:r>
              <a:rPr lang="en-US" sz="800" dirty="0">
                <a:solidFill>
                  <a:prstClr val="black"/>
                </a:solidFill>
                <a:latin typeface="Raleway" charset="0"/>
                <a:ea typeface="Raleway" charset="0"/>
                <a:cs typeface="Raleway" charset="0"/>
              </a:rPr>
              <a:t>tasks supporting RE tasks by AI techniques, </a:t>
            </a:r>
            <a:r>
              <a:rPr lang="en-US" sz="800" dirty="0" smtClean="0">
                <a:solidFill>
                  <a:prstClr val="black"/>
                </a:solidFill>
                <a:latin typeface="Raleway" charset="0"/>
                <a:ea typeface="Raleway" charset="0"/>
                <a:cs typeface="Raleway" charset="0"/>
              </a:rPr>
              <a:t>improvements of </a:t>
            </a:r>
            <a:r>
              <a:rPr lang="en-US" sz="800" dirty="0">
                <a:solidFill>
                  <a:prstClr val="black"/>
                </a:solidFill>
                <a:latin typeface="Raleway" charset="0"/>
                <a:ea typeface="Raleway" charset="0"/>
                <a:cs typeface="Raleway" charset="0"/>
              </a:rPr>
              <a:t>existing approaches, as well as empirical studies and </a:t>
            </a:r>
            <a:r>
              <a:rPr lang="en-US" sz="800" dirty="0" smtClean="0">
                <a:solidFill>
                  <a:prstClr val="black"/>
                </a:solidFill>
                <a:latin typeface="Raleway" charset="0"/>
                <a:ea typeface="Raleway" charset="0"/>
                <a:cs typeface="Raleway" charset="0"/>
              </a:rPr>
              <a:t>experience reports </a:t>
            </a:r>
            <a:r>
              <a:rPr lang="en-US" sz="800" dirty="0">
                <a:solidFill>
                  <a:prstClr val="black"/>
                </a:solidFill>
                <a:latin typeface="Raleway" charset="0"/>
                <a:ea typeface="Raleway" charset="0"/>
                <a:cs typeface="Raleway" charset="0"/>
              </a:rPr>
              <a:t>(e.g., of applied work in industry</a:t>
            </a:r>
            <a:r>
              <a:rPr lang="en-US" sz="800" dirty="0" smtClean="0">
                <a:solidFill>
                  <a:prstClr val="black"/>
                </a:solidFill>
                <a:latin typeface="Raleway" charset="0"/>
                <a:ea typeface="Raleway" charset="0"/>
                <a:cs typeface="Raleway" charset="0"/>
              </a:rPr>
              <a:t>).</a:t>
            </a:r>
          </a:p>
          <a:p>
            <a:pPr marL="228600" lvl="0" indent="-228600" algn="just">
              <a:buFont typeface="Arial" panose="020B0604020202020204" pitchFamily="34" charset="0"/>
              <a:buChar char="•"/>
            </a:pPr>
            <a:r>
              <a:rPr lang="en-US" sz="800" b="1" dirty="0" smtClean="0">
                <a:latin typeface="Raleway" charset="0"/>
                <a:ea typeface="Raleway" charset="0"/>
                <a:cs typeface="Raleway" charset="0"/>
              </a:rPr>
              <a:t>Position </a:t>
            </a:r>
            <a:r>
              <a:rPr lang="en-US" sz="800" b="1" dirty="0">
                <a:latin typeface="Raleway" charset="0"/>
                <a:ea typeface="Raleway" charset="0"/>
                <a:cs typeface="Raleway" charset="0"/>
              </a:rPr>
              <a:t>papers </a:t>
            </a:r>
            <a:r>
              <a:rPr lang="en-US" sz="800" dirty="0">
                <a:latin typeface="Raleway" charset="0"/>
                <a:ea typeface="Raleway" charset="0"/>
                <a:cs typeface="Raleway" charset="0"/>
              </a:rPr>
              <a:t>(max 3 pages). These papers serve to </a:t>
            </a:r>
            <a:r>
              <a:rPr lang="en-US" sz="800" dirty="0" smtClean="0">
                <a:latin typeface="Raleway" charset="0"/>
                <a:ea typeface="Raleway" charset="0"/>
                <a:cs typeface="Raleway" charset="0"/>
              </a:rPr>
              <a:t>foster discussion </a:t>
            </a:r>
            <a:r>
              <a:rPr lang="en-US" sz="800" dirty="0">
                <a:latin typeface="Raleway" charset="0"/>
                <a:ea typeface="Raleway" charset="0"/>
                <a:cs typeface="Raleway" charset="0"/>
              </a:rPr>
              <a:t>on hot, relevant topics in the </a:t>
            </a:r>
            <a:r>
              <a:rPr lang="en-US" sz="800" dirty="0" smtClean="0">
                <a:latin typeface="Raleway" charset="0"/>
                <a:ea typeface="Raleway" charset="0"/>
                <a:cs typeface="Raleway" charset="0"/>
              </a:rPr>
              <a:t>field, as </a:t>
            </a:r>
            <a:r>
              <a:rPr lang="en-US" sz="800" dirty="0">
                <a:latin typeface="Raleway" charset="0"/>
                <a:ea typeface="Raleway" charset="0"/>
                <a:cs typeface="Raleway" charset="0"/>
              </a:rPr>
              <a:t>well as </a:t>
            </a:r>
            <a:r>
              <a:rPr lang="en-US" sz="800" dirty="0" smtClean="0">
                <a:latin typeface="Raleway" charset="0"/>
                <a:ea typeface="Raleway" charset="0"/>
                <a:cs typeface="Raleway" charset="0"/>
              </a:rPr>
              <a:t>problem statements </a:t>
            </a:r>
            <a:r>
              <a:rPr lang="en-US" sz="800" dirty="0">
                <a:latin typeface="Raleway" charset="0"/>
                <a:ea typeface="Raleway" charset="0"/>
                <a:cs typeface="Raleway" charset="0"/>
              </a:rPr>
              <a:t>explaining problems in industrial settings.</a:t>
            </a:r>
          </a:p>
          <a:p>
            <a:pPr lvl="0"/>
            <a:endParaRPr lang="en-US" sz="200" dirty="0" smtClean="0">
              <a:latin typeface="Raleway" charset="0"/>
              <a:ea typeface="Raleway" charset="0"/>
              <a:cs typeface="Raleway" charset="0"/>
            </a:endParaRPr>
          </a:p>
          <a:p>
            <a:pPr lvl="0" algn="just"/>
            <a:r>
              <a:rPr lang="en-US" sz="800" dirty="0" smtClean="0">
                <a:latin typeface="Raleway" charset="0"/>
                <a:ea typeface="Raleway" charset="0"/>
                <a:cs typeface="Raleway" charset="0"/>
              </a:rPr>
              <a:t>In </a:t>
            </a:r>
            <a:r>
              <a:rPr lang="en-US" sz="800" dirty="0">
                <a:latin typeface="Raleway" charset="0"/>
                <a:ea typeface="Raleway" charset="0"/>
                <a:cs typeface="Raleway" charset="0"/>
              </a:rPr>
              <a:t>both cases, papers will be peer-reviewed </a:t>
            </a:r>
            <a:r>
              <a:rPr lang="en-US" sz="800" dirty="0" smtClean="0">
                <a:latin typeface="Raleway" charset="0"/>
                <a:ea typeface="Raleway" charset="0"/>
                <a:cs typeface="Raleway" charset="0"/>
              </a:rPr>
              <a:t>and accepted papers will </a:t>
            </a:r>
            <a:r>
              <a:rPr lang="en-US" sz="800" dirty="0">
                <a:latin typeface="Raleway" charset="0"/>
                <a:ea typeface="Raleway" charset="0"/>
                <a:cs typeface="Raleway" charset="0"/>
              </a:rPr>
              <a:t>appear in the IEEE digital library.</a:t>
            </a:r>
          </a:p>
        </p:txBody>
      </p:sp>
      <p:sp>
        <p:nvSpPr>
          <p:cNvPr id="8" name="Rectangle 7"/>
          <p:cNvSpPr/>
          <p:nvPr/>
        </p:nvSpPr>
        <p:spPr>
          <a:xfrm>
            <a:off x="896814" y="9278829"/>
            <a:ext cx="5775767" cy="461665"/>
          </a:xfrm>
          <a:prstGeom prst="rect">
            <a:avLst/>
          </a:prstGeom>
        </p:spPr>
        <p:txBody>
          <a:bodyPr wrap="square">
            <a:spAutoFit/>
          </a:bodyPr>
          <a:lstStyle/>
          <a:p>
            <a:pPr algn="ctr"/>
            <a:r>
              <a:rPr lang="en-US" sz="1200" dirty="0" smtClean="0">
                <a:solidFill>
                  <a:srgbClr val="1A1A1A"/>
                </a:solidFill>
                <a:latin typeface="Raleway" charset="0"/>
                <a:ea typeface="Raleway" charset="0"/>
                <a:cs typeface="Raleway" charset="0"/>
              </a:rPr>
              <a:t>AIRE'18 is co-located with the </a:t>
            </a:r>
            <a:r>
              <a:rPr lang="en-US" sz="1200" dirty="0" smtClean="0">
                <a:latin typeface="Raleway" charset="0"/>
                <a:ea typeface="Raleway" charset="0"/>
                <a:cs typeface="Raleway" charset="0"/>
              </a:rPr>
              <a:t>26th </a:t>
            </a:r>
            <a:r>
              <a:rPr lang="en-US" sz="1200" dirty="0">
                <a:latin typeface="Raleway" charset="0"/>
                <a:ea typeface="Raleway" charset="0"/>
                <a:cs typeface="Raleway" charset="0"/>
              </a:rPr>
              <a:t>IEEE International Requirements Engineering Conference (RE </a:t>
            </a:r>
            <a:r>
              <a:rPr lang="en-US" sz="1200" dirty="0" smtClean="0">
                <a:latin typeface="Raleway" charset="0"/>
                <a:ea typeface="Raleway" charset="0"/>
                <a:cs typeface="Raleway" charset="0"/>
              </a:rPr>
              <a:t>2018) </a:t>
            </a:r>
            <a:r>
              <a:rPr lang="en-US" sz="1200" dirty="0">
                <a:latin typeface="Raleway" charset="0"/>
                <a:ea typeface="Raleway" charset="0"/>
                <a:cs typeface="Raleway" charset="0"/>
              </a:rPr>
              <a:t>in </a:t>
            </a:r>
            <a:r>
              <a:rPr lang="en-US" sz="1200" dirty="0" smtClean="0">
                <a:latin typeface="Raleway" charset="0"/>
                <a:ea typeface="Raleway" charset="0"/>
                <a:cs typeface="Raleway" charset="0"/>
              </a:rPr>
              <a:t>Banff, Canada.</a:t>
            </a:r>
            <a:endParaRPr lang="en-US" sz="1200" dirty="0">
              <a:latin typeface="Raleway" charset="0"/>
              <a:ea typeface="Raleway" charset="0"/>
              <a:cs typeface="Raleway" charset="0"/>
            </a:endParaRPr>
          </a:p>
        </p:txBody>
      </p:sp>
      <p:sp>
        <p:nvSpPr>
          <p:cNvPr id="9" name="Rectangle 8"/>
          <p:cNvSpPr/>
          <p:nvPr/>
        </p:nvSpPr>
        <p:spPr>
          <a:xfrm>
            <a:off x="186720" y="2464567"/>
            <a:ext cx="3345156" cy="4032282"/>
          </a:xfrm>
          <a:prstGeom prst="rect">
            <a:avLst/>
          </a:prstGeom>
        </p:spPr>
        <p:txBody>
          <a:bodyPr wrap="square">
            <a:noAutofit/>
          </a:bodyPr>
          <a:lstStyle/>
          <a:p>
            <a:pPr algn="just">
              <a:lnSpc>
                <a:spcPct val="150000"/>
              </a:lnSpc>
            </a:pPr>
            <a:r>
              <a:rPr lang="en-US" sz="2000" dirty="0" smtClean="0">
                <a:solidFill>
                  <a:srgbClr val="1A1A1A"/>
                </a:solidFill>
                <a:latin typeface="Raleway" charset="0"/>
                <a:ea typeface="Raleway" charset="0"/>
                <a:cs typeface="Raleway" charset="0"/>
              </a:rPr>
              <a:t>AIRE Overview</a:t>
            </a:r>
          </a:p>
          <a:p>
            <a:pPr algn="just"/>
            <a:r>
              <a:rPr lang="en-US" sz="800" dirty="0" smtClean="0">
                <a:solidFill>
                  <a:srgbClr val="1A1A1A"/>
                </a:solidFill>
                <a:latin typeface="Raleway" charset="0"/>
                <a:ea typeface="Raleway" charset="0"/>
                <a:cs typeface="Raleway" charset="0"/>
              </a:rPr>
              <a:t>This workshop explores </a:t>
            </a:r>
            <a:r>
              <a:rPr lang="en-US" sz="800" dirty="0">
                <a:solidFill>
                  <a:srgbClr val="1A1A1A"/>
                </a:solidFill>
                <a:latin typeface="Raleway" charset="0"/>
                <a:ea typeface="Raleway" charset="0"/>
                <a:cs typeface="Raleway" charset="0"/>
              </a:rPr>
              <a:t>synergies between artificial intelligence (AI) and </a:t>
            </a:r>
            <a:r>
              <a:rPr lang="en-US" sz="800" dirty="0" smtClean="0">
                <a:solidFill>
                  <a:srgbClr val="1A1A1A"/>
                </a:solidFill>
                <a:latin typeface="Raleway" charset="0"/>
                <a:ea typeface="Raleway" charset="0"/>
                <a:cs typeface="Raleway" charset="0"/>
              </a:rPr>
              <a:t>Requirements Engineering (RE) so that complex </a:t>
            </a:r>
            <a:r>
              <a:rPr lang="en-US" sz="800" dirty="0">
                <a:solidFill>
                  <a:srgbClr val="1A1A1A"/>
                </a:solidFill>
                <a:latin typeface="Raleway" charset="0"/>
                <a:ea typeface="Raleway" charset="0"/>
                <a:cs typeface="Raleway" charset="0"/>
              </a:rPr>
              <a:t>RE </a:t>
            </a:r>
            <a:r>
              <a:rPr lang="en-US" sz="800" dirty="0" smtClean="0">
                <a:solidFill>
                  <a:srgbClr val="1A1A1A"/>
                </a:solidFill>
                <a:latin typeface="Raleway" charset="0"/>
                <a:ea typeface="Raleway" charset="0"/>
                <a:cs typeface="Raleway" charset="0"/>
              </a:rPr>
              <a:t>problems, such as quality defects, can be addressed through AI techniques. CrowdRE stimulates, collects, </a:t>
            </a:r>
            <a:r>
              <a:rPr lang="en-US" sz="800" dirty="0">
                <a:solidFill>
                  <a:srgbClr val="1A1A1A"/>
                </a:solidFill>
                <a:latin typeface="Raleway" charset="0"/>
                <a:ea typeface="Raleway" charset="0"/>
                <a:cs typeface="Raleway" charset="0"/>
              </a:rPr>
              <a:t>and </a:t>
            </a:r>
            <a:r>
              <a:rPr lang="en-US" sz="800" dirty="0" smtClean="0">
                <a:solidFill>
                  <a:srgbClr val="1A1A1A"/>
                </a:solidFill>
                <a:latin typeface="Raleway" charset="0"/>
                <a:ea typeface="Raleway" charset="0"/>
                <a:cs typeface="Raleway" charset="0"/>
              </a:rPr>
              <a:t>analyzes </a:t>
            </a:r>
            <a:r>
              <a:rPr lang="en-US" sz="800" dirty="0">
                <a:solidFill>
                  <a:srgbClr val="1A1A1A"/>
                </a:solidFill>
                <a:latin typeface="Raleway" charset="0"/>
                <a:ea typeface="Raleway" charset="0"/>
                <a:cs typeface="Raleway" charset="0"/>
              </a:rPr>
              <a:t>crowd-generated </a:t>
            </a:r>
            <a:r>
              <a:rPr lang="en-US" sz="800" dirty="0" smtClean="0">
                <a:solidFill>
                  <a:srgbClr val="1A1A1A"/>
                </a:solidFill>
                <a:latin typeface="Raleway" charset="0"/>
                <a:ea typeface="Raleway" charset="0"/>
                <a:cs typeface="Raleway" charset="0"/>
              </a:rPr>
              <a:t>data with AI techniques to derive requirements. AIRE aims to strengthen the links in the community, including industry and academia. We welcome submissions in the intersection between RE and AI. The topics of interest include but are not limited to:</a:t>
            </a:r>
          </a:p>
          <a:p>
            <a:pPr algn="just"/>
            <a:endParaRPr lang="en-US" sz="200" dirty="0" smtClean="0">
              <a:solidFill>
                <a:srgbClr val="1A1A1A"/>
              </a:solidFill>
              <a:latin typeface="Raleway" charset="0"/>
              <a:ea typeface="Raleway" charset="0"/>
              <a:cs typeface="Raleway" charset="0"/>
            </a:endParaRPr>
          </a:p>
          <a:p>
            <a:pPr marL="171450" indent="-107950" algn="just">
              <a:buFont typeface="Arial" charset="0"/>
              <a:buChar char="•"/>
            </a:pPr>
            <a:r>
              <a:rPr lang="en-US" sz="800" dirty="0">
                <a:solidFill>
                  <a:srgbClr val="1A1A1A"/>
                </a:solidFill>
                <a:latin typeface="Raleway" charset="0"/>
                <a:ea typeface="Raleway" charset="0"/>
                <a:cs typeface="Raleway" charset="0"/>
              </a:rPr>
              <a:t>RE quality models and their automation</a:t>
            </a:r>
          </a:p>
          <a:p>
            <a:pPr marL="171450" indent="-107950" algn="just">
              <a:buFont typeface="Arial" charset="0"/>
              <a:buChar char="•"/>
            </a:pPr>
            <a:r>
              <a:rPr lang="en-US" sz="800" dirty="0">
                <a:solidFill>
                  <a:srgbClr val="1A1A1A"/>
                </a:solidFill>
                <a:latin typeface="Raleway" charset="0"/>
                <a:ea typeface="Raleway" charset="0"/>
                <a:cs typeface="Raleway" charset="0"/>
              </a:rPr>
              <a:t>Natural language processing and comprehension</a:t>
            </a:r>
          </a:p>
          <a:p>
            <a:pPr marL="171450" indent="-107950" algn="just">
              <a:buFont typeface="Arial" charset="0"/>
              <a:buChar char="•"/>
            </a:pPr>
            <a:r>
              <a:rPr lang="en-US" sz="800" dirty="0">
                <a:solidFill>
                  <a:srgbClr val="1A1A1A"/>
                </a:solidFill>
                <a:latin typeface="Raleway" charset="0"/>
                <a:ea typeface="Raleway" charset="0"/>
                <a:cs typeface="Raleway" charset="0"/>
              </a:rPr>
              <a:t>Machine learning techniques including supervised, unsupervised, and machine-human interactions</a:t>
            </a:r>
          </a:p>
          <a:p>
            <a:pPr marL="171450" indent="-107950" algn="just">
              <a:buFont typeface="Arial" charset="0"/>
              <a:buChar char="•"/>
            </a:pPr>
            <a:r>
              <a:rPr lang="en-US" sz="800" dirty="0">
                <a:solidFill>
                  <a:srgbClr val="1A1A1A"/>
                </a:solidFill>
                <a:latin typeface="Raleway" charset="0"/>
                <a:ea typeface="Raleway" charset="0"/>
                <a:cs typeface="Raleway" charset="0"/>
              </a:rPr>
              <a:t>Reasoning about uncertainties and ambiguities</a:t>
            </a:r>
          </a:p>
          <a:p>
            <a:pPr marL="171450" indent="-107950" algn="just">
              <a:buFont typeface="Arial" charset="0"/>
              <a:buChar char="•"/>
            </a:pPr>
            <a:r>
              <a:rPr lang="en-US" sz="800" dirty="0">
                <a:solidFill>
                  <a:srgbClr val="1A1A1A"/>
                </a:solidFill>
                <a:latin typeface="Raleway" charset="0"/>
                <a:ea typeface="Raleway" charset="0"/>
                <a:cs typeface="Raleway" charset="0"/>
              </a:rPr>
              <a:t>Reasoning techniques</a:t>
            </a:r>
          </a:p>
          <a:p>
            <a:pPr marL="171450" indent="-107950" algn="just">
              <a:buFont typeface="Arial" charset="0"/>
              <a:buChar char="•"/>
            </a:pPr>
            <a:r>
              <a:rPr lang="en-US" sz="800" dirty="0">
                <a:solidFill>
                  <a:srgbClr val="1A1A1A"/>
                </a:solidFill>
                <a:latin typeface="Raleway" charset="0"/>
                <a:ea typeface="Raleway" charset="0"/>
                <a:cs typeface="Raleway" charset="0"/>
              </a:rPr>
              <a:t>Knowledge acquisition and representation</a:t>
            </a:r>
          </a:p>
          <a:p>
            <a:pPr marL="171450" indent="-107950" algn="just">
              <a:buFont typeface="Arial" charset="0"/>
              <a:buChar char="•"/>
            </a:pPr>
            <a:r>
              <a:rPr lang="en-US" sz="800" dirty="0">
                <a:solidFill>
                  <a:srgbClr val="1A1A1A"/>
                </a:solidFill>
                <a:latin typeface="Raleway" charset="0"/>
                <a:ea typeface="Raleway" charset="0"/>
                <a:cs typeface="Raleway" charset="0"/>
              </a:rPr>
              <a:t>Agent-based solutions</a:t>
            </a:r>
          </a:p>
          <a:p>
            <a:pPr marL="171450" indent="-107950" algn="just">
              <a:buFont typeface="Arial" charset="0"/>
              <a:buChar char="•"/>
            </a:pPr>
            <a:r>
              <a:rPr lang="en-US" sz="800" dirty="0">
                <a:solidFill>
                  <a:srgbClr val="1A1A1A"/>
                </a:solidFill>
                <a:latin typeface="Raleway" charset="0"/>
                <a:ea typeface="Raleway" charset="0"/>
                <a:cs typeface="Raleway" charset="0"/>
              </a:rPr>
              <a:t>Problem-solving and decision-making support mechanisms</a:t>
            </a:r>
          </a:p>
          <a:p>
            <a:pPr marL="171450" indent="-107950" algn="just">
              <a:buFont typeface="Arial" charset="0"/>
              <a:buChar char="•"/>
            </a:pPr>
            <a:r>
              <a:rPr lang="en-US" sz="800" dirty="0">
                <a:solidFill>
                  <a:srgbClr val="1A1A1A"/>
                </a:solidFill>
                <a:latin typeface="Raleway" charset="0"/>
                <a:ea typeface="Raleway" charset="0"/>
                <a:cs typeface="Raleway" charset="0"/>
              </a:rPr>
              <a:t>Optimization techniques</a:t>
            </a:r>
          </a:p>
          <a:p>
            <a:pPr marL="171450" indent="-107950" algn="just">
              <a:buFont typeface="Arial" charset="0"/>
              <a:buChar char="•"/>
            </a:pPr>
            <a:r>
              <a:rPr lang="en-US" sz="800" dirty="0">
                <a:solidFill>
                  <a:srgbClr val="1A1A1A"/>
                </a:solidFill>
                <a:latin typeface="Raleway" charset="0"/>
                <a:ea typeface="Raleway" charset="0"/>
                <a:cs typeface="Raleway" charset="0"/>
              </a:rPr>
              <a:t>Automated approaches for prioritization</a:t>
            </a:r>
          </a:p>
          <a:p>
            <a:pPr algn="just"/>
            <a:endParaRPr lang="en-US" sz="300" dirty="0">
              <a:solidFill>
                <a:srgbClr val="1A1A1A"/>
              </a:solidFill>
              <a:latin typeface="Raleway" charset="0"/>
              <a:ea typeface="Raleway" charset="0"/>
              <a:cs typeface="Raleway" charset="0"/>
            </a:endParaRPr>
          </a:p>
          <a:p>
            <a:pPr algn="just"/>
            <a:r>
              <a:rPr lang="en-US" sz="800" dirty="0" smtClean="0">
                <a:solidFill>
                  <a:srgbClr val="1A1A1A"/>
                </a:solidFill>
                <a:latin typeface="Raleway" charset="0"/>
                <a:ea typeface="Raleway" charset="0"/>
                <a:cs typeface="Raleway" charset="0"/>
              </a:rPr>
              <a:t>We </a:t>
            </a:r>
            <a:r>
              <a:rPr lang="en-US" sz="800" dirty="0">
                <a:solidFill>
                  <a:srgbClr val="1A1A1A"/>
                </a:solidFill>
                <a:latin typeface="Raleway" charset="0"/>
                <a:ea typeface="Raleway" charset="0"/>
                <a:cs typeface="Raleway" charset="0"/>
              </a:rPr>
              <a:t>especially invite approaches that address specific challenges of the focal topic of CrowdRE, including:</a:t>
            </a:r>
          </a:p>
          <a:p>
            <a:pPr marL="171450" indent="-107950" algn="just">
              <a:buFont typeface="Arial" charset="0"/>
              <a:buChar char="•"/>
            </a:pPr>
            <a:endParaRPr lang="en-US" sz="300" dirty="0">
              <a:solidFill>
                <a:srgbClr val="1A1A1A"/>
              </a:solidFill>
              <a:latin typeface="Raleway" charset="0"/>
              <a:ea typeface="Raleway" charset="0"/>
              <a:cs typeface="Raleway" charset="0"/>
            </a:endParaRPr>
          </a:p>
          <a:p>
            <a:pPr marL="171450" indent="-107950" algn="just">
              <a:buFont typeface="Arial" charset="0"/>
              <a:buChar char="•"/>
            </a:pPr>
            <a:r>
              <a:rPr lang="en-US" sz="800" dirty="0" smtClean="0">
                <a:solidFill>
                  <a:srgbClr val="1A1A1A"/>
                </a:solidFill>
                <a:latin typeface="Raleway" charset="0"/>
                <a:ea typeface="Raleway" charset="0"/>
                <a:cs typeface="Raleway" charset="0"/>
              </a:rPr>
              <a:t>Crowd-based </a:t>
            </a:r>
            <a:r>
              <a:rPr lang="en-US" sz="800" dirty="0">
                <a:solidFill>
                  <a:srgbClr val="1A1A1A"/>
                </a:solidFill>
                <a:latin typeface="Raleway" charset="0"/>
                <a:ea typeface="Raleway" charset="0"/>
                <a:cs typeface="Raleway" charset="0"/>
              </a:rPr>
              <a:t>monitoring and usage mining approaches</a:t>
            </a:r>
          </a:p>
          <a:p>
            <a:pPr marL="171450" indent="-107950" algn="just">
              <a:buFont typeface="Arial" charset="0"/>
              <a:buChar char="•"/>
            </a:pPr>
            <a:r>
              <a:rPr lang="en-US" sz="800" dirty="0">
                <a:solidFill>
                  <a:srgbClr val="1A1A1A"/>
                </a:solidFill>
                <a:latin typeface="Raleway" charset="0"/>
                <a:ea typeface="Raleway" charset="0"/>
                <a:cs typeface="Raleway" charset="0"/>
              </a:rPr>
              <a:t>Application scenarios of CrowdRE using AI technology</a:t>
            </a:r>
          </a:p>
          <a:p>
            <a:pPr marL="171450" indent="-107950" algn="just">
              <a:buFont typeface="Arial" charset="0"/>
              <a:buChar char="•"/>
            </a:pPr>
            <a:r>
              <a:rPr lang="en-US" sz="800" dirty="0">
                <a:solidFill>
                  <a:srgbClr val="1A1A1A"/>
                </a:solidFill>
                <a:latin typeface="Raleway" charset="0"/>
                <a:ea typeface="Raleway" charset="0"/>
                <a:cs typeface="Raleway" charset="0"/>
              </a:rPr>
              <a:t>Automatic approaches to motivate, steer, and boost creativity towards requirements elicitation and validation</a:t>
            </a:r>
          </a:p>
          <a:p>
            <a:pPr marL="171450" indent="-107950" algn="just">
              <a:buFont typeface="Arial" charset="0"/>
              <a:buChar char="•"/>
            </a:pPr>
            <a:r>
              <a:rPr lang="en-US" sz="800" dirty="0">
                <a:solidFill>
                  <a:srgbClr val="1A1A1A"/>
                </a:solidFill>
                <a:latin typeface="Raleway" charset="0"/>
                <a:ea typeface="Raleway" charset="0"/>
                <a:cs typeface="Raleway" charset="0"/>
              </a:rPr>
              <a:t>Platforms and tools supporting CrowdRE through mining</a:t>
            </a:r>
          </a:p>
          <a:p>
            <a:pPr marL="171450" indent="-107950" algn="just">
              <a:buFont typeface="Arial" charset="0"/>
              <a:buChar char="•"/>
            </a:pPr>
            <a:r>
              <a:rPr lang="en-US" sz="800" dirty="0">
                <a:solidFill>
                  <a:srgbClr val="1A1A1A"/>
                </a:solidFill>
                <a:latin typeface="Raleway" charset="0"/>
                <a:ea typeface="Raleway" charset="0"/>
                <a:cs typeface="Raleway" charset="0"/>
              </a:rPr>
              <a:t>AI and human computation</a:t>
            </a:r>
            <a:endParaRPr lang="en-US" sz="800" dirty="0">
              <a:latin typeface="Raleway" charset="0"/>
              <a:ea typeface="Raleway" charset="0"/>
              <a:cs typeface="Raleway" charset="0"/>
            </a:endParaRPr>
          </a:p>
        </p:txBody>
      </p:sp>
      <p:pic>
        <p:nvPicPr>
          <p:cNvPr id="11" name="Picture 10"/>
          <p:cNvPicPr>
            <a:picLocks noChangeAspect="1"/>
          </p:cNvPicPr>
          <p:nvPr/>
        </p:nvPicPr>
        <p:blipFill>
          <a:blip r:embed="rId4"/>
          <a:stretch>
            <a:fillRect/>
          </a:stretch>
        </p:blipFill>
        <p:spPr>
          <a:xfrm>
            <a:off x="186720" y="304536"/>
            <a:ext cx="2617405" cy="1024398"/>
          </a:xfrm>
          <a:prstGeom prst="rect">
            <a:avLst/>
          </a:prstGeom>
        </p:spPr>
      </p:pic>
      <p:sp>
        <p:nvSpPr>
          <p:cNvPr id="15" name="Rectangle 14"/>
          <p:cNvSpPr/>
          <p:nvPr/>
        </p:nvSpPr>
        <p:spPr>
          <a:xfrm>
            <a:off x="3678790" y="2464567"/>
            <a:ext cx="2993790" cy="1049142"/>
          </a:xfrm>
          <a:prstGeom prst="rect">
            <a:avLst/>
          </a:prstGeom>
        </p:spPr>
        <p:txBody>
          <a:bodyPr rIns="0">
            <a:noAutofit/>
          </a:bodyPr>
          <a:lstStyle/>
          <a:p>
            <a:pPr marL="141288" indent="-131763">
              <a:lnSpc>
                <a:spcPct val="150000"/>
              </a:lnSpc>
            </a:pPr>
            <a:r>
              <a:rPr lang="en-US" sz="2000" dirty="0" smtClean="0">
                <a:latin typeface="Raleway" charset="0"/>
                <a:ea typeface="Raleway" charset="0"/>
                <a:cs typeface="Raleway" charset="0"/>
              </a:rPr>
              <a:t>Organizers</a:t>
            </a:r>
          </a:p>
          <a:p>
            <a:pPr marL="141288" indent="-131763"/>
            <a:r>
              <a:rPr lang="en-US" sz="800" dirty="0" smtClean="0">
                <a:latin typeface="Raleway" charset="0"/>
                <a:ea typeface="Raleway" charset="0"/>
                <a:cs typeface="Raleway" charset="0"/>
              </a:rPr>
              <a:t>Eduard C. Groen, Fraunhofer IESE, Germany</a:t>
            </a:r>
          </a:p>
          <a:p>
            <a:pPr marL="141288" indent="-131763"/>
            <a:r>
              <a:rPr lang="en-US" sz="800" dirty="0" smtClean="0">
                <a:latin typeface="Raleway" charset="0"/>
                <a:ea typeface="Raleway" charset="0"/>
                <a:cs typeface="Raleway" charset="0"/>
              </a:rPr>
              <a:t>Rachel Harrison, Oxford Brookes University, U.K.</a:t>
            </a:r>
          </a:p>
          <a:p>
            <a:pPr marL="141288" indent="-131763"/>
            <a:r>
              <a:rPr lang="en-US" sz="800" dirty="0" smtClean="0">
                <a:latin typeface="Raleway" charset="0"/>
                <a:ea typeface="Raleway" charset="0"/>
                <a:cs typeface="Raleway" charset="0"/>
              </a:rPr>
              <a:t>Pradeep </a:t>
            </a:r>
            <a:r>
              <a:rPr lang="en-US" sz="800" dirty="0">
                <a:latin typeface="Raleway" charset="0"/>
                <a:ea typeface="Raleway" charset="0"/>
                <a:cs typeface="Raleway" charset="0"/>
              </a:rPr>
              <a:t>K. Murukannaiah, Rochester </a:t>
            </a:r>
            <a:r>
              <a:rPr lang="en-US" sz="800" dirty="0" smtClean="0">
                <a:latin typeface="Raleway" charset="0"/>
                <a:ea typeface="Raleway" charset="0"/>
                <a:cs typeface="Raleway" charset="0"/>
              </a:rPr>
              <a:t>Inst. </a:t>
            </a:r>
            <a:r>
              <a:rPr lang="en-US" sz="800" dirty="0">
                <a:latin typeface="Raleway" charset="0"/>
                <a:ea typeface="Raleway" charset="0"/>
                <a:cs typeface="Raleway" charset="0"/>
              </a:rPr>
              <a:t>of </a:t>
            </a:r>
            <a:r>
              <a:rPr lang="en-US" sz="800" dirty="0" smtClean="0">
                <a:latin typeface="Raleway" charset="0"/>
                <a:ea typeface="Raleway" charset="0"/>
                <a:cs typeface="Raleway" charset="0"/>
              </a:rPr>
              <a:t>Tech., </a:t>
            </a:r>
            <a:r>
              <a:rPr lang="en-US" sz="800" dirty="0">
                <a:latin typeface="Raleway" charset="0"/>
                <a:ea typeface="Raleway" charset="0"/>
                <a:cs typeface="Raleway" charset="0"/>
              </a:rPr>
              <a:t>U.S.A.</a:t>
            </a:r>
          </a:p>
          <a:p>
            <a:pPr marL="141288" indent="-131763"/>
            <a:r>
              <a:rPr lang="en-US" sz="800" dirty="0" smtClean="0">
                <a:latin typeface="Raleway" charset="0"/>
                <a:ea typeface="Raleway" charset="0"/>
                <a:cs typeface="Raleway" charset="0"/>
              </a:rPr>
              <a:t>Andreas Vogelsang, TU Berlin, Germany</a:t>
            </a:r>
          </a:p>
        </p:txBody>
      </p:sp>
      <p:graphicFrame>
        <p:nvGraphicFramePr>
          <p:cNvPr id="18" name="Table 17"/>
          <p:cNvGraphicFramePr>
            <a:graphicFrameLocks noGrp="1"/>
          </p:cNvGraphicFramePr>
          <p:nvPr>
            <p:extLst>
              <p:ext uri="{D42A27DB-BD31-4B8C-83A1-F6EECF244321}">
                <p14:modId xmlns:p14="http://schemas.microsoft.com/office/powerpoint/2010/main" val="532933272"/>
              </p:ext>
            </p:extLst>
          </p:nvPr>
        </p:nvGraphicFramePr>
        <p:xfrm>
          <a:off x="3771092" y="7515954"/>
          <a:ext cx="2901488" cy="1219200"/>
        </p:xfrm>
        <a:graphic>
          <a:graphicData uri="http://schemas.openxmlformats.org/drawingml/2006/table">
            <a:tbl>
              <a:tblPr bandRow="1">
                <a:tableStyleId>{C083E6E3-FA7D-4D7B-A595-EF9225AFEA82}</a:tableStyleId>
              </a:tblPr>
              <a:tblGrid>
                <a:gridCol w="1283508">
                  <a:extLst>
                    <a:ext uri="{9D8B030D-6E8A-4147-A177-3AD203B41FA5}">
                      <a16:colId xmlns:a16="http://schemas.microsoft.com/office/drawing/2014/main" val="20000"/>
                    </a:ext>
                  </a:extLst>
                </a:gridCol>
                <a:gridCol w="1617980">
                  <a:extLst>
                    <a:ext uri="{9D8B030D-6E8A-4147-A177-3AD203B41FA5}">
                      <a16:colId xmlns:a16="http://schemas.microsoft.com/office/drawing/2014/main" val="20001"/>
                    </a:ext>
                  </a:extLst>
                </a:gridCol>
              </a:tblGrid>
              <a:tr h="0">
                <a:tc>
                  <a:txBody>
                    <a:bodyPr/>
                    <a:lstStyle/>
                    <a:p>
                      <a:pPr algn="l"/>
                      <a:r>
                        <a:rPr lang="en-US" sz="1000" noProof="0" dirty="0" smtClean="0"/>
                        <a:t>Abstract Submission</a:t>
                      </a:r>
                      <a:endParaRPr lang="en-US" sz="1000" b="0" noProof="0" dirty="0">
                        <a:latin typeface="Helvetica Neue" charset="0"/>
                        <a:ea typeface="Helvetica Neue" charset="0"/>
                        <a:cs typeface="Helvetica Neue" charset="0"/>
                      </a:endParaRPr>
                    </a:p>
                  </a:txBody>
                  <a:tcPr anchor="ctr"/>
                </a:tc>
                <a:tc>
                  <a:txBody>
                    <a:bodyPr/>
                    <a:lstStyle/>
                    <a:p>
                      <a:r>
                        <a:rPr lang="en-US" sz="1000" kern="1200" noProof="0" dirty="0" smtClean="0"/>
                        <a:t>Tuesday, June 5, 2018 </a:t>
                      </a:r>
                      <a:r>
                        <a:rPr lang="en-US" sz="1000" kern="1200" noProof="0" dirty="0" err="1" smtClean="0"/>
                        <a:t>AoE</a:t>
                      </a:r>
                      <a:endParaRPr lang="en-US" sz="1000" b="0" kern="1200" noProof="0" dirty="0" smtClean="0">
                        <a:solidFill>
                          <a:schemeClr val="tx1"/>
                        </a:solidFill>
                        <a:latin typeface="Helvetica Neue" charset="0"/>
                        <a:ea typeface="Helvetica Neue" charset="0"/>
                        <a:cs typeface="Helvetica Neue" charset="0"/>
                      </a:endParaRPr>
                    </a:p>
                  </a:txBody>
                  <a:tcPr anchor="ctr"/>
                </a:tc>
                <a:extLst>
                  <a:ext uri="{0D108BD9-81ED-4DB2-BD59-A6C34878D82A}">
                    <a16:rowId xmlns:a16="http://schemas.microsoft.com/office/drawing/2014/main" val="10001"/>
                  </a:ext>
                </a:extLst>
              </a:tr>
              <a:tr h="0">
                <a:tc>
                  <a:txBody>
                    <a:bodyPr/>
                    <a:lstStyle/>
                    <a:p>
                      <a:pPr algn="l"/>
                      <a:r>
                        <a:rPr lang="en-US" sz="1000" noProof="0" dirty="0" smtClean="0"/>
                        <a:t>Paper Submission</a:t>
                      </a:r>
                      <a:endParaRPr lang="en-US" sz="1000" b="1" noProof="0" dirty="0">
                        <a:latin typeface="Helvetica Neue" charset="0"/>
                        <a:ea typeface="Helvetica Neue" charset="0"/>
                        <a:cs typeface="Helvetica Neue" charset="0"/>
                      </a:endParaRPr>
                    </a:p>
                  </a:txBody>
                  <a:tcPr anchor="ctr"/>
                </a:tc>
                <a:tc>
                  <a:txBody>
                    <a:bodyPr/>
                    <a:lstStyle/>
                    <a:p>
                      <a:r>
                        <a:rPr lang="en-US" sz="1000" kern="1200" noProof="0" dirty="0" smtClean="0"/>
                        <a:t>Tuesday, June 12, 2018 </a:t>
                      </a:r>
                      <a:r>
                        <a:rPr lang="en-US" sz="1000" kern="1200" noProof="0" dirty="0" err="1" smtClean="0"/>
                        <a:t>AoE</a:t>
                      </a:r>
                      <a:endParaRPr lang="en-US" sz="1000" b="0" noProof="0" dirty="0">
                        <a:latin typeface="Helvetica Neue" charset="0"/>
                        <a:ea typeface="Helvetica Neue" charset="0"/>
                        <a:cs typeface="Helvetica Neue" charset="0"/>
                      </a:endParaRPr>
                    </a:p>
                  </a:txBody>
                  <a:tcPr anchor="ctr"/>
                </a:tc>
                <a:extLst>
                  <a:ext uri="{0D108BD9-81ED-4DB2-BD59-A6C34878D82A}">
                    <a16:rowId xmlns:a16="http://schemas.microsoft.com/office/drawing/2014/main" val="10002"/>
                  </a:ext>
                </a:extLst>
              </a:tr>
              <a:tr h="0">
                <a:tc>
                  <a:txBody>
                    <a:bodyPr/>
                    <a:lstStyle/>
                    <a:p>
                      <a:pPr algn="l"/>
                      <a:r>
                        <a:rPr lang="en-US" sz="1000" noProof="0" dirty="0" smtClean="0"/>
                        <a:t>Paper Notification</a:t>
                      </a:r>
                      <a:endParaRPr lang="en-US" sz="1000" b="1" noProof="0" dirty="0" smtClean="0">
                        <a:latin typeface="Helvetica Neue" charset="0"/>
                        <a:ea typeface="Helvetica Neue" charset="0"/>
                        <a:cs typeface="Helvetica Neue" charset="0"/>
                      </a:endParaRPr>
                    </a:p>
                  </a:txBody>
                  <a:tcPr anchor="ctr"/>
                </a:tc>
                <a:tc>
                  <a:txBody>
                    <a:bodyPr/>
                    <a:lstStyle/>
                    <a:p>
                      <a:r>
                        <a:rPr lang="en-US" sz="1000" kern="1200" noProof="0" dirty="0" smtClean="0"/>
                        <a:t>Friday, July 6, 2018</a:t>
                      </a:r>
                      <a:endParaRPr lang="en-US" sz="1000" b="0" noProof="0" dirty="0">
                        <a:latin typeface="Helvetica Neue" charset="0"/>
                        <a:ea typeface="Helvetica Neue" charset="0"/>
                        <a:cs typeface="Helvetica Neue" charset="0"/>
                      </a:endParaRPr>
                    </a:p>
                  </a:txBody>
                  <a:tcPr anchor="ctr"/>
                </a:tc>
                <a:extLst>
                  <a:ext uri="{0D108BD9-81ED-4DB2-BD59-A6C34878D82A}">
                    <a16:rowId xmlns:a16="http://schemas.microsoft.com/office/drawing/2014/main" val="10003"/>
                  </a:ext>
                </a:extLst>
              </a:tr>
              <a:tr h="0">
                <a:tc>
                  <a:txBody>
                    <a:bodyPr/>
                    <a:lstStyle/>
                    <a:p>
                      <a:pPr algn="l"/>
                      <a:r>
                        <a:rPr lang="en-US" sz="1000" kern="1200" noProof="0" dirty="0" smtClean="0"/>
                        <a:t>Camera Ready Due</a:t>
                      </a:r>
                      <a:endParaRPr lang="en-US" sz="1000" b="1" noProof="0" dirty="0">
                        <a:latin typeface="Helvetica Neue" charset="0"/>
                        <a:ea typeface="Helvetica Neue" charset="0"/>
                        <a:cs typeface="Helvetica Neue" charset="0"/>
                      </a:endParaRPr>
                    </a:p>
                  </a:txBody>
                  <a:tcPr anchor="ctr"/>
                </a:tc>
                <a:tc>
                  <a:txBody>
                    <a:bodyPr/>
                    <a:lstStyle/>
                    <a:p>
                      <a:r>
                        <a:rPr lang="en-US" sz="1000" kern="1200" noProof="0" dirty="0" smtClean="0"/>
                        <a:t>Tuesday, July 17, 2018 </a:t>
                      </a:r>
                      <a:r>
                        <a:rPr lang="en-US" sz="1000" kern="1200" noProof="0" dirty="0" err="1" smtClean="0"/>
                        <a:t>AoE</a:t>
                      </a:r>
                      <a:endParaRPr lang="en-US" sz="1000" b="0" noProof="0" dirty="0">
                        <a:latin typeface="Helvetica Neue" charset="0"/>
                        <a:ea typeface="Helvetica Neue" charset="0"/>
                        <a:cs typeface="Helvetica Neue" charset="0"/>
                      </a:endParaRPr>
                    </a:p>
                  </a:txBody>
                  <a:tcPr anchor="ctr"/>
                </a:tc>
                <a:extLst>
                  <a:ext uri="{0D108BD9-81ED-4DB2-BD59-A6C34878D82A}">
                    <a16:rowId xmlns:a16="http://schemas.microsoft.com/office/drawing/2014/main" val="10004"/>
                  </a:ext>
                </a:extLst>
              </a:tr>
              <a:tr h="0">
                <a:tc>
                  <a:txBody>
                    <a:bodyPr/>
                    <a:lstStyle/>
                    <a:p>
                      <a:pPr algn="l"/>
                      <a:r>
                        <a:rPr lang="en-US" sz="1000" kern="1200" noProof="0" dirty="0" smtClean="0"/>
                        <a:t>Workshop</a:t>
                      </a:r>
                      <a:endParaRPr lang="en-US" sz="1000" b="1" noProof="0" dirty="0">
                        <a:latin typeface="Helvetica Neue" charset="0"/>
                        <a:ea typeface="Helvetica Neue" charset="0"/>
                        <a:cs typeface="Helvetica Neue" charset="0"/>
                      </a:endParaRPr>
                    </a:p>
                  </a:txBody>
                  <a:tcPr anchor="ctr"/>
                </a:tc>
                <a:tc>
                  <a:txBody>
                    <a:bodyPr/>
                    <a:lstStyle/>
                    <a:p>
                      <a:r>
                        <a:rPr lang="en-US" sz="1000" kern="1200" noProof="0" dirty="0" smtClean="0"/>
                        <a:t>August </a:t>
                      </a:r>
                      <a:r>
                        <a:rPr lang="en-US" sz="1000" kern="1200" noProof="0" dirty="0" smtClean="0"/>
                        <a:t>21, 2018</a:t>
                      </a:r>
                      <a:endParaRPr lang="en-US" sz="1000" b="0" noProof="0" dirty="0">
                        <a:latin typeface="Helvetica Neue" charset="0"/>
                        <a:ea typeface="Helvetica Neue" charset="0"/>
                        <a:cs typeface="Helvetica Neue" charset="0"/>
                      </a:endParaRPr>
                    </a:p>
                  </a:txBody>
                  <a:tcPr anchor="ctr"/>
                </a:tc>
                <a:extLst>
                  <a:ext uri="{0D108BD9-81ED-4DB2-BD59-A6C34878D82A}">
                    <a16:rowId xmlns:a16="http://schemas.microsoft.com/office/drawing/2014/main" val="10005"/>
                  </a:ext>
                </a:extLst>
              </a:tr>
            </a:tbl>
          </a:graphicData>
        </a:graphic>
      </p:graphicFrame>
      <p:cxnSp>
        <p:nvCxnSpPr>
          <p:cNvPr id="20" name="Straight Connector 19"/>
          <p:cNvCxnSpPr/>
          <p:nvPr/>
        </p:nvCxnSpPr>
        <p:spPr>
          <a:xfrm flipV="1">
            <a:off x="243068" y="9133840"/>
            <a:ext cx="6429513" cy="416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243068" y="1539522"/>
            <a:ext cx="6429512" cy="17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243068" y="2519725"/>
            <a:ext cx="6429512" cy="1736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624993" y="2712414"/>
            <a:ext cx="2998" cy="6335253"/>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3678790" y="3587968"/>
            <a:ext cx="3044590" cy="3631763"/>
          </a:xfrm>
          <a:prstGeom prst="rect">
            <a:avLst/>
          </a:prstGeom>
        </p:spPr>
        <p:txBody>
          <a:bodyPr wrap="square" rIns="0">
            <a:spAutoFit/>
          </a:bodyPr>
          <a:lstStyle/>
          <a:p>
            <a:pPr>
              <a:lnSpc>
                <a:spcPct val="150000"/>
              </a:lnSpc>
            </a:pPr>
            <a:r>
              <a:rPr lang="en-US" sz="2000" dirty="0">
                <a:latin typeface="Raleway" charset="0"/>
                <a:ea typeface="Raleway" charset="0"/>
                <a:cs typeface="Raleway" charset="0"/>
              </a:rPr>
              <a:t>Program Committee</a:t>
            </a:r>
          </a:p>
          <a:p>
            <a:pPr marL="141288" indent="-131763"/>
            <a:r>
              <a:rPr lang="en-US" sz="800" dirty="0" err="1">
                <a:latin typeface="Raleway" charset="0"/>
                <a:ea typeface="Raleway" charset="0"/>
                <a:cs typeface="Raleway" charset="0"/>
              </a:rPr>
              <a:t>Nirav</a:t>
            </a:r>
            <a:r>
              <a:rPr lang="en-US" sz="800" dirty="0">
                <a:latin typeface="Raleway" charset="0"/>
                <a:ea typeface="Raleway" charset="0"/>
                <a:cs typeface="Raleway" charset="0"/>
              </a:rPr>
              <a:t> </a:t>
            </a:r>
            <a:r>
              <a:rPr lang="en-US" sz="800" dirty="0" err="1">
                <a:latin typeface="Raleway" charset="0"/>
                <a:ea typeface="Raleway" charset="0"/>
                <a:cs typeface="Raleway" charset="0"/>
              </a:rPr>
              <a:t>Ajmeri</a:t>
            </a:r>
            <a:r>
              <a:rPr lang="en-US" sz="800" dirty="0">
                <a:latin typeface="Raleway" charset="0"/>
                <a:ea typeface="Raleway" charset="0"/>
                <a:cs typeface="Raleway" charset="0"/>
              </a:rPr>
              <a:t>, North Carolina State University, USA</a:t>
            </a:r>
          </a:p>
          <a:p>
            <a:pPr marL="141288" indent="-131763"/>
            <a:r>
              <a:rPr lang="en-US" sz="800" dirty="0" err="1">
                <a:latin typeface="Raleway" charset="0"/>
                <a:ea typeface="Raleway" charset="0"/>
                <a:cs typeface="Raleway" charset="0"/>
              </a:rPr>
              <a:t>Raian</a:t>
            </a:r>
            <a:r>
              <a:rPr lang="en-US" sz="800" dirty="0">
                <a:latin typeface="Raleway" charset="0"/>
                <a:ea typeface="Raleway" charset="0"/>
                <a:cs typeface="Raleway" charset="0"/>
              </a:rPr>
              <a:t> Ali, Bournemouth University, UK</a:t>
            </a:r>
          </a:p>
          <a:p>
            <a:pPr marL="141288" indent="-131763"/>
            <a:r>
              <a:rPr lang="en-US" sz="800" dirty="0" err="1">
                <a:latin typeface="Raleway" charset="0"/>
                <a:ea typeface="Raleway" charset="0"/>
                <a:cs typeface="Raleway" charset="0"/>
              </a:rPr>
              <a:t>Fatma</a:t>
            </a:r>
            <a:r>
              <a:rPr lang="en-US" sz="800" dirty="0">
                <a:latin typeface="Raleway" charset="0"/>
                <a:ea typeface="Raleway" charset="0"/>
                <a:cs typeface="Raleway" charset="0"/>
              </a:rPr>
              <a:t> </a:t>
            </a:r>
            <a:r>
              <a:rPr lang="en-US" sz="800" dirty="0" err="1">
                <a:latin typeface="Raleway" charset="0"/>
                <a:ea typeface="Raleway" charset="0"/>
                <a:cs typeface="Raleway" charset="0"/>
              </a:rPr>
              <a:t>Başak</a:t>
            </a:r>
            <a:r>
              <a:rPr lang="en-US" sz="800" dirty="0">
                <a:latin typeface="Raleway" charset="0"/>
                <a:ea typeface="Raleway" charset="0"/>
                <a:cs typeface="Raleway" charset="0"/>
              </a:rPr>
              <a:t> </a:t>
            </a:r>
            <a:r>
              <a:rPr lang="en-US" sz="800" dirty="0" err="1">
                <a:latin typeface="Raleway" charset="0"/>
                <a:ea typeface="Raleway" charset="0"/>
                <a:cs typeface="Raleway" charset="0"/>
              </a:rPr>
              <a:t>Aydemir</a:t>
            </a:r>
            <a:r>
              <a:rPr lang="en-US" sz="800" dirty="0">
                <a:latin typeface="Raleway" charset="0"/>
                <a:ea typeface="Raleway" charset="0"/>
                <a:cs typeface="Raleway" charset="0"/>
              </a:rPr>
              <a:t>, Utrecht University, NL</a:t>
            </a:r>
          </a:p>
          <a:p>
            <a:pPr marL="141288" indent="-131763"/>
            <a:r>
              <a:rPr lang="en-US" sz="800" dirty="0">
                <a:latin typeface="Raleway" charset="0"/>
                <a:ea typeface="Raleway" charset="0"/>
                <a:cs typeface="Raleway" charset="0"/>
              </a:rPr>
              <a:t>Nelly </a:t>
            </a:r>
            <a:r>
              <a:rPr lang="en-US" sz="800" dirty="0" err="1">
                <a:latin typeface="Raleway" charset="0"/>
                <a:ea typeface="Raleway" charset="0"/>
                <a:cs typeface="Raleway" charset="0"/>
              </a:rPr>
              <a:t>Bencomo</a:t>
            </a:r>
            <a:r>
              <a:rPr lang="en-US" sz="800" dirty="0">
                <a:latin typeface="Raleway" charset="0"/>
                <a:ea typeface="Raleway" charset="0"/>
                <a:cs typeface="Raleway" charset="0"/>
              </a:rPr>
              <a:t>, Aston University, UK</a:t>
            </a:r>
          </a:p>
          <a:p>
            <a:pPr marL="141288" indent="-131763"/>
            <a:r>
              <a:rPr lang="en-US" sz="800" dirty="0">
                <a:latin typeface="Raleway" charset="0"/>
                <a:ea typeface="Raleway" charset="0"/>
                <a:cs typeface="Raleway" charset="0"/>
              </a:rPr>
              <a:t>Daniel Berry, University of Waterloo, Canada</a:t>
            </a:r>
          </a:p>
          <a:p>
            <a:pPr marL="141288" indent="-131763"/>
            <a:r>
              <a:rPr lang="en-US" sz="800" dirty="0" err="1">
                <a:latin typeface="Raleway" charset="0"/>
                <a:ea typeface="Raleway" charset="0"/>
                <a:cs typeface="Raleway" charset="0"/>
              </a:rPr>
              <a:t>Jaspreet</a:t>
            </a:r>
            <a:r>
              <a:rPr lang="en-US" sz="800" dirty="0">
                <a:latin typeface="Raleway" charset="0"/>
                <a:ea typeface="Raleway" charset="0"/>
                <a:cs typeface="Raleway" charset="0"/>
              </a:rPr>
              <a:t> Bhatia, Carnegie Mellon University, USA</a:t>
            </a:r>
          </a:p>
          <a:p>
            <a:pPr marL="141288" indent="-131763"/>
            <a:r>
              <a:rPr lang="en-US" sz="800" dirty="0">
                <a:latin typeface="Raleway" charset="0"/>
                <a:ea typeface="Raleway" charset="0"/>
                <a:cs typeface="Raleway" charset="0"/>
              </a:rPr>
              <a:t>Jane Cleland-Huang, University of Notre Dame, USA</a:t>
            </a:r>
          </a:p>
          <a:p>
            <a:pPr marL="141288" indent="-131763"/>
            <a:r>
              <a:rPr lang="en-US" sz="800" dirty="0">
                <a:latin typeface="Raleway" charset="0"/>
                <a:ea typeface="Raleway" charset="0"/>
                <a:cs typeface="Raleway" charset="0"/>
              </a:rPr>
              <a:t>Fabiano Dalpiaz, Utrecht University, Netherlands</a:t>
            </a:r>
          </a:p>
          <a:p>
            <a:pPr marL="141288" indent="-131763"/>
            <a:r>
              <a:rPr lang="en-US" sz="800" dirty="0">
                <a:latin typeface="Raleway" charset="0"/>
                <a:ea typeface="Raleway" charset="0"/>
                <a:cs typeface="Raleway" charset="0"/>
              </a:rPr>
              <a:t>Neil A. Ernst, Software Engineering Institute, USA</a:t>
            </a:r>
          </a:p>
          <a:p>
            <a:pPr marL="141288" indent="-131763"/>
            <a:r>
              <a:rPr lang="en-US" sz="800" dirty="0">
                <a:latin typeface="Raleway" charset="0"/>
                <a:ea typeface="Raleway" charset="0"/>
                <a:cs typeface="Raleway" charset="0"/>
              </a:rPr>
              <a:t>Henning Femmer, Technical University Munich, Germany</a:t>
            </a:r>
          </a:p>
          <a:p>
            <a:pPr marL="141288" indent="-131763"/>
            <a:r>
              <a:rPr lang="en-US" sz="800" dirty="0" err="1">
                <a:latin typeface="Raleway" charset="0"/>
                <a:ea typeface="Raleway" charset="0"/>
                <a:cs typeface="Raleway" charset="0"/>
              </a:rPr>
              <a:t>Alessio</a:t>
            </a:r>
            <a:r>
              <a:rPr lang="en-US" sz="800" dirty="0">
                <a:latin typeface="Raleway" charset="0"/>
                <a:ea typeface="Raleway" charset="0"/>
                <a:cs typeface="Raleway" charset="0"/>
              </a:rPr>
              <a:t> Ferrari, ISTI Pisa, IT</a:t>
            </a:r>
          </a:p>
          <a:p>
            <a:pPr marL="141288" indent="-131763"/>
            <a:r>
              <a:rPr lang="en-US" sz="800" dirty="0">
                <a:latin typeface="Raleway" charset="0"/>
                <a:ea typeface="Raleway" charset="0"/>
                <a:cs typeface="Raleway" charset="0"/>
              </a:rPr>
              <a:t>Vincenzo </a:t>
            </a:r>
            <a:r>
              <a:rPr lang="en-US" sz="800" dirty="0" err="1">
                <a:latin typeface="Raleway" charset="0"/>
                <a:ea typeface="Raleway" charset="0"/>
                <a:cs typeface="Raleway" charset="0"/>
              </a:rPr>
              <a:t>Gervasi</a:t>
            </a:r>
            <a:r>
              <a:rPr lang="en-US" sz="800" dirty="0">
                <a:latin typeface="Raleway" charset="0"/>
                <a:ea typeface="Raleway" charset="0"/>
                <a:cs typeface="Raleway" charset="0"/>
              </a:rPr>
              <a:t>, University of Pisa, Italy</a:t>
            </a:r>
          </a:p>
          <a:p>
            <a:pPr marL="141288" indent="-131763"/>
            <a:r>
              <a:rPr lang="en-US" sz="800" dirty="0">
                <a:latin typeface="Raleway" charset="0"/>
                <a:ea typeface="Raleway" charset="0"/>
                <a:cs typeface="Raleway" charset="0"/>
              </a:rPr>
              <a:t>Jin Guo, University of Notre Dame, USA</a:t>
            </a:r>
          </a:p>
          <a:p>
            <a:pPr marL="141288" indent="-131763"/>
            <a:r>
              <a:rPr lang="en-US" sz="800" dirty="0" err="1">
                <a:latin typeface="Raleway" charset="0"/>
                <a:ea typeface="Raleway" charset="0"/>
                <a:cs typeface="Raleway" charset="0"/>
              </a:rPr>
              <a:t>Emitza</a:t>
            </a:r>
            <a:r>
              <a:rPr lang="en-US" sz="800" dirty="0">
                <a:latin typeface="Raleway" charset="0"/>
                <a:ea typeface="Raleway" charset="0"/>
                <a:cs typeface="Raleway" charset="0"/>
              </a:rPr>
              <a:t> Guzman, University of Zurich, Switzerland</a:t>
            </a:r>
          </a:p>
          <a:p>
            <a:pPr marL="141288" indent="-131763"/>
            <a:r>
              <a:rPr lang="en-US" sz="800" dirty="0">
                <a:latin typeface="Raleway" charset="0"/>
                <a:ea typeface="Raleway" charset="0"/>
                <a:cs typeface="Raleway" charset="0"/>
              </a:rPr>
              <a:t>Mahmood Hosseini, Bournemouth University, UK</a:t>
            </a:r>
          </a:p>
          <a:p>
            <a:pPr marL="141288" indent="-131763"/>
            <a:r>
              <a:rPr lang="en-US" sz="800" dirty="0">
                <a:latin typeface="Raleway" charset="0"/>
                <a:ea typeface="Raleway" charset="0"/>
                <a:cs typeface="Raleway" charset="0"/>
              </a:rPr>
              <a:t>Frank Houdek, Daimler AG, Germany</a:t>
            </a:r>
          </a:p>
          <a:p>
            <a:pPr marL="141288" indent="-131763"/>
            <a:r>
              <a:rPr lang="en-US" sz="800" dirty="0">
                <a:latin typeface="Raleway" charset="0"/>
                <a:ea typeface="Raleway" charset="0"/>
                <a:cs typeface="Raleway" charset="0"/>
              </a:rPr>
              <a:t>Marjo Kauppinen, Aalto University, Finland</a:t>
            </a:r>
          </a:p>
          <a:p>
            <a:pPr marL="141288" indent="-131763"/>
            <a:r>
              <a:rPr lang="en-US" sz="800" dirty="0">
                <a:latin typeface="Raleway" charset="0"/>
                <a:ea typeface="Raleway" charset="0"/>
                <a:cs typeface="Raleway" charset="0"/>
              </a:rPr>
              <a:t>Soo Ling Lim, University College London, UK</a:t>
            </a:r>
          </a:p>
          <a:p>
            <a:pPr marL="141288" indent="-131763"/>
            <a:r>
              <a:rPr lang="en-US" sz="800" dirty="0">
                <a:latin typeface="Raleway" charset="0"/>
                <a:ea typeface="Raleway" charset="0"/>
                <a:cs typeface="Raleway" charset="0"/>
              </a:rPr>
              <a:t>Daniel Mendez Fernandez, </a:t>
            </a:r>
            <a:r>
              <a:rPr lang="en-US" sz="800" dirty="0" smtClean="0">
                <a:latin typeface="Raleway" charset="0"/>
                <a:ea typeface="Raleway" charset="0"/>
                <a:cs typeface="Raleway" charset="0"/>
              </a:rPr>
              <a:t>TU Munich</a:t>
            </a:r>
            <a:r>
              <a:rPr lang="en-US" sz="800" dirty="0">
                <a:latin typeface="Raleway" charset="0"/>
                <a:ea typeface="Raleway" charset="0"/>
                <a:cs typeface="Raleway" charset="0"/>
              </a:rPr>
              <a:t>, Germany</a:t>
            </a:r>
          </a:p>
          <a:p>
            <a:pPr marL="141288" indent="-131763"/>
            <a:r>
              <a:rPr lang="en-US" sz="800" dirty="0">
                <a:latin typeface="Raleway" charset="0"/>
                <a:ea typeface="Raleway" charset="0"/>
                <a:cs typeface="Raleway" charset="0"/>
              </a:rPr>
              <a:t>Itzel Morales Ramirez, </a:t>
            </a:r>
            <a:r>
              <a:rPr lang="en-US" sz="800" dirty="0" err="1">
                <a:latin typeface="Raleway" charset="0"/>
                <a:ea typeface="Raleway" charset="0"/>
                <a:cs typeface="Raleway" charset="0"/>
              </a:rPr>
              <a:t>Infotec</a:t>
            </a:r>
            <a:r>
              <a:rPr lang="en-US" sz="800" dirty="0">
                <a:latin typeface="Raleway" charset="0"/>
                <a:ea typeface="Raleway" charset="0"/>
                <a:cs typeface="Raleway" charset="0"/>
              </a:rPr>
              <a:t>, Mexico</a:t>
            </a:r>
          </a:p>
          <a:p>
            <a:pPr marL="141288" indent="-131763"/>
            <a:r>
              <a:rPr lang="en-US" sz="800" dirty="0">
                <a:latin typeface="Raleway" charset="0"/>
                <a:ea typeface="Raleway" charset="0"/>
                <a:cs typeface="Raleway" charset="0"/>
              </a:rPr>
              <a:t>Cristina </a:t>
            </a:r>
            <a:r>
              <a:rPr lang="en-US" sz="800" dirty="0" err="1">
                <a:latin typeface="Raleway" charset="0"/>
                <a:ea typeface="Raleway" charset="0"/>
                <a:cs typeface="Raleway" charset="0"/>
              </a:rPr>
              <a:t>Palomares</a:t>
            </a:r>
            <a:r>
              <a:rPr lang="en-US" sz="800" dirty="0">
                <a:latin typeface="Raleway" charset="0"/>
                <a:ea typeface="Raleway" charset="0"/>
                <a:cs typeface="Raleway" charset="0"/>
              </a:rPr>
              <a:t>, UPC, Spain</a:t>
            </a:r>
          </a:p>
          <a:p>
            <a:pPr marL="141288" indent="-131763"/>
            <a:r>
              <a:rPr lang="en-US" sz="800" dirty="0">
                <a:latin typeface="Raleway" charset="0"/>
                <a:ea typeface="Raleway" charset="0"/>
                <a:cs typeface="Raleway" charset="0"/>
              </a:rPr>
              <a:t>Anna Perini, Fondazione Bruno Kessler, Italy</a:t>
            </a:r>
          </a:p>
          <a:p>
            <a:pPr marL="141288" indent="-131763"/>
            <a:r>
              <a:rPr lang="en-US" sz="800" dirty="0" err="1">
                <a:latin typeface="Raleway" charset="0"/>
                <a:ea typeface="Raleway" charset="0"/>
                <a:cs typeface="Raleway" charset="0"/>
              </a:rPr>
              <a:t>Lorijn</a:t>
            </a:r>
            <a:r>
              <a:rPr lang="en-US" sz="800" dirty="0">
                <a:latin typeface="Raleway" charset="0"/>
                <a:ea typeface="Raleway" charset="0"/>
                <a:cs typeface="Raleway" charset="0"/>
              </a:rPr>
              <a:t> van </a:t>
            </a:r>
            <a:r>
              <a:rPr lang="en-US" sz="800" dirty="0" err="1">
                <a:latin typeface="Raleway" charset="0"/>
                <a:ea typeface="Raleway" charset="0"/>
                <a:cs typeface="Raleway" charset="0"/>
              </a:rPr>
              <a:t>Rooijen</a:t>
            </a:r>
            <a:r>
              <a:rPr lang="en-US" sz="800" dirty="0">
                <a:latin typeface="Raleway" charset="0"/>
                <a:ea typeface="Raleway" charset="0"/>
                <a:cs typeface="Raleway" charset="0"/>
              </a:rPr>
              <a:t>, University of Paderborn, Germany</a:t>
            </a:r>
          </a:p>
          <a:p>
            <a:pPr marL="141288" indent="-131763"/>
            <a:r>
              <a:rPr lang="en-US" sz="800" dirty="0">
                <a:latin typeface="Raleway" charset="0"/>
                <a:ea typeface="Raleway" charset="0"/>
                <a:cs typeface="Raleway" charset="0"/>
              </a:rPr>
              <a:t>Kurt Schneider, Leibniz </a:t>
            </a:r>
            <a:r>
              <a:rPr lang="en-US" sz="800" dirty="0" err="1">
                <a:latin typeface="Raleway" charset="0"/>
                <a:ea typeface="Raleway" charset="0"/>
                <a:cs typeface="Raleway" charset="0"/>
              </a:rPr>
              <a:t>Universitat</a:t>
            </a:r>
            <a:r>
              <a:rPr lang="en-US" sz="800" dirty="0">
                <a:latin typeface="Raleway" charset="0"/>
                <a:ea typeface="Raleway" charset="0"/>
                <a:cs typeface="Raleway" charset="0"/>
              </a:rPr>
              <a:t> Hannover, Germany</a:t>
            </a:r>
          </a:p>
        </p:txBody>
      </p:sp>
      <p:sp>
        <p:nvSpPr>
          <p:cNvPr id="16" name="Rectangle 15"/>
          <p:cNvSpPr/>
          <p:nvPr/>
        </p:nvSpPr>
        <p:spPr>
          <a:xfrm>
            <a:off x="222061" y="8272066"/>
            <a:ext cx="3044590" cy="861774"/>
          </a:xfrm>
          <a:prstGeom prst="rect">
            <a:avLst/>
          </a:prstGeom>
        </p:spPr>
        <p:txBody>
          <a:bodyPr wrap="square" rIns="0">
            <a:spAutoFit/>
          </a:bodyPr>
          <a:lstStyle/>
          <a:p>
            <a:pPr>
              <a:lnSpc>
                <a:spcPct val="150000"/>
              </a:lnSpc>
            </a:pPr>
            <a:r>
              <a:rPr lang="en-US" sz="2000" dirty="0" smtClean="0">
                <a:latin typeface="Raleway" charset="0"/>
                <a:ea typeface="Raleway" charset="0"/>
                <a:cs typeface="Raleway" charset="0"/>
              </a:rPr>
              <a:t>Contact</a:t>
            </a:r>
          </a:p>
          <a:p>
            <a:pPr marL="141288" indent="-131763"/>
            <a:r>
              <a:rPr lang="en-US" sz="1000" dirty="0">
                <a:latin typeface="Raleway" charset="0"/>
                <a:ea typeface="Raleway" charset="0"/>
                <a:cs typeface="Raleway" charset="0"/>
              </a:rPr>
              <a:t>Web: </a:t>
            </a:r>
            <a:r>
              <a:rPr lang="en-US" sz="1000" dirty="0" smtClean="0">
                <a:latin typeface="Raleway" charset="0"/>
                <a:ea typeface="Raleway" charset="0"/>
                <a:cs typeface="Raleway" charset="0"/>
              </a:rPr>
              <a:t>aire18.aset.tu-berlin.de</a:t>
            </a:r>
            <a:endParaRPr lang="en-US" sz="1000" dirty="0">
              <a:latin typeface="Raleway" charset="0"/>
              <a:ea typeface="Raleway" charset="0"/>
              <a:cs typeface="Raleway" charset="0"/>
            </a:endParaRPr>
          </a:p>
          <a:p>
            <a:pPr marL="141288" indent="-131763"/>
            <a:r>
              <a:rPr lang="en-US" sz="1000" dirty="0" smtClean="0">
                <a:latin typeface="Raleway" charset="0"/>
                <a:ea typeface="Raleway" charset="0"/>
                <a:cs typeface="Raleway" charset="0"/>
              </a:rPr>
              <a:t>Mail: aire18@easychair.org</a:t>
            </a:r>
          </a:p>
        </p:txBody>
      </p:sp>
      <p:sp>
        <p:nvSpPr>
          <p:cNvPr id="25" name="Rectangle 14"/>
          <p:cNvSpPr/>
          <p:nvPr/>
        </p:nvSpPr>
        <p:spPr>
          <a:xfrm>
            <a:off x="3678790" y="7013070"/>
            <a:ext cx="2993790" cy="619461"/>
          </a:xfrm>
          <a:prstGeom prst="rect">
            <a:avLst/>
          </a:prstGeom>
        </p:spPr>
        <p:txBody>
          <a:bodyPr rIns="0">
            <a:noAutofit/>
          </a:bodyPr>
          <a:lstStyle/>
          <a:p>
            <a:pPr marL="141288" indent="-131763">
              <a:lnSpc>
                <a:spcPct val="150000"/>
              </a:lnSpc>
            </a:pPr>
            <a:r>
              <a:rPr lang="en-US" sz="2000" dirty="0" smtClean="0">
                <a:latin typeface="Raleway" charset="0"/>
                <a:ea typeface="Raleway" charset="0"/>
                <a:cs typeface="Raleway" charset="0"/>
              </a:rPr>
              <a:t>Key Dates</a:t>
            </a:r>
          </a:p>
        </p:txBody>
      </p:sp>
      <p:sp>
        <p:nvSpPr>
          <p:cNvPr id="6" name="TextBox 5"/>
          <p:cNvSpPr txBox="1"/>
          <p:nvPr/>
        </p:nvSpPr>
        <p:spPr>
          <a:xfrm>
            <a:off x="3695645" y="8906604"/>
            <a:ext cx="2789546" cy="215444"/>
          </a:xfrm>
          <a:prstGeom prst="rect">
            <a:avLst/>
          </a:prstGeom>
          <a:noFill/>
        </p:spPr>
        <p:txBody>
          <a:bodyPr wrap="none" rtlCol="0">
            <a:spAutoFit/>
          </a:bodyPr>
          <a:lstStyle/>
          <a:p>
            <a:r>
              <a:rPr lang="en-US" sz="800" dirty="0" smtClean="0"/>
              <a:t>Photo credit: Wikimedia Commons / D‘Arcy Norman, cc-by-2.0</a:t>
            </a:r>
            <a:endParaRPr lang="en-US" sz="800" dirty="0"/>
          </a:p>
        </p:txBody>
      </p:sp>
    </p:spTree>
    <p:extLst>
      <p:ext uri="{BB962C8B-B14F-4D97-AF65-F5344CB8AC3E}">
        <p14:creationId xmlns:p14="http://schemas.microsoft.com/office/powerpoint/2010/main" val="162620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631</Words>
  <Application>Microsoft Office PowerPoint</Application>
  <PresentationFormat>A4-Papier (210 x 297 mm)</PresentationFormat>
  <Paragraphs>77</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vt:lpstr>
      <vt:lpstr>Raleway</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 Femmer</dc:creator>
  <cp:lastModifiedBy>Andreas Vogelsang</cp:lastModifiedBy>
  <cp:revision>50</cp:revision>
  <cp:lastPrinted>2016-04-08T08:44:58Z</cp:lastPrinted>
  <dcterms:created xsi:type="dcterms:W3CDTF">2016-03-23T12:55:17Z</dcterms:created>
  <dcterms:modified xsi:type="dcterms:W3CDTF">2018-05-29T06:58:09Z</dcterms:modified>
</cp:coreProperties>
</file>