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8" r:id="rId4"/>
    <p:sldId id="283" r:id="rId5"/>
    <p:sldId id="284" r:id="rId6"/>
    <p:sldId id="270" r:id="rId7"/>
    <p:sldId id="286" r:id="rId8"/>
    <p:sldId id="287" r:id="rId9"/>
    <p:sldId id="28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420053A-7986-40B9-863F-889D2195EBB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DB5E52-352E-4170-BFD4-6BE449FB045B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34" y="5334000"/>
            <a:ext cx="6172201" cy="1447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Organizers:</a:t>
            </a:r>
            <a:endParaRPr lang="en-US" dirty="0" smtClean="0"/>
          </a:p>
          <a:p>
            <a:pPr algn="ctr"/>
            <a:r>
              <a:rPr lang="en-US" dirty="0" smtClean="0"/>
              <a:t>Eddy </a:t>
            </a:r>
            <a:r>
              <a:rPr lang="en-US" dirty="0" err="1" smtClean="0"/>
              <a:t>Groen</a:t>
            </a:r>
            <a:r>
              <a:rPr lang="en-US" dirty="0" smtClean="0"/>
              <a:t>, Rachel Harrison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Pradeep </a:t>
            </a:r>
            <a:r>
              <a:rPr lang="en-US" dirty="0" err="1"/>
              <a:t>Murukannaiah</a:t>
            </a:r>
            <a:r>
              <a:rPr lang="en-US" dirty="0"/>
              <a:t>, </a:t>
            </a:r>
            <a:r>
              <a:rPr lang="en-US" dirty="0" smtClean="0"/>
              <a:t>Andreas Vogelsang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2271" cy="39624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66136" y="4191000"/>
            <a:ext cx="5611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Welcome to AIRE‘18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81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Enjoy AIRE</a:t>
            </a:r>
            <a:br>
              <a:rPr lang="en-US" dirty="0" smtClean="0"/>
            </a:br>
            <a:r>
              <a:rPr lang="en-US" dirty="0"/>
              <a:t>http://aire18.aset.tu-berlin.de/</a:t>
            </a:r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58" y="1600200"/>
            <a:ext cx="6190283" cy="50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purpose of this workshop is to explore synergies between Artificial Intelligence and Requirements Engineering in order to identify complex RE problems that could benefit from the application of AI techniques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0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Focal Topic: </a:t>
            </a:r>
            <a:r>
              <a:rPr lang="en-US" dirty="0" err="1" smtClean="0"/>
              <a:t>CrowdRE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3178"/>
            <a:ext cx="8229600" cy="251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 of AI techniques for stimulating, collecting, and analyzing </a:t>
            </a:r>
            <a:r>
              <a:rPr lang="en-US" dirty="0" smtClean="0"/>
              <a:t>crowd-generated </a:t>
            </a:r>
            <a:r>
              <a:rPr lang="en-US" dirty="0"/>
              <a:t>data to derive requirements, a process commonly known as </a:t>
            </a:r>
            <a:r>
              <a:rPr lang="en-US" dirty="0" err="1"/>
              <a:t>CrowdRE</a:t>
            </a:r>
            <a:r>
              <a:rPr lang="en-US" dirty="0"/>
              <a:t>. </a:t>
            </a:r>
            <a:r>
              <a:rPr lang="en-US" dirty="0" smtClean="0"/>
              <a:t>Crowd-generated </a:t>
            </a:r>
            <a:r>
              <a:rPr lang="en-US" dirty="0"/>
              <a:t>data </a:t>
            </a:r>
            <a:r>
              <a:rPr lang="en-US" dirty="0" smtClean="0"/>
              <a:t>provides </a:t>
            </a:r>
            <a:r>
              <a:rPr lang="en-US" dirty="0"/>
              <a:t>great potential and challenges for AI techniques and </a:t>
            </a:r>
            <a:r>
              <a:rPr lang="en-US" dirty="0" smtClean="0"/>
              <a:t>automation. Research in </a:t>
            </a:r>
            <a:r>
              <a:rPr lang="en-US" dirty="0"/>
              <a:t>the fields of AIRE and </a:t>
            </a:r>
            <a:r>
              <a:rPr lang="en-US" dirty="0" err="1"/>
              <a:t>CrowdRE</a:t>
            </a:r>
            <a:r>
              <a:rPr lang="en-US" dirty="0"/>
              <a:t> is highly compatible.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5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AIRE’14 at RE’14 in </a:t>
            </a:r>
            <a:r>
              <a:rPr lang="en-US" dirty="0" err="1" smtClean="0"/>
              <a:t>Karlskrona</a:t>
            </a:r>
            <a:r>
              <a:rPr lang="en-US" dirty="0" smtClean="0"/>
              <a:t>, Sweden</a:t>
            </a:r>
          </a:p>
          <a:p>
            <a:endParaRPr lang="en-US" dirty="0"/>
          </a:p>
          <a:p>
            <a:r>
              <a:rPr lang="en-US" dirty="0" smtClean="0"/>
              <a:t>AIRE’15 at RE’15 in Ottawa, Canada</a:t>
            </a:r>
          </a:p>
          <a:p>
            <a:endParaRPr lang="en-US" dirty="0"/>
          </a:p>
          <a:p>
            <a:r>
              <a:rPr lang="en-US" dirty="0" smtClean="0"/>
              <a:t>AIRE’16 at RE’16 in Beijing, China</a:t>
            </a:r>
          </a:p>
          <a:p>
            <a:endParaRPr lang="en-US" dirty="0"/>
          </a:p>
          <a:p>
            <a:r>
              <a:rPr lang="en-US" dirty="0" smtClean="0"/>
              <a:t>AIRE’17 at RE’17 in Lisbon, Portugal</a:t>
            </a:r>
          </a:p>
          <a:p>
            <a:endParaRPr lang="en-US" dirty="0"/>
          </a:p>
          <a:p>
            <a:r>
              <a:rPr lang="en-US" dirty="0" smtClean="0"/>
              <a:t>AIRE’18 </a:t>
            </a:r>
            <a:r>
              <a:rPr lang="en-US" dirty="0"/>
              <a:t>at </a:t>
            </a:r>
            <a:r>
              <a:rPr lang="en-US" dirty="0" smtClean="0"/>
              <a:t>RE’18 </a:t>
            </a:r>
            <a:r>
              <a:rPr lang="en-US" dirty="0"/>
              <a:t>in </a:t>
            </a:r>
            <a:r>
              <a:rPr lang="en-US" dirty="0" smtClean="0"/>
              <a:t>Banff, Canada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6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AIRE’18 program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Nirav</a:t>
            </a:r>
            <a:r>
              <a:rPr lang="en-US" dirty="0"/>
              <a:t> </a:t>
            </a:r>
            <a:r>
              <a:rPr lang="en-US" dirty="0" err="1"/>
              <a:t>Ajmeri</a:t>
            </a:r>
            <a:r>
              <a:rPr lang="en-US" dirty="0"/>
              <a:t>, North Carolina State University, USA</a:t>
            </a:r>
          </a:p>
          <a:p>
            <a:r>
              <a:rPr lang="en-US" dirty="0" err="1"/>
              <a:t>Raian</a:t>
            </a:r>
            <a:r>
              <a:rPr lang="en-US" dirty="0"/>
              <a:t> Ali, Bournemouth University, UK</a:t>
            </a:r>
          </a:p>
          <a:p>
            <a:r>
              <a:rPr lang="en-US" dirty="0"/>
              <a:t>Fatma </a:t>
            </a:r>
            <a:r>
              <a:rPr lang="en-US" dirty="0" err="1"/>
              <a:t>Başak</a:t>
            </a:r>
            <a:r>
              <a:rPr lang="en-US" dirty="0"/>
              <a:t> </a:t>
            </a:r>
            <a:r>
              <a:rPr lang="en-US" dirty="0" err="1"/>
              <a:t>Aydemir</a:t>
            </a:r>
            <a:r>
              <a:rPr lang="en-US" dirty="0"/>
              <a:t>, Utrecht University, NL</a:t>
            </a:r>
          </a:p>
          <a:p>
            <a:r>
              <a:rPr lang="en-US" dirty="0"/>
              <a:t>Nelly </a:t>
            </a:r>
            <a:r>
              <a:rPr lang="en-US" dirty="0" err="1"/>
              <a:t>Bencomo</a:t>
            </a:r>
            <a:r>
              <a:rPr lang="en-US" dirty="0"/>
              <a:t>, Aston University, UK</a:t>
            </a:r>
          </a:p>
          <a:p>
            <a:r>
              <a:rPr lang="en-US" dirty="0"/>
              <a:t>Daniel Berry, University of Waterloo, Canada</a:t>
            </a:r>
          </a:p>
          <a:p>
            <a:r>
              <a:rPr lang="en-US" dirty="0" err="1"/>
              <a:t>Jaspreet</a:t>
            </a:r>
            <a:r>
              <a:rPr lang="en-US" dirty="0"/>
              <a:t> Bhatia, Carnegie Mellon University, USA</a:t>
            </a:r>
          </a:p>
          <a:p>
            <a:r>
              <a:rPr lang="en-US" dirty="0"/>
              <a:t>Jane Cleland-Huang, University of Notre Dame, USA</a:t>
            </a:r>
          </a:p>
          <a:p>
            <a:r>
              <a:rPr lang="en-US" dirty="0"/>
              <a:t>Fabiano Dalpiaz, Utrecht University, Netherlands</a:t>
            </a:r>
          </a:p>
          <a:p>
            <a:r>
              <a:rPr lang="en-US" dirty="0"/>
              <a:t>Neil A. Ernst, Software Engineering Institute, USA</a:t>
            </a:r>
          </a:p>
          <a:p>
            <a:r>
              <a:rPr lang="en-US" dirty="0"/>
              <a:t>Henning Femmer, Technical University Munich, Germany</a:t>
            </a:r>
          </a:p>
          <a:p>
            <a:r>
              <a:rPr lang="en-US" dirty="0" err="1"/>
              <a:t>Alessio</a:t>
            </a:r>
            <a:r>
              <a:rPr lang="en-US" dirty="0"/>
              <a:t> Ferrari, ISTI Pisa, IT</a:t>
            </a:r>
          </a:p>
          <a:p>
            <a:r>
              <a:rPr lang="en-US" dirty="0"/>
              <a:t>Vincenzo </a:t>
            </a:r>
            <a:r>
              <a:rPr lang="en-US" dirty="0" err="1"/>
              <a:t>Gervasi</a:t>
            </a:r>
            <a:r>
              <a:rPr lang="en-US" dirty="0"/>
              <a:t>, University of Pisa, Italy</a:t>
            </a:r>
          </a:p>
          <a:p>
            <a:r>
              <a:rPr lang="en-US" dirty="0"/>
              <a:t>Jin Guo, University of Notre Dame, USA</a:t>
            </a:r>
          </a:p>
          <a:p>
            <a:r>
              <a:rPr lang="en-US" dirty="0" err="1"/>
              <a:t>Emitza</a:t>
            </a:r>
            <a:r>
              <a:rPr lang="en-US" dirty="0"/>
              <a:t> Guzman, University of Zurich, Switzerland</a:t>
            </a:r>
          </a:p>
          <a:p>
            <a:r>
              <a:rPr lang="en-US" dirty="0"/>
              <a:t>Mahmood Hosseini, Bournemouth University, UK</a:t>
            </a:r>
          </a:p>
          <a:p>
            <a:r>
              <a:rPr lang="en-US" dirty="0"/>
              <a:t>Frank Houdek, Daimler AG, Germany</a:t>
            </a:r>
          </a:p>
          <a:p>
            <a:r>
              <a:rPr lang="en-US" dirty="0"/>
              <a:t>Marjo Kauppinen, Aalto University, Finland</a:t>
            </a:r>
          </a:p>
          <a:p>
            <a:r>
              <a:rPr lang="en-US" dirty="0"/>
              <a:t>Soo Ling Lim, University College London, UK</a:t>
            </a:r>
          </a:p>
          <a:p>
            <a:r>
              <a:rPr lang="en-US" dirty="0"/>
              <a:t>Daniel Mendez Fernandez, Technical University Munich, Germany</a:t>
            </a:r>
          </a:p>
          <a:p>
            <a:r>
              <a:rPr lang="en-US" dirty="0"/>
              <a:t>Itzel Morales Ramirez, </a:t>
            </a:r>
            <a:r>
              <a:rPr lang="en-US" dirty="0" err="1"/>
              <a:t>Infotec</a:t>
            </a:r>
            <a:r>
              <a:rPr lang="en-US" dirty="0"/>
              <a:t>, Mexico</a:t>
            </a:r>
          </a:p>
          <a:p>
            <a:r>
              <a:rPr lang="en-US" dirty="0"/>
              <a:t>Cristina </a:t>
            </a:r>
            <a:r>
              <a:rPr lang="en-US" dirty="0" err="1"/>
              <a:t>Palomares</a:t>
            </a:r>
            <a:r>
              <a:rPr lang="en-US" dirty="0"/>
              <a:t>, UPC, Spain</a:t>
            </a:r>
          </a:p>
          <a:p>
            <a:r>
              <a:rPr lang="en-US" dirty="0"/>
              <a:t>Anna Perini, Fondazione Bruno Kessler, Italy</a:t>
            </a:r>
          </a:p>
          <a:p>
            <a:r>
              <a:rPr lang="en-US" dirty="0" err="1"/>
              <a:t>Lorijn</a:t>
            </a:r>
            <a:r>
              <a:rPr lang="en-US" dirty="0"/>
              <a:t> van </a:t>
            </a:r>
            <a:r>
              <a:rPr lang="en-US" dirty="0" err="1"/>
              <a:t>Rooijen</a:t>
            </a:r>
            <a:r>
              <a:rPr lang="en-US" dirty="0"/>
              <a:t>, University of Paderborn, Germany</a:t>
            </a:r>
          </a:p>
          <a:p>
            <a:r>
              <a:rPr lang="en-US" dirty="0"/>
              <a:t>Kurt Schneider, Leibniz </a:t>
            </a:r>
            <a:r>
              <a:rPr lang="en-US" dirty="0" err="1"/>
              <a:t>Universitat</a:t>
            </a:r>
            <a:r>
              <a:rPr lang="en-US" dirty="0"/>
              <a:t> Hannover, Germany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4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AIRE‘18 review process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abstract submissions</a:t>
            </a:r>
          </a:p>
          <a:p>
            <a:r>
              <a:rPr lang="en-US" dirty="0" smtClean="0"/>
              <a:t>15 papers submitted (13 full papers, 2 short papers)</a:t>
            </a:r>
          </a:p>
          <a:p>
            <a:r>
              <a:rPr lang="en-US" dirty="0" smtClean="0"/>
              <a:t>Each paper has been reviewed by 3 PC members</a:t>
            </a:r>
          </a:p>
          <a:p>
            <a:r>
              <a:rPr lang="en-US" dirty="0" smtClean="0"/>
              <a:t>8 papers were accepted (53% acceptance rate)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96792"/>
              </p:ext>
            </p:extLst>
          </p:nvPr>
        </p:nvGraphicFramePr>
        <p:xfrm>
          <a:off x="803910" y="4017523"/>
          <a:ext cx="7536180" cy="23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267006938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163827232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58193517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402191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190968316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39058666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AIRE‘14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AIRE’15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AIRE‘16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AIRE’17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AIRE‘18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46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Submissions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048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Accepted Papers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9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901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Acceptance</a:t>
                      </a:r>
                      <a:r>
                        <a:rPr lang="en-US" baseline="0" noProof="0" dirty="0" smtClean="0"/>
                        <a:t> Rate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53%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100%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53%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100%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53%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037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Attendees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24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15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25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29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/>
                        <a:t>37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6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AIRE’18 word cloud (from abstracts)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47800"/>
            <a:ext cx="7213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AIRE’18 program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43830"/>
          <a:stretch/>
        </p:blipFill>
        <p:spPr>
          <a:xfrm>
            <a:off x="1062964" y="1447800"/>
            <a:ext cx="7018072" cy="52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AIRE’18 program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-55" t="56987" r="55" b="-131"/>
          <a:stretch/>
        </p:blipFill>
        <p:spPr>
          <a:xfrm>
            <a:off x="1062964" y="1905261"/>
            <a:ext cx="7018072" cy="40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AIRE and Beyond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NLP4RE workshop @ REFSQ</a:t>
            </a:r>
          </a:p>
          <a:p>
            <a:endParaRPr lang="en-US" dirty="0" smtClean="0"/>
          </a:p>
          <a:p>
            <a:r>
              <a:rPr lang="en-US" dirty="0" smtClean="0"/>
              <a:t>Special issue on AIRE in the Automated Software Engineering Journal (Deadline: October 20)</a:t>
            </a:r>
          </a:p>
          <a:p>
            <a:pPr lvl="1"/>
            <a:r>
              <a:rPr lang="en-GB" dirty="0" smtClean="0"/>
              <a:t>SI related </a:t>
            </a:r>
            <a:r>
              <a:rPr lang="en-GB" dirty="0"/>
              <a:t>to the synergies that exist between Artificial Intelligence and Requirements </a:t>
            </a:r>
            <a:r>
              <a:rPr lang="en-GB" dirty="0" smtClean="0"/>
              <a:t>Engineering</a:t>
            </a:r>
          </a:p>
          <a:p>
            <a:pPr lvl="1"/>
            <a:r>
              <a:rPr lang="en-GB" dirty="0" smtClean="0"/>
              <a:t>Springer Journal with 5-year IF of 2.795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461</Words>
  <Application>Microsoft Office PowerPoint</Application>
  <PresentationFormat>Bildschirmpräsentation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Clarity</vt:lpstr>
      <vt:lpstr>PowerPoint-Präsentation</vt:lpstr>
      <vt:lpstr>AIRE: purpose</vt:lpstr>
      <vt:lpstr>AIRE: history</vt:lpstr>
      <vt:lpstr>AIRE’18 program committee</vt:lpstr>
      <vt:lpstr>AIRE‘18 review process</vt:lpstr>
      <vt:lpstr>AIRE’18 word cloud (from abstracts)</vt:lpstr>
      <vt:lpstr>AIRE’18 program</vt:lpstr>
      <vt:lpstr>AIRE’18 program</vt:lpstr>
      <vt:lpstr>AIRE and Beyond</vt:lpstr>
      <vt:lpstr>Enjoy AIRE http://aire18.aset.tu-berlin.de/</vt:lpstr>
    </vt:vector>
  </TitlesOfParts>
  <Company>Faculty of Science U.U.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EMAS 2014</dc:title>
  <dc:creator>Fabiano Dalpiaz</dc:creator>
  <cp:lastModifiedBy>Andreas Vogelsang</cp:lastModifiedBy>
  <cp:revision>53</cp:revision>
  <dcterms:created xsi:type="dcterms:W3CDTF">2014-04-25T13:13:53Z</dcterms:created>
  <dcterms:modified xsi:type="dcterms:W3CDTF">2018-08-21T20:01:05Z</dcterms:modified>
</cp:coreProperties>
</file>