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93" r:id="rId2"/>
    <p:sldId id="379" r:id="rId3"/>
    <p:sldId id="412" r:id="rId4"/>
    <p:sldId id="430" r:id="rId5"/>
    <p:sldId id="413" r:id="rId6"/>
    <p:sldId id="432" r:id="rId7"/>
    <p:sldId id="423" r:id="rId8"/>
    <p:sldId id="433" r:id="rId9"/>
    <p:sldId id="420" r:id="rId10"/>
    <p:sldId id="431" r:id="rId11"/>
    <p:sldId id="422" r:id="rId12"/>
    <p:sldId id="421" r:id="rId13"/>
    <p:sldId id="419" r:id="rId14"/>
    <p:sldId id="415" r:id="rId15"/>
    <p:sldId id="424" r:id="rId16"/>
    <p:sldId id="427" r:id="rId17"/>
    <p:sldId id="426" r:id="rId18"/>
    <p:sldId id="417" r:id="rId19"/>
    <p:sldId id="416" r:id="rId20"/>
    <p:sldId id="428" r:id="rId21"/>
    <p:sldId id="425" r:id="rId22"/>
  </p:sldIdLst>
  <p:sldSz cx="9144000" cy="6858000" type="screen4x3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orient="horz" pos="572" userDrawn="1">
          <p15:clr>
            <a:srgbClr val="A4A3A4"/>
          </p15:clr>
        </p15:guide>
        <p15:guide id="3" pos="2880">
          <p15:clr>
            <a:srgbClr val="A4A3A4"/>
          </p15:clr>
        </p15:guide>
        <p15:guide id="4" pos="158" userDrawn="1">
          <p15:clr>
            <a:srgbClr val="A4A3A4"/>
          </p15:clr>
        </p15:guide>
        <p15:guide id="5" pos="5602" userDrawn="1">
          <p15:clr>
            <a:srgbClr val="A4A3A4"/>
          </p15:clr>
        </p15:guide>
        <p15:guide id="6" pos="1976">
          <p15:clr>
            <a:srgbClr val="A4A3A4"/>
          </p15:clr>
        </p15:guide>
        <p15:guide id="7" pos="3787" userDrawn="1">
          <p15:clr>
            <a:srgbClr val="A4A3A4"/>
          </p15:clr>
        </p15:guide>
        <p15:guide id="8" pos="1526">
          <p15:clr>
            <a:srgbClr val="A4A3A4"/>
          </p15:clr>
        </p15:guide>
        <p15:guide id="9" pos="42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3" userDrawn="1">
          <p15:clr>
            <a:srgbClr val="A4A3A4"/>
          </p15:clr>
        </p15:guide>
        <p15:guide id="2" pos="215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A3F1"/>
    <a:srgbClr val="00094C"/>
    <a:srgbClr val="1E6DB6"/>
    <a:srgbClr val="7CA6E4"/>
    <a:srgbClr val="1F6EB7"/>
    <a:srgbClr val="11467F"/>
    <a:srgbClr val="A6A6A6"/>
    <a:srgbClr val="008600"/>
    <a:srgbClr val="FFC625"/>
    <a:srgbClr val="FFD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207" autoAdjust="0"/>
    <p:restoredTop sz="94424" autoAdjust="0"/>
  </p:normalViewPr>
  <p:slideViewPr>
    <p:cSldViewPr>
      <p:cViewPr varScale="1">
        <p:scale>
          <a:sx n="81" d="100"/>
          <a:sy n="81" d="100"/>
        </p:scale>
        <p:origin x="744" y="52"/>
      </p:cViewPr>
      <p:guideLst>
        <p:guide orient="horz" pos="4110"/>
        <p:guide orient="horz" pos="572"/>
        <p:guide pos="2880"/>
        <p:guide pos="158"/>
        <p:guide pos="5602"/>
        <p:guide pos="1976"/>
        <p:guide pos="3787"/>
        <p:guide pos="1526"/>
        <p:guide pos="42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2200" y="40"/>
      </p:cViewPr>
      <p:guideLst>
        <p:guide orient="horz" pos="3113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B1BCE-7473-496F-AFC7-17690A2C969D}" type="datetimeFigureOut">
              <a:rPr kumimoji="1" lang="ja-JP" altLang="en-US" smtClean="0"/>
              <a:t>2019/9/20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44812-8A9B-4623-87C2-8E60271A0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60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44812-8A9B-4623-87C2-8E60271A00F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820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44812-8A9B-4623-87C2-8E60271A00F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996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44812-8A9B-4623-87C2-8E60271A00F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510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44812-8A9B-4623-87C2-8E60271A00F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578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44812-8A9B-4623-87C2-8E60271A00F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03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44812-8A9B-4623-87C2-8E60271A00F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640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44812-8A9B-4623-87C2-8E60271A00F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280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44812-8A9B-4623-87C2-8E60271A00F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793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44812-8A9B-4623-87C2-8E60271A00F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595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44812-8A9B-4623-87C2-8E60271A00F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239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44812-8A9B-4623-87C2-8E60271A00F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06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44812-8A9B-4623-87C2-8E60271A00F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315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44812-8A9B-4623-87C2-8E60271A00F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615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44812-8A9B-4623-87C2-8E60271A00F1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201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44812-8A9B-4623-87C2-8E60271A00F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976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44812-8A9B-4623-87C2-8E60271A00F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288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44812-8A9B-4623-87C2-8E60271A00F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27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44812-8A9B-4623-87C2-8E60271A00F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38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44812-8A9B-4623-87C2-8E60271A00F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074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44812-8A9B-4623-87C2-8E60271A00F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258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44812-8A9B-4623-87C2-8E60271A00F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74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4211960" cy="3140968"/>
          </a:xfrm>
          <a:prstGeom prst="rect">
            <a:avLst/>
          </a:prstGeom>
          <a:solidFill>
            <a:schemeClr val="bg1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8" name="Picture 2" descr="C:\Users\Nishimoto\Desktop\_save\背景青の-地球のみ青に5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75856" cy="346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54000" y="2343150"/>
            <a:ext cx="8636000" cy="1913534"/>
          </a:xfrm>
        </p:spPr>
        <p:txBody>
          <a:bodyPr lIns="0" rIns="0" anchor="ctr" anchorCtr="0">
            <a:normAutofit/>
          </a:bodyPr>
          <a:lstStyle>
            <a:lvl1pPr algn="l">
              <a:defRPr sz="6000" b="1"/>
            </a:lvl1pPr>
          </a:lstStyle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 hasCustomPrompt="1"/>
          </p:nvPr>
        </p:nvSpPr>
        <p:spPr>
          <a:xfrm>
            <a:off x="254000" y="5158894"/>
            <a:ext cx="8636000" cy="348813"/>
          </a:xfrm>
        </p:spPr>
        <p:txBody>
          <a:bodyPr anchor="b" anchorCtr="0">
            <a:spAutoFit/>
          </a:bodyPr>
          <a:lstStyle>
            <a:lvl1pPr marL="0" indent="0">
              <a:lnSpc>
                <a:spcPts val="2000"/>
              </a:lnSpc>
              <a:buNone/>
              <a:defRPr sz="2000" b="1"/>
            </a:lvl1pPr>
          </a:lstStyle>
          <a:p>
            <a:pPr lvl="0"/>
            <a:r>
              <a:rPr kumimoji="1" lang="ja-JP" altLang="en-US" dirty="0" smtClean="0"/>
              <a:t>所属・役職</a:t>
            </a:r>
            <a:endParaRPr kumimoji="1" lang="ja-JP" altLang="en-US" dirty="0"/>
          </a:p>
        </p:txBody>
      </p:sp>
      <p:sp>
        <p:nvSpPr>
          <p:cNvPr id="5" name="テキスト プレースホルダー 3"/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5473020"/>
            <a:ext cx="8636000" cy="523220"/>
          </a:xfrm>
        </p:spPr>
        <p:txBody>
          <a:bodyPr anchor="t" anchorCtr="0">
            <a:sp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kumimoji="1" lang="ja-JP" altLang="en-US" dirty="0" smtClean="0"/>
              <a:t>作成者氏名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8460432" y="6309320"/>
            <a:ext cx="683568" cy="548680"/>
          </a:xfrm>
          <a:prstGeom prst="rect">
            <a:avLst/>
          </a:prstGeom>
          <a:solidFill>
            <a:schemeClr val="bg1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7788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分割ガ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254001" y="214040"/>
            <a:ext cx="8623300" cy="69468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kumimoji="1" lang="ja-JP" altLang="en-US" dirty="0" smtClean="0"/>
              <a:t>スライドタイトル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 userDrawn="1"/>
        </p:nvCxnSpPr>
        <p:spPr>
          <a:xfrm>
            <a:off x="0" y="6515100"/>
            <a:ext cx="914399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 userDrawn="1"/>
        </p:nvCxnSpPr>
        <p:spPr>
          <a:xfrm>
            <a:off x="8884116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 userDrawn="1"/>
        </p:nvCxnSpPr>
        <p:spPr>
          <a:xfrm>
            <a:off x="250825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 userDrawn="1"/>
        </p:nvCxnSpPr>
        <p:spPr>
          <a:xfrm>
            <a:off x="6686656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>
            <a:off x="6809514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>
            <a:off x="4507206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>
            <a:off x="4630064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 userDrawn="1"/>
        </p:nvCxnSpPr>
        <p:spPr>
          <a:xfrm>
            <a:off x="2322516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 userDrawn="1"/>
        </p:nvCxnSpPr>
        <p:spPr>
          <a:xfrm>
            <a:off x="2445374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91550" y="6471058"/>
            <a:ext cx="571491" cy="41551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8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FA94C073-C9B4-46D0-8E48-EE440BDF758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658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4211960" cy="3140968"/>
          </a:xfrm>
          <a:prstGeom prst="rect">
            <a:avLst/>
          </a:prstGeom>
          <a:solidFill>
            <a:schemeClr val="bg1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6" name="Picture 2" descr="C:\Users\Nishimoto\Desktop\_save\背景青の-地球のみ青に5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75856" cy="346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54000" y="2884417"/>
            <a:ext cx="8636000" cy="830997"/>
          </a:xfrm>
        </p:spPr>
        <p:txBody>
          <a:bodyPr lIns="0" rIns="0" anchor="ctr" anchorCtr="0">
            <a:spAutoFit/>
          </a:bodyPr>
          <a:lstStyle>
            <a:lvl1pPr algn="l">
              <a:defRPr sz="4800" b="1"/>
            </a:lvl1pPr>
          </a:lstStyle>
          <a:p>
            <a:r>
              <a:rPr kumimoji="1" lang="ja-JP" altLang="en-US" dirty="0" smtClean="0"/>
              <a:t>セクション見出し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460432" y="6309320"/>
            <a:ext cx="683568" cy="548680"/>
          </a:xfrm>
          <a:prstGeom prst="rect">
            <a:avLst/>
          </a:prstGeom>
          <a:solidFill>
            <a:schemeClr val="bg1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017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中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4001" y="908720"/>
            <a:ext cx="8636000" cy="5616624"/>
          </a:xfrm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254001" y="214040"/>
            <a:ext cx="8623300" cy="69468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kumimoji="1" lang="ja-JP" altLang="en-US" dirty="0" smtClean="0"/>
              <a:t>スライドタイトル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1129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254001" y="214040"/>
            <a:ext cx="8623300" cy="69468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kumimoji="1" lang="ja-JP" altLang="en-US" dirty="0" smtClean="0"/>
              <a:t>スライドタイトル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3628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ページ番号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826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ページ番号のみ_ロゴ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>
            <a:off x="7884368" y="116632"/>
            <a:ext cx="115212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1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3"/>
          </p:nvPr>
        </p:nvSpPr>
        <p:spPr>
          <a:xfrm>
            <a:off x="251520" y="908720"/>
            <a:ext cx="8638480" cy="56159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254001" y="214040"/>
            <a:ext cx="8623300" cy="69468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kumimoji="1" lang="ja-JP" altLang="en-US" dirty="0" smtClean="0"/>
              <a:t>スライドタイトル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756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分割ガ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254001" y="214040"/>
            <a:ext cx="8623300" cy="69468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kumimoji="1" lang="ja-JP" altLang="en-US" dirty="0" smtClean="0"/>
              <a:t>スライドタイトル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0" y="65151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 userDrawn="1"/>
        </p:nvCxnSpPr>
        <p:spPr>
          <a:xfrm>
            <a:off x="8884116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 userDrawn="1"/>
        </p:nvCxnSpPr>
        <p:spPr>
          <a:xfrm>
            <a:off x="250825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 userDrawn="1"/>
        </p:nvCxnSpPr>
        <p:spPr>
          <a:xfrm>
            <a:off x="4509905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>
            <a:off x="4632763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91550" y="6471058"/>
            <a:ext cx="571491" cy="41551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8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FA94C073-C9B4-46D0-8E48-EE440BDF758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270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分割ガ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254001" y="214040"/>
            <a:ext cx="8623300" cy="69468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kumimoji="1" lang="ja-JP" altLang="en-US" dirty="0" smtClean="0"/>
              <a:t>スライドタイトル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0" y="65151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 userDrawn="1"/>
        </p:nvCxnSpPr>
        <p:spPr>
          <a:xfrm>
            <a:off x="8884116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 userDrawn="1"/>
        </p:nvCxnSpPr>
        <p:spPr>
          <a:xfrm>
            <a:off x="250825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 userDrawn="1"/>
        </p:nvCxnSpPr>
        <p:spPr>
          <a:xfrm>
            <a:off x="5971197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>
            <a:off x="6094055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>
            <a:off x="3039693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>
            <a:off x="3162551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91550" y="6471058"/>
            <a:ext cx="571491" cy="41551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8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FA94C073-C9B4-46D0-8E48-EE440BDF758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647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 つの角を丸めた四角形 16"/>
          <p:cNvSpPr/>
          <p:nvPr userDrawn="1"/>
        </p:nvSpPr>
        <p:spPr>
          <a:xfrm flipH="1">
            <a:off x="8567858" y="6562724"/>
            <a:ext cx="576139" cy="295275"/>
          </a:xfrm>
          <a:prstGeom prst="round1Rect">
            <a:avLst>
              <a:gd name="adj" fmla="val 34939"/>
            </a:avLst>
          </a:prstGeom>
          <a:solidFill>
            <a:schemeClr val="accent1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4" name="Picture 2" descr="C:\Users\Nishimoto\Desktop\_save\背景青の-地球のみ青に50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5607" cy="27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グループ化 8"/>
          <p:cNvGrpSpPr/>
          <p:nvPr userDrawn="1"/>
        </p:nvGrpSpPr>
        <p:grpSpPr>
          <a:xfrm>
            <a:off x="8067520" y="236220"/>
            <a:ext cx="833429" cy="284967"/>
            <a:chOff x="1946275" y="-2255838"/>
            <a:chExt cx="4313238" cy="1474788"/>
          </a:xfrm>
        </p:grpSpPr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946275" y="-1944688"/>
              <a:ext cx="781050" cy="784225"/>
            </a:xfrm>
            <a:custGeom>
              <a:avLst/>
              <a:gdLst>
                <a:gd name="T0" fmla="*/ 492 w 492"/>
                <a:gd name="T1" fmla="*/ 0 h 494"/>
                <a:gd name="T2" fmla="*/ 267 w 492"/>
                <a:gd name="T3" fmla="*/ 0 h 494"/>
                <a:gd name="T4" fmla="*/ 267 w 492"/>
                <a:gd name="T5" fmla="*/ 97 h 494"/>
                <a:gd name="T6" fmla="*/ 324 w 492"/>
                <a:gd name="T7" fmla="*/ 97 h 494"/>
                <a:gd name="T8" fmla="*/ 324 w 492"/>
                <a:gd name="T9" fmla="*/ 286 h 494"/>
                <a:gd name="T10" fmla="*/ 168 w 492"/>
                <a:gd name="T11" fmla="*/ 0 h 494"/>
                <a:gd name="T12" fmla="*/ 0 w 492"/>
                <a:gd name="T13" fmla="*/ 0 h 494"/>
                <a:gd name="T14" fmla="*/ 0 w 492"/>
                <a:gd name="T15" fmla="*/ 95 h 494"/>
                <a:gd name="T16" fmla="*/ 59 w 492"/>
                <a:gd name="T17" fmla="*/ 95 h 494"/>
                <a:gd name="T18" fmla="*/ 59 w 492"/>
                <a:gd name="T19" fmla="*/ 400 h 494"/>
                <a:gd name="T20" fmla="*/ 0 w 492"/>
                <a:gd name="T21" fmla="*/ 400 h 494"/>
                <a:gd name="T22" fmla="*/ 0 w 492"/>
                <a:gd name="T23" fmla="*/ 494 h 494"/>
                <a:gd name="T24" fmla="*/ 227 w 492"/>
                <a:gd name="T25" fmla="*/ 494 h 494"/>
                <a:gd name="T26" fmla="*/ 227 w 492"/>
                <a:gd name="T27" fmla="*/ 400 h 494"/>
                <a:gd name="T28" fmla="*/ 168 w 492"/>
                <a:gd name="T29" fmla="*/ 400 h 494"/>
                <a:gd name="T30" fmla="*/ 168 w 492"/>
                <a:gd name="T31" fmla="*/ 213 h 494"/>
                <a:gd name="T32" fmla="*/ 326 w 492"/>
                <a:gd name="T33" fmla="*/ 494 h 494"/>
                <a:gd name="T34" fmla="*/ 435 w 492"/>
                <a:gd name="T35" fmla="*/ 494 h 494"/>
                <a:gd name="T36" fmla="*/ 435 w 492"/>
                <a:gd name="T37" fmla="*/ 95 h 494"/>
                <a:gd name="T38" fmla="*/ 492 w 492"/>
                <a:gd name="T39" fmla="*/ 95 h 494"/>
                <a:gd name="T40" fmla="*/ 492 w 492"/>
                <a:gd name="T41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2" h="494">
                  <a:moveTo>
                    <a:pt x="492" y="0"/>
                  </a:moveTo>
                  <a:lnTo>
                    <a:pt x="267" y="0"/>
                  </a:lnTo>
                  <a:lnTo>
                    <a:pt x="267" y="97"/>
                  </a:lnTo>
                  <a:lnTo>
                    <a:pt x="324" y="97"/>
                  </a:lnTo>
                  <a:lnTo>
                    <a:pt x="324" y="286"/>
                  </a:lnTo>
                  <a:lnTo>
                    <a:pt x="168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59" y="95"/>
                  </a:lnTo>
                  <a:lnTo>
                    <a:pt x="59" y="400"/>
                  </a:lnTo>
                  <a:lnTo>
                    <a:pt x="0" y="400"/>
                  </a:lnTo>
                  <a:lnTo>
                    <a:pt x="0" y="494"/>
                  </a:lnTo>
                  <a:lnTo>
                    <a:pt x="227" y="494"/>
                  </a:lnTo>
                  <a:lnTo>
                    <a:pt x="227" y="400"/>
                  </a:lnTo>
                  <a:lnTo>
                    <a:pt x="168" y="400"/>
                  </a:lnTo>
                  <a:lnTo>
                    <a:pt x="168" y="213"/>
                  </a:lnTo>
                  <a:lnTo>
                    <a:pt x="326" y="494"/>
                  </a:lnTo>
                  <a:lnTo>
                    <a:pt x="435" y="494"/>
                  </a:lnTo>
                  <a:lnTo>
                    <a:pt x="435" y="95"/>
                  </a:lnTo>
                  <a:lnTo>
                    <a:pt x="492" y="95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786063" y="-1944688"/>
              <a:ext cx="690563" cy="784225"/>
            </a:xfrm>
            <a:custGeom>
              <a:avLst/>
              <a:gdLst>
                <a:gd name="T0" fmla="*/ 0 w 435"/>
                <a:gd name="T1" fmla="*/ 0 h 494"/>
                <a:gd name="T2" fmla="*/ 0 w 435"/>
                <a:gd name="T3" fmla="*/ 189 h 494"/>
                <a:gd name="T4" fmla="*/ 95 w 435"/>
                <a:gd name="T5" fmla="*/ 189 h 494"/>
                <a:gd name="T6" fmla="*/ 95 w 435"/>
                <a:gd name="T7" fmla="*/ 100 h 494"/>
                <a:gd name="T8" fmla="*/ 154 w 435"/>
                <a:gd name="T9" fmla="*/ 100 h 494"/>
                <a:gd name="T10" fmla="*/ 154 w 435"/>
                <a:gd name="T11" fmla="*/ 400 h 494"/>
                <a:gd name="T12" fmla="*/ 83 w 435"/>
                <a:gd name="T13" fmla="*/ 400 h 494"/>
                <a:gd name="T14" fmla="*/ 83 w 435"/>
                <a:gd name="T15" fmla="*/ 494 h 494"/>
                <a:gd name="T16" fmla="*/ 352 w 435"/>
                <a:gd name="T17" fmla="*/ 494 h 494"/>
                <a:gd name="T18" fmla="*/ 352 w 435"/>
                <a:gd name="T19" fmla="*/ 400 h 494"/>
                <a:gd name="T20" fmla="*/ 282 w 435"/>
                <a:gd name="T21" fmla="*/ 400 h 494"/>
                <a:gd name="T22" fmla="*/ 282 w 435"/>
                <a:gd name="T23" fmla="*/ 100 h 494"/>
                <a:gd name="T24" fmla="*/ 338 w 435"/>
                <a:gd name="T25" fmla="*/ 100 h 494"/>
                <a:gd name="T26" fmla="*/ 338 w 435"/>
                <a:gd name="T27" fmla="*/ 189 h 494"/>
                <a:gd name="T28" fmla="*/ 435 w 435"/>
                <a:gd name="T29" fmla="*/ 189 h 494"/>
                <a:gd name="T30" fmla="*/ 435 w 435"/>
                <a:gd name="T31" fmla="*/ 0 h 494"/>
                <a:gd name="T32" fmla="*/ 0 w 435"/>
                <a:gd name="T33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94">
                  <a:moveTo>
                    <a:pt x="0" y="0"/>
                  </a:moveTo>
                  <a:lnTo>
                    <a:pt x="0" y="189"/>
                  </a:lnTo>
                  <a:lnTo>
                    <a:pt x="95" y="189"/>
                  </a:lnTo>
                  <a:lnTo>
                    <a:pt x="95" y="100"/>
                  </a:lnTo>
                  <a:lnTo>
                    <a:pt x="154" y="100"/>
                  </a:lnTo>
                  <a:lnTo>
                    <a:pt x="154" y="400"/>
                  </a:lnTo>
                  <a:lnTo>
                    <a:pt x="83" y="400"/>
                  </a:lnTo>
                  <a:lnTo>
                    <a:pt x="83" y="494"/>
                  </a:lnTo>
                  <a:lnTo>
                    <a:pt x="352" y="494"/>
                  </a:lnTo>
                  <a:lnTo>
                    <a:pt x="352" y="400"/>
                  </a:lnTo>
                  <a:lnTo>
                    <a:pt x="282" y="400"/>
                  </a:lnTo>
                  <a:lnTo>
                    <a:pt x="282" y="100"/>
                  </a:lnTo>
                  <a:lnTo>
                    <a:pt x="338" y="100"/>
                  </a:lnTo>
                  <a:lnTo>
                    <a:pt x="338" y="189"/>
                  </a:lnTo>
                  <a:lnTo>
                    <a:pt x="435" y="189"/>
                  </a:lnTo>
                  <a:lnTo>
                    <a:pt x="4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533775" y="-1944688"/>
              <a:ext cx="688975" cy="784225"/>
            </a:xfrm>
            <a:custGeom>
              <a:avLst/>
              <a:gdLst>
                <a:gd name="T0" fmla="*/ 0 w 434"/>
                <a:gd name="T1" fmla="*/ 0 h 494"/>
                <a:gd name="T2" fmla="*/ 0 w 434"/>
                <a:gd name="T3" fmla="*/ 189 h 494"/>
                <a:gd name="T4" fmla="*/ 94 w 434"/>
                <a:gd name="T5" fmla="*/ 189 h 494"/>
                <a:gd name="T6" fmla="*/ 94 w 434"/>
                <a:gd name="T7" fmla="*/ 100 h 494"/>
                <a:gd name="T8" fmla="*/ 153 w 434"/>
                <a:gd name="T9" fmla="*/ 100 h 494"/>
                <a:gd name="T10" fmla="*/ 153 w 434"/>
                <a:gd name="T11" fmla="*/ 400 h 494"/>
                <a:gd name="T12" fmla="*/ 85 w 434"/>
                <a:gd name="T13" fmla="*/ 400 h 494"/>
                <a:gd name="T14" fmla="*/ 85 w 434"/>
                <a:gd name="T15" fmla="*/ 494 h 494"/>
                <a:gd name="T16" fmla="*/ 352 w 434"/>
                <a:gd name="T17" fmla="*/ 494 h 494"/>
                <a:gd name="T18" fmla="*/ 352 w 434"/>
                <a:gd name="T19" fmla="*/ 400 h 494"/>
                <a:gd name="T20" fmla="*/ 281 w 434"/>
                <a:gd name="T21" fmla="*/ 400 h 494"/>
                <a:gd name="T22" fmla="*/ 281 w 434"/>
                <a:gd name="T23" fmla="*/ 100 h 494"/>
                <a:gd name="T24" fmla="*/ 340 w 434"/>
                <a:gd name="T25" fmla="*/ 100 h 494"/>
                <a:gd name="T26" fmla="*/ 340 w 434"/>
                <a:gd name="T27" fmla="*/ 189 h 494"/>
                <a:gd name="T28" fmla="*/ 434 w 434"/>
                <a:gd name="T29" fmla="*/ 189 h 494"/>
                <a:gd name="T30" fmla="*/ 434 w 434"/>
                <a:gd name="T31" fmla="*/ 0 h 494"/>
                <a:gd name="T32" fmla="*/ 0 w 434"/>
                <a:gd name="T33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4" h="494">
                  <a:moveTo>
                    <a:pt x="0" y="0"/>
                  </a:moveTo>
                  <a:lnTo>
                    <a:pt x="0" y="189"/>
                  </a:lnTo>
                  <a:lnTo>
                    <a:pt x="94" y="189"/>
                  </a:lnTo>
                  <a:lnTo>
                    <a:pt x="94" y="100"/>
                  </a:lnTo>
                  <a:lnTo>
                    <a:pt x="153" y="100"/>
                  </a:lnTo>
                  <a:lnTo>
                    <a:pt x="153" y="400"/>
                  </a:lnTo>
                  <a:lnTo>
                    <a:pt x="85" y="400"/>
                  </a:lnTo>
                  <a:lnTo>
                    <a:pt x="85" y="494"/>
                  </a:lnTo>
                  <a:lnTo>
                    <a:pt x="352" y="494"/>
                  </a:lnTo>
                  <a:lnTo>
                    <a:pt x="352" y="400"/>
                  </a:lnTo>
                  <a:lnTo>
                    <a:pt x="281" y="400"/>
                  </a:lnTo>
                  <a:lnTo>
                    <a:pt x="281" y="100"/>
                  </a:lnTo>
                  <a:lnTo>
                    <a:pt x="340" y="100"/>
                  </a:lnTo>
                  <a:lnTo>
                    <a:pt x="340" y="189"/>
                  </a:lnTo>
                  <a:lnTo>
                    <a:pt x="434" y="189"/>
                  </a:lnTo>
                  <a:lnTo>
                    <a:pt x="4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4568825" y="-2255838"/>
              <a:ext cx="1690688" cy="1474788"/>
            </a:xfrm>
            <a:custGeom>
              <a:avLst/>
              <a:gdLst>
                <a:gd name="T0" fmla="*/ 407 w 451"/>
                <a:gd name="T1" fmla="*/ 79 h 393"/>
                <a:gd name="T2" fmla="*/ 278 w 451"/>
                <a:gd name="T3" fmla="*/ 0 h 393"/>
                <a:gd name="T4" fmla="*/ 226 w 451"/>
                <a:gd name="T5" fmla="*/ 9 h 393"/>
                <a:gd name="T6" fmla="*/ 174 w 451"/>
                <a:gd name="T7" fmla="*/ 0 h 393"/>
                <a:gd name="T8" fmla="*/ 45 w 451"/>
                <a:gd name="T9" fmla="*/ 79 h 393"/>
                <a:gd name="T10" fmla="*/ 78 w 451"/>
                <a:gd name="T11" fmla="*/ 332 h 393"/>
                <a:gd name="T12" fmla="*/ 226 w 451"/>
                <a:gd name="T13" fmla="*/ 393 h 393"/>
                <a:gd name="T14" fmla="*/ 374 w 451"/>
                <a:gd name="T15" fmla="*/ 332 h 393"/>
                <a:gd name="T16" fmla="*/ 407 w 451"/>
                <a:gd name="T17" fmla="*/ 79 h 393"/>
                <a:gd name="T18" fmla="*/ 211 w 451"/>
                <a:gd name="T19" fmla="*/ 74 h 393"/>
                <a:gd name="T20" fmla="*/ 226 w 451"/>
                <a:gd name="T21" fmla="*/ 62 h 393"/>
                <a:gd name="T22" fmla="*/ 226 w 451"/>
                <a:gd name="T23" fmla="*/ 62 h 393"/>
                <a:gd name="T24" fmla="*/ 226 w 451"/>
                <a:gd name="T25" fmla="*/ 62 h 393"/>
                <a:gd name="T26" fmla="*/ 226 w 451"/>
                <a:gd name="T27" fmla="*/ 62 h 393"/>
                <a:gd name="T28" fmla="*/ 226 w 451"/>
                <a:gd name="T29" fmla="*/ 62 h 393"/>
                <a:gd name="T30" fmla="*/ 241 w 451"/>
                <a:gd name="T31" fmla="*/ 74 h 393"/>
                <a:gd name="T32" fmla="*/ 264 w 451"/>
                <a:gd name="T33" fmla="*/ 137 h 393"/>
                <a:gd name="T34" fmla="*/ 226 w 451"/>
                <a:gd name="T35" fmla="*/ 172 h 393"/>
                <a:gd name="T36" fmla="*/ 188 w 451"/>
                <a:gd name="T37" fmla="*/ 137 h 393"/>
                <a:gd name="T38" fmla="*/ 211 w 451"/>
                <a:gd name="T39" fmla="*/ 74 h 393"/>
                <a:gd name="T40" fmla="*/ 226 w 451"/>
                <a:gd name="T41" fmla="*/ 343 h 393"/>
                <a:gd name="T42" fmla="*/ 66 w 451"/>
                <a:gd name="T43" fmla="*/ 184 h 393"/>
                <a:gd name="T44" fmla="*/ 103 w 451"/>
                <a:gd name="T45" fmla="*/ 84 h 393"/>
                <a:gd name="T46" fmla="*/ 171 w 451"/>
                <a:gd name="T47" fmla="*/ 49 h 393"/>
                <a:gd name="T48" fmla="*/ 171 w 451"/>
                <a:gd name="T49" fmla="*/ 49 h 393"/>
                <a:gd name="T50" fmla="*/ 138 w 451"/>
                <a:gd name="T51" fmla="*/ 139 h 393"/>
                <a:gd name="T52" fmla="*/ 162 w 451"/>
                <a:gd name="T53" fmla="*/ 194 h 393"/>
                <a:gd name="T54" fmla="*/ 226 w 451"/>
                <a:gd name="T55" fmla="*/ 222 h 393"/>
                <a:gd name="T56" fmla="*/ 289 w 451"/>
                <a:gd name="T57" fmla="*/ 194 h 393"/>
                <a:gd name="T58" fmla="*/ 314 w 451"/>
                <a:gd name="T59" fmla="*/ 139 h 393"/>
                <a:gd name="T60" fmla="*/ 280 w 451"/>
                <a:gd name="T61" fmla="*/ 49 h 393"/>
                <a:gd name="T62" fmla="*/ 281 w 451"/>
                <a:gd name="T63" fmla="*/ 49 h 393"/>
                <a:gd name="T64" fmla="*/ 349 w 451"/>
                <a:gd name="T65" fmla="*/ 84 h 393"/>
                <a:gd name="T66" fmla="*/ 385 w 451"/>
                <a:gd name="T67" fmla="*/ 184 h 393"/>
                <a:gd name="T68" fmla="*/ 226 w 451"/>
                <a:gd name="T69" fmla="*/ 34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393">
                  <a:moveTo>
                    <a:pt x="407" y="79"/>
                  </a:moveTo>
                  <a:cubicBezTo>
                    <a:pt x="371" y="16"/>
                    <a:pt x="317" y="0"/>
                    <a:pt x="278" y="0"/>
                  </a:cubicBezTo>
                  <a:cubicBezTo>
                    <a:pt x="260" y="0"/>
                    <a:pt x="243" y="2"/>
                    <a:pt x="226" y="9"/>
                  </a:cubicBezTo>
                  <a:cubicBezTo>
                    <a:pt x="209" y="2"/>
                    <a:pt x="192" y="0"/>
                    <a:pt x="174" y="0"/>
                  </a:cubicBezTo>
                  <a:cubicBezTo>
                    <a:pt x="135" y="0"/>
                    <a:pt x="81" y="16"/>
                    <a:pt x="45" y="79"/>
                  </a:cubicBezTo>
                  <a:cubicBezTo>
                    <a:pt x="0" y="157"/>
                    <a:pt x="6" y="262"/>
                    <a:pt x="78" y="332"/>
                  </a:cubicBezTo>
                  <a:cubicBezTo>
                    <a:pt x="114" y="368"/>
                    <a:pt x="165" y="393"/>
                    <a:pt x="226" y="393"/>
                  </a:cubicBezTo>
                  <a:cubicBezTo>
                    <a:pt x="287" y="393"/>
                    <a:pt x="338" y="368"/>
                    <a:pt x="374" y="332"/>
                  </a:cubicBezTo>
                  <a:cubicBezTo>
                    <a:pt x="446" y="262"/>
                    <a:pt x="451" y="157"/>
                    <a:pt x="407" y="79"/>
                  </a:cubicBezTo>
                  <a:close/>
                  <a:moveTo>
                    <a:pt x="211" y="74"/>
                  </a:moveTo>
                  <a:cubicBezTo>
                    <a:pt x="216" y="69"/>
                    <a:pt x="221" y="65"/>
                    <a:pt x="226" y="62"/>
                  </a:cubicBezTo>
                  <a:cubicBezTo>
                    <a:pt x="226" y="62"/>
                    <a:pt x="226" y="62"/>
                    <a:pt x="226" y="62"/>
                  </a:cubicBezTo>
                  <a:cubicBezTo>
                    <a:pt x="226" y="62"/>
                    <a:pt x="226" y="62"/>
                    <a:pt x="226" y="62"/>
                  </a:cubicBezTo>
                  <a:cubicBezTo>
                    <a:pt x="226" y="62"/>
                    <a:pt x="226" y="62"/>
                    <a:pt x="226" y="62"/>
                  </a:cubicBezTo>
                  <a:cubicBezTo>
                    <a:pt x="226" y="62"/>
                    <a:pt x="226" y="62"/>
                    <a:pt x="226" y="62"/>
                  </a:cubicBezTo>
                  <a:cubicBezTo>
                    <a:pt x="231" y="65"/>
                    <a:pt x="236" y="69"/>
                    <a:pt x="241" y="74"/>
                  </a:cubicBezTo>
                  <a:cubicBezTo>
                    <a:pt x="260" y="95"/>
                    <a:pt x="265" y="116"/>
                    <a:pt x="264" y="137"/>
                  </a:cubicBezTo>
                  <a:cubicBezTo>
                    <a:pt x="262" y="161"/>
                    <a:pt x="241" y="172"/>
                    <a:pt x="226" y="172"/>
                  </a:cubicBezTo>
                  <a:cubicBezTo>
                    <a:pt x="211" y="172"/>
                    <a:pt x="189" y="161"/>
                    <a:pt x="188" y="137"/>
                  </a:cubicBezTo>
                  <a:cubicBezTo>
                    <a:pt x="187" y="116"/>
                    <a:pt x="192" y="95"/>
                    <a:pt x="211" y="74"/>
                  </a:cubicBezTo>
                  <a:close/>
                  <a:moveTo>
                    <a:pt x="226" y="343"/>
                  </a:moveTo>
                  <a:cubicBezTo>
                    <a:pt x="138" y="343"/>
                    <a:pt x="66" y="272"/>
                    <a:pt x="66" y="184"/>
                  </a:cubicBezTo>
                  <a:cubicBezTo>
                    <a:pt x="66" y="150"/>
                    <a:pt x="77" y="111"/>
                    <a:pt x="103" y="84"/>
                  </a:cubicBezTo>
                  <a:cubicBezTo>
                    <a:pt x="127" y="60"/>
                    <a:pt x="142" y="53"/>
                    <a:pt x="171" y="49"/>
                  </a:cubicBezTo>
                  <a:cubicBezTo>
                    <a:pt x="171" y="49"/>
                    <a:pt x="171" y="49"/>
                    <a:pt x="171" y="49"/>
                  </a:cubicBezTo>
                  <a:cubicBezTo>
                    <a:pt x="136" y="84"/>
                    <a:pt x="138" y="139"/>
                    <a:pt x="138" y="139"/>
                  </a:cubicBezTo>
                  <a:cubicBezTo>
                    <a:pt x="140" y="161"/>
                    <a:pt x="148" y="179"/>
                    <a:pt x="162" y="194"/>
                  </a:cubicBezTo>
                  <a:cubicBezTo>
                    <a:pt x="179" y="212"/>
                    <a:pt x="201" y="222"/>
                    <a:pt x="226" y="222"/>
                  </a:cubicBezTo>
                  <a:cubicBezTo>
                    <a:pt x="251" y="222"/>
                    <a:pt x="273" y="212"/>
                    <a:pt x="289" y="194"/>
                  </a:cubicBezTo>
                  <a:cubicBezTo>
                    <a:pt x="304" y="179"/>
                    <a:pt x="312" y="161"/>
                    <a:pt x="314" y="139"/>
                  </a:cubicBezTo>
                  <a:cubicBezTo>
                    <a:pt x="314" y="139"/>
                    <a:pt x="315" y="84"/>
                    <a:pt x="280" y="49"/>
                  </a:cubicBezTo>
                  <a:cubicBezTo>
                    <a:pt x="281" y="49"/>
                    <a:pt x="281" y="49"/>
                    <a:pt x="281" y="49"/>
                  </a:cubicBezTo>
                  <a:cubicBezTo>
                    <a:pt x="310" y="53"/>
                    <a:pt x="325" y="60"/>
                    <a:pt x="349" y="84"/>
                  </a:cubicBezTo>
                  <a:cubicBezTo>
                    <a:pt x="375" y="111"/>
                    <a:pt x="385" y="150"/>
                    <a:pt x="385" y="184"/>
                  </a:cubicBezTo>
                  <a:cubicBezTo>
                    <a:pt x="385" y="272"/>
                    <a:pt x="314" y="343"/>
                    <a:pt x="226" y="343"/>
                  </a:cubicBezTo>
                  <a:close/>
                </a:path>
              </a:pathLst>
            </a:custGeom>
            <a:solidFill>
              <a:srgbClr val="0068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54001" y="214040"/>
            <a:ext cx="8636000" cy="69468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4001" y="908720"/>
            <a:ext cx="8636000" cy="56166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91550" y="6471058"/>
            <a:ext cx="571491" cy="41551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8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FA94C073-C9B4-46D0-8E48-EE440BDF758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230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64" r:id="rId3"/>
    <p:sldLayoutId id="2147483666" r:id="rId4"/>
    <p:sldLayoutId id="2147483667" r:id="rId5"/>
    <p:sldLayoutId id="2147483668" r:id="rId6"/>
    <p:sldLayoutId id="2147483665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200" b="1" kern="1200" baseline="0">
          <a:solidFill>
            <a:schemeClr val="tx2"/>
          </a:solidFill>
          <a:latin typeface="+mj-lt"/>
          <a:ea typeface="+mj-ea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ea"/>
          <a:ea typeface="+mn-ea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400" kern="1200">
          <a:solidFill>
            <a:schemeClr val="tx1"/>
          </a:solidFill>
          <a:latin typeface="+mn-ea"/>
          <a:ea typeface="+mn-ea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4.jpeg"/><Relationship Id="rId4" Type="http://schemas.openxmlformats.org/officeDocument/2006/relationships/hyperlink" Target="http://www.google.co.jp/url?url=http://jp.clipartlogo.com/free/server.html&amp;rct=j&amp;frm=1&amp;q=&amp;esrc=s&amp;sa=U&amp;ved=0CBYQwW4wAGoVChMIr72l276vxwIVxyiUCh038AUS&amp;usg=AFQjCNFiu1d9BOa7BkutiE_93BPgq8fbEw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jp/url?url=http://jp.clipartlogo.com/free/server.html&amp;rct=j&amp;frm=1&amp;q=&amp;esrc=s&amp;sa=U&amp;ved=0CBYQwW4wAGoVChMIr72l276vxwIVxyiUCh038AUS&amp;usg=AFQjCNFiu1d9BOa7BkutiE_93BPgq8fbEw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gif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jp/url?url=http://jp.clipartlogo.com/free/server.html&amp;rct=j&amp;frm=1&amp;q=&amp;esrc=s&amp;sa=U&amp;ved=0CBYQwW4wAGoVChMIr72l276vxwIVxyiUCh038AUS&amp;usg=AFQjCNFiu1d9BOa7BkutiE_93BPgq8fbEw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5.gif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jp/url?url=http://jp.clipartlogo.com/free/server.html&amp;rct=j&amp;frm=1&amp;q=&amp;esrc=s&amp;sa=U&amp;ved=0CBYQwW4wAGoVChMIr72l276vxwIVxyiUCh038AUS&amp;usg=AFQjCNFiu1d9BOa7BkutiE_93BPgq8fb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Identifying and Understanding Stakeholders using Process Mining</a:t>
            </a:r>
            <a:endParaRPr kumimoji="1" lang="ja-JP" altLang="en-US" sz="4000" dirty="0"/>
          </a:p>
        </p:txBody>
      </p:sp>
      <p:sp>
        <p:nvSpPr>
          <p:cNvPr id="3" name="正方形/長方形 2"/>
          <p:cNvSpPr/>
          <p:nvPr/>
        </p:nvSpPr>
        <p:spPr>
          <a:xfrm>
            <a:off x="179512" y="4072018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Case Study on Discovering Business Processes that Involve Organizational Entities</a:t>
            </a:r>
            <a:endParaRPr lang="ja-JP" altLang="en-US" b="1" dirty="0"/>
          </a:p>
        </p:txBody>
      </p:sp>
      <p:sp>
        <p:nvSpPr>
          <p:cNvPr id="4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54000" y="5026000"/>
            <a:ext cx="8489504" cy="348813"/>
          </a:xfrm>
        </p:spPr>
        <p:txBody>
          <a:bodyPr/>
          <a:lstStyle/>
          <a:p>
            <a:r>
              <a:rPr lang="en-US" altLang="ja-JP" dirty="0"/>
              <a:t>NTT Software Innovation </a:t>
            </a:r>
            <a:r>
              <a:rPr lang="en-US" altLang="ja-JP" dirty="0" smtClean="0"/>
              <a:t>Center</a:t>
            </a:r>
            <a:endParaRPr lang="en-US" altLang="ja-JP" dirty="0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254000" y="5555365"/>
            <a:ext cx="2401456" cy="426368"/>
          </a:xfrm>
        </p:spPr>
        <p:txBody>
          <a:bodyPr/>
          <a:lstStyle/>
          <a:p>
            <a:r>
              <a:rPr kumimoji="1" lang="en-US" altLang="ja-JP" sz="2400" dirty="0" err="1" smtClean="0"/>
              <a:t>Shinobu</a:t>
            </a:r>
            <a:r>
              <a:rPr kumimoji="1" lang="en-US" altLang="ja-JP" sz="2400" dirty="0" smtClean="0"/>
              <a:t> Saito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31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67"/>
    </mc:Choice>
    <mc:Fallback xmlns="">
      <p:transition spd="slow" advTm="1296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400" dirty="0"/>
              <a:t>Approach:</a:t>
            </a:r>
            <a:br>
              <a:rPr lang="en-US" altLang="ja-JP" sz="2400" dirty="0"/>
            </a:br>
            <a:r>
              <a:rPr lang="en-US" altLang="ja-JP" sz="2400" dirty="0" smtClean="0"/>
              <a:t>Discovering </a:t>
            </a:r>
            <a:r>
              <a:rPr lang="en-US" altLang="ja-JP" sz="2400" dirty="0"/>
              <a:t>business processes that involve organizational entities from an event logs and user information</a:t>
            </a:r>
            <a:endParaRPr kumimoji="1" lang="ja-JP" altLang="en-US" sz="2400" dirty="0"/>
          </a:p>
        </p:txBody>
      </p:sp>
      <p:sp>
        <p:nvSpPr>
          <p:cNvPr id="5" name="ホームベース 4"/>
          <p:cNvSpPr/>
          <p:nvPr/>
        </p:nvSpPr>
        <p:spPr bwMode="auto">
          <a:xfrm>
            <a:off x="369095" y="2122328"/>
            <a:ext cx="2042665" cy="3682453"/>
          </a:xfrm>
          <a:prstGeom prst="homePlate">
            <a:avLst>
              <a:gd name="adj" fmla="val 2318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6" name="ホームベース 5"/>
          <p:cNvSpPr/>
          <p:nvPr/>
        </p:nvSpPr>
        <p:spPr bwMode="auto">
          <a:xfrm>
            <a:off x="2439223" y="2125950"/>
            <a:ext cx="4641059" cy="3679314"/>
          </a:xfrm>
          <a:prstGeom prst="homePlate">
            <a:avLst>
              <a:gd name="adj" fmla="val 11636"/>
            </a:avLst>
          </a:prstGeom>
          <a:solidFill>
            <a:srgbClr val="E5F5FF"/>
          </a:solidFill>
          <a:ln w="952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kumimoji="1" lang="ja-JP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ホームベース 6"/>
          <p:cNvSpPr/>
          <p:nvPr/>
        </p:nvSpPr>
        <p:spPr bwMode="auto">
          <a:xfrm>
            <a:off x="7120800" y="2125950"/>
            <a:ext cx="1627664" cy="3678831"/>
          </a:xfrm>
          <a:prstGeom prst="homePlate">
            <a:avLst>
              <a:gd name="adj" fmla="val 2416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kumimoji="1" lang="ja-JP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6955" y="2616484"/>
            <a:ext cx="189026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kumimoji="1" lang="ja-JP" altLang="en-US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582124" y="3136018"/>
            <a:ext cx="1413027" cy="143744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kumimoji="1" lang="ja-JP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16722" y="4011411"/>
            <a:ext cx="1423832" cy="152761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kumimoji="1" lang="ja-JP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線矢印コネクタ 11"/>
          <p:cNvCxnSpPr/>
          <p:nvPr/>
        </p:nvCxnSpPr>
        <p:spPr bwMode="auto">
          <a:xfrm>
            <a:off x="3850151" y="4808113"/>
            <a:ext cx="1671272" cy="0"/>
          </a:xfrm>
          <a:prstGeom prst="straightConnector1">
            <a:avLst/>
          </a:prstGeom>
          <a:solidFill>
            <a:srgbClr val="A0D4D8"/>
          </a:solidFill>
          <a:ln w="762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3" name="テキスト ボックス 12"/>
          <p:cNvSpPr txBox="1"/>
          <p:nvPr/>
        </p:nvSpPr>
        <p:spPr>
          <a:xfrm>
            <a:off x="4140968" y="4020932"/>
            <a:ext cx="155387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168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en-US" altLang="ja-JP" b="1" dirty="0" smtClean="0">
                <a:solidFill>
                  <a:srgbClr val="0168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Recovery</a:t>
            </a:r>
            <a:endParaRPr kumimoji="1" lang="ja-JP" altLang="en-US" b="1" dirty="0" smtClean="0">
              <a:solidFill>
                <a:srgbClr val="0168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14014" y="5079255"/>
            <a:ext cx="16979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Biz. &amp; Sys.</a:t>
            </a:r>
          </a:p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Restructuring</a:t>
            </a:r>
          </a:p>
        </p:txBody>
      </p:sp>
      <p:sp>
        <p:nvSpPr>
          <p:cNvPr id="19" name="円弧 18"/>
          <p:cNvSpPr/>
          <p:nvPr/>
        </p:nvSpPr>
        <p:spPr bwMode="auto">
          <a:xfrm>
            <a:off x="1013881" y="4652653"/>
            <a:ext cx="549511" cy="481606"/>
          </a:xfrm>
          <a:prstGeom prst="arc">
            <a:avLst>
              <a:gd name="adj1" fmla="val 21369870"/>
              <a:gd name="adj2" fmla="val 10899074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7309335" y="4348433"/>
            <a:ext cx="1023114" cy="13771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kumimoji="1" lang="ja-JP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正方形/長方形 41"/>
          <p:cNvSpPr>
            <a:spLocks noChangeArrowheads="1"/>
          </p:cNvSpPr>
          <p:nvPr/>
        </p:nvSpPr>
        <p:spPr bwMode="auto">
          <a:xfrm>
            <a:off x="7384200" y="2175549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b="1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Ops.</a:t>
            </a:r>
            <a:endParaRPr lang="ja-JP" altLang="en-US" b="1" dirty="0" smtClean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52448" y="6457673"/>
            <a:ext cx="84181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b="1" dirty="0">
                <a:latin typeface="Arial" panose="020B0604020202020204" pitchFamily="34" charset="0"/>
                <a:cs typeface="Arial" panose="020B0604020202020204" pitchFamily="34" charset="0"/>
              </a:rPr>
              <a:t>Reverse Engineering and Design Recovery: A </a:t>
            </a:r>
            <a:r>
              <a:rPr lang="en-US" altLang="ja-JP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Taxonomy  (Elliot </a:t>
            </a:r>
            <a:r>
              <a:rPr lang="en-US" altLang="ja-JP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Chikofsky</a:t>
            </a:r>
            <a:r>
              <a:rPr lang="en-US" altLang="ja-JP" sz="1100" b="1" dirty="0">
                <a:latin typeface="Arial" panose="020B0604020202020204" pitchFamily="34" charset="0"/>
                <a:cs typeface="Arial" panose="020B0604020202020204" pitchFamily="34" charset="0"/>
              </a:rPr>
              <a:t>, James Cross II, IEEE Computer Society, 1900)</a:t>
            </a:r>
            <a:endParaRPr lang="ja-JP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正方形/長方形 41"/>
          <p:cNvSpPr>
            <a:spLocks noChangeArrowheads="1"/>
          </p:cNvSpPr>
          <p:nvPr/>
        </p:nvSpPr>
        <p:spPr bwMode="auto">
          <a:xfrm>
            <a:off x="4073485" y="2175549"/>
            <a:ext cx="6548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b="1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Dev.</a:t>
            </a:r>
            <a:endParaRPr lang="ja-JP" altLang="en-US" b="1" dirty="0" smtClean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707463" y="4649507"/>
            <a:ext cx="1731436" cy="408623"/>
          </a:xfrm>
          <a:prstGeom prst="flowChartAlternate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  <a:endParaRPr kumimoji="1" lang="ja-JP" altLang="en-US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円柱 25"/>
          <p:cNvSpPr/>
          <p:nvPr/>
        </p:nvSpPr>
        <p:spPr>
          <a:xfrm>
            <a:off x="7435400" y="4455315"/>
            <a:ext cx="867491" cy="548287"/>
          </a:xfrm>
          <a:prstGeom prst="ca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Event log</a:t>
            </a:r>
            <a:endParaRPr lang="ja-JP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8" name="カギ線コネクタ 27"/>
          <p:cNvCxnSpPr>
            <a:stCxn id="21" idx="0"/>
          </p:cNvCxnSpPr>
          <p:nvPr/>
        </p:nvCxnSpPr>
        <p:spPr>
          <a:xfrm rot="16200000" flipV="1">
            <a:off x="4373675" y="901216"/>
            <a:ext cx="907007" cy="5987428"/>
          </a:xfrm>
          <a:prstGeom prst="bentConnector2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矢印 28"/>
          <p:cNvSpPr/>
          <p:nvPr/>
        </p:nvSpPr>
        <p:spPr>
          <a:xfrm>
            <a:off x="4097335" y="2674607"/>
            <a:ext cx="435009" cy="265527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Picture 2" descr="http://business-icon.com/highresolution/l_0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892" y="4236872"/>
            <a:ext cx="821258" cy="82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2671971" y="5010204"/>
            <a:ext cx="149271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 doc.</a:t>
            </a:r>
          </a:p>
        </p:txBody>
      </p:sp>
      <p:pic>
        <p:nvPicPr>
          <p:cNvPr id="33" name="Picture 39" descr="https://encrypted-tbn2.gstatic.com/images?q=tbn:ANd9GcSBhWEA_RrWRDwWRj68rR6MDa2ABKfgom8nSaRCMhZJHQZwYFbt5XLMMsQ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622" y="3717032"/>
            <a:ext cx="464109" cy="690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正方形/長方形 33"/>
          <p:cNvSpPr/>
          <p:nvPr/>
        </p:nvSpPr>
        <p:spPr>
          <a:xfrm>
            <a:off x="7328906" y="2770306"/>
            <a:ext cx="1122457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dirty="0" smtClean="0">
                <a:solidFill>
                  <a:srgbClr val="000000"/>
                </a:solidFill>
                <a:latin typeface="+mn-ea"/>
                <a:ea typeface="+mn-ea"/>
              </a:rPr>
              <a:t>Existing</a:t>
            </a:r>
          </a:p>
          <a:p>
            <a:pPr>
              <a:lnSpc>
                <a:spcPct val="90000"/>
              </a:lnSpc>
            </a:pPr>
            <a:r>
              <a:rPr lang="en-US" altLang="ja-JP" dirty="0" smtClean="0">
                <a:solidFill>
                  <a:srgbClr val="000000"/>
                </a:solidFill>
                <a:latin typeface="+mn-ea"/>
                <a:ea typeface="+mn-ea"/>
              </a:rPr>
              <a:t>System</a:t>
            </a:r>
            <a:endParaRPr lang="ja-JP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917950" y="2630597"/>
            <a:ext cx="9541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kumimoji="1" lang="ja-JP" altLang="en-US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35796" y="3894339"/>
            <a:ext cx="121058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</a:p>
          <a:p>
            <a:r>
              <a:rPr kumimoji="1" lang="en-US" altLang="ja-JP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37" name="正方形/長方形 41"/>
          <p:cNvSpPr>
            <a:spLocks noChangeArrowheads="1"/>
          </p:cNvSpPr>
          <p:nvPr/>
        </p:nvSpPr>
        <p:spPr bwMode="auto">
          <a:xfrm>
            <a:off x="313279" y="2175549"/>
            <a:ext cx="17235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b="1" dirty="0" smtClean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Requirements</a:t>
            </a:r>
          </a:p>
          <a:p>
            <a:pPr algn="ctr" eaLnBrk="1" hangingPunct="1">
              <a:defRPr/>
            </a:pPr>
            <a:r>
              <a:rPr lang="en-US" altLang="ja-JP" b="1" dirty="0" smtClean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Engineering</a:t>
            </a:r>
            <a:endParaRPr lang="ja-JP" altLang="en-US" b="1" dirty="0" smtClean="0">
              <a:solidFill>
                <a:srgbClr val="FF0000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8" name="円柱 37"/>
          <p:cNvSpPr/>
          <p:nvPr/>
        </p:nvSpPr>
        <p:spPr>
          <a:xfrm>
            <a:off x="7405413" y="5105375"/>
            <a:ext cx="872537" cy="548287"/>
          </a:xfrm>
          <a:prstGeom prst="ca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User</a:t>
            </a:r>
          </a:p>
          <a:p>
            <a:pPr algn="ctr">
              <a:lnSpc>
                <a:spcPct val="80000"/>
              </a:lnSpc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Info</a:t>
            </a:r>
            <a:endParaRPr lang="ja-JP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1" name="図 40" descr="C:\Users\nick\Documents\01_Work\□デザインリカバリ\03_PoC検討\20170201_Demo\BP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9"/>
          <a:stretch/>
        </p:blipFill>
        <p:spPr bwMode="auto">
          <a:xfrm>
            <a:off x="656831" y="3296014"/>
            <a:ext cx="1151292" cy="56503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テキスト ボックス 19"/>
          <p:cNvSpPr txBox="1"/>
          <p:nvPr/>
        </p:nvSpPr>
        <p:spPr>
          <a:xfrm>
            <a:off x="2758743" y="3245238"/>
            <a:ext cx="3680156" cy="40011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0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Process Discovery</a:t>
            </a:r>
            <a:endParaRPr kumimoji="1" lang="ja-JP" altLang="en-US" sz="2000" b="1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34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81"/>
    </mc:Choice>
    <mc:Fallback xmlns="">
      <p:transition spd="slow" advTm="3488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/>
        </p:nvSpPr>
        <p:spPr>
          <a:xfrm>
            <a:off x="4699156" y="2943898"/>
            <a:ext cx="425566" cy="8249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698228" y="3817716"/>
            <a:ext cx="425566" cy="8249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797499"/>
              </p:ext>
            </p:extLst>
          </p:nvPr>
        </p:nvGraphicFramePr>
        <p:xfrm>
          <a:off x="395537" y="2038008"/>
          <a:ext cx="3116588" cy="182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5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97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kumimoji="1" lang="ja-JP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</a:t>
                      </a:r>
                      <a:endParaRPr kumimoji="1" lang="ja-JP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stamp</a:t>
                      </a:r>
                      <a:endParaRPr kumimoji="1" lang="ja-JP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ID</a:t>
                      </a:r>
                      <a:endParaRPr kumimoji="1" lang="ja-JP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7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kumimoji="1" lang="en-US" altLang="ja-JP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6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</a:t>
                      </a:r>
                      <a:r>
                        <a:rPr kumimoji="1" lang="en-US" altLang="ja-JP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6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7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kumimoji="1" lang="en-US" altLang="ja-JP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</a:t>
                      </a:r>
                      <a:r>
                        <a:rPr kumimoji="1" lang="en-US" altLang="ja-JP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7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kumimoji="1" lang="en-US" altLang="ja-JP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</a:t>
                      </a:r>
                      <a:r>
                        <a:rPr kumimoji="1" lang="en-US" altLang="ja-JP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002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7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kumimoji="1" lang="en-US" altLang="ja-JP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</a:t>
                      </a:r>
                      <a:r>
                        <a:rPr kumimoji="1" lang="en-US" altLang="ja-JP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002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27202"/>
              </p:ext>
            </p:extLst>
          </p:nvPr>
        </p:nvGraphicFramePr>
        <p:xfrm>
          <a:off x="1331640" y="5157192"/>
          <a:ext cx="2160240" cy="126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39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ID</a:t>
                      </a:r>
                      <a:endParaRPr kumimoji="1" lang="ja-JP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Organization</a:t>
                      </a:r>
                      <a:endParaRPr kumimoji="1" lang="ja-JP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39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kumimoji="1" lang="en-US" altLang="ja-JP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600" b="0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39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002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kumimoji="1" lang="en-US" altLang="ja-JP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sz="1600" b="0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39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003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kumimoji="1" lang="en-US" altLang="ja-JP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sz="1600" b="0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4706214" y="3159162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1" lang="en-US" altLang="ja-JP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07512" y="4015907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1" lang="en-US" altLang="ja-JP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ja-JP" alt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5861312" y="3203448"/>
            <a:ext cx="459823" cy="4502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39" name="角丸四角形 38"/>
          <p:cNvSpPr/>
          <p:nvPr/>
        </p:nvSpPr>
        <p:spPr>
          <a:xfrm>
            <a:off x="6719650" y="3203448"/>
            <a:ext cx="459823" cy="4502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40" name="角丸四角形 39"/>
          <p:cNvSpPr/>
          <p:nvPr/>
        </p:nvSpPr>
        <p:spPr>
          <a:xfrm>
            <a:off x="6719649" y="4056777"/>
            <a:ext cx="459823" cy="4502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41" name="角丸四角形 40"/>
          <p:cNvSpPr/>
          <p:nvPr/>
        </p:nvSpPr>
        <p:spPr>
          <a:xfrm>
            <a:off x="7556529" y="4056777"/>
            <a:ext cx="459823" cy="4502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cxnSp>
        <p:nvCxnSpPr>
          <p:cNvPr id="42" name="直線矢印コネクタ 41"/>
          <p:cNvCxnSpPr>
            <a:endCxn id="39" idx="1"/>
          </p:cNvCxnSpPr>
          <p:nvPr/>
        </p:nvCxnSpPr>
        <p:spPr>
          <a:xfrm>
            <a:off x="6315096" y="3424714"/>
            <a:ext cx="404555" cy="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9" idx="2"/>
            <a:endCxn id="40" idx="0"/>
          </p:cNvCxnSpPr>
          <p:nvPr/>
        </p:nvCxnSpPr>
        <p:spPr>
          <a:xfrm flipH="1">
            <a:off x="6949561" y="3653698"/>
            <a:ext cx="1" cy="40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40" idx="3"/>
            <a:endCxn id="41" idx="1"/>
          </p:cNvCxnSpPr>
          <p:nvPr/>
        </p:nvCxnSpPr>
        <p:spPr>
          <a:xfrm>
            <a:off x="7179472" y="4281902"/>
            <a:ext cx="3770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1" idx="3"/>
            <a:endCxn id="45" idx="2"/>
          </p:cNvCxnSpPr>
          <p:nvPr/>
        </p:nvCxnSpPr>
        <p:spPr>
          <a:xfrm>
            <a:off x="8016352" y="4281902"/>
            <a:ext cx="2449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47" idx="6"/>
            <a:endCxn id="38" idx="1"/>
          </p:cNvCxnSpPr>
          <p:nvPr/>
        </p:nvCxnSpPr>
        <p:spPr>
          <a:xfrm flipV="1">
            <a:off x="5603259" y="3428573"/>
            <a:ext cx="258053" cy="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5140922" y="2923222"/>
            <a:ext cx="3697420" cy="1739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正方形/長方形 49"/>
          <p:cNvSpPr/>
          <p:nvPr/>
        </p:nvSpPr>
        <p:spPr>
          <a:xfrm>
            <a:off x="4667957" y="2923222"/>
            <a:ext cx="473741" cy="1739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直線コネクタ 50"/>
          <p:cNvCxnSpPr>
            <a:stCxn id="50" idx="1"/>
            <a:endCxn id="49" idx="3"/>
          </p:cNvCxnSpPr>
          <p:nvPr/>
        </p:nvCxnSpPr>
        <p:spPr>
          <a:xfrm>
            <a:off x="4667957" y="3793167"/>
            <a:ext cx="41703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2"/>
          <p:cNvSpPr/>
          <p:nvPr/>
        </p:nvSpPr>
        <p:spPr>
          <a:xfrm>
            <a:off x="8316440" y="4149080"/>
            <a:ext cx="216000" cy="216000"/>
          </a:xfrm>
          <a:prstGeom prst="flowChartConnector">
            <a:avLst/>
          </a:prstGeom>
          <a:noFill/>
          <a:ln w="571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フローチャート : 結合子 21"/>
          <p:cNvSpPr/>
          <p:nvPr/>
        </p:nvSpPr>
        <p:spPr>
          <a:xfrm>
            <a:off x="5364088" y="3284984"/>
            <a:ext cx="216024" cy="216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タイトル 3"/>
          <p:cNvSpPr>
            <a:spLocks noGrp="1"/>
          </p:cNvSpPr>
          <p:nvPr>
            <p:ph type="title"/>
          </p:nvPr>
        </p:nvSpPr>
        <p:spPr>
          <a:xfrm>
            <a:off x="254001" y="214040"/>
            <a:ext cx="8623300" cy="1075098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Basic Concept of Discovery </a:t>
            </a:r>
            <a:r>
              <a:rPr lang="en-US" altLang="ja-JP" dirty="0" smtClean="0"/>
              <a:t>Method(1/2)</a:t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r>
              <a:rPr lang="en-US" altLang="ja-JP" sz="2200" dirty="0" smtClean="0"/>
              <a:t>-Generating Business Processes that Involve Organizational Entities-</a:t>
            </a:r>
            <a:endParaRPr kumimoji="1" lang="ja-JP" altLang="en-US" sz="3100" dirty="0"/>
          </a:p>
        </p:txBody>
      </p:sp>
      <p:sp>
        <p:nvSpPr>
          <p:cNvPr id="28" name="円柱 27"/>
          <p:cNvSpPr/>
          <p:nvPr/>
        </p:nvSpPr>
        <p:spPr>
          <a:xfrm>
            <a:off x="1976317" y="1373105"/>
            <a:ext cx="867491" cy="548287"/>
          </a:xfrm>
          <a:prstGeom prst="ca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en-US" altLang="ja-JP" dirty="0">
                <a:solidFill>
                  <a:schemeClr val="tx1"/>
                </a:solidFill>
                <a:latin typeface="+mn-ea"/>
              </a:rPr>
              <a:t>Event log</a:t>
            </a:r>
            <a:endParaRPr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円柱 29"/>
          <p:cNvSpPr/>
          <p:nvPr/>
        </p:nvSpPr>
        <p:spPr>
          <a:xfrm>
            <a:off x="1971271" y="4619186"/>
            <a:ext cx="872537" cy="548287"/>
          </a:xfrm>
          <a:prstGeom prst="ca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en-US" altLang="ja-JP" dirty="0">
                <a:solidFill>
                  <a:schemeClr val="tx1"/>
                </a:solidFill>
                <a:latin typeface="+mn-ea"/>
              </a:rPr>
              <a:t>User</a:t>
            </a:r>
          </a:p>
          <a:p>
            <a:pPr algn="ctr">
              <a:lnSpc>
                <a:spcPct val="80000"/>
              </a:lnSpc>
            </a:pPr>
            <a:r>
              <a:rPr lang="en-US" altLang="ja-JP" dirty="0">
                <a:solidFill>
                  <a:schemeClr val="tx1"/>
                </a:solidFill>
                <a:latin typeface="+mn-ea"/>
              </a:rPr>
              <a:t>Info</a:t>
            </a:r>
            <a:endParaRPr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ストライプ矢印 10"/>
          <p:cNvSpPr/>
          <p:nvPr/>
        </p:nvSpPr>
        <p:spPr>
          <a:xfrm rot="2322082">
            <a:off x="3717596" y="2775592"/>
            <a:ext cx="792088" cy="576064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ストライプ矢印 33"/>
          <p:cNvSpPr/>
          <p:nvPr/>
        </p:nvSpPr>
        <p:spPr>
          <a:xfrm rot="19322554">
            <a:off x="3652882" y="4845781"/>
            <a:ext cx="792088" cy="576064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732285" y="2474947"/>
            <a:ext cx="22682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ja-JP" alt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36" name="角丸四角形吹き出し 35"/>
          <p:cNvSpPr/>
          <p:nvPr/>
        </p:nvSpPr>
        <p:spPr>
          <a:xfrm>
            <a:off x="5254044" y="5107588"/>
            <a:ext cx="3316789" cy="1464231"/>
          </a:xfrm>
          <a:prstGeom prst="wedgeRoundRectCallout">
            <a:avLst>
              <a:gd name="adj1" fmla="val -14217"/>
              <a:gd name="adj2" fmla="val -7418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20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Activity A and B are executed in </a:t>
            </a:r>
            <a:r>
              <a:rPr lang="en-US" altLang="ja-JP" sz="2000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Swimlane</a:t>
            </a:r>
            <a:r>
              <a:rPr lang="en-US" altLang="ja-JP" sz="20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R</a:t>
            </a:r>
            <a:r>
              <a:rPr lang="en-US" altLang="ja-JP" sz="2000" baseline="-250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altLang="ja-JP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r>
              <a:rPr lang="en-US" altLang="ja-JP" sz="20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Activity C and D are executed in </a:t>
            </a:r>
            <a:r>
              <a:rPr lang="en-US" altLang="ja-JP" sz="2000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Swimlane</a:t>
            </a:r>
            <a:r>
              <a:rPr lang="en-US" altLang="ja-JP" sz="20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R</a:t>
            </a:r>
            <a:r>
              <a:rPr lang="en-US" altLang="ja-JP" sz="2000" baseline="-250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2</a:t>
            </a:r>
            <a:r>
              <a:rPr lang="en-US" altLang="ja-JP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.</a:t>
            </a:r>
            <a:endParaRPr lang="en-US" altLang="ja-JP" sz="2000" baseline="-25000" dirty="0" smtClean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93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069"/>
    </mc:Choice>
    <mc:Fallback xmlns="">
      <p:transition spd="slow" advTm="8806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4534742" y="4338202"/>
            <a:ext cx="425566" cy="746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4534742" y="3546723"/>
            <a:ext cx="425566" cy="746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54001" y="214040"/>
            <a:ext cx="8623300" cy="1075098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Basic Concept of Discovery </a:t>
            </a:r>
            <a:r>
              <a:rPr lang="en-US" altLang="ja-JP" dirty="0" smtClean="0"/>
              <a:t>Method(2/2)</a:t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r>
              <a:rPr lang="en-US" altLang="ja-JP" sz="2200" dirty="0" smtClean="0"/>
              <a:t>-Generating Business Processes that Involve Organizational Entities-</a:t>
            </a:r>
            <a:endParaRPr kumimoji="1" lang="ja-JP" altLang="en-US" sz="31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905024"/>
              </p:ext>
            </p:extLst>
          </p:nvPr>
        </p:nvGraphicFramePr>
        <p:xfrm>
          <a:off x="395537" y="2038008"/>
          <a:ext cx="3116588" cy="27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5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97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kumimoji="1" lang="ja-JP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</a:t>
                      </a:r>
                      <a:endParaRPr kumimoji="1" lang="ja-JP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stamp</a:t>
                      </a:r>
                      <a:endParaRPr kumimoji="1" lang="ja-JP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ID</a:t>
                      </a:r>
                      <a:endParaRPr kumimoji="1" lang="ja-JP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7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kumimoji="1" lang="en-US" altLang="ja-JP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6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</a:t>
                      </a:r>
                      <a:r>
                        <a:rPr kumimoji="1" lang="en-US" altLang="ja-JP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6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7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kumimoji="1" lang="en-US" altLang="ja-JP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</a:t>
                      </a:r>
                      <a:r>
                        <a:rPr kumimoji="1" lang="en-US" altLang="ja-JP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7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kumimoji="1" lang="en-US" altLang="ja-JP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</a:t>
                      </a:r>
                      <a:r>
                        <a:rPr kumimoji="1" lang="en-US" altLang="ja-JP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002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7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kumimoji="1" lang="en-US" altLang="ja-JP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</a:t>
                      </a:r>
                      <a:r>
                        <a:rPr kumimoji="1" lang="en-US" altLang="ja-JP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002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7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kumimoji="1" lang="en-US" altLang="ja-JP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sz="16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</a:t>
                      </a:r>
                      <a:r>
                        <a:rPr kumimoji="1" lang="en-US" altLang="ja-JP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6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699410"/>
                  </a:ext>
                </a:extLst>
              </a:tr>
              <a:tr h="1697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kumimoji="1" lang="en-US" altLang="ja-JP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</a:t>
                      </a:r>
                      <a:r>
                        <a:rPr kumimoji="1" lang="en-US" altLang="ja-JP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003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162796"/>
                  </a:ext>
                </a:extLst>
              </a:tr>
              <a:tr h="1697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kumimoji="1" lang="en-US" altLang="ja-JP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</a:t>
                      </a:r>
                      <a:r>
                        <a:rPr kumimoji="1" lang="en-US" altLang="ja-JP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002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025784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479439"/>
              </p:ext>
            </p:extLst>
          </p:nvPr>
        </p:nvGraphicFramePr>
        <p:xfrm>
          <a:off x="1331640" y="5478008"/>
          <a:ext cx="2160240" cy="126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39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ID</a:t>
                      </a:r>
                      <a:endParaRPr kumimoji="1" lang="ja-JP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Organization</a:t>
                      </a:r>
                      <a:endParaRPr kumimoji="1" lang="ja-JP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39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kumimoji="1" lang="en-US" altLang="ja-JP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600" b="0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39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002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kumimoji="1" lang="en-US" altLang="ja-JP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sz="1600" b="0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39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003</a:t>
                      </a:r>
                      <a:endParaRPr kumimoji="1" lang="ja-JP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kumimoji="1" lang="en-US" altLang="ja-JP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sz="1600" b="0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正方形/長方形 54"/>
          <p:cNvSpPr/>
          <p:nvPr/>
        </p:nvSpPr>
        <p:spPr>
          <a:xfrm>
            <a:off x="4519630" y="2780928"/>
            <a:ext cx="4516866" cy="7666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4519630" y="3546723"/>
            <a:ext cx="4516866" cy="7666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4519630" y="4312518"/>
            <a:ext cx="4516866" cy="7666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直線コネクタ 57"/>
          <p:cNvCxnSpPr/>
          <p:nvPr/>
        </p:nvCxnSpPr>
        <p:spPr>
          <a:xfrm>
            <a:off x="4960308" y="2780928"/>
            <a:ext cx="0" cy="2298195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534742" y="296172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1" lang="en-US" altLang="ja-JP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516286" y="3720564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1" lang="en-US" altLang="ja-JP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ja-JP" alt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534742" y="4486359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1" lang="en-US" altLang="ja-JP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ja-JP" alt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フローチャート : 結合子 21"/>
          <p:cNvSpPr/>
          <p:nvPr/>
        </p:nvSpPr>
        <p:spPr>
          <a:xfrm>
            <a:off x="5087868" y="3114555"/>
            <a:ext cx="216024" cy="216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フローチャート : 結合子 22"/>
          <p:cNvSpPr/>
          <p:nvPr/>
        </p:nvSpPr>
        <p:spPr>
          <a:xfrm>
            <a:off x="8649864" y="4573152"/>
            <a:ext cx="216000" cy="216000"/>
          </a:xfrm>
          <a:prstGeom prst="flowChartConnector">
            <a:avLst/>
          </a:prstGeom>
          <a:noFill/>
          <a:ln w="571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463817" y="3037309"/>
            <a:ext cx="685800" cy="3577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6609826" y="2979253"/>
            <a:ext cx="685800" cy="3577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6609826" y="3738033"/>
            <a:ext cx="685800" cy="3577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C_1</a:t>
            </a:r>
            <a:endParaRPr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7780774" y="4499875"/>
            <a:ext cx="685800" cy="3577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カギ線コネクタ 67"/>
          <p:cNvCxnSpPr>
            <a:stCxn id="64" idx="3"/>
            <a:endCxn id="65" idx="1"/>
          </p:cNvCxnSpPr>
          <p:nvPr/>
        </p:nvCxnSpPr>
        <p:spPr>
          <a:xfrm flipV="1">
            <a:off x="6149617" y="3158149"/>
            <a:ext cx="460209" cy="58056"/>
          </a:xfrm>
          <a:prstGeom prst="bentConnector3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カギ線コネクタ 68"/>
          <p:cNvCxnSpPr>
            <a:stCxn id="64" idx="3"/>
            <a:endCxn id="66" idx="1"/>
          </p:cNvCxnSpPr>
          <p:nvPr/>
        </p:nvCxnSpPr>
        <p:spPr>
          <a:xfrm>
            <a:off x="6149617" y="3216205"/>
            <a:ext cx="460209" cy="700724"/>
          </a:xfrm>
          <a:prstGeom prst="bentConnector3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カギ線コネクタ 69"/>
          <p:cNvCxnSpPr>
            <a:stCxn id="65" idx="3"/>
            <a:endCxn id="67" idx="1"/>
          </p:cNvCxnSpPr>
          <p:nvPr/>
        </p:nvCxnSpPr>
        <p:spPr>
          <a:xfrm>
            <a:off x="7295626" y="3158149"/>
            <a:ext cx="485148" cy="1520622"/>
          </a:xfrm>
          <a:prstGeom prst="bentConnector3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カギ線コネクタ 70"/>
          <p:cNvCxnSpPr>
            <a:stCxn id="66" idx="3"/>
            <a:endCxn id="67" idx="1"/>
          </p:cNvCxnSpPr>
          <p:nvPr/>
        </p:nvCxnSpPr>
        <p:spPr>
          <a:xfrm>
            <a:off x="7295626" y="3916929"/>
            <a:ext cx="485148" cy="761843"/>
          </a:xfrm>
          <a:prstGeom prst="bentConnector3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カギ線コネクタ 71"/>
          <p:cNvCxnSpPr>
            <a:stCxn id="67" idx="3"/>
            <a:endCxn id="63" idx="2"/>
          </p:cNvCxnSpPr>
          <p:nvPr/>
        </p:nvCxnSpPr>
        <p:spPr>
          <a:xfrm>
            <a:off x="8466574" y="4678771"/>
            <a:ext cx="183290" cy="2381"/>
          </a:xfrm>
          <a:prstGeom prst="bentConnector3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直線矢印コネクタ 72"/>
          <p:cNvCxnSpPr>
            <a:stCxn id="62" idx="6"/>
            <a:endCxn id="64" idx="1"/>
          </p:cNvCxnSpPr>
          <p:nvPr/>
        </p:nvCxnSpPr>
        <p:spPr>
          <a:xfrm flipV="1">
            <a:off x="5303892" y="3216205"/>
            <a:ext cx="159925" cy="6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角丸四角形 73"/>
          <p:cNvSpPr/>
          <p:nvPr/>
        </p:nvSpPr>
        <p:spPr>
          <a:xfrm>
            <a:off x="6609826" y="4629282"/>
            <a:ext cx="685800" cy="3577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C_2</a:t>
            </a:r>
            <a:endParaRPr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カギ線コネクタ 74"/>
          <p:cNvCxnSpPr>
            <a:stCxn id="64" idx="3"/>
            <a:endCxn id="74" idx="1"/>
          </p:cNvCxnSpPr>
          <p:nvPr/>
        </p:nvCxnSpPr>
        <p:spPr>
          <a:xfrm>
            <a:off x="6149617" y="3216205"/>
            <a:ext cx="460209" cy="159197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カギ線コネクタ 75"/>
          <p:cNvCxnSpPr>
            <a:stCxn id="74" idx="3"/>
            <a:endCxn id="67" idx="1"/>
          </p:cNvCxnSpPr>
          <p:nvPr/>
        </p:nvCxnSpPr>
        <p:spPr>
          <a:xfrm flipV="1">
            <a:off x="7295626" y="4678771"/>
            <a:ext cx="485148" cy="129407"/>
          </a:xfrm>
          <a:prstGeom prst="bentConnector3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円柱 32"/>
          <p:cNvSpPr/>
          <p:nvPr/>
        </p:nvSpPr>
        <p:spPr>
          <a:xfrm>
            <a:off x="1976317" y="1373105"/>
            <a:ext cx="867491" cy="548287"/>
          </a:xfrm>
          <a:prstGeom prst="ca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en-US" altLang="ja-JP" dirty="0">
                <a:solidFill>
                  <a:schemeClr val="tx1"/>
                </a:solidFill>
                <a:latin typeface="+mn-ea"/>
              </a:rPr>
              <a:t>Event log</a:t>
            </a:r>
            <a:endParaRPr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円柱 33"/>
          <p:cNvSpPr/>
          <p:nvPr/>
        </p:nvSpPr>
        <p:spPr>
          <a:xfrm>
            <a:off x="1971271" y="4896937"/>
            <a:ext cx="872537" cy="548287"/>
          </a:xfrm>
          <a:prstGeom prst="ca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en-US" altLang="ja-JP" dirty="0">
                <a:solidFill>
                  <a:schemeClr val="tx1"/>
                </a:solidFill>
                <a:latin typeface="+mn-ea"/>
              </a:rPr>
              <a:t>User</a:t>
            </a:r>
          </a:p>
          <a:p>
            <a:pPr algn="ctr">
              <a:lnSpc>
                <a:spcPct val="80000"/>
              </a:lnSpc>
            </a:pPr>
            <a:r>
              <a:rPr lang="en-US" altLang="ja-JP" dirty="0">
                <a:solidFill>
                  <a:schemeClr val="tx1"/>
                </a:solidFill>
                <a:latin typeface="+mn-ea"/>
              </a:rPr>
              <a:t>Info</a:t>
            </a:r>
            <a:endParaRPr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ストライプ矢印 34"/>
          <p:cNvSpPr/>
          <p:nvPr/>
        </p:nvSpPr>
        <p:spPr>
          <a:xfrm rot="2322082">
            <a:off x="3717596" y="2775592"/>
            <a:ext cx="792088" cy="576064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6" name="ストライプ矢印 35"/>
          <p:cNvSpPr/>
          <p:nvPr/>
        </p:nvSpPr>
        <p:spPr>
          <a:xfrm rot="19322554">
            <a:off x="3652882" y="4845781"/>
            <a:ext cx="792088" cy="576064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角丸四角形吹き出し 1"/>
          <p:cNvSpPr/>
          <p:nvPr/>
        </p:nvSpPr>
        <p:spPr>
          <a:xfrm>
            <a:off x="4435855" y="5630795"/>
            <a:ext cx="4142748" cy="783193"/>
          </a:xfrm>
          <a:prstGeom prst="wedgeRoundRectCallout">
            <a:avLst>
              <a:gd name="adj1" fmla="val -5490"/>
              <a:gd name="adj2" fmla="val -13968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20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Activity C is divided into </a:t>
            </a:r>
            <a:r>
              <a:rPr lang="en-US" altLang="ja-JP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two activities (C_1 and C_2)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901"/>
    </mc:Choice>
    <mc:Fallback xmlns="">
      <p:transition spd="slow" advTm="7790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64" name="タイトル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Agenda</a:t>
            </a:r>
            <a:endParaRPr kumimoji="1" lang="ja-JP" altLang="en-US" dirty="0"/>
          </a:p>
        </p:txBody>
      </p:sp>
      <p:sp>
        <p:nvSpPr>
          <p:cNvPr id="13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95536" y="1700808"/>
            <a:ext cx="8352928" cy="374441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Introduction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Approach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F0000"/>
                </a:solidFill>
              </a:rPr>
              <a:t>Tool</a:t>
            </a:r>
            <a:endParaRPr lang="en-US" sz="3600" dirty="0">
              <a:solidFill>
                <a:srgbClr val="FF0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Case Study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Conclusion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9758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42"/>
    </mc:Choice>
    <mc:Fallback xmlns="">
      <p:transition spd="slow" advTm="1254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Software </a:t>
            </a:r>
            <a:r>
              <a:rPr lang="en-US" altLang="ja-JP" dirty="0" smtClean="0"/>
              <a:t>Implementation (BP retriever)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395217" y="3817075"/>
            <a:ext cx="1127016" cy="764053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9" name="カギ線コネクタ 8"/>
          <p:cNvCxnSpPr>
            <a:stCxn id="15" idx="3"/>
            <a:endCxn id="8" idx="1"/>
          </p:cNvCxnSpPr>
          <p:nvPr/>
        </p:nvCxnSpPr>
        <p:spPr bwMode="auto">
          <a:xfrm>
            <a:off x="2569672" y="3175097"/>
            <a:ext cx="825545" cy="1024005"/>
          </a:xfrm>
          <a:prstGeom prst="bentConnector3">
            <a:avLst>
              <a:gd name="adj1" fmla="val 50000"/>
            </a:avLst>
          </a:prstGeom>
          <a:solidFill>
            <a:srgbClr val="A0D4D8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" name="カギ線コネクタ 9"/>
          <p:cNvCxnSpPr>
            <a:stCxn id="16" idx="3"/>
            <a:endCxn id="8" idx="1"/>
          </p:cNvCxnSpPr>
          <p:nvPr/>
        </p:nvCxnSpPr>
        <p:spPr bwMode="auto">
          <a:xfrm flipV="1">
            <a:off x="2555776" y="4199102"/>
            <a:ext cx="839441" cy="1755410"/>
          </a:xfrm>
          <a:prstGeom prst="bentConnector3">
            <a:avLst>
              <a:gd name="adj1" fmla="val 50000"/>
            </a:avLst>
          </a:prstGeom>
          <a:solidFill>
            <a:srgbClr val="A0D4D8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4" name="正方形/長方形 13"/>
          <p:cNvSpPr/>
          <p:nvPr/>
        </p:nvSpPr>
        <p:spPr>
          <a:xfrm>
            <a:off x="3375452" y="3861048"/>
            <a:ext cx="1165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BP </a:t>
            </a:r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retriever</a:t>
            </a: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3"/>
          <a:srcRect l="3245" t="12639" r="25789" b="6223"/>
          <a:stretch/>
        </p:blipFill>
        <p:spPr>
          <a:xfrm>
            <a:off x="293855" y="1399892"/>
            <a:ext cx="2275817" cy="3550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4"/>
          <a:srcRect l="3245" t="28907" r="54282" b="22020"/>
          <a:stretch/>
        </p:blipFill>
        <p:spPr>
          <a:xfrm>
            <a:off x="1090745" y="5434534"/>
            <a:ext cx="1465031" cy="10399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図 16" descr="C:\Users\nick\Documents\01_Work\□デザインリカバリ\03_PoC検討\20170201_Demo\BP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9"/>
          <a:stretch/>
        </p:blipFill>
        <p:spPr bwMode="auto">
          <a:xfrm>
            <a:off x="4932040" y="3212976"/>
            <a:ext cx="4033035" cy="19793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カギ線コネクタ 18"/>
          <p:cNvCxnSpPr>
            <a:stCxn id="8" idx="3"/>
            <a:endCxn id="17" idx="1"/>
          </p:cNvCxnSpPr>
          <p:nvPr/>
        </p:nvCxnSpPr>
        <p:spPr bwMode="auto">
          <a:xfrm>
            <a:off x="4522233" y="4199102"/>
            <a:ext cx="409807" cy="3546"/>
          </a:xfrm>
          <a:prstGeom prst="bentConnector3">
            <a:avLst>
              <a:gd name="adj1" fmla="val 50000"/>
            </a:avLst>
          </a:prstGeom>
          <a:solidFill>
            <a:srgbClr val="A0D4D8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2" name="正方形/長方形 21"/>
          <p:cNvSpPr/>
          <p:nvPr/>
        </p:nvSpPr>
        <p:spPr>
          <a:xfrm>
            <a:off x="5283827" y="2636912"/>
            <a:ext cx="3329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en-US" altLang="ja-JP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2" name="角丸四角形吹き出し 1"/>
          <p:cNvSpPr/>
          <p:nvPr/>
        </p:nvSpPr>
        <p:spPr>
          <a:xfrm>
            <a:off x="3123536" y="1360799"/>
            <a:ext cx="3774532" cy="919401"/>
          </a:xfrm>
          <a:prstGeom prst="wedgeRoundRectCallout">
            <a:avLst>
              <a:gd name="adj1" fmla="val -27148"/>
              <a:gd name="adj2" fmla="val 19564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“</a:t>
            </a:r>
            <a:r>
              <a:rPr lang="en-US" altLang="ja-JP" sz="2400" i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BP retriever</a:t>
            </a:r>
            <a:r>
              <a:rPr lang="en-US" altLang="ja-JP" sz="24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” </a:t>
            </a:r>
            <a:r>
              <a:rPr lang="en-US" altLang="ja-JP" sz="24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automates </a:t>
            </a:r>
            <a:r>
              <a:rPr lang="en-US" altLang="ja-JP" sz="24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</a:t>
            </a:r>
            <a:r>
              <a:rPr lang="en-US" altLang="ja-JP" sz="24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discovery steps.</a:t>
            </a:r>
            <a:endParaRPr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円柱 17"/>
          <p:cNvSpPr/>
          <p:nvPr/>
        </p:nvSpPr>
        <p:spPr>
          <a:xfrm>
            <a:off x="539508" y="950385"/>
            <a:ext cx="867491" cy="548287"/>
          </a:xfrm>
          <a:prstGeom prst="ca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en-US" altLang="ja-JP" dirty="0">
                <a:solidFill>
                  <a:schemeClr val="tx1"/>
                </a:solidFill>
                <a:latin typeface="+mn-ea"/>
              </a:rPr>
              <a:t>Event log</a:t>
            </a:r>
            <a:endParaRPr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円柱 19"/>
          <p:cNvSpPr/>
          <p:nvPr/>
        </p:nvSpPr>
        <p:spPr>
          <a:xfrm>
            <a:off x="511326" y="5100453"/>
            <a:ext cx="872537" cy="548287"/>
          </a:xfrm>
          <a:prstGeom prst="ca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en-US" altLang="ja-JP" dirty="0">
                <a:solidFill>
                  <a:schemeClr val="tx1"/>
                </a:solidFill>
                <a:latin typeface="+mn-ea"/>
              </a:rPr>
              <a:t>User</a:t>
            </a:r>
          </a:p>
          <a:p>
            <a:pPr algn="ctr">
              <a:lnSpc>
                <a:spcPct val="80000"/>
              </a:lnSpc>
            </a:pPr>
            <a:r>
              <a:rPr lang="en-US" altLang="ja-JP" dirty="0">
                <a:solidFill>
                  <a:schemeClr val="tx1"/>
                </a:solidFill>
                <a:latin typeface="+mn-ea"/>
              </a:rPr>
              <a:t>Info</a:t>
            </a:r>
            <a:endParaRPr lang="ja-JP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604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96"/>
    </mc:Choice>
    <mc:Fallback xmlns="">
      <p:transition spd="slow" advTm="2679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64" name="タイトル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Agenda</a:t>
            </a:r>
            <a:endParaRPr kumimoji="1" lang="ja-JP" altLang="en-US" dirty="0"/>
          </a:p>
        </p:txBody>
      </p:sp>
      <p:sp>
        <p:nvSpPr>
          <p:cNvPr id="13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95536" y="1700808"/>
            <a:ext cx="8352928" cy="374441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Introduction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Approach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Tool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F0000"/>
                </a:solidFill>
              </a:rPr>
              <a:t>Case Study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Conclusion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5010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12"/>
    </mc:Choice>
    <mc:Fallback xmlns="">
      <p:transition spd="slow" advTm="771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54001" y="908720"/>
            <a:ext cx="8636000" cy="772398"/>
          </a:xfrm>
        </p:spPr>
        <p:txBody>
          <a:bodyPr>
            <a:noAutofit/>
          </a:bodyPr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n </a:t>
            </a:r>
            <a:r>
              <a:rPr lang="en-US" altLang="ja-JP" dirty="0"/>
              <a:t>industry workflow system for procuring office supplies and equipment</a:t>
            </a:r>
            <a:r>
              <a:rPr lang="en-US" altLang="ja-JP" dirty="0" smtClean="0"/>
              <a:t>.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Target System in </a:t>
            </a:r>
            <a:r>
              <a:rPr kumimoji="1" lang="en-US" altLang="ja-JP" dirty="0" smtClean="0"/>
              <a:t>Case Study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 bwMode="auto">
          <a:xfrm>
            <a:off x="3657731" y="5873809"/>
            <a:ext cx="2672749" cy="0"/>
          </a:xfrm>
          <a:prstGeom prst="straightConnector1">
            <a:avLst/>
          </a:prstGeom>
          <a:solidFill>
            <a:srgbClr val="A0D4D8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円柱 5"/>
          <p:cNvSpPr/>
          <p:nvPr/>
        </p:nvSpPr>
        <p:spPr>
          <a:xfrm>
            <a:off x="6744470" y="3484324"/>
            <a:ext cx="915932" cy="647566"/>
          </a:xfrm>
          <a:prstGeom prst="ca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DB</a:t>
            </a:r>
            <a:endParaRPr lang="ja-JP" altLang="en-US" sz="2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直線コネクタ 6"/>
          <p:cNvCxnSpPr/>
          <p:nvPr/>
        </p:nvCxnSpPr>
        <p:spPr bwMode="auto">
          <a:xfrm flipH="1">
            <a:off x="2054656" y="2494114"/>
            <a:ext cx="11662" cy="3966260"/>
          </a:xfrm>
          <a:prstGeom prst="line">
            <a:avLst/>
          </a:prstGeom>
          <a:solidFill>
            <a:srgbClr val="A0D4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線コネクタ 7"/>
          <p:cNvCxnSpPr/>
          <p:nvPr/>
        </p:nvCxnSpPr>
        <p:spPr bwMode="auto">
          <a:xfrm>
            <a:off x="4215132" y="2454333"/>
            <a:ext cx="0" cy="4006042"/>
          </a:xfrm>
          <a:prstGeom prst="line">
            <a:avLst/>
          </a:prstGeom>
          <a:solidFill>
            <a:srgbClr val="A0D4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線コネクタ 8"/>
          <p:cNvCxnSpPr/>
          <p:nvPr/>
        </p:nvCxnSpPr>
        <p:spPr bwMode="auto">
          <a:xfrm>
            <a:off x="6325295" y="2922744"/>
            <a:ext cx="0" cy="3537631"/>
          </a:xfrm>
          <a:prstGeom prst="line">
            <a:avLst/>
          </a:prstGeom>
          <a:solidFill>
            <a:srgbClr val="A0D4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Picture 39" descr="https://encrypted-tbn2.gstatic.com/images?q=tbn:ANd9GcSBhWEA_RrWRDwWRj68rR6MDa2ABKfgom8nSaRCMhZJHQZwYFbt5XLMMsQ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858" y="1980227"/>
            <a:ext cx="549539" cy="990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正方形/長方形 10"/>
          <p:cNvSpPr/>
          <p:nvPr/>
        </p:nvSpPr>
        <p:spPr>
          <a:xfrm>
            <a:off x="7202769" y="2397813"/>
            <a:ext cx="1431354" cy="6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000" dirty="0" smtClean="0">
                <a:solidFill>
                  <a:srgbClr val="000000"/>
                </a:solidFill>
                <a:latin typeface="+mn-ea"/>
                <a:ea typeface="+mn-ea"/>
              </a:rPr>
              <a:t>Workflow System</a:t>
            </a:r>
            <a:endParaRPr lang="ja-JP" altLang="en-US" sz="2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2" name="直線矢印コネクタ 11"/>
          <p:cNvCxnSpPr/>
          <p:nvPr/>
        </p:nvCxnSpPr>
        <p:spPr bwMode="auto">
          <a:xfrm>
            <a:off x="4333260" y="3484324"/>
            <a:ext cx="1997219" cy="0"/>
          </a:xfrm>
          <a:prstGeom prst="straightConnector1">
            <a:avLst/>
          </a:prstGeom>
          <a:solidFill>
            <a:srgbClr val="A0D4D8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線矢印コネクタ 12"/>
          <p:cNvCxnSpPr/>
          <p:nvPr/>
        </p:nvCxnSpPr>
        <p:spPr bwMode="auto">
          <a:xfrm>
            <a:off x="3822210" y="5072790"/>
            <a:ext cx="2467153" cy="0"/>
          </a:xfrm>
          <a:prstGeom prst="straightConnector1">
            <a:avLst/>
          </a:prstGeom>
          <a:solidFill>
            <a:srgbClr val="A0D4D8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カギ線コネクタ 13"/>
          <p:cNvCxnSpPr>
            <a:stCxn id="10" idx="3"/>
            <a:endCxn id="6" idx="1"/>
          </p:cNvCxnSpPr>
          <p:nvPr/>
        </p:nvCxnSpPr>
        <p:spPr bwMode="auto">
          <a:xfrm>
            <a:off x="6699397" y="2475351"/>
            <a:ext cx="503039" cy="1008973"/>
          </a:xfrm>
          <a:prstGeom prst="bentConnector2">
            <a:avLst/>
          </a:prstGeom>
          <a:solidFill>
            <a:srgbClr val="A0D4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角丸四角形 14"/>
          <p:cNvSpPr/>
          <p:nvPr/>
        </p:nvSpPr>
        <p:spPr bwMode="auto">
          <a:xfrm>
            <a:off x="3225778" y="2260710"/>
            <a:ext cx="2102062" cy="58255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Shared</a:t>
            </a:r>
            <a:r>
              <a:rPr kumimoji="1" lang="en-US" altLang="ja-JP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Service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Center</a:t>
            </a:r>
            <a:endParaRPr kumimoji="1" lang="en-US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1043608" y="2267683"/>
            <a:ext cx="1975490" cy="58255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Departments</a:t>
            </a: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17" name="Picture 8" descr="http://yenra.com/oracle-10g-enterprise-manager/oracle-10g-enterprise-manager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22178" y="3425957"/>
            <a:ext cx="590204" cy="59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矢印コネクタ 17"/>
          <p:cNvCxnSpPr/>
          <p:nvPr/>
        </p:nvCxnSpPr>
        <p:spPr bwMode="auto">
          <a:xfrm>
            <a:off x="4215132" y="4320339"/>
            <a:ext cx="1997219" cy="0"/>
          </a:xfrm>
          <a:prstGeom prst="straightConnector1">
            <a:avLst/>
          </a:prstGeom>
          <a:solidFill>
            <a:srgbClr val="A0D4D8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雲形吹き出し 18"/>
          <p:cNvSpPr/>
          <p:nvPr/>
        </p:nvSpPr>
        <p:spPr>
          <a:xfrm>
            <a:off x="1537308" y="3212454"/>
            <a:ext cx="3714373" cy="3068150"/>
          </a:xfrm>
          <a:prstGeom prst="cloudCallout">
            <a:avLst>
              <a:gd name="adj1" fmla="val -39614"/>
              <a:gd name="adj2" fmla="val -2434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</a:rPr>
              <a:t>Approval process??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21" name="Picture 2" descr="http://sozaikoujou.com/wp/wp-content/uploads/2015/04/th_business_per_ca_02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7792" y="4477244"/>
            <a:ext cx="904182" cy="90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スライド番号プレースホルダー 1"/>
          <p:cNvSpPr txBox="1">
            <a:spLocks/>
          </p:cNvSpPr>
          <p:nvPr/>
        </p:nvSpPr>
        <p:spPr>
          <a:xfrm>
            <a:off x="6563552" y="6208526"/>
            <a:ext cx="1961969" cy="31609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ja-JP"/>
            </a:defPPr>
            <a:lvl1pPr marL="0" algn="ctr" defTabSz="914400" rtl="0" eaLnBrk="1" latinLnBrk="0" hangingPunct="1">
              <a:defRPr kumimoji="1" sz="1800" kern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C1C831-43AA-4BDD-8BA8-49753ABC0A37}" type="slidenum">
              <a:rPr lang="ja-JP" altLang="en-US" sz="2000" smtClean="0"/>
              <a:pPr/>
              <a:t>16</a:t>
            </a:fld>
            <a:endParaRPr lang="ja-JP" altLang="en-US" sz="2000"/>
          </a:p>
        </p:txBody>
      </p:sp>
      <p:pic>
        <p:nvPicPr>
          <p:cNvPr id="24" name="Picture 2" descr="http://sozaikoujou.com/wp/wp-content/uploads/2015/04/th_business_per_ca_02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1041" y="3425957"/>
            <a:ext cx="904182" cy="90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25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49"/>
    </mc:Choice>
    <mc:Fallback xmlns="">
      <p:transition spd="slow" advTm="2704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Business Process Discovery</a:t>
            </a:r>
            <a:endParaRPr kumimoji="1" lang="ja-JP" altLang="en-US" dirty="0"/>
          </a:p>
        </p:txBody>
      </p:sp>
      <p:sp>
        <p:nvSpPr>
          <p:cNvPr id="5" name="円柱 4"/>
          <p:cNvSpPr/>
          <p:nvPr/>
        </p:nvSpPr>
        <p:spPr>
          <a:xfrm>
            <a:off x="853620" y="3324062"/>
            <a:ext cx="823486" cy="534154"/>
          </a:xfrm>
          <a:prstGeom prst="ca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DB</a:t>
            </a:r>
            <a:endParaRPr lang="ja-JP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Picture 39" descr="https://encrypted-tbn2.gstatic.com/images?q=tbn:ANd9GcSBhWEA_RrWRDwWRj68rR6MDa2ABKfgom8nSaRCMhZJHQZwYFbt5XLMMsQ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66" y="2332293"/>
            <a:ext cx="561311" cy="81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カギ線コネクタ 7"/>
          <p:cNvCxnSpPr>
            <a:stCxn id="6" idx="3"/>
            <a:endCxn id="5" idx="0"/>
          </p:cNvCxnSpPr>
          <p:nvPr/>
        </p:nvCxnSpPr>
        <p:spPr bwMode="auto">
          <a:xfrm>
            <a:off x="1132477" y="2740703"/>
            <a:ext cx="132886" cy="716898"/>
          </a:xfrm>
          <a:prstGeom prst="bentConnector2">
            <a:avLst/>
          </a:prstGeom>
          <a:solidFill>
            <a:srgbClr val="A0D4D8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8" descr="http://yenra.com/oracle-10g-enterprise-manager/oracle-10g-enterprise-manager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1" y="3862855"/>
            <a:ext cx="721950" cy="70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円柱 9"/>
          <p:cNvSpPr/>
          <p:nvPr/>
        </p:nvSpPr>
        <p:spPr>
          <a:xfrm>
            <a:off x="802259" y="4673684"/>
            <a:ext cx="823486" cy="534154"/>
          </a:xfrm>
          <a:prstGeom prst="ca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User Inf</a:t>
            </a:r>
            <a:r>
              <a:rPr lang="en-US" altLang="ja-JP" dirty="0">
                <a:solidFill>
                  <a:schemeClr val="tx1"/>
                </a:solidFill>
                <a:latin typeface="+mn-ea"/>
              </a:rPr>
              <a:t>o</a:t>
            </a:r>
            <a:endParaRPr lang="ja-JP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カギ線コネクタ 10"/>
          <p:cNvCxnSpPr/>
          <p:nvPr/>
        </p:nvCxnSpPr>
        <p:spPr bwMode="auto">
          <a:xfrm>
            <a:off x="1713801" y="3563033"/>
            <a:ext cx="471525" cy="4906"/>
          </a:xfrm>
          <a:prstGeom prst="bentConnector3">
            <a:avLst>
              <a:gd name="adj1" fmla="val 67709"/>
            </a:avLst>
          </a:prstGeom>
          <a:solidFill>
            <a:srgbClr val="A0D4D8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" name="正方形/長方形 11"/>
          <p:cNvSpPr/>
          <p:nvPr/>
        </p:nvSpPr>
        <p:spPr>
          <a:xfrm>
            <a:off x="1816058" y="3803347"/>
            <a:ext cx="10534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 smtClean="0">
                <a:solidFill>
                  <a:srgbClr val="FF0000"/>
                </a:solidFill>
              </a:rPr>
              <a:t>1,960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ctr"/>
            <a:r>
              <a:rPr lang="en-US" altLang="ja-JP" sz="2000" dirty="0">
                <a:solidFill>
                  <a:srgbClr val="FF0000"/>
                </a:solidFill>
              </a:rPr>
              <a:t>records</a:t>
            </a:r>
          </a:p>
        </p:txBody>
      </p:sp>
      <p:pic>
        <p:nvPicPr>
          <p:cNvPr id="13" name="Picture 2" descr="https://www.fundrecs.com/img/CSV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918" y="3261076"/>
            <a:ext cx="627487" cy="61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www.fundrecs.com/img/CSV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918" y="4594458"/>
            <a:ext cx="627487" cy="61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カギ線コネクタ 14"/>
          <p:cNvCxnSpPr/>
          <p:nvPr/>
        </p:nvCxnSpPr>
        <p:spPr bwMode="auto">
          <a:xfrm>
            <a:off x="1643800" y="4901148"/>
            <a:ext cx="471525" cy="4906"/>
          </a:xfrm>
          <a:prstGeom prst="bentConnector3">
            <a:avLst>
              <a:gd name="adj1" fmla="val 32292"/>
            </a:avLst>
          </a:prstGeom>
          <a:solidFill>
            <a:srgbClr val="A0D4D8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6" name="正方形/長方形 15"/>
          <p:cNvSpPr/>
          <p:nvPr/>
        </p:nvSpPr>
        <p:spPr>
          <a:xfrm>
            <a:off x="1787543" y="5230941"/>
            <a:ext cx="10534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 smtClean="0">
                <a:solidFill>
                  <a:srgbClr val="FF0000"/>
                </a:solidFill>
              </a:rPr>
              <a:t>269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ctr"/>
            <a:r>
              <a:rPr lang="en-US" altLang="ja-JP" sz="2000" dirty="0">
                <a:solidFill>
                  <a:srgbClr val="FF0000"/>
                </a:solidFill>
              </a:rPr>
              <a:t>records</a:t>
            </a:r>
          </a:p>
        </p:txBody>
      </p:sp>
      <p:cxnSp>
        <p:nvCxnSpPr>
          <p:cNvPr id="20" name="カギ線コネクタ 19"/>
          <p:cNvCxnSpPr>
            <a:stCxn id="13" idx="0"/>
            <a:endCxn id="31" idx="1"/>
          </p:cNvCxnSpPr>
          <p:nvPr/>
        </p:nvCxnSpPr>
        <p:spPr bwMode="auto">
          <a:xfrm rot="16200000" flipH="1">
            <a:off x="2863668" y="2750070"/>
            <a:ext cx="654206" cy="1676219"/>
          </a:xfrm>
          <a:prstGeom prst="bentConnector4">
            <a:avLst>
              <a:gd name="adj1" fmla="val -34943"/>
              <a:gd name="adj2" fmla="val 59359"/>
            </a:avLst>
          </a:prstGeom>
          <a:solidFill>
            <a:srgbClr val="A0D4D8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カギ線コネクタ 20"/>
          <p:cNvCxnSpPr>
            <a:stCxn id="14" idx="3"/>
            <a:endCxn id="31" idx="1"/>
          </p:cNvCxnSpPr>
          <p:nvPr/>
        </p:nvCxnSpPr>
        <p:spPr bwMode="auto">
          <a:xfrm flipV="1">
            <a:off x="2666405" y="3915282"/>
            <a:ext cx="1362476" cy="985866"/>
          </a:xfrm>
          <a:prstGeom prst="bentConnector3">
            <a:avLst>
              <a:gd name="adj1" fmla="val 50000"/>
            </a:avLst>
          </a:prstGeom>
          <a:solidFill>
            <a:srgbClr val="A0D4D8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2" name="カギ線コネクタ 21"/>
          <p:cNvCxnSpPr>
            <a:stCxn id="31" idx="2"/>
          </p:cNvCxnSpPr>
          <p:nvPr/>
        </p:nvCxnSpPr>
        <p:spPr bwMode="auto">
          <a:xfrm rot="16200000" flipH="1">
            <a:off x="4820367" y="4069330"/>
            <a:ext cx="668766" cy="1124722"/>
          </a:xfrm>
          <a:prstGeom prst="bentConnector2">
            <a:avLst/>
          </a:prstGeom>
          <a:solidFill>
            <a:srgbClr val="A0D4D8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7" name="スライド番号プレースホルダー 1"/>
          <p:cNvSpPr txBox="1">
            <a:spLocks/>
          </p:cNvSpPr>
          <p:nvPr/>
        </p:nvSpPr>
        <p:spPr>
          <a:xfrm>
            <a:off x="6354803" y="5444708"/>
            <a:ext cx="2003999" cy="26073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ja-JP"/>
            </a:defPPr>
            <a:lvl1pPr marL="0" algn="ctr" defTabSz="914400" rtl="0" eaLnBrk="1" latinLnBrk="0" hangingPunct="1">
              <a:defRPr kumimoji="1" sz="1800" kern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C1C831-43AA-4BDD-8BA8-49753ABC0A37}" type="slidenum">
              <a:rPr lang="ja-JP" altLang="en-US" smtClean="0"/>
              <a:pPr/>
              <a:t>17</a:t>
            </a:fld>
            <a:endParaRPr lang="ja-JP" altLang="en-US"/>
          </a:p>
        </p:txBody>
      </p:sp>
      <p:pic>
        <p:nvPicPr>
          <p:cNvPr id="28" name="図 2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714" y="3379056"/>
            <a:ext cx="3202330" cy="223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正方形/長方形 28"/>
          <p:cNvSpPr/>
          <p:nvPr/>
        </p:nvSpPr>
        <p:spPr>
          <a:xfrm>
            <a:off x="6304939" y="2742905"/>
            <a:ext cx="189826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dirty="0" smtClean="0"/>
              <a:t>Generated Business Process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4028881" y="3533255"/>
            <a:ext cx="1127016" cy="764053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009116" y="3577228"/>
            <a:ext cx="1165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BP </a:t>
            </a:r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retriever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254000" y="915237"/>
            <a:ext cx="8566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We used our tool to discover this department’s approval process based on </a:t>
            </a:r>
            <a:r>
              <a:rPr lang="en-US" altLang="ja-JP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two years system’s data</a:t>
            </a:r>
            <a:r>
              <a:rPr lang="en-US" altLang="ja-JP" sz="24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.</a:t>
            </a:r>
            <a:endParaRPr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175911" y="2085826"/>
            <a:ext cx="1431354" cy="6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000" dirty="0" smtClean="0">
                <a:solidFill>
                  <a:srgbClr val="000000"/>
                </a:solidFill>
                <a:latin typeface="+mn-ea"/>
                <a:ea typeface="+mn-ea"/>
              </a:rPr>
              <a:t>Workflow System</a:t>
            </a:r>
            <a:endParaRPr lang="ja-JP" altLang="en-US" sz="2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517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16"/>
    </mc:Choice>
    <mc:Fallback xmlns="">
      <p:transition spd="slow" advTm="3121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Generated Business Process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80" y="804147"/>
            <a:ext cx="8265741" cy="58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5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51"/>
    </mc:Choice>
    <mc:Fallback xmlns="">
      <p:transition spd="slow" advTm="2175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Stakeholder </a:t>
            </a:r>
            <a:r>
              <a:rPr lang="en-US" altLang="ja-JP" dirty="0" smtClean="0"/>
              <a:t>- </a:t>
            </a:r>
            <a:r>
              <a:rPr lang="en-US" altLang="ja-JP" dirty="0"/>
              <a:t>Activity Matrix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546869"/>
              </p:ext>
            </p:extLst>
          </p:nvPr>
        </p:nvGraphicFramePr>
        <p:xfrm>
          <a:off x="273034" y="2314176"/>
          <a:ext cx="8331204" cy="3491091"/>
        </p:xfrm>
        <a:graphic>
          <a:graphicData uri="http://schemas.openxmlformats.org/drawingml/2006/table">
            <a:tbl>
              <a:tblPr firstRow="1" bandRow="1"/>
              <a:tblGrid>
                <a:gridCol w="2259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4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786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</a:t>
                      </a:r>
                    </a:p>
                    <a:p>
                      <a:pPr algn="l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    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Prepare Document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Draft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Approve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204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20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RD_Dept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204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20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Shared_Center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204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20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IP_Dept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2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Biz_01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204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Biz_02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2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Biz_03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457350"/>
                  </a:ext>
                </a:extLst>
              </a:tr>
            </a:tbl>
          </a:graphicData>
        </a:graphic>
      </p:graphicFrame>
      <p:sp>
        <p:nvSpPr>
          <p:cNvPr id="2" name="正方形/長方形 1"/>
          <p:cNvSpPr/>
          <p:nvPr/>
        </p:nvSpPr>
        <p:spPr>
          <a:xfrm>
            <a:off x="250825" y="879103"/>
            <a:ext cx="86264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All </a:t>
            </a:r>
            <a:r>
              <a:rPr lang="en-US" altLang="ja-JP" sz="24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activities are affected by more than one department.</a:t>
            </a:r>
            <a:endParaRPr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80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57"/>
    </mc:Choice>
    <mc:Fallback xmlns="">
      <p:transition spd="slow" advTm="2945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64" name="タイトル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Agenda</a:t>
            </a:r>
            <a:endParaRPr kumimoji="1" lang="ja-JP" altLang="en-US" dirty="0"/>
          </a:p>
        </p:txBody>
      </p:sp>
      <p:sp>
        <p:nvSpPr>
          <p:cNvPr id="13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95536" y="1700808"/>
            <a:ext cx="8352928" cy="374441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Introduction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Approach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Tool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Case Study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Conclusion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0867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91"/>
    </mc:Choice>
    <mc:Fallback xmlns="">
      <p:transition spd="slow" advTm="2559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64" name="タイトル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Agenda</a:t>
            </a:r>
            <a:endParaRPr kumimoji="1" lang="ja-JP" altLang="en-US" dirty="0"/>
          </a:p>
        </p:txBody>
      </p:sp>
      <p:sp>
        <p:nvSpPr>
          <p:cNvPr id="13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95536" y="1700808"/>
            <a:ext cx="8352928" cy="374441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Introduction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Approach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Tool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Case Study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F0000"/>
                </a:solidFill>
              </a:rPr>
              <a:t>Conclusion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584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5"/>
    </mc:Choice>
    <mc:Fallback xmlns="">
      <p:transition spd="slow" advTm="3455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Summary and Future Issue</a:t>
            </a:r>
            <a:endParaRPr kumimoji="1" lang="ja-JP" altLang="en-US" dirty="0"/>
          </a:p>
        </p:txBody>
      </p:sp>
      <p:sp>
        <p:nvSpPr>
          <p:cNvPr id="5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95536" y="1340768"/>
            <a:ext cx="8352928" cy="5130290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0168B7"/>
                </a:solidFill>
              </a:rPr>
              <a:t>Summary</a:t>
            </a:r>
          </a:p>
          <a:p>
            <a:pPr lvl="1"/>
            <a:r>
              <a:rPr lang="en-US" altLang="ja-JP" dirty="0" smtClean="0"/>
              <a:t>We introduced </a:t>
            </a:r>
            <a:r>
              <a:rPr lang="en-US" altLang="ja-JP" dirty="0"/>
              <a:t>our industrial case study for identifying and understanding </a:t>
            </a:r>
            <a:r>
              <a:rPr lang="en-US" altLang="ja-JP" dirty="0" smtClean="0"/>
              <a:t>stakeholders.</a:t>
            </a:r>
          </a:p>
          <a:p>
            <a:pPr lvl="1"/>
            <a:r>
              <a:rPr lang="en-US" altLang="ja-JP" dirty="0" smtClean="0"/>
              <a:t>Our tool generated the business process model that involves organizational entities (i.e., swim-lanes) by </a:t>
            </a:r>
            <a:r>
              <a:rPr lang="en-US" altLang="ja-JP" dirty="0"/>
              <a:t>analyzing the database of the </a:t>
            </a:r>
            <a:r>
              <a:rPr lang="en-US" altLang="ja-JP" dirty="0" smtClean="0"/>
              <a:t>system.</a:t>
            </a:r>
          </a:p>
          <a:p>
            <a:pPr lvl="1"/>
            <a:r>
              <a:rPr lang="en-US" altLang="ja-JP" dirty="0" smtClean="0"/>
              <a:t>The model can helped </a:t>
            </a:r>
            <a:r>
              <a:rPr lang="en-US" altLang="ja-JP" dirty="0"/>
              <a:t>requirements engineers to capture correct and complete stakeholders. </a:t>
            </a:r>
            <a:endParaRPr kumimoji="1" lang="en-US" altLang="ja-JP" dirty="0"/>
          </a:p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168B7"/>
                </a:solidFill>
              </a:rPr>
              <a:t>Future Issue</a:t>
            </a:r>
          </a:p>
          <a:p>
            <a:pPr lvl="1"/>
            <a:r>
              <a:rPr lang="en-US" altLang="ja-JP" dirty="0"/>
              <a:t>We plan to verify the generated process models from the case </a:t>
            </a:r>
            <a:r>
              <a:rPr lang="en-US" altLang="ja-JP" dirty="0" smtClean="0"/>
              <a:t>study.</a:t>
            </a:r>
            <a:endParaRPr kumimoji="1" lang="en-US" altLang="ja-JP" dirty="0"/>
          </a:p>
          <a:p>
            <a:pPr lvl="1"/>
            <a:r>
              <a:rPr lang="en-US" altLang="ja-JP" dirty="0"/>
              <a:t>We will evaluate whether </a:t>
            </a:r>
            <a:r>
              <a:rPr lang="en-US" altLang="ja-JP" dirty="0" smtClean="0"/>
              <a:t>the stakeholder identification by our approach is </a:t>
            </a:r>
            <a:r>
              <a:rPr lang="en-US" altLang="ja-JP" dirty="0"/>
              <a:t>effective for the </a:t>
            </a:r>
            <a:r>
              <a:rPr lang="en-US" altLang="ja-JP" dirty="0" smtClean="0"/>
              <a:t>consulting business.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722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2"/>
    </mc:Choice>
    <mc:Fallback xmlns="">
      <p:transition spd="slow" advTm="6024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Who is NTT?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11760" t="20790" r="14320" b="20621"/>
          <a:stretch/>
        </p:blipFill>
        <p:spPr>
          <a:xfrm>
            <a:off x="35496" y="1196752"/>
            <a:ext cx="9108504" cy="481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5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23"/>
    </mc:Choice>
    <mc:Fallback xmlns="">
      <p:transition spd="slow" advTm="1602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Focusing Areas of NTT’s IT </a:t>
            </a:r>
            <a:r>
              <a:rPr lang="en-US" altLang="ja-JP" dirty="0" smtClean="0"/>
              <a:t>Offering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9528" t="23762" r="11801" b="9166"/>
          <a:stretch/>
        </p:blipFill>
        <p:spPr>
          <a:xfrm>
            <a:off x="112864" y="1052736"/>
            <a:ext cx="8918272" cy="5068943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4548696" y="3501008"/>
            <a:ext cx="4104456" cy="2160240"/>
          </a:xfrm>
          <a:prstGeom prst="rect">
            <a:avLst/>
          </a:prstGeom>
          <a:noFill/>
          <a:ln w="7620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kumimoji="1" lang="ja-JP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4427984" y="5877272"/>
            <a:ext cx="3672408" cy="817075"/>
          </a:xfrm>
          <a:prstGeom prst="wedgeRoundRectCallout">
            <a:avLst>
              <a:gd name="adj1" fmla="val 9332"/>
              <a:gd name="adj2" fmla="val -9269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 smtClean="0">
                <a:solidFill>
                  <a:schemeClr val="tx1"/>
                </a:solidFill>
              </a:rPr>
              <a:t>Consultants play a key role in requirements engineering.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30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63"/>
    </mc:Choice>
    <mc:Fallback xmlns="">
      <p:transition spd="slow" advTm="2486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54001" y="1412776"/>
            <a:ext cx="8636000" cy="4392488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One decisive factor influencing success of requirements </a:t>
            </a:r>
            <a:r>
              <a:rPr lang="en-US" altLang="ja-JP" sz="2800" dirty="0" smtClean="0"/>
              <a:t>engineering </a:t>
            </a:r>
            <a:r>
              <a:rPr lang="en-US" altLang="ja-JP" sz="2800" dirty="0"/>
              <a:t>is to identify and understand </a:t>
            </a:r>
            <a:r>
              <a:rPr lang="en-US" altLang="ja-JP" sz="2800" dirty="0">
                <a:solidFill>
                  <a:srgbClr val="FF0000"/>
                </a:solidFill>
              </a:rPr>
              <a:t>the right stakeholders </a:t>
            </a:r>
            <a:r>
              <a:rPr lang="en-US" altLang="ja-JP" sz="2800" dirty="0"/>
              <a:t>correctly and completely. </a:t>
            </a:r>
            <a:endParaRPr lang="en-US" altLang="ja-JP" sz="2800" dirty="0" smtClean="0"/>
          </a:p>
          <a:p>
            <a:endParaRPr kumimoji="1" lang="en-US" altLang="ja-JP" sz="2800" dirty="0" smtClean="0"/>
          </a:p>
          <a:p>
            <a:r>
              <a:rPr lang="en-US" altLang="ja-JP" sz="2800" dirty="0" smtClean="0"/>
              <a:t>Requirements engineers need </a:t>
            </a:r>
            <a:r>
              <a:rPr lang="en-US" altLang="ja-JP" sz="2800" dirty="0"/>
              <a:t>to know which </a:t>
            </a:r>
            <a:r>
              <a:rPr lang="en-US" altLang="ja-JP" sz="2800" dirty="0">
                <a:solidFill>
                  <a:srgbClr val="FF0000"/>
                </a:solidFill>
              </a:rPr>
              <a:t>organizational entity, as a stakeholder, </a:t>
            </a:r>
            <a:r>
              <a:rPr lang="en-US" altLang="ja-JP" sz="2800" dirty="0"/>
              <a:t>has an influence on the requirements of the system.</a:t>
            </a:r>
            <a:endParaRPr kumimoji="1" lang="en-US" altLang="ja-JP" sz="2800" dirty="0"/>
          </a:p>
          <a:p>
            <a:endParaRPr kumimoji="1" lang="ja-JP" altLang="en-US" sz="2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42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95"/>
    </mc:Choice>
    <mc:Fallback xmlns="">
      <p:transition spd="slow" advTm="4409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54001" y="908720"/>
            <a:ext cx="8636000" cy="1296144"/>
          </a:xfrm>
        </p:spPr>
        <p:txBody>
          <a:bodyPr/>
          <a:lstStyle/>
          <a:p>
            <a:r>
              <a:rPr lang="en-US" altLang="ja-JP" dirty="0" smtClean="0"/>
              <a:t>Business process </a:t>
            </a:r>
            <a:r>
              <a:rPr lang="en-US" altLang="ja-JP" dirty="0"/>
              <a:t>models are very helpful to identify </a:t>
            </a:r>
            <a:r>
              <a:rPr lang="en-US" altLang="ja-JP" dirty="0" smtClean="0"/>
              <a:t>organizational </a:t>
            </a:r>
            <a:r>
              <a:rPr lang="en-US" altLang="ja-JP" dirty="0"/>
              <a:t>entities </a:t>
            </a:r>
            <a:r>
              <a:rPr lang="en-US" altLang="ja-JP" dirty="0" smtClean="0"/>
              <a:t>related </a:t>
            </a:r>
            <a:r>
              <a:rPr lang="en-US" altLang="ja-JP" dirty="0"/>
              <a:t>to the </a:t>
            </a:r>
            <a:r>
              <a:rPr lang="en-US" altLang="ja-JP" dirty="0" smtClean="0"/>
              <a:t>system.</a:t>
            </a:r>
          </a:p>
          <a:p>
            <a:r>
              <a:rPr lang="en-US" altLang="ja-JP" dirty="0" smtClean="0"/>
              <a:t>However, business </a:t>
            </a:r>
            <a:r>
              <a:rPr lang="en-US" altLang="ja-JP" dirty="0"/>
              <a:t>processes are often undocumented.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Lack of Business Process Document</a:t>
            </a:r>
            <a:endParaRPr kumimoji="1" lang="ja-JP" altLang="en-US" dirty="0"/>
          </a:p>
        </p:txBody>
      </p:sp>
      <p:sp>
        <p:nvSpPr>
          <p:cNvPr id="5" name="ホームベース 4"/>
          <p:cNvSpPr/>
          <p:nvPr/>
        </p:nvSpPr>
        <p:spPr bwMode="auto">
          <a:xfrm>
            <a:off x="6902054" y="2287348"/>
            <a:ext cx="1449858" cy="1202400"/>
          </a:xfrm>
          <a:prstGeom prst="homePlate">
            <a:avLst>
              <a:gd name="adj" fmla="val 2416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ja-JP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7218343" y="2644618"/>
            <a:ext cx="8675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ja-JP" sz="24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Ops.</a:t>
            </a:r>
            <a:endParaRPr lang="ja-JP" altLang="en-US" sz="24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24"/>
          <p:cNvSpPr txBox="1"/>
          <p:nvPr/>
        </p:nvSpPr>
        <p:spPr>
          <a:xfrm>
            <a:off x="2987119" y="4715486"/>
            <a:ext cx="1070927" cy="923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</a:p>
        </p:txBody>
      </p:sp>
      <p:pic>
        <p:nvPicPr>
          <p:cNvPr id="8" name="Picture 39" descr="https://encrypted-tbn2.gstatic.com/images?q=tbn:ANd9GcSBhWEA_RrWRDwWRj68rR6MDa2ABKfgom8nSaRCMhZJHQZwYFbt5XLMMsQ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126" y="5050350"/>
            <a:ext cx="576269" cy="857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2333872" y="4322491"/>
            <a:ext cx="1442279" cy="6740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2100" dirty="0">
                <a:solidFill>
                  <a:srgbClr val="000000"/>
                </a:solidFill>
                <a:latin typeface="+mn-ea"/>
                <a:ea typeface="+mn-ea"/>
              </a:rPr>
              <a:t>Existing</a:t>
            </a:r>
          </a:p>
          <a:p>
            <a:pPr>
              <a:lnSpc>
                <a:spcPct val="90000"/>
              </a:lnSpc>
            </a:pPr>
            <a:r>
              <a:rPr lang="en-US" altLang="ja-JP" sz="2100" dirty="0">
                <a:solidFill>
                  <a:srgbClr val="000000"/>
                </a:solidFill>
                <a:latin typeface="+mn-ea"/>
                <a:ea typeface="+mn-ea"/>
              </a:rPr>
              <a:t>System</a:t>
            </a:r>
            <a:endParaRPr lang="ja-JP" altLang="en-US" sz="2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4501187" y="4224685"/>
            <a:ext cx="3584702" cy="1414131"/>
          </a:xfrm>
          <a:prstGeom prst="wedgeRoundRectCallout">
            <a:avLst>
              <a:gd name="adj1" fmla="val -62789"/>
              <a:gd name="adj2" fmla="val 1837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Wingdings" panose="05000000000000000000" pitchFamily="2" charset="2"/>
              <a:buChar char="u"/>
            </a:pPr>
            <a:r>
              <a:rPr lang="en-US" altLang="ja-JP" sz="2400" dirty="0">
                <a:solidFill>
                  <a:schemeClr val="tx1"/>
                </a:solidFill>
              </a:rPr>
              <a:t>No Documents</a:t>
            </a:r>
          </a:p>
          <a:p>
            <a:pPr marL="214313" indent="-214313">
              <a:buFont typeface="Wingdings" panose="05000000000000000000" pitchFamily="2" charset="2"/>
              <a:buChar char="u"/>
            </a:pPr>
            <a:r>
              <a:rPr lang="en-US" altLang="ja-JP" sz="2400" dirty="0">
                <a:solidFill>
                  <a:schemeClr val="tx1"/>
                </a:solidFill>
              </a:rPr>
              <a:t>Documents degraded</a:t>
            </a:r>
          </a:p>
          <a:p>
            <a:pPr marL="214313" indent="-214313">
              <a:buFont typeface="Wingdings" panose="05000000000000000000" pitchFamily="2" charset="2"/>
              <a:buChar char="u"/>
            </a:pPr>
            <a:r>
              <a:rPr lang="en-US" altLang="ja-JP" sz="2400" dirty="0">
                <a:solidFill>
                  <a:schemeClr val="tx1"/>
                </a:solidFill>
              </a:rPr>
              <a:t>Few (or No) </a:t>
            </a:r>
            <a:r>
              <a:rPr lang="en-US" altLang="ja-JP" sz="2400" dirty="0" smtClean="0">
                <a:solidFill>
                  <a:schemeClr val="tx1"/>
                </a:solidFill>
              </a:rPr>
              <a:t>Experts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32"/>
          <p:cNvSpPr txBox="1"/>
          <p:nvPr/>
        </p:nvSpPr>
        <p:spPr>
          <a:xfrm>
            <a:off x="3292096" y="5165609"/>
            <a:ext cx="1070927" cy="923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</a:p>
        </p:txBody>
      </p:sp>
      <p:sp>
        <p:nvSpPr>
          <p:cNvPr id="12" name="ホームベース 11"/>
          <p:cNvSpPr/>
          <p:nvPr/>
        </p:nvSpPr>
        <p:spPr bwMode="auto">
          <a:xfrm>
            <a:off x="3237408" y="2287348"/>
            <a:ext cx="3961061" cy="1202399"/>
          </a:xfrm>
          <a:prstGeom prst="homePlate">
            <a:avLst>
              <a:gd name="adj" fmla="val 22167"/>
            </a:avLst>
          </a:prstGeom>
          <a:solidFill>
            <a:srgbClr val="E5F5FF"/>
          </a:solidFill>
          <a:ln w="952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ja-JP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4661396" y="2285667"/>
            <a:ext cx="812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ja-JP" sz="24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Dev.</a:t>
            </a:r>
            <a:endParaRPr lang="ja-JP" altLang="en-US" sz="24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4" name="テキスト ボックス 40"/>
          <p:cNvSpPr txBox="1"/>
          <p:nvPr/>
        </p:nvSpPr>
        <p:spPr>
          <a:xfrm>
            <a:off x="3520329" y="2740858"/>
            <a:ext cx="1087167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ja-JP" alt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テキスト ボックス 41"/>
          <p:cNvSpPr txBox="1"/>
          <p:nvPr/>
        </p:nvSpPr>
        <p:spPr>
          <a:xfrm>
            <a:off x="5076056" y="2708920"/>
            <a:ext cx="2096275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Implementation/Test</a:t>
            </a:r>
            <a:endParaRPr lang="ja-JP" alt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右矢印 15"/>
          <p:cNvSpPr/>
          <p:nvPr/>
        </p:nvSpPr>
        <p:spPr>
          <a:xfrm>
            <a:off x="4660109" y="2833737"/>
            <a:ext cx="394362" cy="240716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7" name="Picture 10" descr="http://i0.wp.com/xperia-freaks.org/wp-content/uploads/2012/08/03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06" y="4083331"/>
            <a:ext cx="1756620" cy="175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ホームベース 17"/>
          <p:cNvSpPr/>
          <p:nvPr/>
        </p:nvSpPr>
        <p:spPr bwMode="auto">
          <a:xfrm>
            <a:off x="540757" y="2287348"/>
            <a:ext cx="2933173" cy="1191714"/>
          </a:xfrm>
          <a:prstGeom prst="homePlate">
            <a:avLst>
              <a:gd name="adj" fmla="val 23189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400" dirty="0" smtClean="0"/>
              <a:t>Requirements</a:t>
            </a:r>
          </a:p>
          <a:p>
            <a:pPr algn="ctr"/>
            <a:r>
              <a:rPr lang="en-US" altLang="ja-JP" sz="2400" dirty="0" smtClean="0"/>
              <a:t>Engineering</a:t>
            </a:r>
            <a:endParaRPr lang="en-US" altLang="ja-JP" sz="2400" dirty="0"/>
          </a:p>
        </p:txBody>
      </p:sp>
      <p:sp>
        <p:nvSpPr>
          <p:cNvPr id="19" name="角丸四角形吹き出し 18"/>
          <p:cNvSpPr/>
          <p:nvPr/>
        </p:nvSpPr>
        <p:spPr>
          <a:xfrm>
            <a:off x="539552" y="3926414"/>
            <a:ext cx="7812360" cy="2606636"/>
          </a:xfrm>
          <a:prstGeom prst="wedgeRoundRectCallout">
            <a:avLst>
              <a:gd name="adj1" fmla="val -34724"/>
              <a:gd name="adj2" fmla="val -6557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773755" y="5796813"/>
            <a:ext cx="1771616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r>
              <a:rPr lang="en-US" altLang="ja-JP" sz="2000" dirty="0" smtClean="0">
                <a:latin typeface="+mn-ea"/>
                <a:ea typeface="+mn-ea"/>
              </a:rPr>
              <a:t>Consultant</a:t>
            </a:r>
          </a:p>
          <a:p>
            <a:r>
              <a:rPr lang="en-US" altLang="ja-JP" sz="2000" dirty="0" smtClean="0">
                <a:latin typeface="+mn-ea"/>
                <a:ea typeface="+mn-ea"/>
              </a:rPr>
              <a:t>(BA / RE)</a:t>
            </a:r>
            <a:endParaRPr lang="ja-JP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74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76"/>
    </mc:Choice>
    <mc:Fallback xmlns="">
      <p:transition spd="slow" advTm="3927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Process Mining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824115"/>
            <a:ext cx="5328592" cy="4072298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95536" y="6147892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Process Mining Manifesto</a:t>
            </a:r>
          </a:p>
          <a:p>
            <a:r>
              <a:rPr lang="ja-JP" altLang="en-US" dirty="0" smtClean="0"/>
              <a:t>http</a:t>
            </a:r>
            <a:r>
              <a:rPr lang="ja-JP" altLang="en-US" dirty="0"/>
              <a:t>://dx.doi.org/10.1007/978-3-642-28108-2_19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50825" y="789797"/>
            <a:ext cx="8626476" cy="83099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ja-JP" sz="2400" dirty="0">
                <a:cs typeface="メイリオ" panose="020B0604030504040204" pitchFamily="50" charset="-128"/>
              </a:rPr>
              <a:t>Process mining is a research field for identifying business processes from the </a:t>
            </a:r>
            <a:r>
              <a:rPr lang="en-US" altLang="ja-JP" sz="2400" dirty="0" smtClean="0">
                <a:cs typeface="メイリオ" panose="020B0604030504040204" pitchFamily="50" charset="-128"/>
              </a:rPr>
              <a:t>event logs </a:t>
            </a:r>
            <a:r>
              <a:rPr lang="en-US" altLang="ja-JP" sz="2400" dirty="0">
                <a:cs typeface="メイリオ" panose="020B0604030504040204" pitchFamily="50" charset="-128"/>
              </a:rPr>
              <a:t>generated by a </a:t>
            </a:r>
            <a:r>
              <a:rPr lang="en-US" altLang="ja-JP" sz="2400" dirty="0" smtClean="0">
                <a:cs typeface="メイリオ" panose="020B0604030504040204" pitchFamily="50" charset="-128"/>
              </a:rPr>
              <a:t>system.</a:t>
            </a:r>
            <a:endParaRPr lang="ja-JP" altLang="en-US" sz="2400" dirty="0"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524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05"/>
    </mc:Choice>
    <mc:Fallback xmlns="">
      <p:transition spd="slow" advTm="3120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Business Processes by Process Mining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6" y="3721678"/>
            <a:ext cx="3366754" cy="2439581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509017" y="3090039"/>
            <a:ext cx="387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http://www.promtools.org/doku.php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15" y="2269730"/>
            <a:ext cx="1904762" cy="82857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688" y="3769381"/>
            <a:ext cx="3535117" cy="268395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6"/>
          <a:srcRect l="16791" r="25049" b="65121"/>
          <a:stretch/>
        </p:blipFill>
        <p:spPr>
          <a:xfrm>
            <a:off x="5364085" y="2186660"/>
            <a:ext cx="2880320" cy="996524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5699616" y="3224179"/>
            <a:ext cx="22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http://fluxicon.com/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50825" y="869811"/>
            <a:ext cx="8626476" cy="83099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ja-JP" sz="2400" dirty="0" smtClean="0">
                <a:cs typeface="メイリオ" panose="020B0604030504040204" pitchFamily="50" charset="-128"/>
              </a:rPr>
              <a:t>Existing process mining approaches focus on sequential flows. The models lack information on organizational entities.</a:t>
            </a:r>
            <a:endParaRPr lang="ja-JP" altLang="en-US" sz="2400" dirty="0"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72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15"/>
    </mc:Choice>
    <mc:Fallback xmlns="">
      <p:transition spd="slow" advTm="3701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64" name="タイトル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Agenda</a:t>
            </a:r>
            <a:endParaRPr kumimoji="1" lang="ja-JP" altLang="en-US" dirty="0"/>
          </a:p>
        </p:txBody>
      </p:sp>
      <p:sp>
        <p:nvSpPr>
          <p:cNvPr id="13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95536" y="1700808"/>
            <a:ext cx="8352928" cy="374441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Introduction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F0000"/>
                </a:solidFill>
              </a:rPr>
              <a:t>Approach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Tool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Case Study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Conclusion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391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8"/>
    </mc:Choice>
    <mc:Fallback xmlns="">
      <p:transition spd="slow" advTm="723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ユーザー定義 3">
      <a:dk1>
        <a:sysClr val="windowText" lastClr="000000"/>
      </a:dk1>
      <a:lt1>
        <a:srgbClr val="FFFFFF"/>
      </a:lt1>
      <a:dk2>
        <a:srgbClr val="01214F"/>
      </a:dk2>
      <a:lt2>
        <a:srgbClr val="128FFF"/>
      </a:lt2>
      <a:accent1>
        <a:srgbClr val="93C4FF"/>
      </a:accent1>
      <a:accent2>
        <a:srgbClr val="E94343"/>
      </a:accent2>
      <a:accent3>
        <a:srgbClr val="36AAF2"/>
      </a:accent3>
      <a:accent4>
        <a:srgbClr val="FE9700"/>
      </a:accent4>
      <a:accent5>
        <a:srgbClr val="862A88"/>
      </a:accent5>
      <a:accent6>
        <a:srgbClr val="6FBE28"/>
      </a:accent6>
      <a:hlink>
        <a:srgbClr val="E94343"/>
      </a:hlink>
      <a:folHlink>
        <a:srgbClr val="C91717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50800" cap="flat" cmpd="sng" algn="ctr">
          <a:solidFill>
            <a:schemeClr val="accent1">
              <a:lumMod val="40000"/>
              <a:lumOff val="6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 defTabSz="777836">
          <a:defRPr kumimoji="0" sz="1050" kern="0" dirty="0">
            <a:solidFill>
              <a:schemeClr val="bg1"/>
            </a:solidFill>
            <a:latin typeface="+mj-lt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45720" rIns="0" bIns="45720" rtlCol="0">
        <a:noAutofit/>
      </a:bodyPr>
      <a:lstStyle>
        <a:defPPr marL="0" indent="0">
          <a:buNone/>
          <a:defRPr sz="1100" dirty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7681</TotalTime>
  <Words>715</Words>
  <Application>Microsoft Office PowerPoint</Application>
  <PresentationFormat>画面に合わせる (4:3)</PresentationFormat>
  <Paragraphs>290</Paragraphs>
  <Slides>21</Slides>
  <Notes>21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9" baseType="lpstr">
      <vt:lpstr>ＭＳ Ｐゴシック</vt:lpstr>
      <vt:lpstr>SimSun</vt:lpstr>
      <vt:lpstr>メイリオ</vt:lpstr>
      <vt:lpstr>Arial</vt:lpstr>
      <vt:lpstr>Calibri</vt:lpstr>
      <vt:lpstr>Segoe UI</vt:lpstr>
      <vt:lpstr>Wingdings</vt:lpstr>
      <vt:lpstr>Office ​​テーマ</vt:lpstr>
      <vt:lpstr>Identifying and Understanding Stakeholders using Process Mining</vt:lpstr>
      <vt:lpstr>Agenda</vt:lpstr>
      <vt:lpstr>Who is NTT?</vt:lpstr>
      <vt:lpstr>Focusing Areas of NTT’s IT Offering</vt:lpstr>
      <vt:lpstr>Background</vt:lpstr>
      <vt:lpstr>Lack of Business Process Document</vt:lpstr>
      <vt:lpstr>Process Mining</vt:lpstr>
      <vt:lpstr>Business Processes by Process Mining</vt:lpstr>
      <vt:lpstr>Agenda</vt:lpstr>
      <vt:lpstr>Approach: Discovering business processes that involve organizational entities from an event logs and user information</vt:lpstr>
      <vt:lpstr>Basic Concept of Discovery Method(1/2)  -Generating Business Processes that Involve Organizational Entities-</vt:lpstr>
      <vt:lpstr>Basic Concept of Discovery Method(2/2)  -Generating Business Processes that Involve Organizational Entities-</vt:lpstr>
      <vt:lpstr>Agenda</vt:lpstr>
      <vt:lpstr>Software Implementation (BP retriever)</vt:lpstr>
      <vt:lpstr>Agenda</vt:lpstr>
      <vt:lpstr>Target System in Case Study</vt:lpstr>
      <vt:lpstr>Business Process Discovery</vt:lpstr>
      <vt:lpstr>Generated Business Process</vt:lpstr>
      <vt:lpstr>Stakeholder - Activity Matrix</vt:lpstr>
      <vt:lpstr>Agenda</vt:lpstr>
      <vt:lpstr>Summary and Future Issue</vt:lpstr>
    </vt:vector>
  </TitlesOfParts>
  <Company>日本電信電話株式会社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日本電信電話株式会社</dc:creator>
  <cp:lastModifiedBy>斎藤忍</cp:lastModifiedBy>
  <cp:revision>381</cp:revision>
  <cp:lastPrinted>2017-05-12T01:19:33Z</cp:lastPrinted>
  <dcterms:created xsi:type="dcterms:W3CDTF">2017-04-12T05:11:47Z</dcterms:created>
  <dcterms:modified xsi:type="dcterms:W3CDTF">2019-09-20T02:35:47Z</dcterms:modified>
</cp:coreProperties>
</file>