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2" r:id="rId5"/>
    <p:sldId id="263" r:id="rId6"/>
    <p:sldId id="264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425D-CC84-4C39-8454-13FC9E70A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ABC1-5F0B-459B-B45C-33CE6663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A51A8-6815-497E-B3C0-EE66C21B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CA60-45B6-4C9A-8A86-BDAF327C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3D9A-4ABE-40D8-AB47-611F89B9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41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A287-FEA7-4B29-AE2C-01EF235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9A667-4E70-4483-ABC3-BEA114DD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82DE-0331-4ED2-810D-BB86D0E0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DABB-332D-4FE8-83FA-BB0A82A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A3F8-B0B2-43AB-97C8-3108E42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06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D0C35-1617-4609-8887-62AE1202B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98F8-F1E2-4B9B-BDCC-D6B48036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D69C-7932-4147-B948-53D32383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78DD-A2E0-4268-8FA6-1FB3FC06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D99E-5FED-40B2-B7B0-C9A16435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1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55E1-8523-4A6A-9135-6B50E59E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492E-3C13-438B-B3ED-A715DF32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DDEC-3B0C-4FCE-8195-FC847C23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E3B2-10C6-4D71-B92E-67FC25AE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084E-45D1-41AB-AAA0-2EA9F72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4145-ADFA-4CAA-81C2-F3D95A07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A866-F07F-4C7D-B75E-64603FAD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C3C0-70E4-4386-B9A5-A3D907F0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51E1-75C1-4429-8191-B30E3726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FFF8-7A9E-4893-9D5C-810187D4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3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968-5D9D-4046-BF9F-F8E14C6A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FFE3-D28A-42FC-BC4E-D8A5C674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81F3-665C-4292-A31D-EF7F2946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F49F-4618-42F0-8203-E8878E4B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023A-1D0A-4D48-90AE-B2857DFE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96C0-394D-4369-A196-5D0A0A0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12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8F89-5396-4714-B985-FBA679AF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A18-58D3-4268-8B39-6E1F3349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BE3C-DF0A-48B7-A2AE-5659E6DC6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C9C25-307D-4D32-93EE-CDC14F61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C5D0E-3D53-4CFA-9162-ED86DA24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5D5CE-76B2-4C4E-B48B-06FEC729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7F7D4-295E-47CA-9AB6-957011E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7CECD-A7F1-4905-AD3D-0488692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339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70BA-416E-445E-8B79-84FD42FB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02632-36E4-4CD7-B168-7D6C5FE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A373D-2582-4F1C-B649-7076D42D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7819D-84BC-4B55-9A24-02A2AB0A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382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218DA-D71E-4F69-AF8A-1A871EAE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B9CFD-3686-4148-B389-F3D23F31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A125-3345-4A13-B123-21DB0024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9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CE9D-B456-4201-B320-6CBB1615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61A2-09CB-4E8B-A60C-B8739EA6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3118-A186-4ABE-8488-F32A0919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E116-97EA-474A-A2FD-3A7D1D5F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C427-A282-4719-9588-649F760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440D-8917-434D-99FA-D8FBF990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14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F93-D7CA-4AFC-9DB1-9130A70F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CB0A4-56C0-4C97-81D5-30B620A0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4D624-84CA-432A-BCF4-EEB49025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7A270-EFE9-4CE5-BAE6-078FC03B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DB9FD-47F1-4C7D-BF4F-39A16520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A3E1-BE12-4CD2-A29B-C4F0FE15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71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9A568-8582-4EBB-A4D2-0BEDC94B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78CD0-6CFA-4228-A4CE-60C8C81F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24C9-D525-400E-8290-790752652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1C1E-22F9-4058-8D2F-20B6C95E6A45}" type="datetimeFigureOut">
              <a:rPr lang="en-MY" smtClean="0"/>
              <a:t>14/12/2023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4754-E6BA-416E-841C-87BC0395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0A95-7E5B-4B13-8C25-EEFF85508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931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496-E29E-4ECD-A2E9-1EB10845E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7FF0-65A3-4D94-B607-7A302B98F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ABD97-01EE-4027-9BA4-D82F1242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1251" y="-10984"/>
            <a:ext cx="12343251" cy="686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B640C-992B-4981-A66C-1B3E93CDF9F5}"/>
              </a:ext>
            </a:extLst>
          </p:cNvPr>
          <p:cNvSpPr txBox="1"/>
          <p:nvPr/>
        </p:nvSpPr>
        <p:spPr>
          <a:xfrm>
            <a:off x="713063" y="432178"/>
            <a:ext cx="5382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/>
                <a:latin typeface="Algerian" panose="04020705040A02060702" pitchFamily="82" charset="0"/>
                <a:ea typeface="Carlito"/>
                <a:cs typeface="Carlito"/>
              </a:rPr>
              <a:t>REKA BENTUK DAN TEKNOLOGI</a:t>
            </a:r>
            <a:endParaRPr lang="en-MY" sz="48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FC998-0313-42F8-B97E-132CC81C4485}"/>
              </a:ext>
            </a:extLst>
          </p:cNvPr>
          <p:cNvSpPr txBox="1"/>
          <p:nvPr/>
        </p:nvSpPr>
        <p:spPr>
          <a:xfrm>
            <a:off x="713063" y="2692023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ras Bold ITC" panose="020B0907030504020204" pitchFamily="34" charset="0"/>
              </a:rPr>
              <a:t>Nama </a:t>
            </a:r>
            <a:r>
              <a:rPr lang="en-US" sz="3600" dirty="0" err="1">
                <a:latin typeface="Eras Bold ITC" panose="020B0907030504020204" pitchFamily="34" charset="0"/>
              </a:rPr>
              <a:t>Produk</a:t>
            </a:r>
            <a:r>
              <a:rPr lang="en-US" sz="3600" dirty="0">
                <a:latin typeface="Eras Bold ITC" panose="020B0907030504020204" pitchFamily="34" charset="0"/>
              </a:rPr>
              <a:t>: Light Bag</a:t>
            </a:r>
            <a:endParaRPr lang="en-MY" sz="3600" dirty="0"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E07E6-9C05-4E6C-8C03-E54B0BBB236A}"/>
              </a:ext>
            </a:extLst>
          </p:cNvPr>
          <p:cNvSpPr txBox="1"/>
          <p:nvPr/>
        </p:nvSpPr>
        <p:spPr>
          <a:xfrm>
            <a:off x="713063" y="624115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latin typeface="Agency FB" panose="020B0503020202020204" pitchFamily="34" charset="0"/>
              </a:rPr>
              <a:t>Ahli </a:t>
            </a:r>
            <a:r>
              <a:rPr lang="en-MY" dirty="0" err="1">
                <a:latin typeface="Agency FB" panose="020B0503020202020204" pitchFamily="34" charset="0"/>
              </a:rPr>
              <a:t>kumpulan</a:t>
            </a:r>
            <a:r>
              <a:rPr lang="en-MY" dirty="0">
                <a:latin typeface="Agency FB" panose="020B0503020202020204" pitchFamily="34" charset="0"/>
              </a:rPr>
              <a:t>: </a:t>
            </a:r>
            <a:r>
              <a:rPr lang="en-MY" dirty="0" err="1">
                <a:latin typeface="Agency FB" panose="020B0503020202020204" pitchFamily="34" charset="0"/>
              </a:rPr>
              <a:t>Airell</a:t>
            </a:r>
            <a:r>
              <a:rPr lang="en-MY" dirty="0">
                <a:latin typeface="Agency FB" panose="020B0503020202020204" pitchFamily="34" charset="0"/>
              </a:rPr>
              <a:t>, </a:t>
            </a:r>
            <a:r>
              <a:rPr lang="en-MY" dirty="0" err="1">
                <a:latin typeface="Agency FB" panose="020B0503020202020204" pitchFamily="34" charset="0"/>
              </a:rPr>
              <a:t>Adib</a:t>
            </a:r>
            <a:r>
              <a:rPr lang="en-MY" dirty="0">
                <a:latin typeface="Agency FB" panose="020B0503020202020204" pitchFamily="34" charset="0"/>
              </a:rPr>
              <a:t> Daniel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9613C9-DD8C-44E9-955D-80A64FCB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02" y="646986"/>
            <a:ext cx="3052919" cy="33383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2CB0-3280-46C3-9EC7-7878CDC2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B1FC7-EFD5-4C7B-A093-1EFFF29A8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5"/>
            <a:ext cx="12207083" cy="68580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8406CF-5A69-4C9E-B40C-FDCEDCCB7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98385"/>
              </p:ext>
            </p:extLst>
          </p:nvPr>
        </p:nvGraphicFramePr>
        <p:xfrm>
          <a:off x="629429" y="2426970"/>
          <a:ext cx="10292096" cy="3367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439">
                  <a:extLst>
                    <a:ext uri="{9D8B030D-6E8A-4147-A177-3AD203B41FA5}">
                      <a16:colId xmlns:a16="http://schemas.microsoft.com/office/drawing/2014/main" val="633047636"/>
                    </a:ext>
                  </a:extLst>
                </a:gridCol>
                <a:gridCol w="4364728">
                  <a:extLst>
                    <a:ext uri="{9D8B030D-6E8A-4147-A177-3AD203B41FA5}">
                      <a16:colId xmlns:a16="http://schemas.microsoft.com/office/drawing/2014/main" val="4110244739"/>
                    </a:ext>
                  </a:extLst>
                </a:gridCol>
                <a:gridCol w="1746301">
                  <a:extLst>
                    <a:ext uri="{9D8B030D-6E8A-4147-A177-3AD203B41FA5}">
                      <a16:colId xmlns:a16="http://schemas.microsoft.com/office/drawing/2014/main" val="1405012956"/>
                    </a:ext>
                  </a:extLst>
                </a:gridCol>
                <a:gridCol w="2037694">
                  <a:extLst>
                    <a:ext uri="{9D8B030D-6E8A-4147-A177-3AD203B41FA5}">
                      <a16:colId xmlns:a16="http://schemas.microsoft.com/office/drawing/2014/main" val="111186310"/>
                    </a:ext>
                  </a:extLst>
                </a:gridCol>
                <a:gridCol w="1455934">
                  <a:extLst>
                    <a:ext uri="{9D8B030D-6E8A-4147-A177-3AD203B41FA5}">
                      <a16:colId xmlns:a16="http://schemas.microsoft.com/office/drawing/2014/main" val="1437677361"/>
                    </a:ext>
                  </a:extLst>
                </a:gridCol>
              </a:tblGrid>
              <a:tr h="1040540">
                <a:tc>
                  <a:txBody>
                    <a:bodyPr/>
                    <a:lstStyle/>
                    <a:p>
                      <a:pPr marR="93345" algn="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50" marR="1132205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Bahan</a:t>
                      </a:r>
                      <a:endParaRPr lang="en-MY" sz="11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271145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Kuantiti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 marR="11303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Kos seunit (RM)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80">
                        <a:lnSpc>
                          <a:spcPts val="1460"/>
                        </a:lnSpc>
                      </a:pPr>
                      <a:r>
                        <a:rPr lang="en-US" sz="1200">
                          <a:effectLst/>
                        </a:rPr>
                        <a:t>Jumlah</a:t>
                      </a:r>
                      <a:endParaRPr lang="en-MY" sz="1100">
                        <a:effectLst/>
                      </a:endParaRPr>
                    </a:p>
                    <a:p>
                      <a:pPr marL="291465">
                        <a:lnSpc>
                          <a:spcPts val="1365"/>
                        </a:lnSpc>
                      </a:pPr>
                      <a:r>
                        <a:rPr lang="en-US" sz="1200">
                          <a:effectLst/>
                        </a:rPr>
                        <a:t>(RM)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2057045"/>
                  </a:ext>
                </a:extLst>
              </a:tr>
              <a:tr h="604758">
                <a:tc>
                  <a:txBody>
                    <a:bodyPr/>
                    <a:lstStyle/>
                    <a:p>
                      <a:pPr marL="5080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Epoxy Resin [butang]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269875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 marR="112395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2.00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200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3869981"/>
                  </a:ext>
                </a:extLst>
              </a:tr>
              <a:tr h="604758">
                <a:tc>
                  <a:txBody>
                    <a:bodyPr/>
                    <a:lstStyle/>
                    <a:p>
                      <a:pPr marL="5080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lampu &amp; suis tekan tutup &amp; bateri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269875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 marR="112395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5.00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RM 500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2601955"/>
                  </a:ext>
                </a:extLst>
              </a:tr>
              <a:tr h="512266">
                <a:tc>
                  <a:txBody>
                    <a:bodyPr/>
                    <a:lstStyle/>
                    <a:p>
                      <a:pPr marL="508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MY" sz="11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n-US" sz="1200">
                          <a:effectLst/>
                        </a:rPr>
                        <a:t>Kain (1m x 1m)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9875" algn="just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20m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2395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18.00  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360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8163895"/>
                  </a:ext>
                </a:extLst>
              </a:tr>
              <a:tr h="604758">
                <a:tc gridSpan="4">
                  <a:txBody>
                    <a:bodyPr/>
                    <a:lstStyle/>
                    <a:p>
                      <a:pPr marR="62230" algn="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Jumlah</a:t>
                      </a:r>
                      <a:endParaRPr lang="en-MY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2865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1060</a:t>
                      </a:r>
                      <a:endParaRPr lang="en-MY" sz="11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537578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6E48432-5F12-48A6-9813-B8D47179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3400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C7127-E590-40ED-985E-5EBB7547C095}"/>
              </a:ext>
            </a:extLst>
          </p:cNvPr>
          <p:cNvSpPr txBox="1"/>
          <p:nvPr/>
        </p:nvSpPr>
        <p:spPr>
          <a:xfrm>
            <a:off x="299103" y="150743"/>
            <a:ext cx="6580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Algerian" panose="04020705040A02060702" pitchFamily="82" charset="0"/>
                <a:ea typeface="Carlito"/>
                <a:cs typeface="Carlito"/>
              </a:rPr>
              <a:t>Kos </a:t>
            </a:r>
            <a:r>
              <a:rPr lang="en-US" sz="3600" dirty="0" err="1">
                <a:effectLst/>
                <a:latin typeface="Algerian" panose="04020705040A02060702" pitchFamily="82" charset="0"/>
                <a:ea typeface="Carlito"/>
                <a:cs typeface="Carlito"/>
              </a:rPr>
              <a:t>Bahan</a:t>
            </a:r>
            <a:r>
              <a:rPr lang="en-US" sz="3600" spc="5" dirty="0">
                <a:effectLst/>
                <a:latin typeface="Algerian" panose="04020705040A02060702" pitchFamily="82" charset="0"/>
                <a:ea typeface="Carlito"/>
                <a:cs typeface="Carlito"/>
              </a:rPr>
              <a:t> </a:t>
            </a:r>
            <a:r>
              <a:rPr lang="en-US" sz="3600" dirty="0">
                <a:effectLst/>
                <a:latin typeface="Algerian" panose="04020705040A02060702" pitchFamily="82" charset="0"/>
                <a:ea typeface="Carlito"/>
                <a:cs typeface="Carlito"/>
              </a:rPr>
              <a:t>(</a:t>
            </a:r>
            <a:r>
              <a:rPr lang="en-US" sz="3600" dirty="0" err="1">
                <a:effectLst/>
                <a:latin typeface="Algerian" panose="04020705040A02060702" pitchFamily="82" charset="0"/>
                <a:ea typeface="Carlito"/>
                <a:cs typeface="Carlito"/>
              </a:rPr>
              <a:t>Komponen</a:t>
            </a:r>
            <a:r>
              <a:rPr lang="en-US" sz="3600" dirty="0">
                <a:effectLst/>
                <a:latin typeface="Algerian" panose="04020705040A02060702" pitchFamily="82" charset="0"/>
                <a:ea typeface="Carlito"/>
                <a:cs typeface="Carlito"/>
              </a:rPr>
              <a:t>/</a:t>
            </a:r>
            <a:r>
              <a:rPr lang="en-US" sz="3600" dirty="0" err="1">
                <a:effectLst/>
                <a:latin typeface="Algerian" panose="04020705040A02060702" pitchFamily="82" charset="0"/>
                <a:ea typeface="Carlito"/>
                <a:cs typeface="Carlito"/>
              </a:rPr>
              <a:t>Bahan</a:t>
            </a:r>
            <a:r>
              <a:rPr lang="en-US" sz="3600" dirty="0">
                <a:effectLst/>
                <a:latin typeface="Algerian" panose="04020705040A02060702" pitchFamily="82" charset="0"/>
                <a:ea typeface="Carlito"/>
                <a:cs typeface="Carlito"/>
              </a:rPr>
              <a:t>)</a:t>
            </a:r>
            <a:endParaRPr lang="en-MY" sz="3600" dirty="0">
              <a:effectLst/>
              <a:latin typeface="Algerian" panose="04020705040A02060702" pitchFamily="82" charset="0"/>
              <a:ea typeface="Carlito"/>
              <a:cs typeface="Carlito"/>
            </a:endParaRPr>
          </a:p>
          <a:p>
            <a:endParaRPr lang="en-MY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181D-3A40-41F5-83D0-F358825A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50DDED-70B2-45EE-AC65-02010B65E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" y="-7389"/>
            <a:ext cx="12187071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5985DE-F5A4-4E42-858A-54196605F0E5}"/>
              </a:ext>
            </a:extLst>
          </p:cNvPr>
          <p:cNvSpPr txBox="1"/>
          <p:nvPr/>
        </p:nvSpPr>
        <p:spPr>
          <a:xfrm>
            <a:off x="3411611" y="365125"/>
            <a:ext cx="536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HARGA JUALAN</a:t>
            </a:r>
            <a:endParaRPr lang="en-MY" sz="5400" dirty="0"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2EAC3-5870-44E6-A8D6-FA89615EA74C}"/>
              </a:ext>
            </a:extLst>
          </p:cNvPr>
          <p:cNvSpPr txBox="1"/>
          <p:nvPr/>
        </p:nvSpPr>
        <p:spPr>
          <a:xfrm>
            <a:off x="394283" y="1653580"/>
            <a:ext cx="32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Kos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Pengeluaran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Projek</a:t>
            </a:r>
            <a:endParaRPr lang="en-MY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39BC8-2563-47E4-AA0F-DB354E044129}"/>
              </a:ext>
            </a:extLst>
          </p:cNvPr>
          <p:cNvSpPr txBox="1"/>
          <p:nvPr/>
        </p:nvSpPr>
        <p:spPr>
          <a:xfrm>
            <a:off x="394283" y="1934815"/>
            <a:ext cx="500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Kos </a:t>
            </a:r>
            <a:r>
              <a:rPr lang="en-US" dirty="0" err="1">
                <a:latin typeface="Arial Black" panose="020B0A04020102020204" pitchFamily="34" charset="0"/>
              </a:rPr>
              <a:t>bahan</a:t>
            </a:r>
            <a:r>
              <a:rPr lang="en-US" dirty="0">
                <a:latin typeface="Arial Black" panose="020B0A04020102020204" pitchFamily="34" charset="0"/>
              </a:rPr>
              <a:t> + Kos </a:t>
            </a:r>
            <a:r>
              <a:rPr lang="en-US" dirty="0" err="1">
                <a:latin typeface="Arial Black" panose="020B0A04020102020204" pitchFamily="34" charset="0"/>
              </a:rPr>
              <a:t>upah</a:t>
            </a:r>
            <a:r>
              <a:rPr lang="en-US" dirty="0">
                <a:latin typeface="Arial Black" panose="020B0A04020102020204" pitchFamily="34" charset="0"/>
              </a:rPr>
              <a:t> + Kos overhead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B9C9B-108E-4DC2-828C-2BAB841DA42F}"/>
              </a:ext>
            </a:extLst>
          </p:cNvPr>
          <p:cNvSpPr txBox="1"/>
          <p:nvPr/>
        </p:nvSpPr>
        <p:spPr>
          <a:xfrm>
            <a:off x="394283" y="2267039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RM 1060 + RM 840 + RM 21 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53167-EECF-43AF-924B-78B420874D9C}"/>
              </a:ext>
            </a:extLst>
          </p:cNvPr>
          <p:cNvSpPr txBox="1"/>
          <p:nvPr/>
        </p:nvSpPr>
        <p:spPr>
          <a:xfrm>
            <a:off x="7179757" y="1653580"/>
            <a:ext cx="32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Kos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Pengeluaran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Seunit</a:t>
            </a:r>
            <a:endParaRPr lang="en-MY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5C450-7BA9-4F55-AE77-76A1B999619B}"/>
              </a:ext>
            </a:extLst>
          </p:cNvPr>
          <p:cNvSpPr txBox="1"/>
          <p:nvPr/>
        </p:nvSpPr>
        <p:spPr>
          <a:xfrm>
            <a:off x="7179757" y="1934815"/>
            <a:ext cx="467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Kos </a:t>
            </a:r>
            <a:r>
              <a:rPr lang="en-US" dirty="0" err="1">
                <a:latin typeface="Arial Black" panose="020B0A04020102020204" pitchFamily="34" charset="0"/>
              </a:rPr>
              <a:t>Pengeluaran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Projek</a:t>
            </a:r>
            <a:r>
              <a:rPr lang="en-US" dirty="0">
                <a:latin typeface="Arial Black" panose="020B0A04020102020204" pitchFamily="34" charset="0"/>
              </a:rPr>
              <a:t>/</a:t>
            </a:r>
            <a:r>
              <a:rPr lang="en-US" dirty="0" err="1">
                <a:latin typeface="Arial Black" panose="020B0A04020102020204" pitchFamily="34" charset="0"/>
              </a:rPr>
              <a:t>jumlah</a:t>
            </a:r>
            <a:r>
              <a:rPr lang="en-US" dirty="0">
                <a:latin typeface="Arial Black" panose="020B0A04020102020204" pitchFamily="34" charset="0"/>
              </a:rPr>
              <a:t> unit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DC9CF7-939B-46BA-9D67-CEC7DEF0B0FF}"/>
              </a:ext>
            </a:extLst>
          </p:cNvPr>
          <p:cNvSpPr txBox="1"/>
          <p:nvPr/>
        </p:nvSpPr>
        <p:spPr>
          <a:xfrm>
            <a:off x="394283" y="25792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= 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RM 1921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55253-F361-47E3-B634-1812C2A0D54A}"/>
              </a:ext>
            </a:extLst>
          </p:cNvPr>
          <p:cNvSpPr txBox="1"/>
          <p:nvPr/>
        </p:nvSpPr>
        <p:spPr>
          <a:xfrm>
            <a:off x="7179757" y="2267039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RM 1921 / 100pcs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369D7-CD70-405C-BC93-124DA5C097B4}"/>
              </a:ext>
            </a:extLst>
          </p:cNvPr>
          <p:cNvSpPr txBox="1"/>
          <p:nvPr/>
        </p:nvSpPr>
        <p:spPr>
          <a:xfrm>
            <a:off x="7179757" y="2576910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= 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RM </a:t>
            </a:r>
            <a:r>
              <a:rPr lang="en-US" dirty="0"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19.21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59029-2193-493C-BE87-7A06CF0E44D3}"/>
              </a:ext>
            </a:extLst>
          </p:cNvPr>
          <p:cNvSpPr txBox="1"/>
          <p:nvPr/>
        </p:nvSpPr>
        <p:spPr>
          <a:xfrm>
            <a:off x="415314" y="3241095"/>
            <a:ext cx="158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Kos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Jualan</a:t>
            </a:r>
            <a:endParaRPr lang="en-MY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666EA-07D0-4C1F-9BD9-02E0C43C1099}"/>
              </a:ext>
            </a:extLst>
          </p:cNvPr>
          <p:cNvSpPr txBox="1"/>
          <p:nvPr/>
        </p:nvSpPr>
        <p:spPr>
          <a:xfrm>
            <a:off x="411375" y="3473814"/>
            <a:ext cx="603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Kos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Pengeluaran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Seunit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+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Peratus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keuntungan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2237E-B92D-419A-A44F-EDC52C892FFF}"/>
              </a:ext>
            </a:extLst>
          </p:cNvPr>
          <p:cNvSpPr txBox="1"/>
          <p:nvPr/>
        </p:nvSpPr>
        <p:spPr>
          <a:xfrm>
            <a:off x="411375" y="3704872"/>
            <a:ext cx="502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RM 19.21 + RM 9.65 (50%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keuntungan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)</a:t>
            </a:r>
            <a:endParaRPr lang="en-MY" sz="1800" dirty="0">
              <a:effectLst/>
              <a:latin typeface="Arial Black" panose="020B0A04020102020204" pitchFamily="34" charset="0"/>
              <a:ea typeface="Carlito"/>
              <a:cs typeface="Carli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B8807-F141-4A08-AF1B-2524C98117C8}"/>
              </a:ext>
            </a:extLst>
          </p:cNvPr>
          <p:cNvSpPr txBox="1"/>
          <p:nvPr/>
        </p:nvSpPr>
        <p:spPr>
          <a:xfrm>
            <a:off x="411375" y="392580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= RM 28.80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ECA9CB-B018-4BB7-8AC0-9A0F14A1D4EC}"/>
              </a:ext>
            </a:extLst>
          </p:cNvPr>
          <p:cNvSpPr txBox="1"/>
          <p:nvPr/>
        </p:nvSpPr>
        <p:spPr>
          <a:xfrm>
            <a:off x="411375" y="4419497"/>
            <a:ext cx="252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A. BOLEH DICAPAI</a:t>
            </a:r>
            <a:endParaRPr lang="en-MY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074C81-9AC4-41E3-A542-8B91F63E0B43}"/>
              </a:ext>
            </a:extLst>
          </p:cNvPr>
          <p:cNvSpPr txBox="1"/>
          <p:nvPr/>
        </p:nvSpPr>
        <p:spPr>
          <a:xfrm>
            <a:off x="402829" y="4665023"/>
            <a:ext cx="772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Keuntungan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	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= K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os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jualan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- 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kos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pengeluaran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seunit</a:t>
            </a:r>
            <a:r>
              <a:rPr lang="en-US" sz="1800" b="1" spc="-2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produk</a:t>
            </a:r>
            <a:endParaRPr lang="en-MY" sz="1800" dirty="0">
              <a:effectLst/>
              <a:latin typeface="Arial Black" panose="020B0A04020102020204" pitchFamily="34" charset="0"/>
              <a:ea typeface="Carlito"/>
              <a:cs typeface="Carlit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631C63-AAD9-4070-AFDD-D73ADB5D53FB}"/>
              </a:ext>
            </a:extLst>
          </p:cNvPr>
          <p:cNvSpPr txBox="1"/>
          <p:nvPr/>
        </p:nvSpPr>
        <p:spPr>
          <a:xfrm>
            <a:off x="2452642" y="495696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RM 28.80 - RM 19.21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B1B1BD-DCD7-4450-B983-B9DC88513310}"/>
              </a:ext>
            </a:extLst>
          </p:cNvPr>
          <p:cNvSpPr txBox="1"/>
          <p:nvPr/>
        </p:nvSpPr>
        <p:spPr>
          <a:xfrm>
            <a:off x="2235347" y="5222283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= RM  9.65</a:t>
            </a:r>
            <a:endParaRPr lang="en-MY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3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277D-34AF-450E-95EA-4917E8A3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0244C-CAA2-44A2-899D-25606660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239187-C410-4596-BA0A-E8582847F4E3}"/>
              </a:ext>
            </a:extLst>
          </p:cNvPr>
          <p:cNvSpPr txBox="1"/>
          <p:nvPr/>
        </p:nvSpPr>
        <p:spPr>
          <a:xfrm>
            <a:off x="4182655" y="104576"/>
            <a:ext cx="3826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TEKNOLOGI</a:t>
            </a:r>
            <a:endParaRPr lang="en-MY" sz="54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2B0AE-F6D9-4601-AAFC-F384569A7C1D}"/>
              </a:ext>
            </a:extLst>
          </p:cNvPr>
          <p:cNvSpPr txBox="1"/>
          <p:nvPr/>
        </p:nvSpPr>
        <p:spPr>
          <a:xfrm>
            <a:off x="401651" y="1184914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REKA BENTUK ELEKTRIK</a:t>
            </a:r>
            <a:endParaRPr lang="en-MY" sz="2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44698-4838-482F-9427-761B2C690564}"/>
              </a:ext>
            </a:extLst>
          </p:cNvPr>
          <p:cNvSpPr txBox="1"/>
          <p:nvPr/>
        </p:nvSpPr>
        <p:spPr>
          <a:xfrm>
            <a:off x="401652" y="1847696"/>
            <a:ext cx="4546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Komponen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- </a:t>
            </a:r>
            <a:r>
              <a:rPr lang="en-US" sz="2000" dirty="0" err="1">
                <a:latin typeface="Arial Black" panose="020B0A04020102020204" pitchFamily="34" charset="0"/>
              </a:rPr>
              <a:t>Lampu</a:t>
            </a:r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Tx/>
              <a:buChar char="-"/>
            </a:pP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MY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Kekuatan</a:t>
            </a: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MY" sz="2000" dirty="0">
                <a:latin typeface="Arial Black" panose="020B0A04020102020204" pitchFamily="34" charset="0"/>
              </a:rPr>
              <a:t>- </a:t>
            </a:r>
            <a:r>
              <a:rPr lang="en-MY" sz="2000" dirty="0" err="1">
                <a:latin typeface="Arial Black" panose="020B0A04020102020204" pitchFamily="34" charset="0"/>
              </a:rPr>
              <a:t>Bercahaya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Terang</a:t>
            </a:r>
            <a:endParaRPr lang="en-MY" sz="2000" dirty="0">
              <a:latin typeface="Arial Black" panose="020B0A04020102020204" pitchFamily="34" charset="0"/>
            </a:endParaRPr>
          </a:p>
          <a:p>
            <a:pPr marL="342900" indent="-342900">
              <a:buFontTx/>
              <a:buChar char="-"/>
            </a:pP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Kelemahan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- </a:t>
            </a:r>
            <a:r>
              <a:rPr lang="en-US" sz="2000" dirty="0" err="1">
                <a:latin typeface="Arial Black" panose="020B0A04020102020204" pitchFamily="34" charset="0"/>
              </a:rPr>
              <a:t>Kehabisan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sel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kering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26A61-F9D5-422D-9003-2ADFCF99C019}"/>
              </a:ext>
            </a:extLst>
          </p:cNvPr>
          <p:cNvSpPr txBox="1"/>
          <p:nvPr/>
        </p:nvSpPr>
        <p:spPr>
          <a:xfrm>
            <a:off x="6407920" y="1186411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REKA BENTUK FESYEN</a:t>
            </a:r>
            <a:endParaRPr lang="en-MY" sz="24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21795-4929-44C4-80CB-BACFC5C704E9}"/>
              </a:ext>
            </a:extLst>
          </p:cNvPr>
          <p:cNvSpPr txBox="1"/>
          <p:nvPr/>
        </p:nvSpPr>
        <p:spPr>
          <a:xfrm>
            <a:off x="6407920" y="1853482"/>
            <a:ext cx="45464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Komponen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- Fabrik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- </a:t>
            </a:r>
            <a:r>
              <a:rPr lang="en-US" sz="2000" dirty="0" err="1">
                <a:latin typeface="Arial Black" panose="020B0A04020102020204" pitchFamily="34" charset="0"/>
              </a:rPr>
              <a:t>Benang</a:t>
            </a:r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Tx/>
              <a:buChar char="-"/>
            </a:pP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MY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Kekuatan</a:t>
            </a: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MY" sz="2000" dirty="0">
                <a:latin typeface="Arial Black" panose="020B0A04020102020204" pitchFamily="34" charset="0"/>
              </a:rPr>
              <a:t>- Fabrik yang </a:t>
            </a:r>
            <a:r>
              <a:rPr lang="en-MY" sz="2000" dirty="0" err="1">
                <a:latin typeface="Arial Black" panose="020B0A04020102020204" pitchFamily="34" charset="0"/>
              </a:rPr>
              <a:t>Kukuh</a:t>
            </a:r>
            <a:endParaRPr lang="en-MY" sz="2000" dirty="0">
              <a:latin typeface="Arial Black" panose="020B0A04020102020204" pitchFamily="34" charset="0"/>
            </a:endParaRPr>
          </a:p>
          <a:p>
            <a:r>
              <a:rPr lang="en-MY" sz="2000" dirty="0">
                <a:latin typeface="Arial Black" panose="020B0A04020102020204" pitchFamily="34" charset="0"/>
              </a:rPr>
              <a:t>- </a:t>
            </a:r>
            <a:r>
              <a:rPr lang="en-MY" sz="2000" dirty="0" err="1">
                <a:latin typeface="Arial Black" panose="020B0A04020102020204" pitchFamily="34" charset="0"/>
              </a:rPr>
              <a:t>Benang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untuk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mencantumkan</a:t>
            </a:r>
            <a:r>
              <a:rPr lang="en-MY" sz="2000" dirty="0">
                <a:latin typeface="Arial Black" panose="020B0A04020102020204" pitchFamily="34" charset="0"/>
              </a:rPr>
              <a:t>      </a:t>
            </a:r>
            <a:r>
              <a:rPr lang="en-MY" sz="2000" dirty="0" err="1">
                <a:latin typeface="Arial Black" panose="020B0A04020102020204" pitchFamily="34" charset="0"/>
              </a:rPr>
              <a:t>fabrik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untuk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kekukuhan</a:t>
            </a:r>
            <a:endParaRPr lang="en-MY" sz="2000" dirty="0">
              <a:latin typeface="Arial Black" panose="020B0A04020102020204" pitchFamily="34" charset="0"/>
            </a:endParaRPr>
          </a:p>
          <a:p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Kelemahan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- </a:t>
            </a:r>
            <a:r>
              <a:rPr lang="en-US" sz="2000" dirty="0" err="1">
                <a:latin typeface="Arial Black" panose="020B0A04020102020204" pitchFamily="34" charset="0"/>
              </a:rPr>
              <a:t>Mudah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lusuh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4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2907-B3FC-405B-8402-798DFBB7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8264D-A067-406B-8A5F-90FD816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C5AD3-3A4D-4202-B3F1-F101893C6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82" y="-3091387"/>
            <a:ext cx="12510781" cy="125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9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B5CE-87EC-4C51-A1CF-A58055D4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1CC0C-B727-4C78-8A84-B59B4F75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CFBE2-58DC-434C-9DE5-08ACF5681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5" y="-3007496"/>
            <a:ext cx="11116112" cy="111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A11-72CE-47E9-ACB2-7D2B99DB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38C4DDC-2A71-4890-A7CE-14444C25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-1194" r="60675" b="55138"/>
          <a:stretch/>
        </p:blipFill>
        <p:spPr>
          <a:xfrm>
            <a:off x="-68367" y="-188006"/>
            <a:ext cx="12260366" cy="7052264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FDC906-7FB0-490E-90E1-52F2836F42A7}"/>
              </a:ext>
            </a:extLst>
          </p:cNvPr>
          <p:cNvSpPr txBox="1"/>
          <p:nvPr/>
        </p:nvSpPr>
        <p:spPr>
          <a:xfrm>
            <a:off x="3894396" y="365125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lgerian" panose="04020705040A02060702" pitchFamily="82" charset="0"/>
              </a:rPr>
              <a:t>CARA </a:t>
            </a:r>
            <a:r>
              <a:rPr lang="en-MY" sz="3600" dirty="0" err="1">
                <a:latin typeface="Algerian" panose="04020705040A02060702" pitchFamily="82" charset="0"/>
              </a:rPr>
              <a:t>pemasaran</a:t>
            </a:r>
            <a:endParaRPr lang="en-MY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46A30-3B5C-4B56-866F-529FFCA61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9" y="1236170"/>
            <a:ext cx="10561673" cy="52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62-508A-4F50-B422-B0D1F362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BDEF94-20C0-411E-A6CA-0D97C2622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2" t="33546"/>
          <a:stretch/>
        </p:blipFill>
        <p:spPr>
          <a:xfrm>
            <a:off x="0" y="-1"/>
            <a:ext cx="12192000" cy="685964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A0CEE8-1F69-43C3-B16D-5A0E02C78CA9}"/>
              </a:ext>
            </a:extLst>
          </p:cNvPr>
          <p:cNvSpPr txBox="1"/>
          <p:nvPr/>
        </p:nvSpPr>
        <p:spPr>
          <a:xfrm>
            <a:off x="207850" y="365125"/>
            <a:ext cx="58881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POSTER</a:t>
            </a:r>
          </a:p>
          <a:p>
            <a:r>
              <a:rPr lang="en-US" sz="6600" dirty="0" err="1">
                <a:latin typeface="Algerian" panose="04020705040A02060702" pitchFamily="82" charset="0"/>
              </a:rPr>
              <a:t>PENGIKLANan</a:t>
            </a:r>
            <a:endParaRPr lang="en-MY" sz="6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5E98F-B417-413D-9291-0A6215C5A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59" y="502065"/>
            <a:ext cx="4136641" cy="58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7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Algerian</vt:lpstr>
      <vt:lpstr>Arial</vt:lpstr>
      <vt:lpstr>Arial Black</vt:lpstr>
      <vt:lpstr>Calibri</vt:lpstr>
      <vt:lpstr>Calibri Light</vt:lpstr>
      <vt:lpstr>Carlito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2023-11-19T09:58:03Z</dcterms:created>
  <dcterms:modified xsi:type="dcterms:W3CDTF">2023-12-13T17:44:11Z</dcterms:modified>
</cp:coreProperties>
</file>