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0"/>
    <p:restoredTop sz="96327"/>
  </p:normalViewPr>
  <p:slideViewPr>
    <p:cSldViewPr snapToGrid="0">
      <p:cViewPr varScale="1">
        <p:scale>
          <a:sx n="138" d="100"/>
          <a:sy n="138" d="100"/>
        </p:scale>
        <p:origin x="176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F267-B17E-91AF-1986-AD659597B9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94EB9-18CE-AB16-C81F-82EF4476A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business strategy development</a:t>
            </a:r>
          </a:p>
        </p:txBody>
      </p:sp>
    </p:spTree>
    <p:extLst>
      <p:ext uri="{BB962C8B-B14F-4D97-AF65-F5344CB8AC3E}">
        <p14:creationId xmlns:p14="http://schemas.microsoft.com/office/powerpoint/2010/main" val="92658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FEFD-EFDA-9ACE-4B20-8FB22727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Modeled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23BBD-764D-50E3-8D49-B955BE2F5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 ticket price: $81.00</a:t>
            </a:r>
          </a:p>
          <a:p>
            <a:r>
              <a:rPr lang="en-US" dirty="0"/>
              <a:t>Modeled ticket price: $85.48 – $106.26 ($95.87 ± $10.39)</a:t>
            </a:r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Are we underpricing?</a:t>
            </a:r>
          </a:p>
          <a:p>
            <a:pPr lvl="1"/>
            <a:r>
              <a:rPr lang="en-US" dirty="0"/>
              <a:t>Are there any other factors that we should account for?</a:t>
            </a:r>
          </a:p>
        </p:txBody>
      </p:sp>
    </p:spTree>
    <p:extLst>
      <p:ext uri="{BB962C8B-B14F-4D97-AF65-F5344CB8AC3E}">
        <p14:creationId xmlns:p14="http://schemas.microsoft.com/office/powerpoint/2010/main" val="3962111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39801B-1FFB-4D3A-DDAC-0F9875718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1" y="618518"/>
            <a:ext cx="10820399" cy="1478570"/>
          </a:xfrm>
        </p:spPr>
        <p:txBody>
          <a:bodyPr>
            <a:normAutofit/>
          </a:bodyPr>
          <a:lstStyle/>
          <a:p>
            <a:r>
              <a:rPr lang="en-US" sz="2500" dirty="0"/>
              <a:t>Scenario 1 -</a:t>
            </a:r>
            <a:r>
              <a:rPr lang="en-US" sz="2500" dirty="0">
                <a:effectLst/>
                <a:ea typeface="Arial" panose="020B0604020202020204" pitchFamily="34" charset="0"/>
              </a:rPr>
              <a:t> Permanently closing to 10 of the least used runs</a:t>
            </a:r>
            <a:endParaRPr lang="en-US" sz="25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CB655C-F0F4-1306-AE8F-FFE805EEA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578114" cy="3965046"/>
          </a:xfrm>
        </p:spPr>
        <p:txBody>
          <a:bodyPr>
            <a:normAutofit/>
          </a:bodyPr>
          <a:lstStyle/>
          <a:p>
            <a:r>
              <a:rPr lang="en-US" sz="2000" dirty="0">
                <a:ea typeface="Arial" panose="020B0604020202020204" pitchFamily="34" charset="0"/>
              </a:rPr>
              <a:t>Closing 1 makes no difference</a:t>
            </a:r>
          </a:p>
          <a:p>
            <a:r>
              <a:rPr lang="en-US" sz="2000" dirty="0">
                <a:effectLst/>
                <a:ea typeface="Arial" panose="020B0604020202020204" pitchFamily="34" charset="0"/>
              </a:rPr>
              <a:t>Closing 2-3 reduces support for ticket price and revenue</a:t>
            </a:r>
          </a:p>
          <a:p>
            <a:r>
              <a:rPr lang="en-US" sz="2000" dirty="0">
                <a:ea typeface="Arial" panose="020B0604020202020204" pitchFamily="34" charset="0"/>
              </a:rPr>
              <a:t>Closing 4-5 has no effect compared to closing 3</a:t>
            </a:r>
          </a:p>
          <a:p>
            <a:r>
              <a:rPr lang="en-US" sz="2000" dirty="0">
                <a:effectLst/>
                <a:ea typeface="Arial" panose="020B0604020202020204" pitchFamily="34" charset="0"/>
              </a:rPr>
              <a:t>Closing 6 or more leads to a huge drop</a:t>
            </a:r>
          </a:p>
        </p:txBody>
      </p:sp>
      <p:pic>
        <p:nvPicPr>
          <p:cNvPr id="5" name="image2.png">
            <a:extLst>
              <a:ext uri="{FF2B5EF4-FFF2-40B4-BE49-F238E27FC236}">
                <a16:creationId xmlns:a16="http://schemas.microsoft.com/office/drawing/2014/main" id="{DE28E8C6-F93E-55AE-4421-7BC5387FD7F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43330"/>
            <a:ext cx="5456279" cy="294639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3527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93AB-21A2-BF6B-8E9F-F5A58A235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89370"/>
          </a:xfrm>
        </p:spPr>
        <p:txBody>
          <a:bodyPr/>
          <a:lstStyle/>
          <a:p>
            <a:r>
              <a:rPr lang="en-US" dirty="0"/>
              <a:t>Scenario 2 vs. Scenario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3000B-2FC7-D867-9EEB-E32F98B06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707888"/>
            <a:ext cx="4878389" cy="204207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Scenario 2 - </a:t>
            </a:r>
            <a:r>
              <a:rPr lang="en-US" sz="1800" dirty="0">
                <a:effectLst/>
                <a:ea typeface="Arial" panose="020B0604020202020204" pitchFamily="34" charset="0"/>
              </a:rPr>
              <a:t>Increase the vertical drop by adding a run to a point 150 feet lower down but requiring the installation of an additional chair lift to bring skiers back up, without additional</a:t>
            </a:r>
            <a:r>
              <a:rPr lang="en-US" sz="1800" dirty="0"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ea typeface="Arial" panose="020B0604020202020204" pitchFamily="34" charset="0"/>
              </a:rPr>
              <a:t>snow making coverage</a:t>
            </a:r>
            <a:r>
              <a:rPr lang="en-US" sz="1800" dirty="0">
                <a:ea typeface="Arial" panose="020B0604020202020204" pitchFamily="34" charset="0"/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92E796-E08B-60F7-3DCC-5287E1550451}"/>
              </a:ext>
            </a:extLst>
          </p:cNvPr>
          <p:cNvSpPr txBox="1">
            <a:spLocks/>
          </p:cNvSpPr>
          <p:nvPr/>
        </p:nvSpPr>
        <p:spPr>
          <a:xfrm>
            <a:off x="6094412" y="1707888"/>
            <a:ext cx="4878389" cy="184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Scenario 3 - </a:t>
            </a:r>
            <a:r>
              <a:rPr lang="en-US" sz="1800" dirty="0">
                <a:ea typeface="Arial" panose="020B0604020202020204" pitchFamily="34" charset="0"/>
              </a:rPr>
              <a:t>Same as Scenario 2  but adding 2 acres of snow making cover.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ea typeface="Arial" panose="020B0604020202020204" pitchFamily="34" charset="0"/>
              </a:rPr>
              <a:t>- No change compared to Scenario 2 but </a:t>
            </a:r>
            <a:r>
              <a:rPr lang="en-US" sz="1800" b="1" dirty="0">
                <a:ea typeface="Arial" panose="020B0604020202020204" pitchFamily="34" charset="0"/>
              </a:rPr>
              <a:t>increases operational costs</a:t>
            </a:r>
            <a:r>
              <a:rPr lang="en-US" sz="1800" dirty="0">
                <a:ea typeface="Arial" panose="020B0604020202020204" pitchFamily="34" charset="0"/>
              </a:rPr>
              <a:t>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ea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819160-2137-B6A1-2C3D-CA03556E70DA}"/>
              </a:ext>
            </a:extLst>
          </p:cNvPr>
          <p:cNvSpPr txBox="1"/>
          <p:nvPr/>
        </p:nvSpPr>
        <p:spPr>
          <a:xfrm>
            <a:off x="3909486" y="4516168"/>
            <a:ext cx="4369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a typeface="Arial" panose="020B0604020202020204" pitchFamily="34" charset="0"/>
              </a:rPr>
              <a:t>Increases support for ticket price by $1.99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a typeface="Arial" panose="020B0604020202020204" pitchFamily="34" charset="0"/>
              </a:rPr>
              <a:t>Increases seasonal revenue by $3474,638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ACD66C-332C-6369-4F14-F80E3E167EE7}"/>
              </a:ext>
            </a:extLst>
          </p:cNvPr>
          <p:cNvCxnSpPr>
            <a:cxnSpLocks/>
          </p:cNvCxnSpPr>
          <p:nvPr/>
        </p:nvCxnSpPr>
        <p:spPr>
          <a:xfrm>
            <a:off x="5080000" y="3636615"/>
            <a:ext cx="517236" cy="68349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F6B72A-6B79-B215-0223-D73B484DB211}"/>
              </a:ext>
            </a:extLst>
          </p:cNvPr>
          <p:cNvCxnSpPr>
            <a:cxnSpLocks/>
          </p:cNvCxnSpPr>
          <p:nvPr/>
        </p:nvCxnSpPr>
        <p:spPr>
          <a:xfrm flipH="1">
            <a:off x="6370784" y="3634514"/>
            <a:ext cx="595745" cy="68349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186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2CBD-26F4-0322-6E16-BFA1C087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4 -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Increase the longest run by 0.2 mile to boast 3.5 miles length, requiring an additional snow making coverage of 4 acres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84C7-CB67-090D-B39D-FF807006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difference to the ticket pricing or the revenue demonstrated.</a:t>
            </a:r>
          </a:p>
        </p:txBody>
      </p:sp>
    </p:spTree>
    <p:extLst>
      <p:ext uri="{BB962C8B-B14F-4D97-AF65-F5344CB8AC3E}">
        <p14:creationId xmlns:p14="http://schemas.microsoft.com/office/powerpoint/2010/main" val="454751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0EB5-59D1-B200-1EEF-EBDBCEBF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623F5-B1AB-A52A-2F56-332F88890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 2 might be the most optimal business strategy proposed</a:t>
            </a:r>
          </a:p>
          <a:p>
            <a:r>
              <a:rPr lang="en-US" dirty="0"/>
              <a:t>Ticket price can be safely increased by $1.99 to a value of $82.99 with this change. Further increase may be considered with more data </a:t>
            </a:r>
            <a:r>
              <a:rPr lang="en-US"/>
              <a:t>and intel.</a:t>
            </a:r>
            <a:endParaRPr lang="en-US" dirty="0"/>
          </a:p>
          <a:p>
            <a:r>
              <a:rPr lang="en-US" dirty="0"/>
              <a:t>This will increase total resort’s seasonal revenue by $3,474,638, which can help to cover new operational costs.</a:t>
            </a:r>
          </a:p>
          <a:p>
            <a:r>
              <a:rPr lang="en-US" dirty="0"/>
              <a:t>We might need to revisit this issue if the new data with operational and installation costs will be available.</a:t>
            </a:r>
          </a:p>
        </p:txBody>
      </p:sp>
    </p:spTree>
    <p:extLst>
      <p:ext uri="{BB962C8B-B14F-4D97-AF65-F5344CB8AC3E}">
        <p14:creationId xmlns:p14="http://schemas.microsoft.com/office/powerpoint/2010/main" val="35006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D665-9337-34D6-832D-71B9C240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F719C-3B89-1D22-C42B-1B4DB0E8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Big Mountain Resort wants to develop pricing and operational business strategy as soon as possible to maximize capitalization on its facilities to address the $1.54M  increase in operational costs after installing new chair lift this season.</a:t>
            </a:r>
          </a:p>
        </p:txBody>
      </p:sp>
    </p:spTree>
    <p:extLst>
      <p:ext uri="{BB962C8B-B14F-4D97-AF65-F5344CB8AC3E}">
        <p14:creationId xmlns:p14="http://schemas.microsoft.com/office/powerpoint/2010/main" val="28466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71CC-DA6B-19B7-ACFB-6714811E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D8AAC-F73F-9572-9991-DBC9DB121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Recently, Big Mountain Resort has enhanced visitor distribution across its expanse by installing a new chair lift, that escalated the operational costs by $1.54 million this season. The management now requires insights on which facilities will deliver a better return on investment. Additionally, they are seeking strategic data-driven guidance on any potential adjustments to ticket prices, offerings and operation of the resort’s facilities, to stay competitive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127023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99FE-CC47-CE72-7197-5A7D960B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of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404A-234E-8678-F56E-37BA0EE4D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An understanding is achieved regarding which facilities provide the most return on investment, identifying the areas of potential growth to further enhance revenue generation.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Effective pricing strategy and operational changes are developed, optimizing revenue while providing visitor satisfaction and competitiveness in the market.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Break-even point and profit margins are achieved to offset the increased operational costs by $1.54M as soon as possible.</a:t>
            </a:r>
          </a:p>
        </p:txBody>
      </p:sp>
    </p:spTree>
    <p:extLst>
      <p:ext uri="{BB962C8B-B14F-4D97-AF65-F5344CB8AC3E}">
        <p14:creationId xmlns:p14="http://schemas.microsoft.com/office/powerpoint/2010/main" val="224433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C3B6B-8019-4B70-D276-59567786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66E74-26A5-9DB7-E39A-1D29F6622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Features that are the most impactful on the resort’s ticket price: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Total number of chairs and fast quads</a:t>
            </a:r>
          </a:p>
          <a:p>
            <a:pPr algn="just"/>
            <a:r>
              <a:rPr lang="en-US" dirty="0"/>
              <a:t>Number of runs</a:t>
            </a:r>
          </a:p>
          <a:p>
            <a:pPr algn="just"/>
            <a:r>
              <a:rPr lang="en-US" dirty="0"/>
              <a:t>Area covered by snowmaking machines</a:t>
            </a:r>
          </a:p>
          <a:p>
            <a:pPr algn="just"/>
            <a:r>
              <a:rPr lang="en-US" dirty="0"/>
              <a:t>Vertical Drop</a:t>
            </a:r>
          </a:p>
        </p:txBody>
      </p:sp>
    </p:spTree>
    <p:extLst>
      <p:ext uri="{BB962C8B-B14F-4D97-AF65-F5344CB8AC3E}">
        <p14:creationId xmlns:p14="http://schemas.microsoft.com/office/powerpoint/2010/main" val="216949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5ACD94DE-DE21-4A9D-8875-A1539BE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8F3053C-AA2D-43E7-9127-59111DE0E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59025B1-E34F-4772-B2CC-DA9B705D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85E8FDD9-55D5-48E9-BD0F-41FA02C5A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2C147D99-21B5-462F-B3D9-2D04FC67D8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3A84E48A-5D81-47C8-9B35-7891B51623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A7C08433-35BE-4A5A-9C1F-B37DEB4827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D0B8201B-0CB0-4F9E-ACB0-DD7529234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888D2777-7FAE-47C4-9E1A-3C4D015CFB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CE168F44-CB11-4900-AC9E-3EBEC80160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A0F39381-D3B3-4EBE-80AB-F3AA4D188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F8B41A7C-3B6F-4BEF-B1FA-4869947AE7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9A08FB39-6EFB-4948-88F2-6EB113F10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32489CF5-34F9-4676-8FC8-EA47623A9F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16">
                <a:extLst>
                  <a:ext uri="{FF2B5EF4-FFF2-40B4-BE49-F238E27FC236}">
                    <a16:creationId xmlns:a16="http://schemas.microsoft.com/office/drawing/2014/main" id="{6E6A81FE-6687-4E45-86EE-506158CFC0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7">
                <a:extLst>
                  <a:ext uri="{FF2B5EF4-FFF2-40B4-BE49-F238E27FC236}">
                    <a16:creationId xmlns:a16="http://schemas.microsoft.com/office/drawing/2014/main" id="{085F56DC-138C-4970-A499-1F8C4FBADF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18">
                <a:extLst>
                  <a:ext uri="{FF2B5EF4-FFF2-40B4-BE49-F238E27FC236}">
                    <a16:creationId xmlns:a16="http://schemas.microsoft.com/office/drawing/2014/main" id="{2241CFC6-2DD5-4908-95FF-C76F3F432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19">
                <a:extLst>
                  <a:ext uri="{FF2B5EF4-FFF2-40B4-BE49-F238E27FC236}">
                    <a16:creationId xmlns:a16="http://schemas.microsoft.com/office/drawing/2014/main" id="{EAE9ABAC-3BE1-44E6-A764-8B7884E839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0">
                <a:extLst>
                  <a:ext uri="{FF2B5EF4-FFF2-40B4-BE49-F238E27FC236}">
                    <a16:creationId xmlns:a16="http://schemas.microsoft.com/office/drawing/2014/main" id="{39874D11-3018-499B-BD78-11BB954BDF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9D4461D3-04C7-495D-BA09-8D5311E9DA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22">
                <a:extLst>
                  <a:ext uri="{FF2B5EF4-FFF2-40B4-BE49-F238E27FC236}">
                    <a16:creationId xmlns:a16="http://schemas.microsoft.com/office/drawing/2014/main" id="{BF405972-B14C-45E8-9F0C-E2F11F1CF0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23">
                <a:extLst>
                  <a:ext uri="{FF2B5EF4-FFF2-40B4-BE49-F238E27FC236}">
                    <a16:creationId xmlns:a16="http://schemas.microsoft.com/office/drawing/2014/main" id="{D7939026-A689-46F4-97AC-5F68665D7D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24">
                <a:extLst>
                  <a:ext uri="{FF2B5EF4-FFF2-40B4-BE49-F238E27FC236}">
                    <a16:creationId xmlns:a16="http://schemas.microsoft.com/office/drawing/2014/main" id="{8AD9F31C-5CF7-45EE-907A-3074488127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25">
                <a:extLst>
                  <a:ext uri="{FF2B5EF4-FFF2-40B4-BE49-F238E27FC236}">
                    <a16:creationId xmlns:a16="http://schemas.microsoft.com/office/drawing/2014/main" id="{93412351-62FA-4EF3-8FE2-4CDD8397B9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26">
                <a:extLst>
                  <a:ext uri="{FF2B5EF4-FFF2-40B4-BE49-F238E27FC236}">
                    <a16:creationId xmlns:a16="http://schemas.microsoft.com/office/drawing/2014/main" id="{84A81491-A1EB-46E3-9E73-11B93428C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27">
                <a:extLst>
                  <a:ext uri="{FF2B5EF4-FFF2-40B4-BE49-F238E27FC236}">
                    <a16:creationId xmlns:a16="http://schemas.microsoft.com/office/drawing/2014/main" id="{E7727744-4F0E-4AA2-97BC-0C44AB354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28">
                <a:extLst>
                  <a:ext uri="{FF2B5EF4-FFF2-40B4-BE49-F238E27FC236}">
                    <a16:creationId xmlns:a16="http://schemas.microsoft.com/office/drawing/2014/main" id="{4575AD90-731F-4996-AA04-86E5EC8CB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231A78D3-96D9-4A22-BC29-8274B016C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DFF31CA2-144E-493E-A135-83B83452AB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31">
                <a:extLst>
                  <a:ext uri="{FF2B5EF4-FFF2-40B4-BE49-F238E27FC236}">
                    <a16:creationId xmlns:a16="http://schemas.microsoft.com/office/drawing/2014/main" id="{C1ED7F8F-8F7D-4634-8EF1-3DC871518A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51DBAB3-1986-470D-B778-24F7953C7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id="{921E27E2-FB87-421E-898F-0AD31CBC4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C9479707-E515-4B3C-9493-72190DDB2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4">
                <a:extLst>
                  <a:ext uri="{FF2B5EF4-FFF2-40B4-BE49-F238E27FC236}">
                    <a16:creationId xmlns:a16="http://schemas.microsoft.com/office/drawing/2014/main" id="{9FF90DFA-7702-4558-8B3D-756D81D85A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558A4777-3BE1-4000-9CB4-73048552F5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2A041A71-3C90-472C-AC37-21EFE0786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37">
                <a:extLst>
                  <a:ext uri="{FF2B5EF4-FFF2-40B4-BE49-F238E27FC236}">
                    <a16:creationId xmlns:a16="http://schemas.microsoft.com/office/drawing/2014/main" id="{8FC1DCF1-A0C3-4803-9B5B-29A6C245A4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71612D3E-4DBC-49B9-86B5-FCD82B1B1E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CB1CF104-08B0-46F6-ABBF-649AC5A702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FCE7D9F8-F405-4677-A45F-EDBB7F16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7347872F-3F7B-4ADF-BC95-429727E82D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C113195-43EA-4B6A-B281-C0458D926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7" name="Rectangle 56">
              <a:extLst>
                <a:ext uri="{FF2B5EF4-FFF2-40B4-BE49-F238E27FC236}">
                  <a16:creationId xmlns:a16="http://schemas.microsoft.com/office/drawing/2014/main" id="{27DEAF6E-67FE-4877-B38B-0F2BF7857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2">
              <a:extLst>
                <a:ext uri="{FF2B5EF4-FFF2-40B4-BE49-F238E27FC236}">
                  <a16:creationId xmlns:a16="http://schemas.microsoft.com/office/drawing/2014/main" id="{F60C980E-E723-46CF-9296-C7BBA4DB8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8D36904-1712-4C81-B063-66E1D4777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40302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BEA28722-E2AF-4D8D-9E59-65B94630A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A279E077-7DAF-4B93-BE2C-98F6B13A1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E78603D6-020D-4269-95E5-2E17499DA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8">
              <a:extLst>
                <a:ext uri="{FF2B5EF4-FFF2-40B4-BE49-F238E27FC236}">
                  <a16:creationId xmlns:a16="http://schemas.microsoft.com/office/drawing/2014/main" id="{CE9500AA-AB8C-4023-967A-11555F0F4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1B716630-BD94-436E-9E9C-5D534092D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4CE6FCD2-8177-4A45-88ED-A2B986102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E32BEED2-100A-48B2-B552-07B54EEC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839DB29D-A8C6-484A-A747-14733D5B3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B1A468B2-ABD1-447D-89DC-7A9CFBBCB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219C1A45-C8B0-48AE-B5A9-A1B40B43B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F2910D68-E982-47F7-A53C-ABA0CB34F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6">
              <a:extLst>
                <a:ext uri="{FF2B5EF4-FFF2-40B4-BE49-F238E27FC236}">
                  <a16:creationId xmlns:a16="http://schemas.microsoft.com/office/drawing/2014/main" id="{C4B84BAD-BCB3-4BF2-8A3C-3391BF4AB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522D8CE7-E27B-4BAE-962D-AAC0D66E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1042B4B5-2D6F-405A-A112-D5F96027E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199F606E-DC72-4CAF-AFF2-58FA0121E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C949CB30-1690-4B14-954A-4FA9637C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1">
              <a:extLst>
                <a:ext uri="{FF2B5EF4-FFF2-40B4-BE49-F238E27FC236}">
                  <a16:creationId xmlns:a16="http://schemas.microsoft.com/office/drawing/2014/main" id="{84EE3B4E-AE37-4F27-B6AC-FF20B9BE3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798942D8-2074-4A7F-AD65-7564D8C3B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D4324684-C1DE-4AF8-B17D-917AD23FE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A4C18B6C-86CE-40F9-919C-9490AD3E3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72DB2464-DEE2-4EB2-9FB2-46768EE68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56E24DAD-4831-4565-ACE0-E7FDBC654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ADB70D91-E74C-433F-9BCD-587B93561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E982042F-EEF5-49A7-87B3-43F929699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54806968-8087-4915-B489-2BE793DD2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A937487D-58AA-4E9D-966F-85938FA8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FDA6755A-0790-476D-86D7-F95215FAD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32">
              <a:extLst>
                <a:ext uri="{FF2B5EF4-FFF2-40B4-BE49-F238E27FC236}">
                  <a16:creationId xmlns:a16="http://schemas.microsoft.com/office/drawing/2014/main" id="{A951E2B3-F005-4EDC-B890-F93D63F12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Rectangle 33">
              <a:extLst>
                <a:ext uri="{FF2B5EF4-FFF2-40B4-BE49-F238E27FC236}">
                  <a16:creationId xmlns:a16="http://schemas.microsoft.com/office/drawing/2014/main" id="{466F4EF3-7ED2-4EC7-8F76-4AD87CD1E5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34">
              <a:extLst>
                <a:ext uri="{FF2B5EF4-FFF2-40B4-BE49-F238E27FC236}">
                  <a16:creationId xmlns:a16="http://schemas.microsoft.com/office/drawing/2014/main" id="{521BF1A3-D416-49F9-A1D2-4C7B3218B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35">
              <a:extLst>
                <a:ext uri="{FF2B5EF4-FFF2-40B4-BE49-F238E27FC236}">
                  <a16:creationId xmlns:a16="http://schemas.microsoft.com/office/drawing/2014/main" id="{F6C16CF8-3F09-4C17-94A6-42BCABB66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36">
              <a:extLst>
                <a:ext uri="{FF2B5EF4-FFF2-40B4-BE49-F238E27FC236}">
                  <a16:creationId xmlns:a16="http://schemas.microsoft.com/office/drawing/2014/main" id="{B667C1A8-CDB1-4FD0-A3F6-0E035C7CA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37">
              <a:extLst>
                <a:ext uri="{FF2B5EF4-FFF2-40B4-BE49-F238E27FC236}">
                  <a16:creationId xmlns:a16="http://schemas.microsoft.com/office/drawing/2014/main" id="{0B2B73AB-248E-49DB-8ED2-3FCB0A0D8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38">
              <a:extLst>
                <a:ext uri="{FF2B5EF4-FFF2-40B4-BE49-F238E27FC236}">
                  <a16:creationId xmlns:a16="http://schemas.microsoft.com/office/drawing/2014/main" id="{8411F083-5CD4-4569-BA08-059B5CA9A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9">
              <a:extLst>
                <a:ext uri="{FF2B5EF4-FFF2-40B4-BE49-F238E27FC236}">
                  <a16:creationId xmlns:a16="http://schemas.microsoft.com/office/drawing/2014/main" id="{AF78C2C2-8584-4B3B-9AF8-E7FF368FA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40">
              <a:extLst>
                <a:ext uri="{FF2B5EF4-FFF2-40B4-BE49-F238E27FC236}">
                  <a16:creationId xmlns:a16="http://schemas.microsoft.com/office/drawing/2014/main" id="{40934674-5C07-4146-B556-4A271D996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41">
              <a:extLst>
                <a:ext uri="{FF2B5EF4-FFF2-40B4-BE49-F238E27FC236}">
                  <a16:creationId xmlns:a16="http://schemas.microsoft.com/office/drawing/2014/main" id="{D970276A-A310-41DB-B917-D7D346566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42">
              <a:extLst>
                <a:ext uri="{FF2B5EF4-FFF2-40B4-BE49-F238E27FC236}">
                  <a16:creationId xmlns:a16="http://schemas.microsoft.com/office/drawing/2014/main" id="{EEEC747F-78C5-4212-8ACE-BB4B7D248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43">
              <a:extLst>
                <a:ext uri="{FF2B5EF4-FFF2-40B4-BE49-F238E27FC236}">
                  <a16:creationId xmlns:a16="http://schemas.microsoft.com/office/drawing/2014/main" id="{821AE83F-022D-41AF-A219-992ACE1E0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44">
              <a:extLst>
                <a:ext uri="{FF2B5EF4-FFF2-40B4-BE49-F238E27FC236}">
                  <a16:creationId xmlns:a16="http://schemas.microsoft.com/office/drawing/2014/main" id="{EF049934-C636-4279-91F0-ED3121923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Rectangle 45">
              <a:extLst>
                <a:ext uri="{FF2B5EF4-FFF2-40B4-BE49-F238E27FC236}">
                  <a16:creationId xmlns:a16="http://schemas.microsoft.com/office/drawing/2014/main" id="{8588DF1D-2DD2-499F-9384-29C92277F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46">
              <a:extLst>
                <a:ext uri="{FF2B5EF4-FFF2-40B4-BE49-F238E27FC236}">
                  <a16:creationId xmlns:a16="http://schemas.microsoft.com/office/drawing/2014/main" id="{DF555F2B-5E3D-438F-89A8-EABA91A72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47">
              <a:extLst>
                <a:ext uri="{FF2B5EF4-FFF2-40B4-BE49-F238E27FC236}">
                  <a16:creationId xmlns:a16="http://schemas.microsoft.com/office/drawing/2014/main" id="{006B22A5-B971-42EE-9141-E65B4EF26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48">
              <a:extLst>
                <a:ext uri="{FF2B5EF4-FFF2-40B4-BE49-F238E27FC236}">
                  <a16:creationId xmlns:a16="http://schemas.microsoft.com/office/drawing/2014/main" id="{3AA529FD-59E0-4B70-94C1-D0541A63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9">
              <a:extLst>
                <a:ext uri="{FF2B5EF4-FFF2-40B4-BE49-F238E27FC236}">
                  <a16:creationId xmlns:a16="http://schemas.microsoft.com/office/drawing/2014/main" id="{ABAFA9C1-3649-4F7F-81D0-69DF7919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50">
              <a:extLst>
                <a:ext uri="{FF2B5EF4-FFF2-40B4-BE49-F238E27FC236}">
                  <a16:creationId xmlns:a16="http://schemas.microsoft.com/office/drawing/2014/main" id="{D3CCFACE-F8B9-45E4-8F31-797E1C67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51">
              <a:extLst>
                <a:ext uri="{FF2B5EF4-FFF2-40B4-BE49-F238E27FC236}">
                  <a16:creationId xmlns:a16="http://schemas.microsoft.com/office/drawing/2014/main" id="{D9F7B9DB-1C45-4CD5-A025-F49F84F12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52">
              <a:extLst>
                <a:ext uri="{FF2B5EF4-FFF2-40B4-BE49-F238E27FC236}">
                  <a16:creationId xmlns:a16="http://schemas.microsoft.com/office/drawing/2014/main" id="{3E76F16C-AE46-486F-B365-837F8E2AD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53">
              <a:extLst>
                <a:ext uri="{FF2B5EF4-FFF2-40B4-BE49-F238E27FC236}">
                  <a16:creationId xmlns:a16="http://schemas.microsoft.com/office/drawing/2014/main" id="{1B26D62F-5620-4D58-B99D-D4149B7D2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54">
              <a:extLst>
                <a:ext uri="{FF2B5EF4-FFF2-40B4-BE49-F238E27FC236}">
                  <a16:creationId xmlns:a16="http://schemas.microsoft.com/office/drawing/2014/main" id="{D7E1F06E-43A3-4960-A8A9-5B5FF2D1E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55">
              <a:extLst>
                <a:ext uri="{FF2B5EF4-FFF2-40B4-BE49-F238E27FC236}">
                  <a16:creationId xmlns:a16="http://schemas.microsoft.com/office/drawing/2014/main" id="{67976099-4433-463C-A8CB-2B2E9522B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56">
              <a:extLst>
                <a:ext uri="{FF2B5EF4-FFF2-40B4-BE49-F238E27FC236}">
                  <a16:creationId xmlns:a16="http://schemas.microsoft.com/office/drawing/2014/main" id="{48D4F79B-7C11-4960-8519-A1987A346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57">
              <a:extLst>
                <a:ext uri="{FF2B5EF4-FFF2-40B4-BE49-F238E27FC236}">
                  <a16:creationId xmlns:a16="http://schemas.microsoft.com/office/drawing/2014/main" id="{701CA4FF-5ECD-40A8-8795-F72A2EF6F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58">
              <a:extLst>
                <a:ext uri="{FF2B5EF4-FFF2-40B4-BE49-F238E27FC236}">
                  <a16:creationId xmlns:a16="http://schemas.microsoft.com/office/drawing/2014/main" id="{7593ABCC-9855-4EB5-9344-0FA5E1F20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13080F-6553-5723-8220-71303295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353" y="618518"/>
            <a:ext cx="441373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Big mountain’s ticket price</a:t>
            </a:r>
          </a:p>
        </p:txBody>
      </p:sp>
      <p:pic>
        <p:nvPicPr>
          <p:cNvPr id="5" name="image10.png" descr="A graph of a number of tickets&#10;&#10;Description automatically generated with medium confidence">
            <a:extLst>
              <a:ext uri="{FF2B5EF4-FFF2-40B4-BE49-F238E27FC236}">
                <a16:creationId xmlns:a16="http://schemas.microsoft.com/office/drawing/2014/main" id="{E1DD4CFD-735D-394D-0947-236FAA01A9A2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r="1198" b="1"/>
          <a:stretch/>
        </p:blipFill>
        <p:spPr>
          <a:xfrm>
            <a:off x="-5597" y="1"/>
            <a:ext cx="6101597" cy="3427413"/>
          </a:xfrm>
          <a:custGeom>
            <a:avLst/>
            <a:gdLst/>
            <a:ahLst/>
            <a:cxnLst/>
            <a:rect l="l" t="t" r="r" b="b"/>
            <a:pathLst>
              <a:path w="6101597" h="3427413">
                <a:moveTo>
                  <a:pt x="0" y="0"/>
                </a:moveTo>
                <a:lnTo>
                  <a:pt x="6101597" y="0"/>
                </a:lnTo>
                <a:lnTo>
                  <a:pt x="6101597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6" name="image1.png" descr="A graph with blue lines&#10;&#10;Description automatically generated">
            <a:extLst>
              <a:ext uri="{FF2B5EF4-FFF2-40B4-BE49-F238E27FC236}">
                <a16:creationId xmlns:a16="http://schemas.microsoft.com/office/drawing/2014/main" id="{2E551089-287E-CB5A-1AAD-41F3884CA59B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5"/>
          <a:srcRect r="2624" b="1"/>
          <a:stretch/>
        </p:blipFill>
        <p:spPr>
          <a:xfrm>
            <a:off x="-5597" y="3427414"/>
            <a:ext cx="6101597" cy="3430587"/>
          </a:xfrm>
          <a:custGeom>
            <a:avLst/>
            <a:gdLst/>
            <a:ahLst/>
            <a:cxnLst/>
            <a:rect l="l" t="t" r="r" b="b"/>
            <a:pathLst>
              <a:path w="6101597" h="3430587">
                <a:moveTo>
                  <a:pt x="0" y="0"/>
                </a:moveTo>
                <a:lnTo>
                  <a:pt x="6101597" y="0"/>
                </a:lnTo>
                <a:lnTo>
                  <a:pt x="6101597" y="3430587"/>
                </a:lnTo>
                <a:lnTo>
                  <a:pt x="0" y="3430587"/>
                </a:lnTo>
                <a:close/>
              </a:path>
            </a:pathLst>
          </a:cu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731D75C-63CB-5CB0-F0F7-73C2E0CD6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45352" y="2249487"/>
            <a:ext cx="4413737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… is at the upper half of the overall prices among all states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… is the highest among all other resorts in the state of Montana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B1ACDB1-A7EB-4159-B316-A230683B7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3354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A825E81-DC4F-4A95-86BA-8FD9D6388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6101597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494391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C8C79-86AB-BC7C-DDD9-8ECF1195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drop and runs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843B3-B367-9583-A714-4E974BF27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9" y="1480231"/>
            <a:ext cx="4649783" cy="823912"/>
          </a:xfrm>
        </p:spPr>
        <p:txBody>
          <a:bodyPr/>
          <a:lstStyle/>
          <a:p>
            <a:r>
              <a:rPr lang="en-US" dirty="0"/>
              <a:t>Vertical drop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9E3D3-4DCD-F9B6-D556-7569B035B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8" y="1480230"/>
            <a:ext cx="4646602" cy="823912"/>
          </a:xfrm>
        </p:spPr>
        <p:txBody>
          <a:bodyPr/>
          <a:lstStyle/>
          <a:p>
            <a:r>
              <a:rPr lang="en-US" dirty="0"/>
              <a:t>Number of runs</a:t>
            </a:r>
          </a:p>
        </p:txBody>
      </p:sp>
      <p:pic>
        <p:nvPicPr>
          <p:cNvPr id="7" name="image9.png">
            <a:extLst>
              <a:ext uri="{FF2B5EF4-FFF2-40B4-BE49-F238E27FC236}">
                <a16:creationId xmlns:a16="http://schemas.microsoft.com/office/drawing/2014/main" id="{EFC782A4-CD78-2FD9-14C0-65861503502C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96385" y="2466951"/>
            <a:ext cx="5907187" cy="3283329"/>
          </a:xfrm>
          <a:prstGeom prst="rect">
            <a:avLst/>
          </a:prstGeom>
          <a:ln/>
        </p:spPr>
      </p:pic>
      <p:pic>
        <p:nvPicPr>
          <p:cNvPr id="8" name="image8.png">
            <a:extLst>
              <a:ext uri="{FF2B5EF4-FFF2-40B4-BE49-F238E27FC236}">
                <a16:creationId xmlns:a16="http://schemas.microsoft.com/office/drawing/2014/main" id="{193CA04C-D87A-CE29-8576-8EF3A214A625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>
          <a:xfrm>
            <a:off x="6172200" y="2479004"/>
            <a:ext cx="5903343" cy="325413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900865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83CE4-680C-C513-7874-2BABA77E2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66619-7497-14E0-D980-471B11BAC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Skiable and snowmaking area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906A8-96E3-FB9F-A438-61BE13D88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9" y="1480231"/>
            <a:ext cx="4649783" cy="823912"/>
          </a:xfrm>
        </p:spPr>
        <p:txBody>
          <a:bodyPr/>
          <a:lstStyle/>
          <a:p>
            <a:r>
              <a:rPr lang="en-US" dirty="0"/>
              <a:t>Skiable area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F353B-8E33-7A2C-21C1-6608FB1DF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8" y="1480230"/>
            <a:ext cx="4646602" cy="823912"/>
          </a:xfrm>
        </p:spPr>
        <p:txBody>
          <a:bodyPr/>
          <a:lstStyle/>
          <a:p>
            <a:r>
              <a:rPr lang="en-US" dirty="0"/>
              <a:t>Snowmaking area</a:t>
            </a:r>
          </a:p>
        </p:txBody>
      </p:sp>
      <p:pic>
        <p:nvPicPr>
          <p:cNvPr id="4" name="image12.png">
            <a:extLst>
              <a:ext uri="{FF2B5EF4-FFF2-40B4-BE49-F238E27FC236}">
                <a16:creationId xmlns:a16="http://schemas.microsoft.com/office/drawing/2014/main" id="{BD3F8F53-7BD1-A22E-F0C9-448E4144BD4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172199" y="2479004"/>
            <a:ext cx="5903343" cy="3254139"/>
          </a:xfrm>
          <a:prstGeom prst="rect">
            <a:avLst/>
          </a:prstGeom>
          <a:ln/>
        </p:spPr>
      </p:pic>
      <p:pic>
        <p:nvPicPr>
          <p:cNvPr id="6" name="image6.png">
            <a:extLst>
              <a:ext uri="{FF2B5EF4-FFF2-40B4-BE49-F238E27FC236}">
                <a16:creationId xmlns:a16="http://schemas.microsoft.com/office/drawing/2014/main" id="{C12C0D32-9706-0E44-A9D1-2B07EF2F081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6457" y="2479004"/>
            <a:ext cx="5887113" cy="325413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43497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77281-5D32-9A5E-C864-900C99162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3C69C-27E4-302B-BB1D-7E24FDFE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chairs and fast quads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B4A27-C286-E191-E94C-7AB53CA1D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9" y="1480231"/>
            <a:ext cx="4649783" cy="823912"/>
          </a:xfrm>
        </p:spPr>
        <p:txBody>
          <a:bodyPr/>
          <a:lstStyle/>
          <a:p>
            <a:r>
              <a:rPr lang="en-US" dirty="0"/>
              <a:t>Number of chairs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7D615-4C29-A6E2-00C9-34E59F0F8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8" y="1480230"/>
            <a:ext cx="4646602" cy="823912"/>
          </a:xfrm>
        </p:spPr>
        <p:txBody>
          <a:bodyPr/>
          <a:lstStyle/>
          <a:p>
            <a:r>
              <a:rPr lang="en-US" dirty="0"/>
              <a:t>Number of fast quads</a:t>
            </a:r>
          </a:p>
        </p:txBody>
      </p:sp>
      <p:pic>
        <p:nvPicPr>
          <p:cNvPr id="7" name="image7.png">
            <a:extLst>
              <a:ext uri="{FF2B5EF4-FFF2-40B4-BE49-F238E27FC236}">
                <a16:creationId xmlns:a16="http://schemas.microsoft.com/office/drawing/2014/main" id="{63338083-5084-9DCB-4A3C-31609585FD1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6457" y="2479004"/>
            <a:ext cx="5887112" cy="3254140"/>
          </a:xfrm>
          <a:prstGeom prst="rect">
            <a:avLst/>
          </a:prstGeom>
          <a:ln/>
        </p:spPr>
      </p:pic>
      <p:pic>
        <p:nvPicPr>
          <p:cNvPr id="8" name="image5.png">
            <a:extLst>
              <a:ext uri="{FF2B5EF4-FFF2-40B4-BE49-F238E27FC236}">
                <a16:creationId xmlns:a16="http://schemas.microsoft.com/office/drawing/2014/main" id="{BC6DB1DF-3AD7-4A32-ADE9-0776C437D53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72197" y="2479003"/>
            <a:ext cx="5903343" cy="325413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0165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251</TotalTime>
  <Words>582</Words>
  <Application>Microsoft Macintosh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Quattrocento Sans</vt:lpstr>
      <vt:lpstr>Tw Cen MT</vt:lpstr>
      <vt:lpstr>Circuit</vt:lpstr>
      <vt:lpstr>Big Mountain Resort</vt:lpstr>
      <vt:lpstr>Problem Statement</vt:lpstr>
      <vt:lpstr>Context</vt:lpstr>
      <vt:lpstr>Criteria of Success</vt:lpstr>
      <vt:lpstr>Key Findings</vt:lpstr>
      <vt:lpstr>Big mountain’s ticket price</vt:lpstr>
      <vt:lpstr>Vertical drop and runs overview</vt:lpstr>
      <vt:lpstr>Skiable and snowmaking area overview</vt:lpstr>
      <vt:lpstr>Number of chairs and fast quads overview</vt:lpstr>
      <vt:lpstr>Modeled price</vt:lpstr>
      <vt:lpstr>Scenario 1 - Permanently closing to 10 of the least used runs</vt:lpstr>
      <vt:lpstr>Scenario 2 vs. Scenario 3</vt:lpstr>
      <vt:lpstr>Scenario 4 - Increase the longest run by 0.2 mile to boast 3.5 miles length, requiring an additional snow making coverage of 4 acres</vt:lpstr>
      <vt:lpstr>Recommendations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Anton Bakulin</dc:creator>
  <cp:lastModifiedBy>Anton Bakulin</cp:lastModifiedBy>
  <cp:revision>12</cp:revision>
  <dcterms:created xsi:type="dcterms:W3CDTF">2024-01-31T21:08:46Z</dcterms:created>
  <dcterms:modified xsi:type="dcterms:W3CDTF">2024-02-01T01:20:58Z</dcterms:modified>
</cp:coreProperties>
</file>