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63" r:id="rId13"/>
    <p:sldId id="274" r:id="rId14"/>
    <p:sldId id="272" r:id="rId15"/>
    <p:sldId id="271" r:id="rId16"/>
    <p:sldId id="275" r:id="rId17"/>
    <p:sldId id="276" r:id="rId18"/>
    <p:sldId id="264" r:id="rId19"/>
    <p:sldId id="277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4"/>
    <p:restoredTop sz="88355"/>
  </p:normalViewPr>
  <p:slideViewPr>
    <p:cSldViewPr snapToGrid="0">
      <p:cViewPr varScale="1">
        <p:scale>
          <a:sx n="169" d="100"/>
          <a:sy n="169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24FB5-A23F-4438-9837-7B5BD7DEF8E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E71483-F86C-4A85-ADD8-A7A50D3E5FD5}">
      <dgm:prSet/>
      <dgm:spPr/>
      <dgm:t>
        <a:bodyPr/>
        <a:lstStyle/>
        <a:p>
          <a:r>
            <a:rPr lang="en-US" dirty="0"/>
            <a:t>Max</a:t>
          </a:r>
        </a:p>
        <a:p>
          <a:r>
            <a:rPr lang="en-US" dirty="0"/>
            <a:t> TP</a:t>
          </a:r>
        </a:p>
      </dgm:t>
    </dgm:pt>
    <dgm:pt modelId="{4ED1EE1C-FD36-4CD5-99AD-04C837E4330B}" type="parTrans" cxnId="{1B7B2E72-C510-4571-B73B-09F7C243762E}">
      <dgm:prSet/>
      <dgm:spPr/>
      <dgm:t>
        <a:bodyPr/>
        <a:lstStyle/>
        <a:p>
          <a:endParaRPr lang="en-US"/>
        </a:p>
      </dgm:t>
    </dgm:pt>
    <dgm:pt modelId="{9FFE6239-BC32-4047-ABE3-9E28E02BBF46}" type="sibTrans" cxnId="{1B7B2E72-C510-4571-B73B-09F7C243762E}">
      <dgm:prSet/>
      <dgm:spPr/>
      <dgm:t>
        <a:bodyPr/>
        <a:lstStyle/>
        <a:p>
          <a:endParaRPr lang="en-US"/>
        </a:p>
      </dgm:t>
    </dgm:pt>
    <dgm:pt modelId="{2608B7D0-E7C8-48B0-A311-6000FF9FE49A}">
      <dgm:prSet/>
      <dgm:spPr/>
      <dgm:t>
        <a:bodyPr/>
        <a:lstStyle/>
        <a:p>
          <a:r>
            <a:rPr lang="en-US" dirty="0"/>
            <a:t>Min</a:t>
          </a:r>
        </a:p>
        <a:p>
          <a:r>
            <a:rPr lang="en-US" dirty="0"/>
            <a:t>FN</a:t>
          </a:r>
        </a:p>
      </dgm:t>
    </dgm:pt>
    <dgm:pt modelId="{7A4420AE-AD8B-47E9-A9D6-4A303FCE752C}" type="parTrans" cxnId="{FED0BDAD-16FD-4641-9BA9-FAD61659A2B3}">
      <dgm:prSet/>
      <dgm:spPr/>
      <dgm:t>
        <a:bodyPr/>
        <a:lstStyle/>
        <a:p>
          <a:endParaRPr lang="en-US"/>
        </a:p>
      </dgm:t>
    </dgm:pt>
    <dgm:pt modelId="{E2DD078D-4B55-4111-BC15-21F5AF1424C7}" type="sibTrans" cxnId="{FED0BDAD-16FD-4641-9BA9-FAD61659A2B3}">
      <dgm:prSet/>
      <dgm:spPr/>
      <dgm:t>
        <a:bodyPr/>
        <a:lstStyle/>
        <a:p>
          <a:endParaRPr lang="en-US"/>
        </a:p>
      </dgm:t>
    </dgm:pt>
    <dgm:pt modelId="{2FC5B259-DA0F-494F-B0AB-5E3DDA3EA171}">
      <dgm:prSet/>
      <dgm:spPr/>
      <dgm:t>
        <a:bodyPr/>
        <a:lstStyle/>
        <a:p>
          <a:r>
            <a:rPr lang="en-US" dirty="0"/>
            <a:t>Smaller</a:t>
          </a:r>
        </a:p>
        <a:p>
          <a:r>
            <a:rPr lang="en-US" dirty="0"/>
            <a:t> FP</a:t>
          </a:r>
        </a:p>
      </dgm:t>
    </dgm:pt>
    <dgm:pt modelId="{3D546171-6B4B-4DF4-A56A-BC579CE84E69}" type="parTrans" cxnId="{6E4565EF-1FBA-4BF7-80E0-818BD39CFC7C}">
      <dgm:prSet/>
      <dgm:spPr/>
      <dgm:t>
        <a:bodyPr/>
        <a:lstStyle/>
        <a:p>
          <a:endParaRPr lang="en-US"/>
        </a:p>
      </dgm:t>
    </dgm:pt>
    <dgm:pt modelId="{97BB8AAA-26D6-4697-84CA-A9D302309550}" type="sibTrans" cxnId="{6E4565EF-1FBA-4BF7-80E0-818BD39CFC7C}">
      <dgm:prSet/>
      <dgm:spPr/>
      <dgm:t>
        <a:bodyPr/>
        <a:lstStyle/>
        <a:p>
          <a:endParaRPr lang="en-US"/>
        </a:p>
      </dgm:t>
    </dgm:pt>
    <dgm:pt modelId="{E5A88D18-E2BD-3D42-824A-280807FEA99A}" type="pres">
      <dgm:prSet presAssocID="{3A424FB5-A23F-4438-9837-7B5BD7DEF8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58B8A3-CB45-D040-BEAB-46E8B5358AD6}" type="pres">
      <dgm:prSet presAssocID="{33E71483-F86C-4A85-ADD8-A7A50D3E5FD5}" presName="hierRoot1" presStyleCnt="0"/>
      <dgm:spPr/>
    </dgm:pt>
    <dgm:pt modelId="{ACE9106D-B224-5743-81D9-3DA299A5CA16}" type="pres">
      <dgm:prSet presAssocID="{33E71483-F86C-4A85-ADD8-A7A50D3E5FD5}" presName="composite" presStyleCnt="0"/>
      <dgm:spPr/>
    </dgm:pt>
    <dgm:pt modelId="{ED76EC3A-F25C-AE4B-9658-79891EABB57D}" type="pres">
      <dgm:prSet presAssocID="{33E71483-F86C-4A85-ADD8-A7A50D3E5FD5}" presName="background" presStyleLbl="node0" presStyleIdx="0" presStyleCnt="3"/>
      <dgm:spPr/>
    </dgm:pt>
    <dgm:pt modelId="{FD55F456-B9EC-E343-9F20-7829BD67CE15}" type="pres">
      <dgm:prSet presAssocID="{33E71483-F86C-4A85-ADD8-A7A50D3E5FD5}" presName="text" presStyleLbl="fgAcc0" presStyleIdx="0" presStyleCnt="3">
        <dgm:presLayoutVars>
          <dgm:chPref val="3"/>
        </dgm:presLayoutVars>
      </dgm:prSet>
      <dgm:spPr/>
    </dgm:pt>
    <dgm:pt modelId="{9AB4F380-1C64-344D-842C-4366B122D056}" type="pres">
      <dgm:prSet presAssocID="{33E71483-F86C-4A85-ADD8-A7A50D3E5FD5}" presName="hierChild2" presStyleCnt="0"/>
      <dgm:spPr/>
    </dgm:pt>
    <dgm:pt modelId="{7A59E5A3-A77D-1743-8AB5-1B6661843299}" type="pres">
      <dgm:prSet presAssocID="{2608B7D0-E7C8-48B0-A311-6000FF9FE49A}" presName="hierRoot1" presStyleCnt="0"/>
      <dgm:spPr/>
    </dgm:pt>
    <dgm:pt modelId="{45DECF07-5213-2143-8ECD-18DBF700CF95}" type="pres">
      <dgm:prSet presAssocID="{2608B7D0-E7C8-48B0-A311-6000FF9FE49A}" presName="composite" presStyleCnt="0"/>
      <dgm:spPr/>
    </dgm:pt>
    <dgm:pt modelId="{DCD0F047-C22F-F748-9198-8C3FB340EA5F}" type="pres">
      <dgm:prSet presAssocID="{2608B7D0-E7C8-48B0-A311-6000FF9FE49A}" presName="background" presStyleLbl="node0" presStyleIdx="1" presStyleCnt="3"/>
      <dgm:spPr/>
    </dgm:pt>
    <dgm:pt modelId="{6197AED6-20BE-D54F-A4AA-E9CDF4A23E6A}" type="pres">
      <dgm:prSet presAssocID="{2608B7D0-E7C8-48B0-A311-6000FF9FE49A}" presName="text" presStyleLbl="fgAcc0" presStyleIdx="1" presStyleCnt="3">
        <dgm:presLayoutVars>
          <dgm:chPref val="3"/>
        </dgm:presLayoutVars>
      </dgm:prSet>
      <dgm:spPr/>
    </dgm:pt>
    <dgm:pt modelId="{A4640482-2AC4-BE46-B1E1-37DE10DF2658}" type="pres">
      <dgm:prSet presAssocID="{2608B7D0-E7C8-48B0-A311-6000FF9FE49A}" presName="hierChild2" presStyleCnt="0"/>
      <dgm:spPr/>
    </dgm:pt>
    <dgm:pt modelId="{5A74310E-904D-CD4B-83F5-8A2A449B3F18}" type="pres">
      <dgm:prSet presAssocID="{2FC5B259-DA0F-494F-B0AB-5E3DDA3EA171}" presName="hierRoot1" presStyleCnt="0"/>
      <dgm:spPr/>
    </dgm:pt>
    <dgm:pt modelId="{9457652D-0C64-A743-9524-7E7AF20EFEAA}" type="pres">
      <dgm:prSet presAssocID="{2FC5B259-DA0F-494F-B0AB-5E3DDA3EA171}" presName="composite" presStyleCnt="0"/>
      <dgm:spPr/>
    </dgm:pt>
    <dgm:pt modelId="{7919B93D-AAAC-5B46-9AF5-2D4803904476}" type="pres">
      <dgm:prSet presAssocID="{2FC5B259-DA0F-494F-B0AB-5E3DDA3EA171}" presName="background" presStyleLbl="node0" presStyleIdx="2" presStyleCnt="3"/>
      <dgm:spPr/>
    </dgm:pt>
    <dgm:pt modelId="{08EB61BC-5CC8-0045-ABD7-E8B25B47DC54}" type="pres">
      <dgm:prSet presAssocID="{2FC5B259-DA0F-494F-B0AB-5E3DDA3EA171}" presName="text" presStyleLbl="fgAcc0" presStyleIdx="2" presStyleCnt="3">
        <dgm:presLayoutVars>
          <dgm:chPref val="3"/>
        </dgm:presLayoutVars>
      </dgm:prSet>
      <dgm:spPr/>
    </dgm:pt>
    <dgm:pt modelId="{C8BA5809-8FF4-2A4D-8D65-A30FC2F2F1FA}" type="pres">
      <dgm:prSet presAssocID="{2FC5B259-DA0F-494F-B0AB-5E3DDA3EA171}" presName="hierChild2" presStyleCnt="0"/>
      <dgm:spPr/>
    </dgm:pt>
  </dgm:ptLst>
  <dgm:cxnLst>
    <dgm:cxn modelId="{0D160D01-BF66-0A46-B743-A775C41226C2}" type="presOf" srcId="{3A424FB5-A23F-4438-9837-7B5BD7DEF8EE}" destId="{E5A88D18-E2BD-3D42-824A-280807FEA99A}" srcOrd="0" destOrd="0" presId="urn:microsoft.com/office/officeart/2005/8/layout/hierarchy1"/>
    <dgm:cxn modelId="{CDB75B58-EE96-C443-9FC3-04358032E318}" type="presOf" srcId="{2FC5B259-DA0F-494F-B0AB-5E3DDA3EA171}" destId="{08EB61BC-5CC8-0045-ABD7-E8B25B47DC54}" srcOrd="0" destOrd="0" presId="urn:microsoft.com/office/officeart/2005/8/layout/hierarchy1"/>
    <dgm:cxn modelId="{1B7B2E72-C510-4571-B73B-09F7C243762E}" srcId="{3A424FB5-A23F-4438-9837-7B5BD7DEF8EE}" destId="{33E71483-F86C-4A85-ADD8-A7A50D3E5FD5}" srcOrd="0" destOrd="0" parTransId="{4ED1EE1C-FD36-4CD5-99AD-04C837E4330B}" sibTransId="{9FFE6239-BC32-4047-ABE3-9E28E02BBF46}"/>
    <dgm:cxn modelId="{A52E098C-E17B-0843-9F62-CA7C4667C052}" type="presOf" srcId="{33E71483-F86C-4A85-ADD8-A7A50D3E5FD5}" destId="{FD55F456-B9EC-E343-9F20-7829BD67CE15}" srcOrd="0" destOrd="0" presId="urn:microsoft.com/office/officeart/2005/8/layout/hierarchy1"/>
    <dgm:cxn modelId="{FED0BDAD-16FD-4641-9BA9-FAD61659A2B3}" srcId="{3A424FB5-A23F-4438-9837-7B5BD7DEF8EE}" destId="{2608B7D0-E7C8-48B0-A311-6000FF9FE49A}" srcOrd="1" destOrd="0" parTransId="{7A4420AE-AD8B-47E9-A9D6-4A303FCE752C}" sibTransId="{E2DD078D-4B55-4111-BC15-21F5AF1424C7}"/>
    <dgm:cxn modelId="{ACE771D7-4465-ED43-AF0C-0CDC96AE8FE6}" type="presOf" srcId="{2608B7D0-E7C8-48B0-A311-6000FF9FE49A}" destId="{6197AED6-20BE-D54F-A4AA-E9CDF4A23E6A}" srcOrd="0" destOrd="0" presId="urn:microsoft.com/office/officeart/2005/8/layout/hierarchy1"/>
    <dgm:cxn modelId="{6E4565EF-1FBA-4BF7-80E0-818BD39CFC7C}" srcId="{3A424FB5-A23F-4438-9837-7B5BD7DEF8EE}" destId="{2FC5B259-DA0F-494F-B0AB-5E3DDA3EA171}" srcOrd="2" destOrd="0" parTransId="{3D546171-6B4B-4DF4-A56A-BC579CE84E69}" sibTransId="{97BB8AAA-26D6-4697-84CA-A9D302309550}"/>
    <dgm:cxn modelId="{5CCBCA96-C945-584D-B4FD-A737EA530674}" type="presParOf" srcId="{E5A88D18-E2BD-3D42-824A-280807FEA99A}" destId="{0958B8A3-CB45-D040-BEAB-46E8B5358AD6}" srcOrd="0" destOrd="0" presId="urn:microsoft.com/office/officeart/2005/8/layout/hierarchy1"/>
    <dgm:cxn modelId="{297F6539-D740-2445-8C8E-43A60290FE83}" type="presParOf" srcId="{0958B8A3-CB45-D040-BEAB-46E8B5358AD6}" destId="{ACE9106D-B224-5743-81D9-3DA299A5CA16}" srcOrd="0" destOrd="0" presId="urn:microsoft.com/office/officeart/2005/8/layout/hierarchy1"/>
    <dgm:cxn modelId="{10FDDE61-61EE-5C40-8B39-8132E22A7F70}" type="presParOf" srcId="{ACE9106D-B224-5743-81D9-3DA299A5CA16}" destId="{ED76EC3A-F25C-AE4B-9658-79891EABB57D}" srcOrd="0" destOrd="0" presId="urn:microsoft.com/office/officeart/2005/8/layout/hierarchy1"/>
    <dgm:cxn modelId="{A3FD9064-E8CF-3845-92E4-E902DEEB5D97}" type="presParOf" srcId="{ACE9106D-B224-5743-81D9-3DA299A5CA16}" destId="{FD55F456-B9EC-E343-9F20-7829BD67CE15}" srcOrd="1" destOrd="0" presId="urn:microsoft.com/office/officeart/2005/8/layout/hierarchy1"/>
    <dgm:cxn modelId="{FE4091FC-7D90-A64D-A997-7485B23E45EC}" type="presParOf" srcId="{0958B8A3-CB45-D040-BEAB-46E8B5358AD6}" destId="{9AB4F380-1C64-344D-842C-4366B122D056}" srcOrd="1" destOrd="0" presId="urn:microsoft.com/office/officeart/2005/8/layout/hierarchy1"/>
    <dgm:cxn modelId="{5F2E46AE-89CF-7249-8190-72B443BA0AAD}" type="presParOf" srcId="{E5A88D18-E2BD-3D42-824A-280807FEA99A}" destId="{7A59E5A3-A77D-1743-8AB5-1B6661843299}" srcOrd="1" destOrd="0" presId="urn:microsoft.com/office/officeart/2005/8/layout/hierarchy1"/>
    <dgm:cxn modelId="{CF25E258-4859-0342-B295-AFD9F07A3B16}" type="presParOf" srcId="{7A59E5A3-A77D-1743-8AB5-1B6661843299}" destId="{45DECF07-5213-2143-8ECD-18DBF700CF95}" srcOrd="0" destOrd="0" presId="urn:microsoft.com/office/officeart/2005/8/layout/hierarchy1"/>
    <dgm:cxn modelId="{582CB5DB-FB22-A048-A554-D15FDC443006}" type="presParOf" srcId="{45DECF07-5213-2143-8ECD-18DBF700CF95}" destId="{DCD0F047-C22F-F748-9198-8C3FB340EA5F}" srcOrd="0" destOrd="0" presId="urn:microsoft.com/office/officeart/2005/8/layout/hierarchy1"/>
    <dgm:cxn modelId="{BB9C8A4E-69D8-A148-8BED-43F59C91FB91}" type="presParOf" srcId="{45DECF07-5213-2143-8ECD-18DBF700CF95}" destId="{6197AED6-20BE-D54F-A4AA-E9CDF4A23E6A}" srcOrd="1" destOrd="0" presId="urn:microsoft.com/office/officeart/2005/8/layout/hierarchy1"/>
    <dgm:cxn modelId="{4F123C66-3BBD-C14F-875C-509E9769B50D}" type="presParOf" srcId="{7A59E5A3-A77D-1743-8AB5-1B6661843299}" destId="{A4640482-2AC4-BE46-B1E1-37DE10DF2658}" srcOrd="1" destOrd="0" presId="urn:microsoft.com/office/officeart/2005/8/layout/hierarchy1"/>
    <dgm:cxn modelId="{660FA6C9-CF20-8C4E-BF1F-2FD0E0A3DC2C}" type="presParOf" srcId="{E5A88D18-E2BD-3D42-824A-280807FEA99A}" destId="{5A74310E-904D-CD4B-83F5-8A2A449B3F18}" srcOrd="2" destOrd="0" presId="urn:microsoft.com/office/officeart/2005/8/layout/hierarchy1"/>
    <dgm:cxn modelId="{6F870369-14C2-7B4B-BF54-B3F3BF98F45C}" type="presParOf" srcId="{5A74310E-904D-CD4B-83F5-8A2A449B3F18}" destId="{9457652D-0C64-A743-9524-7E7AF20EFEAA}" srcOrd="0" destOrd="0" presId="urn:microsoft.com/office/officeart/2005/8/layout/hierarchy1"/>
    <dgm:cxn modelId="{C103ECB4-CD4B-5946-A1A9-9B716A73C0DC}" type="presParOf" srcId="{9457652D-0C64-A743-9524-7E7AF20EFEAA}" destId="{7919B93D-AAAC-5B46-9AF5-2D4803904476}" srcOrd="0" destOrd="0" presId="urn:microsoft.com/office/officeart/2005/8/layout/hierarchy1"/>
    <dgm:cxn modelId="{082F813E-8273-5D4B-B6D6-72C90980EE8B}" type="presParOf" srcId="{9457652D-0C64-A743-9524-7E7AF20EFEAA}" destId="{08EB61BC-5CC8-0045-ABD7-E8B25B47DC54}" srcOrd="1" destOrd="0" presId="urn:microsoft.com/office/officeart/2005/8/layout/hierarchy1"/>
    <dgm:cxn modelId="{A0F62375-6580-C448-96B7-C5374AE8C7E1}" type="presParOf" srcId="{5A74310E-904D-CD4B-83F5-8A2A449B3F18}" destId="{C8BA5809-8FF4-2A4D-8D65-A30FC2F2F1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EC3A-F25C-AE4B-9658-79891EABB57D}">
      <dsp:nvSpPr>
        <dsp:cNvPr id="0" name=""/>
        <dsp:cNvSpPr/>
      </dsp:nvSpPr>
      <dsp:spPr>
        <a:xfrm>
          <a:off x="0" y="1166042"/>
          <a:ext cx="2516214" cy="159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5F456-B9EC-E343-9F20-7829BD67CE15}">
      <dsp:nvSpPr>
        <dsp:cNvPr id="0" name=""/>
        <dsp:cNvSpPr/>
      </dsp:nvSpPr>
      <dsp:spPr>
        <a:xfrm>
          <a:off x="279579" y="1431642"/>
          <a:ext cx="2516214" cy="159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Max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TP</a:t>
          </a:r>
        </a:p>
      </dsp:txBody>
      <dsp:txXfrm>
        <a:off x="326377" y="1478440"/>
        <a:ext cx="2422618" cy="1504200"/>
      </dsp:txXfrm>
    </dsp:sp>
    <dsp:sp modelId="{DCD0F047-C22F-F748-9198-8C3FB340EA5F}">
      <dsp:nvSpPr>
        <dsp:cNvPr id="0" name=""/>
        <dsp:cNvSpPr/>
      </dsp:nvSpPr>
      <dsp:spPr>
        <a:xfrm>
          <a:off x="3075373" y="1166042"/>
          <a:ext cx="2516214" cy="159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7AED6-20BE-D54F-A4AA-E9CDF4A23E6A}">
      <dsp:nvSpPr>
        <dsp:cNvPr id="0" name=""/>
        <dsp:cNvSpPr/>
      </dsp:nvSpPr>
      <dsp:spPr>
        <a:xfrm>
          <a:off x="3354952" y="1431642"/>
          <a:ext cx="2516214" cy="159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Min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FN</a:t>
          </a:r>
        </a:p>
      </dsp:txBody>
      <dsp:txXfrm>
        <a:off x="3401750" y="1478440"/>
        <a:ext cx="2422618" cy="1504200"/>
      </dsp:txXfrm>
    </dsp:sp>
    <dsp:sp modelId="{7919B93D-AAAC-5B46-9AF5-2D4803904476}">
      <dsp:nvSpPr>
        <dsp:cNvPr id="0" name=""/>
        <dsp:cNvSpPr/>
      </dsp:nvSpPr>
      <dsp:spPr>
        <a:xfrm>
          <a:off x="6150746" y="1166042"/>
          <a:ext cx="2516214" cy="159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B61BC-5CC8-0045-ABD7-E8B25B47DC54}">
      <dsp:nvSpPr>
        <dsp:cNvPr id="0" name=""/>
        <dsp:cNvSpPr/>
      </dsp:nvSpPr>
      <dsp:spPr>
        <a:xfrm>
          <a:off x="6430326" y="1431642"/>
          <a:ext cx="2516214" cy="159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Smaller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FP</a:t>
          </a:r>
        </a:p>
      </dsp:txBody>
      <dsp:txXfrm>
        <a:off x="6477124" y="1478440"/>
        <a:ext cx="2422618" cy="1504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AA790-2814-754A-9F54-6431C0DED0D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D234C-7FAA-274C-B0DC-7F7FBD106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Side notes: Many features have interesting but expected behaviors, shifting distributions if they are present: 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900"/>
              </a:spcBef>
              <a:spcAft>
                <a:spcPts val="90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Blood pressures tend to be higher in patients that are taking BP medications. Also, patients with higher BP tend to be already taking BP meds. 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900"/>
              </a:spcBef>
              <a:spcAft>
                <a:spcPts val="90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Diabetes flattens some distributions (except BMI, which is interesting, because higher BMI values usually linked to diabetes)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D234C-7FAA-274C-B0DC-7F7FBD1065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D234C-7FAA-274C-B0DC-7F7FBD1065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7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D234C-7FAA-274C-B0DC-7F7FBD1065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0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D234C-7FAA-274C-B0DC-7F7FBD1065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3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0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6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7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98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3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0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3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3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4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5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2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53DC0B-CFA3-E04E-A69D-87B7F7D6D09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D6BC-FEF1-884A-AB1F-CD7FFFCEC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3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7FB0-BB85-F2EC-E133-611689833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2793" y="643467"/>
            <a:ext cx="7795740" cy="4280312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Heart Disease Risk</a:t>
            </a:r>
            <a:br>
              <a:rPr lang="en-US" sz="6600" dirty="0"/>
            </a:br>
            <a:r>
              <a:rPr lang="en-US" sz="6600" dirty="0"/>
              <a:t>Prediction using</a:t>
            </a:r>
            <a:br>
              <a:rPr lang="en-US" sz="6600" dirty="0"/>
            </a:br>
            <a:r>
              <a:rPr lang="en-US" sz="6600" dirty="0"/>
              <a:t>Framingham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6F4CB-AA9B-590B-EFD5-7848D3406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2793" y="4932414"/>
            <a:ext cx="7795740" cy="950861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/>
              <a:t>Anton Bakulin</a:t>
            </a:r>
          </a:p>
          <a:p>
            <a:pPr algn="l"/>
            <a:r>
              <a:rPr lang="en-US" sz="2400" dirty="0" err="1"/>
              <a:t>airenare@gmail.com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82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46" name="Freeform: Shape 40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53BB-B2D4-112C-3396-B4476B17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319490"/>
            <a:ext cx="5616216" cy="59043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Target variable’s Categorical influencers: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Big impact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Being male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Hypertension</a:t>
            </a:r>
          </a:p>
          <a:p>
            <a:pPr lvl="2"/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Medium impact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Smoking</a:t>
            </a:r>
          </a:p>
          <a:p>
            <a:pPr lvl="2"/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Little to no impact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Education</a:t>
            </a:r>
          </a:p>
          <a:p>
            <a:pPr lvl="2"/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Not enough data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BP medications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Stroke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Diabetes</a:t>
            </a:r>
          </a:p>
        </p:txBody>
      </p:sp>
      <p:pic>
        <p:nvPicPr>
          <p:cNvPr id="6" name="Picture" title="wikilink">
            <a:extLst>
              <a:ext uri="{FF2B5EF4-FFF2-40B4-BE49-F238E27FC236}">
                <a16:creationId xmlns:a16="http://schemas.microsoft.com/office/drawing/2014/main" id="{AF6557C5-5864-8267-4920-84E7DCC7DA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59251" y="1"/>
            <a:ext cx="5038132" cy="67313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884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53BB-B2D4-112C-3396-B4476B17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496" y="315589"/>
            <a:ext cx="4138861" cy="62794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Continuous and Categorical influencers:</a:t>
            </a:r>
          </a:p>
          <a:p>
            <a:pPr lvl="1"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Big impact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accent5"/>
                </a:solidFill>
              </a:rPr>
              <a:t>Being male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accent5"/>
                </a:solidFill>
              </a:rPr>
              <a:t>Hypertension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Age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Medium impact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accent5"/>
                </a:solidFill>
              </a:rPr>
              <a:t>Smoking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# of cigarettes smoked per day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Glucose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Blood pressures</a:t>
            </a:r>
          </a:p>
          <a:p>
            <a:pPr lvl="1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Little to no impact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accent5"/>
                </a:solidFill>
              </a:rPr>
              <a:t>Education</a:t>
            </a:r>
          </a:p>
          <a:p>
            <a:pPr lvl="1"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Not enough data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accent5"/>
                </a:solidFill>
              </a:rPr>
              <a:t>BP medications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accent5"/>
                </a:solidFill>
              </a:rPr>
              <a:t>Stroke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accent5"/>
                </a:solidFill>
              </a:rPr>
              <a:t>Diabetes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B0445A-FD46-750A-2BC6-52AA659C607C}"/>
              </a:ext>
            </a:extLst>
          </p:cNvPr>
          <p:cNvSpPr/>
          <p:nvPr/>
        </p:nvSpPr>
        <p:spPr>
          <a:xfrm>
            <a:off x="4639056" y="0"/>
            <a:ext cx="7552944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" title="wikilink">
            <a:extLst>
              <a:ext uri="{FF2B5EF4-FFF2-40B4-BE49-F238E27FC236}">
                <a16:creationId xmlns:a16="http://schemas.microsoft.com/office/drawing/2014/main" id="{8BCCDBF8-4547-F20F-342A-B4BBB8AEA2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753854" y="181879"/>
            <a:ext cx="7295068" cy="6510849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68104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09D4-3174-D47E-9F7B-48EBF316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B2C6-E9B5-2B65-ABA3-049B68AC7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  <a:p>
            <a:pPr lvl="1"/>
            <a:r>
              <a:rPr lang="en-US" dirty="0"/>
              <a:t>Dropping rows</a:t>
            </a:r>
          </a:p>
          <a:p>
            <a:pPr lvl="1"/>
            <a:r>
              <a:rPr lang="en-US" dirty="0"/>
              <a:t>Imputation</a:t>
            </a:r>
          </a:p>
          <a:p>
            <a:pPr lvl="1"/>
            <a:endParaRPr lang="en-US" dirty="0"/>
          </a:p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Address collinearity among variables</a:t>
            </a:r>
          </a:p>
          <a:p>
            <a:pPr lvl="1"/>
            <a:r>
              <a:rPr lang="en-US" dirty="0"/>
              <a:t>Introduce new features</a:t>
            </a:r>
          </a:p>
        </p:txBody>
      </p:sp>
    </p:spTree>
    <p:extLst>
      <p:ext uri="{BB962C8B-B14F-4D97-AF65-F5344CB8AC3E}">
        <p14:creationId xmlns:p14="http://schemas.microsoft.com/office/powerpoint/2010/main" val="332950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3B370-3248-239C-AE38-8614AA9C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Feature Engineering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C70D-D3F4-EBF8-67DD-009AC4C6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0" y="804671"/>
            <a:ext cx="6531011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Smoking</a:t>
            </a:r>
          </a:p>
          <a:p>
            <a:r>
              <a:rPr lang="en-US" dirty="0"/>
              <a:t>Hypertension stages</a:t>
            </a:r>
          </a:p>
          <a:p>
            <a:r>
              <a:rPr lang="en-US" dirty="0"/>
              <a:t>Diabetes stages by Mean Arterial Pressure (MAP)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1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89A05-CBA5-E63F-DD22-C5760AA3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Smoking groups</a:t>
            </a: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" title="wikilink">
            <a:extLst>
              <a:ext uri="{FF2B5EF4-FFF2-40B4-BE49-F238E27FC236}">
                <a16:creationId xmlns:a16="http://schemas.microsoft.com/office/drawing/2014/main" id="{BC5F6760-050C-D5B4-7924-F318DFB04A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93992" y="1105983"/>
            <a:ext cx="5449889" cy="4646030"/>
          </a:xfrm>
          <a:prstGeom prst="rect">
            <a:avLst/>
          </a:prstGeom>
          <a:noFill/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FC4F-854E-9819-8768-E8F5068F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Non-smokers</a:t>
            </a:r>
          </a:p>
          <a:p>
            <a:r>
              <a:rPr lang="en-US">
                <a:solidFill>
                  <a:srgbClr val="EBEBEB"/>
                </a:solidFill>
              </a:rPr>
              <a:t>Half a pack per day</a:t>
            </a:r>
          </a:p>
          <a:p>
            <a:r>
              <a:rPr lang="en-US">
                <a:solidFill>
                  <a:srgbClr val="EBEBEB"/>
                </a:solidFill>
              </a:rPr>
              <a:t>One pack per day</a:t>
            </a:r>
          </a:p>
          <a:p>
            <a:r>
              <a:rPr lang="en-US">
                <a:solidFill>
                  <a:srgbClr val="EBEBEB"/>
                </a:solidFill>
              </a:rPr>
              <a:t>More than one pack per day</a:t>
            </a:r>
          </a:p>
          <a:p>
            <a:endParaRPr lang="en-US">
              <a:solidFill>
                <a:srgbClr val="EBEBEB"/>
              </a:solidFill>
            </a:endParaRPr>
          </a:p>
          <a:p>
            <a:pPr lvl="1"/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76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9A05-CBA5-E63F-DD22-C5760AA3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en-US" dirty="0"/>
              <a:t>Hypertension stages by MAP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6AAF19-F9D3-45A5-AE5D-78BC81106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7BBF43D6-A5CF-4884-BE66-F395A6C04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text with a plus and a plus&#10;&#10;Description automatically generated">
            <a:extLst>
              <a:ext uri="{FF2B5EF4-FFF2-40B4-BE49-F238E27FC236}">
                <a16:creationId xmlns:a16="http://schemas.microsoft.com/office/drawing/2014/main" id="{FA1899A1-3DFE-3832-66E9-22093F51F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1201107"/>
            <a:ext cx="3980139" cy="1055739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D4731B7-53A1-43E4-B5FD-B33358A7F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FC4F-854E-9819-8768-E8F5068F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r>
              <a:rPr lang="en-US" dirty="0"/>
              <a:t>Normal: &lt;100 ml/dl</a:t>
            </a:r>
          </a:p>
          <a:p>
            <a:r>
              <a:rPr lang="en-US" dirty="0"/>
              <a:t>Prediabetes: 100 to 125 mg/dl</a:t>
            </a:r>
          </a:p>
          <a:p>
            <a:r>
              <a:rPr lang="en-US" dirty="0"/>
              <a:t>Diabetes: &gt; 125 mg/dl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" title="wikilink">
            <a:extLst>
              <a:ext uri="{FF2B5EF4-FFF2-40B4-BE49-F238E27FC236}">
                <a16:creationId xmlns:a16="http://schemas.microsoft.com/office/drawing/2014/main" id="{64A1C2F4-035A-9401-C5E2-BB31DBAF6AC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2927" y="2314323"/>
            <a:ext cx="5081770" cy="4205166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5059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89A05-CBA5-E63F-DD22-C5760AA3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Diabetes Stages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FC4F-854E-9819-8768-E8F5068F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Normal: &lt;100 ml/dl</a:t>
            </a:r>
          </a:p>
          <a:p>
            <a:r>
              <a:rPr lang="en-US" dirty="0"/>
              <a:t>Prediabetes: 100 to 125 mg/dl</a:t>
            </a:r>
          </a:p>
          <a:p>
            <a:r>
              <a:rPr lang="en-US" dirty="0"/>
              <a:t>Diabetes: &gt; 125 mg/dl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97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E1E8-C219-0C31-A21E-C7A4EDB0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Matrices</a:t>
            </a:r>
          </a:p>
        </p:txBody>
      </p:sp>
      <p:pic>
        <p:nvPicPr>
          <p:cNvPr id="4" name="Picture" title="wikilink">
            <a:extLst>
              <a:ext uri="{FF2B5EF4-FFF2-40B4-BE49-F238E27FC236}">
                <a16:creationId xmlns:a16="http://schemas.microsoft.com/office/drawing/2014/main" id="{FBD8F798-5C67-63E3-C9F1-E6DCE3CA2F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16972" y="2308697"/>
            <a:ext cx="6027555" cy="40965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title="wikilink">
            <a:extLst>
              <a:ext uri="{FF2B5EF4-FFF2-40B4-BE49-F238E27FC236}">
                <a16:creationId xmlns:a16="http://schemas.microsoft.com/office/drawing/2014/main" id="{FC0C3B7D-5B0A-863C-AEAA-3D67817C54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7824" y="2308697"/>
            <a:ext cx="5983731" cy="409658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54774527-5E90-6A7D-F6C5-7DCF49FF36E7}"/>
              </a:ext>
            </a:extLst>
          </p:cNvPr>
          <p:cNvSpPr/>
          <p:nvPr/>
        </p:nvSpPr>
        <p:spPr>
          <a:xfrm>
            <a:off x="5068244" y="1224238"/>
            <a:ext cx="2055511" cy="2010168"/>
          </a:xfrm>
          <a:prstGeom prst="circular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D7A70-D34B-7AC7-AD9D-4C657A2C6386}"/>
              </a:ext>
            </a:extLst>
          </p:cNvPr>
          <p:cNvSpPr/>
          <p:nvPr/>
        </p:nvSpPr>
        <p:spPr>
          <a:xfrm>
            <a:off x="1594532" y="2323811"/>
            <a:ext cx="8992860" cy="2153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3CE7-C0E4-D73F-AD60-BEC238D1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8D7E-DFFB-1D2E-CFED-31D6FB831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K Nearest Neighbors</a:t>
            </a:r>
          </a:p>
          <a:p>
            <a:r>
              <a:rPr lang="en-US" dirty="0" err="1"/>
              <a:t>AutoGluon</a:t>
            </a:r>
            <a:r>
              <a:rPr lang="en-US" dirty="0"/>
              <a:t> (Auto-ML)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2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p Arrow 5">
            <a:extLst>
              <a:ext uri="{FF2B5EF4-FFF2-40B4-BE49-F238E27FC236}">
                <a16:creationId xmlns:a16="http://schemas.microsoft.com/office/drawing/2014/main" id="{E302B89D-53B5-1AC6-415A-DF343D03BFEE}"/>
              </a:ext>
            </a:extLst>
          </p:cNvPr>
          <p:cNvSpPr/>
          <p:nvPr/>
        </p:nvSpPr>
        <p:spPr>
          <a:xfrm>
            <a:off x="1828676" y="2836737"/>
            <a:ext cx="1011504" cy="1003412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50B1E895-5032-2557-E97A-20A70F8ACEF8}"/>
              </a:ext>
            </a:extLst>
          </p:cNvPr>
          <p:cNvSpPr/>
          <p:nvPr/>
        </p:nvSpPr>
        <p:spPr>
          <a:xfrm rot="10800000">
            <a:off x="4940913" y="4946407"/>
            <a:ext cx="1011504" cy="1003412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BB42972E-8266-1E4A-A330-EC2416A196B2}"/>
              </a:ext>
            </a:extLst>
          </p:cNvPr>
          <p:cNvSpPr/>
          <p:nvPr/>
        </p:nvSpPr>
        <p:spPr>
          <a:xfrm rot="10800000">
            <a:off x="8305170" y="4629013"/>
            <a:ext cx="366754" cy="1003412"/>
          </a:xfrm>
          <a:prstGeom prst="upArrow">
            <a:avLst>
              <a:gd name="adj1" fmla="val 50000"/>
              <a:gd name="adj2" fmla="val 561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7C30D-7E3B-9467-A410-60676744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metric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26C21B4-27D4-8605-A23A-6E13424E3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987241"/>
              </p:ext>
            </p:extLst>
          </p:nvPr>
        </p:nvGraphicFramePr>
        <p:xfrm>
          <a:off x="1104293" y="228944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83224D9-4FC7-4FE9-4951-C28BE68DCE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78" y="1311253"/>
            <a:ext cx="6811044" cy="108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0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CE43-A4BF-5B79-355F-EFE1B811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70408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27494-A2FC-1C37-FAB5-BCE17C232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5231"/>
            <a:ext cx="9905998" cy="408596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Epidemiology of Heart Disease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Objectives of the Framingham Study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Training and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134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3C840-5CCF-71AF-1155-78C8DA0D0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Model Training and Evaluation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E8C3-B221-E8A9-0C2D-115F0A65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Best Performance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Logistic Regression model with balanced class weights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balancing recall and precision effectively.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Comparison with other models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importance of minimizing false negatives and false positives in medical screening tests.</a:t>
            </a:r>
            <a:br>
              <a:rPr lang="en-US" dirty="0">
                <a:solidFill>
                  <a:srgbClr val="EBEBEB"/>
                </a:solidFill>
              </a:rPr>
            </a:br>
            <a:endParaRPr lang="en-US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4" name="Picture" title="wikilink">
            <a:extLst>
              <a:ext uri="{FF2B5EF4-FFF2-40B4-BE49-F238E27FC236}">
                <a16:creationId xmlns:a16="http://schemas.microsoft.com/office/drawing/2014/main" id="{6C324FC5-4346-93A2-9AA7-6FB011C204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093992" y="710867"/>
            <a:ext cx="5449889" cy="5436263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69594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CD54-A893-7B99-97C7-24511E20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5E1-0AC8-163F-6461-DDC211BA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balanced Logistic Regression model was found to perform the best across metrics</a:t>
            </a:r>
          </a:p>
          <a:p>
            <a:r>
              <a:rPr lang="en-US" dirty="0"/>
              <a:t>Goals: </a:t>
            </a:r>
          </a:p>
          <a:p>
            <a:pPr lvl="1"/>
            <a:r>
              <a:rPr lang="en-US" dirty="0"/>
              <a:t>Effective predicting CHD risk</a:t>
            </a:r>
          </a:p>
          <a:p>
            <a:pPr lvl="1"/>
            <a:r>
              <a:rPr lang="en-US" dirty="0"/>
              <a:t>Lowering potential impact on public health</a:t>
            </a:r>
          </a:p>
          <a:p>
            <a:pPr lvl="1"/>
            <a:r>
              <a:rPr lang="en-US" dirty="0"/>
              <a:t>Focusing on early detection and targeted interventions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0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5240-26FC-1B16-2F43-6C35F348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9941-45E0-6B00-5BBD-661220FC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 </a:t>
            </a:r>
          </a:p>
          <a:p>
            <a:pPr lvl="1"/>
            <a:r>
              <a:rPr lang="en-US" dirty="0"/>
              <a:t>Remains a leading cause of mortality worldwide</a:t>
            </a:r>
          </a:p>
          <a:p>
            <a:pPr lvl="1"/>
            <a:r>
              <a:rPr lang="en-US" dirty="0"/>
              <a:t>Influenced by multiple risk factors</a:t>
            </a:r>
          </a:p>
          <a:p>
            <a:endParaRPr lang="en-US" dirty="0"/>
          </a:p>
          <a:p>
            <a:r>
              <a:rPr lang="en-US" dirty="0"/>
              <a:t>The Framingham Study</a:t>
            </a:r>
          </a:p>
          <a:p>
            <a:pPr lvl="1"/>
            <a:r>
              <a:rPr lang="en-US" dirty="0"/>
              <a:t>Aims to predict heart disease risk within the next decade</a:t>
            </a:r>
          </a:p>
          <a:p>
            <a:pPr lvl="1"/>
            <a:r>
              <a:rPr lang="en-US" dirty="0"/>
              <a:t>Early detection and prevention</a:t>
            </a:r>
          </a:p>
        </p:txBody>
      </p:sp>
    </p:spTree>
    <p:extLst>
      <p:ext uri="{BB962C8B-B14F-4D97-AF65-F5344CB8AC3E}">
        <p14:creationId xmlns:p14="http://schemas.microsoft.com/office/powerpoint/2010/main" val="78604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C66-2F6D-F782-D911-67927E47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Epidemiology of Heart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BD54-3939-7A60-FB26-A33EA592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5740"/>
            <a:ext cx="8946541" cy="4862659"/>
          </a:xfrm>
        </p:spPr>
        <p:txBody>
          <a:bodyPr>
            <a:normAutofit/>
          </a:bodyPr>
          <a:lstStyle/>
          <a:p>
            <a:r>
              <a:rPr lang="en-US" dirty="0"/>
              <a:t>In the USA</a:t>
            </a:r>
          </a:p>
          <a:p>
            <a:pPr lvl="1"/>
            <a:r>
              <a:rPr lang="en-US" dirty="0"/>
              <a:t>Leading cause of death</a:t>
            </a:r>
          </a:p>
          <a:p>
            <a:pPr lvl="1"/>
            <a:r>
              <a:rPr lang="en-US" dirty="0"/>
              <a:t>23% of all deaths (~700k in 2020)</a:t>
            </a:r>
          </a:p>
          <a:p>
            <a:pPr lvl="1"/>
            <a:r>
              <a:rPr lang="en-US" dirty="0"/>
              <a:t>6.7% of adults have coronary heart disease (17.9 million)</a:t>
            </a:r>
          </a:p>
          <a:p>
            <a:endParaRPr lang="en-US" dirty="0"/>
          </a:p>
          <a:p>
            <a:r>
              <a:rPr lang="en-US" dirty="0"/>
              <a:t>Worldwide</a:t>
            </a:r>
          </a:p>
          <a:p>
            <a:pPr lvl="1"/>
            <a:r>
              <a:rPr lang="en-US" dirty="0"/>
              <a:t>Leading cause of death</a:t>
            </a:r>
          </a:p>
          <a:p>
            <a:pPr lvl="1"/>
            <a:r>
              <a:rPr lang="en-US" dirty="0"/>
              <a:t>32% of all deaths</a:t>
            </a:r>
          </a:p>
          <a:p>
            <a:pPr lvl="1"/>
            <a:r>
              <a:rPr lang="en-US" dirty="0"/>
              <a:t>85% of these deaths are from heart attacks and strokes</a:t>
            </a:r>
          </a:p>
          <a:p>
            <a:pPr lvl="1"/>
            <a:r>
              <a:rPr lang="en-US" dirty="0"/>
              <a:t>Particularly high in low- and middle-income countries</a:t>
            </a:r>
          </a:p>
          <a:p>
            <a:pPr lvl="1"/>
            <a:r>
              <a:rPr lang="en-US" dirty="0"/>
              <a:t>Although, affect people of all ages and backgrounds</a:t>
            </a:r>
          </a:p>
        </p:txBody>
      </p:sp>
    </p:spTree>
    <p:extLst>
      <p:ext uri="{BB962C8B-B14F-4D97-AF65-F5344CB8AC3E}">
        <p14:creationId xmlns:p14="http://schemas.microsoft.com/office/powerpoint/2010/main" val="204277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BE3D-E52C-5E67-6E48-BE5D0E28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Framingham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1EF9-AC07-60BF-99B3-03D041FE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20652"/>
            <a:ext cx="8946541" cy="3627747"/>
          </a:xfrm>
        </p:spPr>
        <p:txBody>
          <a:bodyPr/>
          <a:lstStyle/>
          <a:p>
            <a:r>
              <a:rPr lang="en-US" dirty="0"/>
              <a:t>Develop a Prediction </a:t>
            </a:r>
            <a:r>
              <a:rPr lang="en-US" i="1" dirty="0"/>
              <a:t>Screening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Identify individuals of high risk of CHD within a 10-year period</a:t>
            </a:r>
          </a:p>
          <a:p>
            <a:pPr lvl="1"/>
            <a:r>
              <a:rPr lang="en-US" dirty="0"/>
              <a:t>Maximize True Positives</a:t>
            </a:r>
          </a:p>
          <a:p>
            <a:pPr lvl="1"/>
            <a:r>
              <a:rPr lang="en-US" dirty="0"/>
              <a:t>Minimize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369637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F3AA-693D-DBC8-FA49-ADAB137D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5C9B-192F-032F-4528-66DBCCACB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1728"/>
            <a:ext cx="8946541" cy="47966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Framingham Heart Study dataset</a:t>
            </a:r>
          </a:p>
          <a:p>
            <a:pPr lvl="1"/>
            <a:r>
              <a:rPr lang="en-US" dirty="0"/>
              <a:t>Demographic</a:t>
            </a:r>
          </a:p>
          <a:p>
            <a:pPr lvl="2"/>
            <a:r>
              <a:rPr lang="en-US" dirty="0"/>
              <a:t>Age</a:t>
            </a:r>
          </a:p>
          <a:p>
            <a:pPr lvl="2"/>
            <a:r>
              <a:rPr lang="en-US" dirty="0"/>
              <a:t>Sex</a:t>
            </a:r>
          </a:p>
          <a:p>
            <a:pPr lvl="2"/>
            <a:r>
              <a:rPr lang="en-US" dirty="0"/>
              <a:t>Education level</a:t>
            </a:r>
          </a:p>
          <a:p>
            <a:pPr lvl="1"/>
            <a:r>
              <a:rPr lang="en-US" dirty="0"/>
              <a:t>Behavioral:</a:t>
            </a:r>
          </a:p>
          <a:p>
            <a:pPr lvl="2"/>
            <a:r>
              <a:rPr lang="en-US" dirty="0"/>
              <a:t>Smoking history</a:t>
            </a:r>
          </a:p>
          <a:p>
            <a:pPr lvl="1"/>
            <a:r>
              <a:rPr lang="en-US" dirty="0"/>
              <a:t>Medical history and tests</a:t>
            </a:r>
          </a:p>
          <a:p>
            <a:pPr lvl="2"/>
            <a:r>
              <a:rPr lang="en-US" dirty="0"/>
              <a:t>Heart rate, blood pressure measurements and medications, hypertension Dx</a:t>
            </a:r>
          </a:p>
          <a:p>
            <a:pPr lvl="2"/>
            <a:r>
              <a:rPr lang="en-US" dirty="0"/>
              <a:t>Diabetes Dx, blood glucose concentration</a:t>
            </a:r>
          </a:p>
          <a:p>
            <a:pPr lvl="2"/>
            <a:r>
              <a:rPr lang="en-US" dirty="0"/>
              <a:t>Cholesterol levels</a:t>
            </a:r>
          </a:p>
          <a:p>
            <a:pPr lvl="2"/>
            <a:r>
              <a:rPr lang="en-US" dirty="0"/>
              <a:t>History of stroke</a:t>
            </a:r>
          </a:p>
          <a:p>
            <a:pPr lvl="2"/>
            <a:r>
              <a:rPr lang="en-US" dirty="0"/>
              <a:t>BMI</a:t>
            </a:r>
          </a:p>
          <a:p>
            <a:pPr lvl="1"/>
            <a:r>
              <a:rPr lang="en-US" dirty="0"/>
              <a:t>10-year risk of coronary heart disease (CHD).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0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D76E-62FA-16BD-D98C-E6B152F7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85531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 title="wikilink">
            <a:extLst>
              <a:ext uri="{FF2B5EF4-FFF2-40B4-BE49-F238E27FC236}">
                <a16:creationId xmlns:a16="http://schemas.microsoft.com/office/drawing/2014/main" id="{DA4228D2-CC30-685B-7F47-BC2558C2F0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8319" y="1029253"/>
            <a:ext cx="5614835" cy="4646275"/>
          </a:xfrm>
          <a:prstGeom prst="rect">
            <a:avLst/>
          </a:prstGeom>
          <a:noFill/>
          <a:effectLst/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0246-BCC3-580A-9192-801D2413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Target feature is highly imbalanced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entury Gothic" panose="020B0502020202020204"/>
              </a:rPr>
              <a:t>Risk / No Risk = 1 / 5.6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9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53BB-B2D4-112C-3396-B4476B17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603849"/>
            <a:ext cx="5616216" cy="56199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Categorical variables: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Balanced columns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Sex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Smoking History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Education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Usable columns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Hypertension history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Imbalanced columns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BP medications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Diabetes history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Stroke history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" title="wikilink">
            <a:extLst>
              <a:ext uri="{FF2B5EF4-FFF2-40B4-BE49-F238E27FC236}">
                <a16:creationId xmlns:a16="http://schemas.microsoft.com/office/drawing/2014/main" id="{E4613350-57BF-3C1B-5672-8930D96419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65645" y="-1"/>
            <a:ext cx="5023417" cy="6720290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939570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591</Words>
  <Application>Microsoft Macintosh PowerPoint</Application>
  <PresentationFormat>Widescreen</PresentationFormat>
  <Paragraphs>164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Calibri</vt:lpstr>
      <vt:lpstr>Cambria</vt:lpstr>
      <vt:lpstr>Century Gothic</vt:lpstr>
      <vt:lpstr>Symbol</vt:lpstr>
      <vt:lpstr>Wingdings 3</vt:lpstr>
      <vt:lpstr>Ion</vt:lpstr>
      <vt:lpstr>Heart Disease Risk Prediction using Framingham Data</vt:lpstr>
      <vt:lpstr>Contents</vt:lpstr>
      <vt:lpstr>Introduction</vt:lpstr>
      <vt:lpstr>Epidemiology of Heart Disease</vt:lpstr>
      <vt:lpstr>Objectives of the Framingham Study</vt:lpstr>
      <vt:lpstr>Data Overview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Data Preprocessing </vt:lpstr>
      <vt:lpstr>Feature Engineering</vt:lpstr>
      <vt:lpstr>Smoking groups</vt:lpstr>
      <vt:lpstr>Hypertension stages by MAP</vt:lpstr>
      <vt:lpstr>Diabetes Stages</vt:lpstr>
      <vt:lpstr>Correlation Matrices</vt:lpstr>
      <vt:lpstr>Model Selection</vt:lpstr>
      <vt:lpstr>Performance metric</vt:lpstr>
      <vt:lpstr>Model Training and 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Risk Prediction using Framingham Data</dc:title>
  <dc:creator>Anton Bakulin</dc:creator>
  <cp:lastModifiedBy>Anton Bakulin</cp:lastModifiedBy>
  <cp:revision>13</cp:revision>
  <dcterms:created xsi:type="dcterms:W3CDTF">2024-04-28T04:16:37Z</dcterms:created>
  <dcterms:modified xsi:type="dcterms:W3CDTF">2024-04-28T06:12:09Z</dcterms:modified>
</cp:coreProperties>
</file>